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8"/>
  </p:notesMasterIdLst>
  <p:sldIdLst>
    <p:sldId id="256" r:id="rId2"/>
    <p:sldId id="257" r:id="rId3"/>
    <p:sldId id="262" r:id="rId4"/>
    <p:sldId id="265" r:id="rId5"/>
    <p:sldId id="269" r:id="rId6"/>
    <p:sldId id="264" r:id="rId7"/>
    <p:sldId id="272" r:id="rId8"/>
    <p:sldId id="273" r:id="rId9"/>
    <p:sldId id="268" r:id="rId10"/>
    <p:sldId id="266" r:id="rId11"/>
    <p:sldId id="270" r:id="rId12"/>
    <p:sldId id="271" r:id="rId13"/>
    <p:sldId id="274" r:id="rId14"/>
    <p:sldId id="275" r:id="rId15"/>
    <p:sldId id="276" r:id="rId16"/>
    <p:sldId id="27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 M YOGESH" initials="PY" lastIdx="2" clrIdx="0">
    <p:extLst>
      <p:ext uri="{19B8F6BF-5375-455C-9EA6-DF929625EA0E}">
        <p15:presenceInfo xmlns:p15="http://schemas.microsoft.com/office/powerpoint/2012/main" userId="622f6909e43649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922" autoAdjust="0"/>
  </p:normalViewPr>
  <p:slideViewPr>
    <p:cSldViewPr snapToGrid="0">
      <p:cViewPr varScale="1">
        <p:scale>
          <a:sx n="55" d="100"/>
          <a:sy n="55" d="100"/>
        </p:scale>
        <p:origin x="6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D36AC4-F410-42B9-9D7F-5B4B215F70D8}" type="datetimeFigureOut">
              <a:rPr lang="en-IN" smtClean="0"/>
              <a:t>12-02-2024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65B9E-1505-402A-97A0-10487BD78DB4}" type="slidenum">
              <a:rPr lang="en-IN" smtClean="0"/>
              <a:t>‹#›</a:t>
            </a:fld>
            <a:endParaRPr lang="en-IN"/>
          </a:p>
        </p:txBody>
      </p:sp>
    </p:spTree>
    <p:extLst>
      <p:ext uri="{BB962C8B-B14F-4D97-AF65-F5344CB8AC3E}">
        <p14:creationId xmlns:p14="http://schemas.microsoft.com/office/powerpoint/2010/main" val="2738655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E3E3E3"/>
                </a:solidFill>
                <a:effectLst/>
                <a:latin typeface="Google Sans"/>
              </a:rPr>
              <a:t>Nearest Neighbor is the simplest technique, but it can be inaccurate when there are many false alarms.</a:t>
            </a:r>
          </a:p>
          <a:p>
            <a:pPr algn="l">
              <a:buFont typeface="Arial" panose="020B0604020202020204" pitchFamily="34" charset="0"/>
              <a:buChar char="•"/>
            </a:pPr>
            <a:r>
              <a:rPr lang="en-US" b="1" i="0" dirty="0">
                <a:solidFill>
                  <a:srgbClr val="E3E3E3"/>
                </a:solidFill>
                <a:effectLst/>
                <a:latin typeface="Google Sans"/>
              </a:rPr>
              <a:t>PDA is more accurate than NN, but it can be computationally expensive.</a:t>
            </a:r>
          </a:p>
          <a:p>
            <a:pPr algn="l">
              <a:buFont typeface="Arial" panose="020B0604020202020204" pitchFamily="34" charset="0"/>
              <a:buChar char="•"/>
            </a:pPr>
            <a:r>
              <a:rPr lang="en-US" b="1" i="0" dirty="0">
                <a:solidFill>
                  <a:srgbClr val="E3E3E3"/>
                </a:solidFill>
                <a:effectLst/>
                <a:latin typeface="Google Sans"/>
              </a:rPr>
              <a:t>JPDA is a variation of PDA that is more computationally efficient.</a:t>
            </a:r>
          </a:p>
          <a:p>
            <a:pPr algn="l">
              <a:buFont typeface="Arial" panose="020B0604020202020204" pitchFamily="34" charset="0"/>
              <a:buChar char="•"/>
            </a:pPr>
            <a:r>
              <a:rPr lang="en-US" b="1" i="0" dirty="0">
                <a:solidFill>
                  <a:srgbClr val="E3E3E3"/>
                </a:solidFill>
                <a:effectLst/>
                <a:latin typeface="Google Sans"/>
              </a:rPr>
              <a:t>MHT is the most accurate technique, but it is also the most computationally expensive.</a:t>
            </a:r>
          </a:p>
          <a:p>
            <a:endParaRPr lang="en-IN" b="1" dirty="0"/>
          </a:p>
        </p:txBody>
      </p:sp>
      <p:sp>
        <p:nvSpPr>
          <p:cNvPr id="4" name="Slide Number Placeholder 3"/>
          <p:cNvSpPr>
            <a:spLocks noGrp="1"/>
          </p:cNvSpPr>
          <p:nvPr>
            <p:ph type="sldNum" sz="quarter" idx="5"/>
          </p:nvPr>
        </p:nvSpPr>
        <p:spPr/>
        <p:txBody>
          <a:bodyPr/>
          <a:lstStyle/>
          <a:p>
            <a:fld id="{95665B9E-1505-402A-97A0-10487BD78DB4}" type="slidenum">
              <a:rPr lang="en-IN" smtClean="0"/>
              <a:t>6</a:t>
            </a:fld>
            <a:endParaRPr lang="en-IN"/>
          </a:p>
        </p:txBody>
      </p:sp>
    </p:spTree>
    <p:extLst>
      <p:ext uri="{BB962C8B-B14F-4D97-AF65-F5344CB8AC3E}">
        <p14:creationId xmlns:p14="http://schemas.microsoft.com/office/powerpoint/2010/main" val="52633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62B08-5B92-3882-1B64-571F5A17FC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BFE222-5D44-262A-C62A-56819124F8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09AD73-CDBA-6C6B-4283-104F11F156D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75C4F02-595B-9F16-2C57-5385FCF422B3}"/>
              </a:ext>
            </a:extLst>
          </p:cNvPr>
          <p:cNvSpPr>
            <a:spLocks noGrp="1"/>
          </p:cNvSpPr>
          <p:nvPr>
            <p:ph type="sldNum" sz="quarter" idx="5"/>
          </p:nvPr>
        </p:nvSpPr>
        <p:spPr/>
        <p:txBody>
          <a:bodyPr/>
          <a:lstStyle/>
          <a:p>
            <a:fld id="{95665B9E-1505-402A-97A0-10487BD78DB4}" type="slidenum">
              <a:rPr lang="en-IN" smtClean="0"/>
              <a:t>7</a:t>
            </a:fld>
            <a:endParaRPr lang="en-IN"/>
          </a:p>
        </p:txBody>
      </p:sp>
    </p:spTree>
    <p:extLst>
      <p:ext uri="{BB962C8B-B14F-4D97-AF65-F5344CB8AC3E}">
        <p14:creationId xmlns:p14="http://schemas.microsoft.com/office/powerpoint/2010/main" val="339460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25BEA-8734-9FD0-D976-56768115BF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1B99A1-526B-BD49-B0E9-3E9ADE7783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7A0098-1329-5B3E-E4D2-3F4B51861456}"/>
              </a:ext>
            </a:extLst>
          </p:cNvPr>
          <p:cNvSpPr>
            <a:spLocks noGrp="1"/>
          </p:cNvSpPr>
          <p:nvPr>
            <p:ph type="body" idx="1"/>
          </p:nvPr>
        </p:nvSpPr>
        <p:spPr/>
        <p:txBody>
          <a:bodyPr/>
          <a:lstStyle/>
          <a:p>
            <a:r>
              <a:rPr lang="en-US" b="1" i="0" dirty="0">
                <a:solidFill>
                  <a:schemeClr val="tx1"/>
                </a:solidFill>
                <a:effectLst/>
                <a:latin typeface="Söhne"/>
              </a:rPr>
              <a:t>In summary, Multiple Hypothesis Tracking (MHT) is a powerful data association technique that offers robust tracking performance in complex environments. While MHT provides advantages in robustness and accuracy, it comes with increased computational complexity and challenges in handling combinatorial explosion.</a:t>
            </a:r>
            <a:endParaRPr lang="en-IN" b="1" dirty="0">
              <a:solidFill>
                <a:schemeClr val="tx1"/>
              </a:solidFill>
            </a:endParaRPr>
          </a:p>
        </p:txBody>
      </p:sp>
      <p:sp>
        <p:nvSpPr>
          <p:cNvPr id="4" name="Slide Number Placeholder 3">
            <a:extLst>
              <a:ext uri="{FF2B5EF4-FFF2-40B4-BE49-F238E27FC236}">
                <a16:creationId xmlns:a16="http://schemas.microsoft.com/office/drawing/2014/main" id="{C4CA02F6-148A-1356-4EC4-7FD7FEA292C2}"/>
              </a:ext>
            </a:extLst>
          </p:cNvPr>
          <p:cNvSpPr>
            <a:spLocks noGrp="1"/>
          </p:cNvSpPr>
          <p:nvPr>
            <p:ph type="sldNum" sz="quarter" idx="5"/>
          </p:nvPr>
        </p:nvSpPr>
        <p:spPr/>
        <p:txBody>
          <a:bodyPr/>
          <a:lstStyle/>
          <a:p>
            <a:fld id="{95665B9E-1505-402A-97A0-10487BD78DB4}" type="slidenum">
              <a:rPr lang="en-IN" smtClean="0"/>
              <a:t>8</a:t>
            </a:fld>
            <a:endParaRPr lang="en-IN"/>
          </a:p>
        </p:txBody>
      </p:sp>
    </p:spTree>
    <p:extLst>
      <p:ext uri="{BB962C8B-B14F-4D97-AF65-F5344CB8AC3E}">
        <p14:creationId xmlns:p14="http://schemas.microsoft.com/office/powerpoint/2010/main" val="610053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665B9E-1505-402A-97A0-10487BD78DB4}" type="slidenum">
              <a:rPr lang="en-IN" smtClean="0"/>
              <a:t>9</a:t>
            </a:fld>
            <a:endParaRPr lang="en-IN"/>
          </a:p>
        </p:txBody>
      </p:sp>
    </p:spTree>
    <p:extLst>
      <p:ext uri="{BB962C8B-B14F-4D97-AF65-F5344CB8AC3E}">
        <p14:creationId xmlns:p14="http://schemas.microsoft.com/office/powerpoint/2010/main" val="345444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chemeClr val="tx1"/>
                </a:solidFill>
                <a:effectLst/>
                <a:latin typeface="Söhne"/>
              </a:rPr>
              <a:t>In summary, Probabilistic Data Association (PDA) is a simple yet effective technique for associating measurements with predicted object states. While it offers advantages in terms of simplicity and ease of implementation, it may face challenges in handling high levels of uncertainty and clutter in sensor data.</a:t>
            </a:r>
            <a:endParaRPr lang="en-IN" b="1" dirty="0">
              <a:solidFill>
                <a:schemeClr val="tx1"/>
              </a:solidFill>
            </a:endParaRPr>
          </a:p>
        </p:txBody>
      </p:sp>
      <p:sp>
        <p:nvSpPr>
          <p:cNvPr id="4" name="Slide Number Placeholder 3"/>
          <p:cNvSpPr>
            <a:spLocks noGrp="1"/>
          </p:cNvSpPr>
          <p:nvPr>
            <p:ph type="sldNum" sz="quarter" idx="5"/>
          </p:nvPr>
        </p:nvSpPr>
        <p:spPr/>
        <p:txBody>
          <a:bodyPr/>
          <a:lstStyle/>
          <a:p>
            <a:fld id="{95665B9E-1505-402A-97A0-10487BD78DB4}" type="slidenum">
              <a:rPr lang="en-IN" smtClean="0"/>
              <a:t>10</a:t>
            </a:fld>
            <a:endParaRPr lang="en-IN"/>
          </a:p>
        </p:txBody>
      </p:sp>
    </p:spTree>
    <p:extLst>
      <p:ext uri="{BB962C8B-B14F-4D97-AF65-F5344CB8AC3E}">
        <p14:creationId xmlns:p14="http://schemas.microsoft.com/office/powerpoint/2010/main" val="245055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0C9F3-2CAE-A68C-51EC-56E31B3C6B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7C0275-B5A7-023A-1641-62F38E4E4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ED2540-2AB7-8B38-4F55-28FB2C0F5AF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E7CCDA0-C32E-88E4-7A0A-CB3946064933}"/>
              </a:ext>
            </a:extLst>
          </p:cNvPr>
          <p:cNvSpPr>
            <a:spLocks noGrp="1"/>
          </p:cNvSpPr>
          <p:nvPr>
            <p:ph type="sldNum" sz="quarter" idx="5"/>
          </p:nvPr>
        </p:nvSpPr>
        <p:spPr/>
        <p:txBody>
          <a:bodyPr/>
          <a:lstStyle/>
          <a:p>
            <a:fld id="{95665B9E-1505-402A-97A0-10487BD78DB4}" type="slidenum">
              <a:rPr lang="en-IN" smtClean="0"/>
              <a:t>11</a:t>
            </a:fld>
            <a:endParaRPr lang="en-IN"/>
          </a:p>
        </p:txBody>
      </p:sp>
    </p:spTree>
    <p:extLst>
      <p:ext uri="{BB962C8B-B14F-4D97-AF65-F5344CB8AC3E}">
        <p14:creationId xmlns:p14="http://schemas.microsoft.com/office/powerpoint/2010/main" val="1474530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5B583-C5B6-3D15-B822-64883D593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61587F-C11A-6D80-A46C-F9910D9B61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CC4884-CC5B-A7E1-4464-C8DC50255821}"/>
              </a:ext>
            </a:extLst>
          </p:cNvPr>
          <p:cNvSpPr>
            <a:spLocks noGrp="1"/>
          </p:cNvSpPr>
          <p:nvPr>
            <p:ph type="body" idx="1"/>
          </p:nvPr>
        </p:nvSpPr>
        <p:spPr/>
        <p:txBody>
          <a:bodyPr/>
          <a:lstStyle/>
          <a:p>
            <a:r>
              <a:rPr lang="en-US" b="1" i="0" dirty="0">
                <a:solidFill>
                  <a:schemeClr val="tx1"/>
                </a:solidFill>
                <a:effectLst/>
                <a:latin typeface="Times New Roman" panose="02020603050405020304" pitchFamily="18" charset="0"/>
                <a:cs typeface="Times New Roman" panose="02020603050405020304" pitchFamily="18" charset="0"/>
              </a:rPr>
              <a:t>In summary, Joint Probabilistic Data Association (JPDA) is a more advanced data association technique than Probabilistic Data Association (PDA), offering improved handling of uncertainty and clutter in sensor measurements. While JPDA provides advantages in robustness and accuracy, it comes with increased computational complexity and implementation challenges.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EBB3E18-8385-B2F5-5944-AC9DF16AEE66}"/>
              </a:ext>
            </a:extLst>
          </p:cNvPr>
          <p:cNvSpPr>
            <a:spLocks noGrp="1"/>
          </p:cNvSpPr>
          <p:nvPr>
            <p:ph type="sldNum" sz="quarter" idx="5"/>
          </p:nvPr>
        </p:nvSpPr>
        <p:spPr/>
        <p:txBody>
          <a:bodyPr/>
          <a:lstStyle/>
          <a:p>
            <a:fld id="{95665B9E-1505-402A-97A0-10487BD78DB4}" type="slidenum">
              <a:rPr lang="en-IN" smtClean="0"/>
              <a:t>12</a:t>
            </a:fld>
            <a:endParaRPr lang="en-IN"/>
          </a:p>
        </p:txBody>
      </p:sp>
    </p:spTree>
    <p:extLst>
      <p:ext uri="{BB962C8B-B14F-4D97-AF65-F5344CB8AC3E}">
        <p14:creationId xmlns:p14="http://schemas.microsoft.com/office/powerpoint/2010/main" val="3088066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A3434-DCFD-0870-AB29-B08C5F3C11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E50501-DA14-39F3-087E-7567B91CC4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6DAEFD-3D83-0E71-30B0-A03165E763C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3792FEE-7874-5C75-A80A-AF812BA063DD}"/>
              </a:ext>
            </a:extLst>
          </p:cNvPr>
          <p:cNvSpPr>
            <a:spLocks noGrp="1"/>
          </p:cNvSpPr>
          <p:nvPr>
            <p:ph type="sldNum" sz="quarter" idx="5"/>
          </p:nvPr>
        </p:nvSpPr>
        <p:spPr/>
        <p:txBody>
          <a:bodyPr/>
          <a:lstStyle/>
          <a:p>
            <a:fld id="{95665B9E-1505-402A-97A0-10487BD78DB4}" type="slidenum">
              <a:rPr lang="en-IN" smtClean="0"/>
              <a:t>13</a:t>
            </a:fld>
            <a:endParaRPr lang="en-IN"/>
          </a:p>
        </p:txBody>
      </p:sp>
    </p:spTree>
    <p:extLst>
      <p:ext uri="{BB962C8B-B14F-4D97-AF65-F5344CB8AC3E}">
        <p14:creationId xmlns:p14="http://schemas.microsoft.com/office/powerpoint/2010/main" val="1717634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EC186-CB8F-30EC-85B2-07487E552F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1709CB-D16E-DB42-B41B-30DB691E45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166618-E7BF-36F7-4444-20382922AD72}"/>
              </a:ext>
            </a:extLst>
          </p:cNvPr>
          <p:cNvSpPr>
            <a:spLocks noGrp="1"/>
          </p:cNvSpPr>
          <p:nvPr>
            <p:ph type="body" idx="1"/>
          </p:nvPr>
        </p:nvSpPr>
        <p:spPr/>
        <p:txBody>
          <a:bodyPr/>
          <a:lstStyle/>
          <a:p>
            <a:r>
              <a:rPr lang="en-US" b="1" i="0" dirty="0">
                <a:solidFill>
                  <a:schemeClr val="tx1"/>
                </a:solidFill>
                <a:effectLst/>
                <a:latin typeface="Times New Roman" panose="02020603050405020304" pitchFamily="18" charset="0"/>
                <a:cs typeface="Times New Roman" panose="02020603050405020304" pitchFamily="18" charset="0"/>
              </a:rPr>
              <a:t>In summary, Global Nearest Neighbor (GNN) is a simple yet effective data association technique that offers computational efficiency and ease of implementation. While GNN provides advantages in terms of simplicity and efficiency, it may face challenges in handling clutter and occlusions in the sensor data.</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3BFF58-4375-930A-E39E-290E4E4B5C09}"/>
              </a:ext>
            </a:extLst>
          </p:cNvPr>
          <p:cNvSpPr>
            <a:spLocks noGrp="1"/>
          </p:cNvSpPr>
          <p:nvPr>
            <p:ph type="sldNum" sz="quarter" idx="5"/>
          </p:nvPr>
        </p:nvSpPr>
        <p:spPr/>
        <p:txBody>
          <a:bodyPr/>
          <a:lstStyle/>
          <a:p>
            <a:fld id="{95665B9E-1505-402A-97A0-10487BD78DB4}" type="slidenum">
              <a:rPr lang="en-IN" smtClean="0"/>
              <a:t>14</a:t>
            </a:fld>
            <a:endParaRPr lang="en-IN"/>
          </a:p>
        </p:txBody>
      </p:sp>
    </p:spTree>
    <p:extLst>
      <p:ext uri="{BB962C8B-B14F-4D97-AF65-F5344CB8AC3E}">
        <p14:creationId xmlns:p14="http://schemas.microsoft.com/office/powerpoint/2010/main" val="1576790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EF637F4-321F-44A8-A034-56C25F79C9C2}" type="datetimeFigureOut">
              <a:rPr lang="en-IN" smtClean="0"/>
              <a:t>12-02-2024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316656889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637F4-321F-44A8-A034-56C25F79C9C2}"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471900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637F4-321F-44A8-A034-56C25F79C9C2}" type="datetimeFigureOut">
              <a:rPr lang="en-IN" smtClean="0"/>
              <a:t>12-02-2024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1376975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637F4-321F-44A8-A034-56C25F79C9C2}" type="datetimeFigureOut">
              <a:rPr lang="en-IN" smtClean="0"/>
              <a:t>12-02-2024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100662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EF637F4-321F-44A8-A034-56C25F79C9C2}" type="datetimeFigureOut">
              <a:rPr lang="en-IN" smtClean="0"/>
              <a:t>12-02-2024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32971684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EF637F4-321F-44A8-A034-56C25F79C9C2}" type="datetimeFigureOut">
              <a:rPr lang="en-IN" smtClean="0"/>
              <a:t>12-02-2024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825890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EF637F4-321F-44A8-A034-56C25F79C9C2}" type="datetimeFigureOut">
              <a:rPr lang="en-IN" smtClean="0"/>
              <a:t>12-02-2024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3D41D1-3F95-4DB4-BCF5-33E1D7BF217B}"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22627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F637F4-321F-44A8-A034-56C25F79C9C2}" type="datetimeFigureOut">
              <a:rPr lang="en-IN" smtClean="0"/>
              <a:t>12-02-2024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319289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637F4-321F-44A8-A034-56C25F79C9C2}" type="datetimeFigureOut">
              <a:rPr lang="en-IN" smtClean="0"/>
              <a:t>12-02-2024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4287115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EF637F4-321F-44A8-A034-56C25F79C9C2}" type="datetimeFigureOut">
              <a:rPr lang="en-IN" smtClean="0"/>
              <a:t>12-02-2024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3111521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EF637F4-321F-44A8-A034-56C25F79C9C2}" type="datetimeFigureOut">
              <a:rPr lang="en-IN" smtClean="0"/>
              <a:t>12-02-2024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213D41D1-3F95-4DB4-BCF5-33E1D7BF217B}" type="slidenum">
              <a:rPr lang="en-IN" smtClean="0"/>
              <a:t>‹#›</a:t>
            </a:fld>
            <a:endParaRPr lang="en-IN"/>
          </a:p>
        </p:txBody>
      </p:sp>
    </p:spTree>
    <p:extLst>
      <p:ext uri="{BB962C8B-B14F-4D97-AF65-F5344CB8AC3E}">
        <p14:creationId xmlns:p14="http://schemas.microsoft.com/office/powerpoint/2010/main" val="1307039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5EF637F4-321F-44A8-A034-56C25F79C9C2}" type="datetimeFigureOut">
              <a:rPr lang="en-IN" smtClean="0"/>
              <a:t>12-02-2024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213D41D1-3F95-4DB4-BCF5-33E1D7BF217B}" type="slidenum">
              <a:rPr lang="en-IN" smtClean="0"/>
              <a:t>‹#›</a:t>
            </a:fld>
            <a:endParaRPr lang="en-IN"/>
          </a:p>
        </p:txBody>
      </p:sp>
    </p:spTree>
    <p:extLst>
      <p:ext uri="{BB962C8B-B14F-4D97-AF65-F5344CB8AC3E}">
        <p14:creationId xmlns:p14="http://schemas.microsoft.com/office/powerpoint/2010/main" val="2431829735"/>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0C363-5B76-A090-C6F9-227E722BFADC}"/>
              </a:ext>
            </a:extLst>
          </p:cNvPr>
          <p:cNvSpPr>
            <a:spLocks noGrp="1"/>
          </p:cNvSpPr>
          <p:nvPr>
            <p:ph type="ctrTitle"/>
          </p:nvPr>
        </p:nvSpPr>
        <p:spPr>
          <a:xfrm>
            <a:off x="1505843" y="2393004"/>
            <a:ext cx="10058400" cy="1601367"/>
          </a:xfrm>
        </p:spPr>
        <p:txBody>
          <a:bodyPr>
            <a:normAutofit fontScale="90000"/>
          </a:bodyPr>
          <a:lstStyle/>
          <a:p>
            <a:r>
              <a:rPr lang="en-IN" sz="5400" dirty="0">
                <a:latin typeface="Times New Roman" panose="02020603050405020304" pitchFamily="18" charset="0"/>
                <a:cs typeface="Times New Roman" panose="02020603050405020304" pitchFamily="18" charset="0"/>
              </a:rPr>
              <a:t>Data Association Techniques</a:t>
            </a:r>
          </a:p>
        </p:txBody>
      </p:sp>
    </p:spTree>
    <p:extLst>
      <p:ext uri="{BB962C8B-B14F-4D97-AF65-F5344CB8AC3E}">
        <p14:creationId xmlns:p14="http://schemas.microsoft.com/office/powerpoint/2010/main" val="2468013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41299-7895-FD4E-484C-E90E254AF278}"/>
              </a:ext>
            </a:extLst>
          </p:cNvPr>
          <p:cNvSpPr>
            <a:spLocks noGrp="1"/>
          </p:cNvSpPr>
          <p:nvPr>
            <p:ph type="title"/>
          </p:nvPr>
        </p:nvSpPr>
        <p:spPr>
          <a:xfrm>
            <a:off x="718858" y="296476"/>
            <a:ext cx="11115587" cy="952032"/>
          </a:xfrm>
        </p:spPr>
        <p:txBody>
          <a:bodyPr>
            <a:normAutofit fontScale="90000"/>
          </a:bodyPr>
          <a:lstStyle/>
          <a:p>
            <a:r>
              <a:rPr lang="en-US" b="1" i="0" dirty="0">
                <a:solidFill>
                  <a:schemeClr val="tx1"/>
                </a:solidFill>
                <a:effectLst/>
                <a:latin typeface="Times New Roman" panose="02020603050405020304" pitchFamily="18" charset="0"/>
                <a:cs typeface="Times New Roman" panose="02020603050405020304" pitchFamily="18" charset="0"/>
              </a:rPr>
              <a:t>Advantages and DISADVANTAGES of Probabilistic Data Association (PDA)</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D44874-C268-E257-9E83-8A0829FA12B6}"/>
              </a:ext>
            </a:extLst>
          </p:cNvPr>
          <p:cNvSpPr>
            <a:spLocks noGrp="1"/>
          </p:cNvSpPr>
          <p:nvPr>
            <p:ph idx="1"/>
          </p:nvPr>
        </p:nvSpPr>
        <p:spPr>
          <a:xfrm>
            <a:off x="718858" y="1356830"/>
            <a:ext cx="11473142" cy="5204694"/>
          </a:xfrm>
        </p:spPr>
        <p:txBody>
          <a:bodyPr>
            <a:noAutofit/>
          </a:bodyPr>
          <a:lstStyle/>
          <a:p>
            <a:pPr algn="l"/>
            <a:r>
              <a:rPr lang="en-US" sz="2000" b="1" i="0" dirty="0">
                <a:solidFill>
                  <a:schemeClr val="tx1"/>
                </a:solidFill>
                <a:effectLst/>
                <a:latin typeface="Times New Roman" panose="02020603050405020304" pitchFamily="18" charset="0"/>
                <a:cs typeface="Times New Roman" panose="02020603050405020304" pitchFamily="18" charset="0"/>
              </a:rPr>
              <a:t>Advantages of Probabilistic Data Association (PDA)</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Simple Implementation</a:t>
            </a:r>
            <a:r>
              <a:rPr lang="en-US" sz="2000" b="0" i="0" dirty="0">
                <a:solidFill>
                  <a:schemeClr val="tx1"/>
                </a:solidFill>
                <a:effectLst/>
                <a:latin typeface="Times New Roman" panose="02020603050405020304" pitchFamily="18" charset="0"/>
                <a:cs typeface="Times New Roman" panose="02020603050405020304" pitchFamily="18" charset="0"/>
              </a:rPr>
              <a:t>: PDA is relatively straightforward to implement compared to more complex data association techniques. It involves calculating measurement likelihoods and selecting the most likely associations, making it accessible for applications with limited computational resources.</a:t>
            </a: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Effectiveness in Many Scenarios</a:t>
            </a:r>
            <a:r>
              <a:rPr lang="en-US" sz="2000" b="0" i="0" dirty="0">
                <a:solidFill>
                  <a:schemeClr val="tx1"/>
                </a:solidFill>
                <a:effectLst/>
                <a:latin typeface="Times New Roman" panose="02020603050405020304" pitchFamily="18" charset="0"/>
                <a:cs typeface="Times New Roman" panose="02020603050405020304" pitchFamily="18" charset="0"/>
              </a:rPr>
              <a:t>: PDA can provide satisfactory results in various scenarios, particularly when dealing with relatively low levels of uncertainty and clutter in sensor measurements. It is well-suited for applications where real-time processing and simplicity are important considerations.</a:t>
            </a:r>
          </a:p>
          <a:p>
            <a:pPr algn="l"/>
            <a:r>
              <a:rPr lang="en-US" sz="2000" b="1" i="0" dirty="0">
                <a:solidFill>
                  <a:schemeClr val="tx1"/>
                </a:solidFill>
                <a:effectLst/>
                <a:latin typeface="Times New Roman" panose="02020603050405020304" pitchFamily="18" charset="0"/>
                <a:cs typeface="Times New Roman" panose="02020603050405020304" pitchFamily="18" charset="0"/>
              </a:rPr>
              <a:t>Disadvantages of Probabilistic Data Association (PDA)</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Limited Handling of Uncertainty</a:t>
            </a:r>
            <a:r>
              <a:rPr lang="en-US" sz="2000" b="0" i="0" dirty="0">
                <a:solidFill>
                  <a:schemeClr val="tx1"/>
                </a:solidFill>
                <a:effectLst/>
                <a:latin typeface="Times New Roman" panose="02020603050405020304" pitchFamily="18" charset="0"/>
                <a:cs typeface="Times New Roman" panose="02020603050405020304" pitchFamily="18" charset="0"/>
              </a:rPr>
              <a:t>: While PDA accounts for measurement uncertainty through probabilistic calculations, it may struggle to handle situations with high levels of uncertainty or ambiguity. In complex environments with significant noise or occlusions, PDA may produce suboptimal results.</a:t>
            </a: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Vulnerability to Clutter</a:t>
            </a:r>
            <a:r>
              <a:rPr lang="en-US" sz="2000" b="0" i="0" dirty="0">
                <a:solidFill>
                  <a:schemeClr val="tx1"/>
                </a:solidFill>
                <a:effectLst/>
                <a:latin typeface="Times New Roman" panose="02020603050405020304" pitchFamily="18" charset="0"/>
                <a:cs typeface="Times New Roman" panose="02020603050405020304" pitchFamily="18" charset="0"/>
              </a:rPr>
              <a:t>: PDA's reliance on measurement likelihoods means that it may struggle to distinguish between true measurements and clutter (false detections). In cluttered environments, where the number of false measurements is high, PDA may result in incorrect associations.</a:t>
            </a: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76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48A96-7C36-9201-8B00-6C5829D05A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5FC5F-A451-76EF-57ED-FA2BC845161C}"/>
              </a:ext>
            </a:extLst>
          </p:cNvPr>
          <p:cNvSpPr>
            <a:spLocks noGrp="1"/>
          </p:cNvSpPr>
          <p:nvPr>
            <p:ph type="title"/>
          </p:nvPr>
        </p:nvSpPr>
        <p:spPr>
          <a:xfrm>
            <a:off x="1097280" y="286603"/>
            <a:ext cx="10058400" cy="1032243"/>
          </a:xfrm>
        </p:spPr>
        <p:txBody>
          <a:bodyPr>
            <a:normAutofit/>
          </a:bodyPr>
          <a:lstStyle/>
          <a:p>
            <a:r>
              <a:rPr lang="en-IN" b="1" i="0" dirty="0">
                <a:solidFill>
                  <a:schemeClr val="tx1"/>
                </a:solidFill>
                <a:effectLst/>
                <a:latin typeface="Times New Roman" panose="02020603050405020304" pitchFamily="18" charset="0"/>
                <a:cs typeface="Times New Roman" panose="02020603050405020304" pitchFamily="18" charset="0"/>
              </a:rPr>
              <a:t>Probabilistic Data Association (JPDA)</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1D07C6-ED8D-A026-78DC-11C713363A9E}"/>
              </a:ext>
            </a:extLst>
          </p:cNvPr>
          <p:cNvSpPr>
            <a:spLocks noGrp="1"/>
          </p:cNvSpPr>
          <p:nvPr>
            <p:ph idx="1"/>
          </p:nvPr>
        </p:nvSpPr>
        <p:spPr>
          <a:xfrm>
            <a:off x="746525" y="1477107"/>
            <a:ext cx="11123089" cy="5094290"/>
          </a:xfrm>
        </p:spPr>
        <p:txBody>
          <a:bodyPr>
            <a:noAutofit/>
          </a:bodyPr>
          <a:lstStyle/>
          <a:p>
            <a:r>
              <a:rPr lang="en-US" sz="2000" b="0" i="0" dirty="0">
                <a:solidFill>
                  <a:schemeClr val="tx1"/>
                </a:solidFill>
                <a:effectLst/>
                <a:latin typeface="Times New Roman" panose="02020603050405020304" pitchFamily="18" charset="0"/>
                <a:cs typeface="Times New Roman" panose="02020603050405020304" pitchFamily="18" charset="0"/>
              </a:rPr>
              <a:t>Joint Probabilistic Data Association (JPDA) is an extension of the Probabilistic Data Association (PDA) technique, designed to address the challenges of uncertainty and clutter in data association. JPDA enhances PDA by considering multiple hypotheses for each measurement-object association, allowing for a more robust handling of uncertainties in sensor measurements.</a:t>
            </a:r>
          </a:p>
          <a:p>
            <a:pPr algn="l"/>
            <a:r>
              <a:rPr lang="en-US" sz="2000" b="1" i="0" dirty="0">
                <a:solidFill>
                  <a:schemeClr val="tx1"/>
                </a:solidFill>
                <a:effectLst/>
                <a:latin typeface="Times New Roman" panose="02020603050405020304" pitchFamily="18" charset="0"/>
                <a:cs typeface="Times New Roman" panose="02020603050405020304" pitchFamily="18" charset="0"/>
              </a:rPr>
              <a:t>Components of Joint Probabilistic Data Association (JPDA)</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Joint Association Likelihood</a:t>
            </a:r>
            <a:r>
              <a:rPr lang="en-US" sz="2000" b="0" i="0" dirty="0">
                <a:solidFill>
                  <a:schemeClr val="tx1"/>
                </a:solidFill>
                <a:effectLst/>
                <a:latin typeface="Times New Roman" panose="02020603050405020304" pitchFamily="18" charset="0"/>
                <a:cs typeface="Times New Roman" panose="02020603050405020304" pitchFamily="18" charset="0"/>
              </a:rPr>
              <a:t>: In JPDA, instead of calculating the likelihood of each measurement being associated with each predicted object state individually (as in PDA), the joint association likelihood considers the probability of all possible joint associations between measurements and objects. This involves evaluating the likelihood of multiple hypotheses simultaneously.</a:t>
            </a: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Multiple Hypotheses Management</a:t>
            </a:r>
            <a:r>
              <a:rPr lang="en-US" sz="2000" b="0" i="0" dirty="0">
                <a:solidFill>
                  <a:schemeClr val="tx1"/>
                </a:solidFill>
                <a:effectLst/>
                <a:latin typeface="Times New Roman" panose="02020603050405020304" pitchFamily="18" charset="0"/>
                <a:cs typeface="Times New Roman" panose="02020603050405020304" pitchFamily="18" charset="0"/>
              </a:rPr>
              <a:t>: JPDA maintains multiple hypotheses about the association between measurements and objects. Each hypothesis represents a different possible assignment of measurements to objects. By considering multiple hypotheses, JPDA can better account for uncertainties and ambiguities in the data.</a:t>
            </a: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889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5CDE5-3897-50C1-4C4D-5F9DFED9A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A33700-CA8F-791B-7446-DC822511E02F}"/>
              </a:ext>
            </a:extLst>
          </p:cNvPr>
          <p:cNvSpPr>
            <a:spLocks noGrp="1"/>
          </p:cNvSpPr>
          <p:nvPr>
            <p:ph type="title"/>
          </p:nvPr>
        </p:nvSpPr>
        <p:spPr>
          <a:xfrm>
            <a:off x="718858" y="296476"/>
            <a:ext cx="11115587" cy="723432"/>
          </a:xfrm>
        </p:spPr>
        <p:txBody>
          <a:bodyPr>
            <a:normAutofit fontScale="90000"/>
          </a:bodyPr>
          <a:lstStyle/>
          <a:p>
            <a:r>
              <a:rPr lang="en-US" b="1" i="0" dirty="0">
                <a:solidFill>
                  <a:schemeClr val="tx1"/>
                </a:solidFill>
                <a:effectLst/>
                <a:latin typeface="Times New Roman" panose="02020603050405020304" pitchFamily="18" charset="0"/>
                <a:cs typeface="Times New Roman" panose="02020603050405020304" pitchFamily="18" charset="0"/>
              </a:rPr>
              <a:t>Advantages and DISADVANTAGES of JOINT Probabilistic Data Association (JPDA)</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5E421F-A4B1-A30B-00A3-E4A19B0E2819}"/>
              </a:ext>
            </a:extLst>
          </p:cNvPr>
          <p:cNvSpPr>
            <a:spLocks noGrp="1"/>
          </p:cNvSpPr>
          <p:nvPr>
            <p:ph idx="1"/>
          </p:nvPr>
        </p:nvSpPr>
        <p:spPr>
          <a:xfrm>
            <a:off x="718858" y="1143000"/>
            <a:ext cx="11473142" cy="5888032"/>
          </a:xfrm>
        </p:spPr>
        <p:txBody>
          <a:bodyPr>
            <a:noAutofit/>
          </a:bodyPr>
          <a:lstStyle/>
          <a:p>
            <a:pPr algn="l"/>
            <a:r>
              <a:rPr lang="en-US" sz="2000" b="1" i="0" dirty="0">
                <a:solidFill>
                  <a:schemeClr val="tx1"/>
                </a:solidFill>
                <a:effectLst/>
                <a:latin typeface="Times New Roman" panose="02020603050405020304" pitchFamily="18" charset="0"/>
                <a:cs typeface="Times New Roman" panose="02020603050405020304" pitchFamily="18" charset="0"/>
              </a:rPr>
              <a:t>Advantages of Global Nearest Neighbor (GNN)</a:t>
            </a:r>
            <a:endParaRPr lang="en-US" sz="200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Lower Computational Complexity</a:t>
            </a:r>
            <a:r>
              <a:rPr lang="en-US" sz="2000" i="0" dirty="0">
                <a:solidFill>
                  <a:schemeClr val="tx1"/>
                </a:solidFill>
                <a:effectLst/>
                <a:latin typeface="Times New Roman" panose="02020603050405020304" pitchFamily="18" charset="0"/>
                <a:cs typeface="Times New Roman" panose="02020603050405020304" pitchFamily="18" charset="0"/>
              </a:rPr>
              <a:t>: GNN offers computational efficiency compared to more complex data association techniques like Multiple Hypothesis Tracking (MHT). By considering only the nearest neighbor association for each measurement, GNN reduces the computational burden, making it suitable for real-time applications with limited processing resources.</a:t>
            </a: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Simplicity of Implementation</a:t>
            </a:r>
            <a:r>
              <a:rPr lang="en-US" sz="2000" i="0" dirty="0">
                <a:solidFill>
                  <a:schemeClr val="tx1"/>
                </a:solidFill>
                <a:effectLst/>
                <a:latin typeface="Times New Roman" panose="02020603050405020304" pitchFamily="18" charset="0"/>
                <a:cs typeface="Times New Roman" panose="02020603050405020304" pitchFamily="18" charset="0"/>
              </a:rPr>
              <a:t>: GNN is relatively simple to implement compared to advanced techniques like MHT. It involves straightforward calculations based on spatial distances, making it accessible even for applications with limited expertise in probabilistic methods.</a:t>
            </a:r>
          </a:p>
          <a:p>
            <a:pPr algn="l"/>
            <a:r>
              <a:rPr lang="en-US" sz="2000" b="1" i="0" dirty="0">
                <a:solidFill>
                  <a:schemeClr val="tx1"/>
                </a:solidFill>
                <a:effectLst/>
                <a:latin typeface="Times New Roman" panose="02020603050405020304" pitchFamily="18" charset="0"/>
                <a:cs typeface="Times New Roman" panose="02020603050405020304" pitchFamily="18" charset="0"/>
              </a:rPr>
              <a:t>Disadvantages of Global Nearest Neighbor (GNN)</a:t>
            </a:r>
            <a:endParaRPr lang="en-US" sz="200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Susceptibility to Clutter</a:t>
            </a:r>
            <a:r>
              <a:rPr lang="en-US" sz="2000" i="0" dirty="0">
                <a:solidFill>
                  <a:schemeClr val="tx1"/>
                </a:solidFill>
                <a:effectLst/>
                <a:latin typeface="Times New Roman" panose="02020603050405020304" pitchFamily="18" charset="0"/>
                <a:cs typeface="Times New Roman" panose="02020603050405020304" pitchFamily="18" charset="0"/>
              </a:rPr>
              <a:t>: GNN may struggle to distinguish between true measurements and clutter (false detections) in the sensor data. Since it selects associations based solely on spatial distance, GNN may inadvertently associate clutter with predicted object states, leading to tracking errors.</a:t>
            </a: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Difficulty in Handling Missed Detections and Occlusions</a:t>
            </a:r>
            <a:r>
              <a:rPr lang="en-US" sz="2000" i="0" dirty="0">
                <a:solidFill>
                  <a:schemeClr val="tx1"/>
                </a:solidFill>
                <a:effectLst/>
                <a:latin typeface="Times New Roman" panose="02020603050405020304" pitchFamily="18" charset="0"/>
                <a:cs typeface="Times New Roman" panose="02020603050405020304" pitchFamily="18" charset="0"/>
              </a:rPr>
              <a:t>: GNN may face challenges when dealing with missed detections (unobserved objects) or occlusions (obstructions in the sensor's field of view). Since it relies solely on spatial distance, GNN may fail to account for occluded objects or correctly handle situations with partial observations.</a:t>
            </a:r>
          </a:p>
        </p:txBody>
      </p:sp>
    </p:spTree>
    <p:extLst>
      <p:ext uri="{BB962C8B-B14F-4D97-AF65-F5344CB8AC3E}">
        <p14:creationId xmlns:p14="http://schemas.microsoft.com/office/powerpoint/2010/main" val="817533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DF177-8A80-29E7-B577-E0F429A7D4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FF162E-1375-1EC8-E059-0549B961BB43}"/>
              </a:ext>
            </a:extLst>
          </p:cNvPr>
          <p:cNvSpPr>
            <a:spLocks noGrp="1"/>
          </p:cNvSpPr>
          <p:nvPr>
            <p:ph type="title"/>
          </p:nvPr>
        </p:nvSpPr>
        <p:spPr>
          <a:xfrm>
            <a:off x="1097280" y="286603"/>
            <a:ext cx="10058400" cy="1032243"/>
          </a:xfrm>
        </p:spPr>
        <p:txBody>
          <a:bodyPr>
            <a:normAutofit/>
          </a:bodyPr>
          <a:lstStyle/>
          <a:p>
            <a:r>
              <a:rPr lang="en-IN" b="1" i="0" dirty="0">
                <a:solidFill>
                  <a:schemeClr val="tx1"/>
                </a:solidFill>
                <a:effectLst/>
                <a:latin typeface="Times New Roman" panose="02020603050405020304" pitchFamily="18" charset="0"/>
                <a:cs typeface="Times New Roman" panose="02020603050405020304" pitchFamily="18" charset="0"/>
              </a:rPr>
              <a:t>Global Nearest Neighbor (GNN)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259A2E-2888-D46C-4DB7-B7873B02F906}"/>
              </a:ext>
            </a:extLst>
          </p:cNvPr>
          <p:cNvSpPr>
            <a:spLocks noGrp="1"/>
          </p:cNvSpPr>
          <p:nvPr>
            <p:ph idx="1"/>
          </p:nvPr>
        </p:nvSpPr>
        <p:spPr>
          <a:xfrm>
            <a:off x="746525" y="1477107"/>
            <a:ext cx="11123089" cy="5094290"/>
          </a:xfrm>
        </p:spPr>
        <p:txBody>
          <a:bodyPr>
            <a:noAutofit/>
          </a:bodyPr>
          <a:lstStyle/>
          <a:p>
            <a:pPr algn="l"/>
            <a:r>
              <a:rPr lang="en-US" sz="2000" b="0" i="0" dirty="0">
                <a:solidFill>
                  <a:schemeClr val="tx1"/>
                </a:solidFill>
                <a:effectLst/>
                <a:latin typeface="Times New Roman" panose="02020603050405020304" pitchFamily="18" charset="0"/>
                <a:cs typeface="Times New Roman" panose="02020603050405020304" pitchFamily="18" charset="0"/>
              </a:rPr>
              <a:t>Global Nearest Neighbor (</a:t>
            </a:r>
            <a:r>
              <a:rPr lang="en-US" sz="2000" b="1" i="0" dirty="0">
                <a:solidFill>
                  <a:schemeClr val="tx1"/>
                </a:solidFill>
                <a:effectLst/>
                <a:latin typeface="Times New Roman" panose="02020603050405020304" pitchFamily="18" charset="0"/>
                <a:cs typeface="Times New Roman" panose="02020603050405020304" pitchFamily="18" charset="0"/>
              </a:rPr>
              <a:t>GNN</a:t>
            </a:r>
            <a:r>
              <a:rPr lang="en-US" sz="2000" b="0" i="0" dirty="0">
                <a:solidFill>
                  <a:schemeClr val="tx1"/>
                </a:solidFill>
                <a:effectLst/>
                <a:latin typeface="Times New Roman" panose="02020603050405020304" pitchFamily="18" charset="0"/>
                <a:cs typeface="Times New Roman" panose="02020603050405020304" pitchFamily="18" charset="0"/>
              </a:rPr>
              <a:t>) is a data association technique used for object tracking and sensor fusion. It operates by assigning measurements obtained from sensors to predicted object states based on a nearest neighbor criterion. GNN selects the association that minimizes a cost function, typically based on the spatial distance between measurements and predicted object states. While simpler than some advanced techniques like Multiple Hypothesis Tracking (MHT), GNN offers computational efficiency and ease of implementation.</a:t>
            </a:r>
          </a:p>
          <a:p>
            <a:pPr algn="l"/>
            <a:r>
              <a:rPr lang="en-US" sz="2000" b="1" i="0" dirty="0">
                <a:solidFill>
                  <a:schemeClr val="tx1"/>
                </a:solidFill>
                <a:effectLst/>
                <a:latin typeface="Times New Roman" panose="02020603050405020304" pitchFamily="18" charset="0"/>
                <a:cs typeface="Times New Roman" panose="02020603050405020304" pitchFamily="18" charset="0"/>
              </a:rPr>
              <a:t>Components of Global Nearest Neighbor (GNN)</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Measurement Association</a:t>
            </a:r>
            <a:r>
              <a:rPr lang="en-US" sz="2000" b="0" i="0" dirty="0">
                <a:solidFill>
                  <a:schemeClr val="tx1"/>
                </a:solidFill>
                <a:effectLst/>
                <a:latin typeface="Times New Roman" panose="02020603050405020304" pitchFamily="18" charset="0"/>
                <a:cs typeface="Times New Roman" panose="02020603050405020304" pitchFamily="18" charset="0"/>
              </a:rPr>
              <a:t>: GNN associates each measurement obtained from sensors with the predicted object state that is closest to it in terms of spatial distance. This association is determined based on a nearest neighbor criterion, typically using metrics such as Euclidean distance or Mahalanobis distance.</a:t>
            </a: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Cost Function</a:t>
            </a:r>
            <a:r>
              <a:rPr lang="en-US" sz="2000" b="0" i="0" dirty="0">
                <a:solidFill>
                  <a:schemeClr val="tx1"/>
                </a:solidFill>
                <a:effectLst/>
                <a:latin typeface="Times New Roman" panose="02020603050405020304" pitchFamily="18" charset="0"/>
                <a:cs typeface="Times New Roman" panose="02020603050405020304" pitchFamily="18" charset="0"/>
              </a:rPr>
              <a:t>: GNN evaluates the cost associated with each possible measurement-object association. The cost function is defined based on the spatial distance between measurements and predicted object states, with the goal of selecting the association that minimizes the overall cost.</a:t>
            </a:r>
          </a:p>
        </p:txBody>
      </p:sp>
    </p:spTree>
    <p:extLst>
      <p:ext uri="{BB962C8B-B14F-4D97-AF65-F5344CB8AC3E}">
        <p14:creationId xmlns:p14="http://schemas.microsoft.com/office/powerpoint/2010/main" val="47832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44199-5BBD-331F-52D5-15F545D06A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EE3BC7-1EB1-3F48-F1CA-4C4E5CB43C4D}"/>
              </a:ext>
            </a:extLst>
          </p:cNvPr>
          <p:cNvSpPr>
            <a:spLocks noGrp="1"/>
          </p:cNvSpPr>
          <p:nvPr>
            <p:ph type="title"/>
          </p:nvPr>
        </p:nvSpPr>
        <p:spPr>
          <a:xfrm>
            <a:off x="718858" y="296476"/>
            <a:ext cx="11115587" cy="723432"/>
          </a:xfrm>
        </p:spPr>
        <p:txBody>
          <a:bodyPr>
            <a:normAutofit fontScale="90000"/>
          </a:bodyPr>
          <a:lstStyle/>
          <a:p>
            <a:r>
              <a:rPr lang="en-US" b="1" i="0" dirty="0">
                <a:solidFill>
                  <a:schemeClr val="tx1"/>
                </a:solidFill>
                <a:effectLst/>
                <a:latin typeface="Times New Roman" panose="02020603050405020304" pitchFamily="18" charset="0"/>
                <a:cs typeface="Times New Roman" panose="02020603050405020304" pitchFamily="18" charset="0"/>
              </a:rPr>
              <a:t>Advantages and DISADVANTAGES of </a:t>
            </a:r>
            <a:r>
              <a:rPr lang="en-IN" b="1" i="0" dirty="0">
                <a:solidFill>
                  <a:schemeClr val="tx1"/>
                </a:solidFill>
                <a:effectLst/>
                <a:latin typeface="Times New Roman" panose="02020603050405020304" pitchFamily="18" charset="0"/>
                <a:cs typeface="Times New Roman" panose="02020603050405020304" pitchFamily="18" charset="0"/>
              </a:rPr>
              <a:t>Global Nearest Neighbor (GNN)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EA9E95-47CF-CD73-EFA9-7E0E39477B3E}"/>
              </a:ext>
            </a:extLst>
          </p:cNvPr>
          <p:cNvSpPr>
            <a:spLocks noGrp="1"/>
          </p:cNvSpPr>
          <p:nvPr>
            <p:ph idx="1"/>
          </p:nvPr>
        </p:nvSpPr>
        <p:spPr>
          <a:xfrm>
            <a:off x="718858" y="1019908"/>
            <a:ext cx="11473142" cy="5888032"/>
          </a:xfrm>
        </p:spPr>
        <p:txBody>
          <a:bodyPr>
            <a:noAutofit/>
          </a:bodyPr>
          <a:lstStyle/>
          <a:p>
            <a:pPr algn="l"/>
            <a:r>
              <a:rPr lang="en-US" sz="2000" b="1" i="0" dirty="0">
                <a:solidFill>
                  <a:schemeClr val="tx1"/>
                </a:solidFill>
                <a:effectLst/>
                <a:latin typeface="Times New Roman" panose="02020603050405020304" pitchFamily="18" charset="0"/>
                <a:cs typeface="Times New Roman" panose="02020603050405020304" pitchFamily="18" charset="0"/>
              </a:rPr>
              <a:t>Advantages of Global Nearest Neighbor (GNN)</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Lower Computational Complexity</a:t>
            </a:r>
            <a:r>
              <a:rPr lang="en-US" sz="2000" b="0" i="0" dirty="0">
                <a:solidFill>
                  <a:schemeClr val="tx1"/>
                </a:solidFill>
                <a:effectLst/>
                <a:latin typeface="Times New Roman" panose="02020603050405020304" pitchFamily="18" charset="0"/>
                <a:cs typeface="Times New Roman" panose="02020603050405020304" pitchFamily="18" charset="0"/>
              </a:rPr>
              <a:t>: GNN offers computational efficiency compared to more complex data association techniques like Multiple Hypothesis Tracking (MHT). By considering only the nearest neighbor association for each measurement, GNN reduces the computational burden, making it suitable for real-time applications with limited processing resources.</a:t>
            </a: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Simplicity of Implementation</a:t>
            </a:r>
            <a:r>
              <a:rPr lang="en-US" sz="2000" b="0" i="0" dirty="0">
                <a:solidFill>
                  <a:schemeClr val="tx1"/>
                </a:solidFill>
                <a:effectLst/>
                <a:latin typeface="Times New Roman" panose="02020603050405020304" pitchFamily="18" charset="0"/>
                <a:cs typeface="Times New Roman" panose="02020603050405020304" pitchFamily="18" charset="0"/>
              </a:rPr>
              <a:t>: GNN is relatively simple to implement compared to advanced techniques like MHT. It involves straightforward calculations based on spatial distances, making it accessible even for applications with limited expertise in probabilistic methods.</a:t>
            </a:r>
          </a:p>
          <a:p>
            <a:pPr algn="l"/>
            <a:r>
              <a:rPr lang="en-US" sz="2000" b="1" i="0" dirty="0">
                <a:solidFill>
                  <a:schemeClr val="tx1"/>
                </a:solidFill>
                <a:effectLst/>
                <a:latin typeface="Times New Roman" panose="02020603050405020304" pitchFamily="18" charset="0"/>
                <a:cs typeface="Times New Roman" panose="02020603050405020304" pitchFamily="18" charset="0"/>
              </a:rPr>
              <a:t>Disadvantages of Global Nearest Neighbor (GNN)</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Susceptibility to Clutter</a:t>
            </a:r>
            <a:r>
              <a:rPr lang="en-US" sz="2000" b="0" i="0" dirty="0">
                <a:solidFill>
                  <a:schemeClr val="tx1"/>
                </a:solidFill>
                <a:effectLst/>
                <a:latin typeface="Times New Roman" panose="02020603050405020304" pitchFamily="18" charset="0"/>
                <a:cs typeface="Times New Roman" panose="02020603050405020304" pitchFamily="18" charset="0"/>
              </a:rPr>
              <a:t>: GNN may struggle to distinguish between true measurements and clutter (false detections) in the sensor data. Since it selects associations based solely on spatial distance, GNN may inadvertently associate clutter with predicted object states, leading to tracking errors.</a:t>
            </a: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Difficulty in Handling Missed Detections and Occlusions</a:t>
            </a:r>
            <a:r>
              <a:rPr lang="en-US" sz="2000" b="0" i="0" dirty="0">
                <a:solidFill>
                  <a:schemeClr val="tx1"/>
                </a:solidFill>
                <a:effectLst/>
                <a:latin typeface="Times New Roman" panose="02020603050405020304" pitchFamily="18" charset="0"/>
                <a:cs typeface="Times New Roman" panose="02020603050405020304" pitchFamily="18" charset="0"/>
              </a:rPr>
              <a:t>: GNN may face challenges when dealing with missed detections (unobserved objects) or occlusions (obstructions in the sensor's field of view). Since it relies solely on spatial distance, GNN may fail to account for occluded objects or correctly handle situations with partial observations.</a:t>
            </a:r>
          </a:p>
        </p:txBody>
      </p:sp>
    </p:spTree>
    <p:extLst>
      <p:ext uri="{BB962C8B-B14F-4D97-AF65-F5344CB8AC3E}">
        <p14:creationId xmlns:p14="http://schemas.microsoft.com/office/powerpoint/2010/main" val="2907458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5AA0A8-7ADC-B621-01BC-6C8F34A7CD82}"/>
              </a:ext>
            </a:extLst>
          </p:cNvPr>
          <p:cNvSpPr>
            <a:spLocks noGrp="1"/>
          </p:cNvSpPr>
          <p:nvPr>
            <p:ph idx="1"/>
          </p:nvPr>
        </p:nvSpPr>
        <p:spPr>
          <a:xfrm>
            <a:off x="477716" y="2029265"/>
            <a:ext cx="11236568" cy="4519246"/>
          </a:xfrm>
        </p:spPr>
        <p:txBody>
          <a:bodyPr>
            <a:noAutofit/>
          </a:bodyPr>
          <a:lstStyle/>
          <a:p>
            <a:r>
              <a:rPr lang="en-IN" sz="2400" b="1" dirty="0">
                <a:solidFill>
                  <a:schemeClr val="tx1"/>
                </a:solidFill>
                <a:latin typeface="Times New Roman" panose="02020603050405020304" pitchFamily="18" charset="0"/>
                <a:cs typeface="Times New Roman" panose="02020603050405020304" pitchFamily="18" charset="0"/>
              </a:rPr>
              <a:t>Multiple Hypothesis Tracking (MHT):</a:t>
            </a:r>
          </a:p>
          <a:p>
            <a:r>
              <a:rPr lang="en-US" sz="2400" b="1" i="0" dirty="0">
                <a:solidFill>
                  <a:schemeClr val="tx1"/>
                </a:solidFill>
                <a:effectLst/>
                <a:latin typeface="Times New Roman" panose="02020603050405020304" pitchFamily="18" charset="0"/>
                <a:cs typeface="Times New Roman" panose="02020603050405020304" pitchFamily="18" charset="0"/>
              </a:rPr>
              <a:t>Suitability: </a:t>
            </a:r>
            <a:r>
              <a:rPr lang="en-US" sz="2400" b="0" i="0" dirty="0">
                <a:solidFill>
                  <a:schemeClr val="tx1"/>
                </a:solidFill>
                <a:effectLst/>
                <a:latin typeface="Times New Roman" panose="02020603050405020304" pitchFamily="18" charset="0"/>
                <a:cs typeface="Times New Roman" panose="02020603050405020304" pitchFamily="18" charset="0"/>
              </a:rPr>
              <a:t>Well-suited for dynamic scenarios with multiple targets, frequent maneuvers, and varying numbers of targets.</a:t>
            </a:r>
          </a:p>
          <a:p>
            <a:r>
              <a:rPr lang="en-US" sz="2400" b="0" i="0" dirty="0">
                <a:solidFill>
                  <a:schemeClr val="tx1"/>
                </a:solidFill>
                <a:effectLst/>
                <a:latin typeface="Times New Roman" panose="02020603050405020304" pitchFamily="18" charset="0"/>
                <a:cs typeface="Times New Roman" panose="02020603050405020304" pitchFamily="18" charset="0"/>
              </a:rPr>
              <a:t> Effective in situations where maintaining multiple hypotheses is crucial for robust tracking.</a:t>
            </a:r>
            <a:endParaRPr lang="en-US" sz="2400" b="1" i="0" dirty="0">
              <a:solidFill>
                <a:schemeClr val="tx1"/>
              </a:solidFill>
              <a:effectLst/>
              <a:latin typeface="Times New Roman" panose="02020603050405020304" pitchFamily="18" charset="0"/>
              <a:cs typeface="Times New Roman" panose="02020603050405020304" pitchFamily="18" charset="0"/>
            </a:endParaRPr>
          </a:p>
          <a:p>
            <a:r>
              <a:rPr lang="en-US" sz="2400" b="1" i="0" dirty="0">
                <a:solidFill>
                  <a:schemeClr val="tx1"/>
                </a:solidFill>
                <a:effectLst/>
                <a:latin typeface="Times New Roman" panose="02020603050405020304" pitchFamily="18" charset="0"/>
                <a:cs typeface="Times New Roman" panose="02020603050405020304" pitchFamily="18" charset="0"/>
              </a:rPr>
              <a:t>Probabilistic Data Association (PDA): </a:t>
            </a:r>
          </a:p>
          <a:p>
            <a:r>
              <a:rPr lang="en-US" sz="2400" b="1" i="0" dirty="0">
                <a:solidFill>
                  <a:schemeClr val="tx1"/>
                </a:solidFill>
                <a:effectLst/>
                <a:latin typeface="Times New Roman" panose="02020603050405020304" pitchFamily="18" charset="0"/>
                <a:cs typeface="Times New Roman" panose="02020603050405020304" pitchFamily="18" charset="0"/>
              </a:rPr>
              <a:t>Suitability: </a:t>
            </a:r>
            <a:r>
              <a:rPr lang="en-US" sz="2400" b="0" i="0" dirty="0">
                <a:solidFill>
                  <a:schemeClr val="tx1"/>
                </a:solidFill>
                <a:effectLst/>
                <a:latin typeface="Times New Roman" panose="02020603050405020304" pitchFamily="18" charset="0"/>
                <a:cs typeface="Times New Roman" panose="02020603050405020304" pitchFamily="18" charset="0"/>
              </a:rPr>
              <a:t>Effective in scenarios with moderate uncertainty in data association. Commonly used in tracking applications with a limited number of targets. </a:t>
            </a:r>
            <a:r>
              <a:rPr lang="en-US" sz="2400" b="1" i="0" dirty="0">
                <a:solidFill>
                  <a:schemeClr val="tx1"/>
                </a:solidFill>
                <a:effectLst/>
                <a:latin typeface="Times New Roman" panose="02020603050405020304" pitchFamily="18" charset="0"/>
                <a:cs typeface="Times New Roman" panose="02020603050405020304" pitchFamily="18" charset="0"/>
              </a:rPr>
              <a:t>Considerations: </a:t>
            </a:r>
            <a:r>
              <a:rPr lang="en-US" sz="2400" b="0" i="0" dirty="0">
                <a:solidFill>
                  <a:schemeClr val="tx1"/>
                </a:solidFill>
                <a:effectLst/>
                <a:latin typeface="Times New Roman" panose="02020603050405020304" pitchFamily="18" charset="0"/>
                <a:cs typeface="Times New Roman" panose="02020603050405020304" pitchFamily="18" charset="0"/>
              </a:rPr>
              <a:t>PDA is computationally efficient and straightforward, making it suitable for real-time systems. </a:t>
            </a:r>
          </a:p>
        </p:txBody>
      </p:sp>
      <p:sp>
        <p:nvSpPr>
          <p:cNvPr id="6" name="Title 1">
            <a:extLst>
              <a:ext uri="{FF2B5EF4-FFF2-40B4-BE49-F238E27FC236}">
                <a16:creationId xmlns:a16="http://schemas.microsoft.com/office/drawing/2014/main" id="{C4C3ECD9-C174-DDDA-B99B-EFCD8FACFF98}"/>
              </a:ext>
            </a:extLst>
          </p:cNvPr>
          <p:cNvSpPr>
            <a:spLocks noGrp="1"/>
          </p:cNvSpPr>
          <p:nvPr>
            <p:ph type="title"/>
          </p:nvPr>
        </p:nvSpPr>
        <p:spPr>
          <a:xfrm>
            <a:off x="2231136" y="562709"/>
            <a:ext cx="7729728" cy="1188720"/>
          </a:xfrm>
        </p:spPr>
        <p:txBody>
          <a:bodyPr/>
          <a:lstStyle/>
          <a:p>
            <a:r>
              <a:rPr lang="en-US" dirty="0"/>
              <a:t>Conclusion </a:t>
            </a:r>
            <a:endParaRPr lang="en-IN" dirty="0"/>
          </a:p>
        </p:txBody>
      </p:sp>
    </p:spTree>
    <p:extLst>
      <p:ext uri="{BB962C8B-B14F-4D97-AF65-F5344CB8AC3E}">
        <p14:creationId xmlns:p14="http://schemas.microsoft.com/office/powerpoint/2010/main" val="2817517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BCBB7-642F-4E9E-E76D-7484042C8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DB38B4-836D-638E-A50E-2F7A16B3BC22}"/>
              </a:ext>
            </a:extLst>
          </p:cNvPr>
          <p:cNvSpPr>
            <a:spLocks noGrp="1"/>
          </p:cNvSpPr>
          <p:nvPr>
            <p:ph type="title"/>
          </p:nvPr>
        </p:nvSpPr>
        <p:spPr>
          <a:xfrm>
            <a:off x="2231136" y="439616"/>
            <a:ext cx="7729728" cy="1188720"/>
          </a:xfrm>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2C287E8B-FF50-7535-0351-38D796F9B326}"/>
              </a:ext>
            </a:extLst>
          </p:cNvPr>
          <p:cNvSpPr>
            <a:spLocks noGrp="1"/>
          </p:cNvSpPr>
          <p:nvPr>
            <p:ph idx="1"/>
          </p:nvPr>
        </p:nvSpPr>
        <p:spPr>
          <a:xfrm>
            <a:off x="703385" y="1751429"/>
            <a:ext cx="11236568" cy="4666956"/>
          </a:xfrm>
        </p:spPr>
        <p:txBody>
          <a:bodyPr>
            <a:noAutofit/>
          </a:bodyPr>
          <a:lstStyle/>
          <a:p>
            <a:r>
              <a:rPr lang="en-US" sz="2400" b="1" i="0" dirty="0">
                <a:solidFill>
                  <a:schemeClr val="tx1"/>
                </a:solidFill>
                <a:effectLst/>
                <a:latin typeface="Times New Roman" panose="02020603050405020304" pitchFamily="18" charset="0"/>
                <a:cs typeface="Times New Roman" panose="02020603050405020304" pitchFamily="18" charset="0"/>
              </a:rPr>
              <a:t>Joint Probabilistic Data Association (JPDA): </a:t>
            </a:r>
          </a:p>
          <a:p>
            <a:r>
              <a:rPr lang="en-US" sz="2400" b="1" i="0" dirty="0">
                <a:solidFill>
                  <a:schemeClr val="tx1"/>
                </a:solidFill>
                <a:effectLst/>
                <a:latin typeface="Times New Roman" panose="02020603050405020304" pitchFamily="18" charset="0"/>
                <a:cs typeface="Times New Roman" panose="02020603050405020304" pitchFamily="18" charset="0"/>
              </a:rPr>
              <a:t>Suitability:</a:t>
            </a:r>
            <a:r>
              <a:rPr lang="en-US" sz="2400" b="0" i="0" dirty="0">
                <a:solidFill>
                  <a:schemeClr val="tx1"/>
                </a:solidFill>
                <a:effectLst/>
                <a:latin typeface="Times New Roman" panose="02020603050405020304" pitchFamily="18" charset="0"/>
                <a:cs typeface="Times New Roman" panose="02020603050405020304" pitchFamily="18" charset="0"/>
              </a:rPr>
              <a:t> Effective in scenarios with higher uncertainty and potential correlations between associations. Suitable for applications where a more comprehensive probabilistic framework is required.</a:t>
            </a:r>
          </a:p>
          <a:p>
            <a:r>
              <a:rPr lang="en-US" sz="2400" b="0" i="0" dirty="0">
                <a:solidFill>
                  <a:schemeClr val="tx1"/>
                </a:solidFill>
                <a:effectLst/>
                <a:latin typeface="Times New Roman" panose="02020603050405020304" pitchFamily="18" charset="0"/>
                <a:cs typeface="Times New Roman" panose="02020603050405020304" pitchFamily="18" charset="0"/>
              </a:rPr>
              <a:t> Considerations: </a:t>
            </a:r>
          </a:p>
          <a:p>
            <a:r>
              <a:rPr lang="en-US" sz="2400" b="0" i="0" dirty="0">
                <a:solidFill>
                  <a:schemeClr val="tx1"/>
                </a:solidFill>
                <a:effectLst/>
                <a:latin typeface="Times New Roman" panose="02020603050405020304" pitchFamily="18" charset="0"/>
                <a:cs typeface="Times New Roman" panose="02020603050405020304" pitchFamily="18" charset="0"/>
              </a:rPr>
              <a:t>JPDA can be computationally demanding, especially in scenarios with numerous associations. </a:t>
            </a:r>
          </a:p>
          <a:p>
            <a:r>
              <a:rPr lang="en-US" sz="2400" b="1" i="0" dirty="0">
                <a:solidFill>
                  <a:schemeClr val="tx1"/>
                </a:solidFill>
                <a:effectLst/>
                <a:latin typeface="Times New Roman" panose="02020603050405020304" pitchFamily="18" charset="0"/>
                <a:cs typeface="Times New Roman" panose="02020603050405020304" pitchFamily="18" charset="0"/>
              </a:rPr>
              <a:t>Global Nearest Neighbor (NN):</a:t>
            </a:r>
          </a:p>
          <a:p>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Suitability: </a:t>
            </a:r>
            <a:r>
              <a:rPr lang="en-US" sz="2400" b="0" i="0" dirty="0">
                <a:solidFill>
                  <a:schemeClr val="tx1"/>
                </a:solidFill>
                <a:effectLst/>
                <a:latin typeface="Times New Roman" panose="02020603050405020304" pitchFamily="18" charset="0"/>
                <a:cs typeface="Times New Roman" panose="02020603050405020304" pitchFamily="18" charset="0"/>
              </a:rPr>
              <a:t>Suitable for scenarios with well-separated tracks and where the closest measurement is likely to be the correct association. </a:t>
            </a:r>
          </a:p>
          <a:p>
            <a:r>
              <a:rPr lang="en-US" sz="2400" b="0" i="0" dirty="0">
                <a:solidFill>
                  <a:schemeClr val="tx1"/>
                </a:solidFill>
                <a:effectLst/>
                <a:latin typeface="Times New Roman" panose="02020603050405020304" pitchFamily="18" charset="0"/>
                <a:cs typeface="Times New Roman" panose="02020603050405020304" pitchFamily="18" charset="0"/>
              </a:rPr>
              <a:t>Often used in real-time systems with relatively straightforward tracking requirements.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96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B030-5C23-0FB1-161C-B7ED8F806D21}"/>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80D5187B-F416-7AE5-3335-677BFEA71351}"/>
              </a:ext>
            </a:extLst>
          </p:cNvPr>
          <p:cNvSpPr>
            <a:spLocks noGrp="1"/>
          </p:cNvSpPr>
          <p:nvPr>
            <p:ph idx="1"/>
          </p:nvPr>
        </p:nvSpPr>
        <p:spPr>
          <a:xfrm>
            <a:off x="2231136" y="2638044"/>
            <a:ext cx="7729728" cy="3481402"/>
          </a:xfrm>
        </p:spPr>
        <p:txBody>
          <a:bodyPr>
            <a:noAutofit/>
          </a:bodyPr>
          <a:lstStyle/>
          <a:p>
            <a:pPr>
              <a:buFont typeface="Wingdings" panose="05000000000000000000" pitchFamily="2" charset="2"/>
              <a:buChar char="Ø"/>
            </a:pPr>
            <a:r>
              <a:rPr lang="en-IN" sz="2400" b="1" i="0" dirty="0">
                <a:solidFill>
                  <a:schemeClr val="tx1"/>
                </a:solidFill>
                <a:effectLst/>
                <a:latin typeface="Times New Roman" panose="02020603050405020304" pitchFamily="18" charset="0"/>
                <a:cs typeface="Times New Roman" panose="02020603050405020304" pitchFamily="18" charset="0"/>
              </a:rPr>
              <a:t>Introduction to Data Association:</a:t>
            </a:r>
          </a:p>
          <a:p>
            <a:pPr>
              <a:buFont typeface="Wingdings" panose="05000000000000000000" pitchFamily="2" charset="2"/>
              <a:buChar char="Ø"/>
            </a:pPr>
            <a:r>
              <a:rPr lang="en-IN" sz="2400" b="1" i="0" dirty="0">
                <a:solidFill>
                  <a:schemeClr val="tx1"/>
                </a:solidFill>
                <a:effectLst/>
                <a:latin typeface="Times New Roman" panose="02020603050405020304" pitchFamily="18" charset="0"/>
                <a:cs typeface="Times New Roman" panose="02020603050405020304" pitchFamily="18" charset="0"/>
              </a:rPr>
              <a:t>Basics of Data Association</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b="1" i="0" dirty="0">
                <a:solidFill>
                  <a:schemeClr val="tx1"/>
                </a:solidFill>
                <a:effectLst/>
                <a:latin typeface="Times New Roman" panose="02020603050405020304" pitchFamily="18" charset="0"/>
                <a:cs typeface="Times New Roman" panose="02020603050405020304" pitchFamily="18" charset="0"/>
              </a:rPr>
              <a:t>Data Association Techniques</a:t>
            </a:r>
          </a:p>
          <a:p>
            <a:pPr>
              <a:buFont typeface="Wingdings" panose="05000000000000000000" pitchFamily="2" charset="2"/>
              <a:buChar char="Ø"/>
            </a:pPr>
            <a:r>
              <a:rPr lang="en-US" sz="2400" b="1" i="0" dirty="0">
                <a:solidFill>
                  <a:schemeClr val="tx1"/>
                </a:solidFill>
                <a:effectLst/>
                <a:latin typeface="Times New Roman" panose="02020603050405020304" pitchFamily="18" charset="0"/>
                <a:cs typeface="Times New Roman" panose="02020603050405020304" pitchFamily="18" charset="0"/>
              </a:rPr>
              <a:t>Multiple Hypothesis Tracking (MHT)</a:t>
            </a:r>
          </a:p>
          <a:p>
            <a:pPr>
              <a:buFont typeface="Wingdings" panose="05000000000000000000" pitchFamily="2" charset="2"/>
              <a:buChar char="Ø"/>
            </a:pPr>
            <a:r>
              <a:rPr lang="en-US" sz="2400" b="0" i="0" dirty="0">
                <a:solidFill>
                  <a:schemeClr val="tx1"/>
                </a:solidFill>
                <a:effectLst/>
                <a:latin typeface="Times New Roman" panose="02020603050405020304" pitchFamily="18" charset="0"/>
                <a:cs typeface="Times New Roman" panose="02020603050405020304" pitchFamily="18" charset="0"/>
              </a:rPr>
              <a:t> </a:t>
            </a:r>
            <a:r>
              <a:rPr lang="en-US" sz="2400" b="1" i="0" dirty="0">
                <a:solidFill>
                  <a:schemeClr val="tx1"/>
                </a:solidFill>
                <a:effectLst/>
                <a:latin typeface="Times New Roman" panose="02020603050405020304" pitchFamily="18" charset="0"/>
                <a:cs typeface="Times New Roman" panose="02020603050405020304" pitchFamily="18" charset="0"/>
              </a:rPr>
              <a:t>Probabilistic Data Association (PDA)</a:t>
            </a:r>
          </a:p>
          <a:p>
            <a:pPr>
              <a:buFont typeface="Wingdings" panose="05000000000000000000" pitchFamily="2" charset="2"/>
              <a:buChar char="Ø"/>
            </a:pPr>
            <a:r>
              <a:rPr lang="en-US" sz="2400" b="1" i="0" dirty="0">
                <a:solidFill>
                  <a:schemeClr val="tx1"/>
                </a:solidFill>
                <a:effectLst/>
                <a:latin typeface="Times New Roman" panose="02020603050405020304" pitchFamily="18" charset="0"/>
                <a:cs typeface="Times New Roman" panose="02020603050405020304" pitchFamily="18" charset="0"/>
              </a:rPr>
              <a:t> Joint Probabilistic Data Association (JPDA)</a:t>
            </a:r>
          </a:p>
          <a:p>
            <a:pPr>
              <a:buFont typeface="Wingdings" panose="05000000000000000000" pitchFamily="2" charset="2"/>
              <a:buChar char="Ø"/>
            </a:pPr>
            <a:r>
              <a:rPr lang="en-US" sz="2400" b="1" i="0" dirty="0">
                <a:solidFill>
                  <a:schemeClr val="tx1"/>
                </a:solidFill>
                <a:effectLst/>
                <a:latin typeface="Times New Roman" panose="02020603050405020304" pitchFamily="18" charset="0"/>
                <a:cs typeface="Times New Roman" panose="02020603050405020304" pitchFamily="18" charset="0"/>
              </a:rPr>
              <a:t> Global Nearest Neighbor (GNN)</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520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2E1E2-CD76-DE34-FD53-1678A8EC1E67}"/>
              </a:ext>
            </a:extLst>
          </p:cNvPr>
          <p:cNvSpPr>
            <a:spLocks noGrp="1"/>
          </p:cNvSpPr>
          <p:nvPr>
            <p:ph type="title"/>
          </p:nvPr>
        </p:nvSpPr>
        <p:spPr/>
        <p:txBody>
          <a:bodyPr/>
          <a:lstStyle/>
          <a:p>
            <a:r>
              <a:rPr lang="en-IN" b="1" i="0" dirty="0">
                <a:solidFill>
                  <a:schemeClr val="tx1"/>
                </a:solidFill>
                <a:effectLst/>
                <a:latin typeface="Times New Roman" panose="02020603050405020304" pitchFamily="18" charset="0"/>
                <a:cs typeface="Times New Roman" panose="02020603050405020304" pitchFamily="18" charset="0"/>
              </a:rPr>
              <a:t>Introduction to Data Association: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947D6B-C003-21B5-61AA-AAFCB2624FE0}"/>
              </a:ext>
            </a:extLst>
          </p:cNvPr>
          <p:cNvSpPr>
            <a:spLocks noGrp="1"/>
          </p:cNvSpPr>
          <p:nvPr>
            <p:ph idx="1"/>
          </p:nvPr>
        </p:nvSpPr>
        <p:spPr>
          <a:xfrm>
            <a:off x="1301262" y="2638044"/>
            <a:ext cx="9513276" cy="3101983"/>
          </a:xfrm>
        </p:spPr>
        <p:txBody>
          <a:bodyPr>
            <a:normAutofit/>
          </a:bodyPr>
          <a:lstStyle/>
          <a:p>
            <a:pPr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Data association is the process of matching measurements obtained from sensors with predicted object states in order to determine which measurements correspond to which objects.</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Importance in various fields: </a:t>
            </a:r>
            <a:r>
              <a:rPr lang="en-US" sz="2400" b="0" i="0" dirty="0">
                <a:solidFill>
                  <a:schemeClr val="tx1"/>
                </a:solidFill>
                <a:effectLst/>
                <a:latin typeface="Times New Roman" panose="02020603050405020304" pitchFamily="18" charset="0"/>
                <a:cs typeface="Times New Roman" panose="02020603050405020304" pitchFamily="18" charset="0"/>
              </a:rPr>
              <a:t>Data association is crucial in fields such as computer vision, robotics, and tracking, where accurate understanding of object interactions and movements is essential.</a:t>
            </a: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13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900D-DC10-09F7-235A-DBFDEA23B332}"/>
              </a:ext>
            </a:extLst>
          </p:cNvPr>
          <p:cNvSpPr>
            <a:spLocks noGrp="1"/>
          </p:cNvSpPr>
          <p:nvPr>
            <p:ph type="title"/>
          </p:nvPr>
        </p:nvSpPr>
        <p:spPr>
          <a:xfrm>
            <a:off x="2231136" y="576072"/>
            <a:ext cx="7729728" cy="1188720"/>
          </a:xfrm>
        </p:spPr>
        <p:txBody>
          <a:bodyPr/>
          <a:lstStyle/>
          <a:p>
            <a:r>
              <a:rPr lang="en-IN" b="1" i="0" dirty="0">
                <a:solidFill>
                  <a:schemeClr val="tx1"/>
                </a:solidFill>
                <a:effectLst/>
                <a:latin typeface="Times New Roman" panose="02020603050405020304" pitchFamily="18" charset="0"/>
                <a:cs typeface="Times New Roman" panose="02020603050405020304" pitchFamily="18" charset="0"/>
              </a:rPr>
              <a:t>Basics of Data Association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D7A233-2C2B-5224-BAE1-532DBF38BD79}"/>
              </a:ext>
            </a:extLst>
          </p:cNvPr>
          <p:cNvSpPr>
            <a:spLocks noGrp="1"/>
          </p:cNvSpPr>
          <p:nvPr>
            <p:ph idx="1"/>
          </p:nvPr>
        </p:nvSpPr>
        <p:spPr>
          <a:xfrm>
            <a:off x="228600" y="1995150"/>
            <a:ext cx="13030199" cy="3534156"/>
          </a:xfrm>
        </p:spPr>
        <p:txBody>
          <a:bodyPr>
            <a:noAutofit/>
          </a:bodyPr>
          <a:lstStyle/>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What is Data Association?</a:t>
            </a:r>
          </a:p>
          <a:p>
            <a:pPr marL="742950" lvl="1" indent="-285750"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Data association is the process of associating measurements obtained from sensors (such as cameras, lidar, radar) with predicted object states, enabling the identification of which measurements correspond to which objects in the environment.</a:t>
            </a:r>
          </a:p>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Importance:</a:t>
            </a:r>
          </a:p>
          <a:p>
            <a:pPr marL="742950" lvl="1" indent="-285750"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Object tracking: Tracking the movement and location of objects over time.</a:t>
            </a:r>
          </a:p>
          <a:p>
            <a:pPr marL="742950" lvl="1" indent="-285750"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Scene understanding: Associating features or entities in an observed scene with specific objects or entities.</a:t>
            </a:r>
          </a:p>
          <a:p>
            <a:pPr marL="742950" lvl="1" indent="-285750" algn="l">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Decision making: Utilizing associated data for making informed decisions, such as in autonomous vehicles or surveillance systems.</a:t>
            </a:r>
          </a:p>
          <a:p>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662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76759-302B-6E1A-C9FC-13684B902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E596B-C3A9-9AF6-E5F4-0A426FE869C9}"/>
              </a:ext>
            </a:extLst>
          </p:cNvPr>
          <p:cNvSpPr>
            <a:spLocks noGrp="1"/>
          </p:cNvSpPr>
          <p:nvPr>
            <p:ph type="title"/>
          </p:nvPr>
        </p:nvSpPr>
        <p:spPr/>
        <p:txBody>
          <a:bodyPr/>
          <a:lstStyle/>
          <a:p>
            <a:r>
              <a:rPr lang="en-IN" b="1" i="0" dirty="0">
                <a:solidFill>
                  <a:schemeClr val="tx1"/>
                </a:solidFill>
                <a:effectLst/>
                <a:latin typeface="Times New Roman" panose="02020603050405020304" pitchFamily="18" charset="0"/>
                <a:cs typeface="Times New Roman" panose="02020603050405020304" pitchFamily="18" charset="0"/>
              </a:rPr>
              <a:t>Basics of Data Association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DE0E90-A00F-3C79-1C49-63CE03E391C2}"/>
              </a:ext>
            </a:extLst>
          </p:cNvPr>
          <p:cNvSpPr>
            <a:spLocks noGrp="1"/>
          </p:cNvSpPr>
          <p:nvPr>
            <p:ph idx="1"/>
          </p:nvPr>
        </p:nvSpPr>
        <p:spPr>
          <a:xfrm>
            <a:off x="246185" y="2638044"/>
            <a:ext cx="13030199" cy="3101983"/>
          </a:xfrm>
        </p:spPr>
        <p:txBody>
          <a:bodyPr>
            <a:noAutofit/>
          </a:bodyPr>
          <a:lstStyle/>
          <a:p>
            <a:pPr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Challenges:</a:t>
            </a:r>
          </a:p>
          <a:p>
            <a:pPr marL="742950" lvl="1" indent="-285750"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Uncertainty</a:t>
            </a:r>
            <a:r>
              <a:rPr lang="en-US" sz="2400" b="0" i="0" dirty="0">
                <a:solidFill>
                  <a:schemeClr val="tx1"/>
                </a:solidFill>
                <a:effectLst/>
                <a:latin typeface="Times New Roman" panose="02020603050405020304" pitchFamily="18" charset="0"/>
                <a:cs typeface="Times New Roman" panose="02020603050405020304" pitchFamily="18" charset="0"/>
              </a:rPr>
              <a:t>: Measurements may contain noise, and there may be uncertainties in predicting object states, leading to ambiguity in data association.</a:t>
            </a:r>
          </a:p>
          <a:p>
            <a:pPr marL="742950" lvl="1" indent="-285750" algn="l">
              <a:buFont typeface="Arial" panose="020B0604020202020204" pitchFamily="34" charset="0"/>
              <a:buChar char="•"/>
            </a:pPr>
            <a:r>
              <a:rPr lang="en-US" sz="2400" b="1" i="0" dirty="0">
                <a:solidFill>
                  <a:schemeClr val="tx1"/>
                </a:solidFill>
                <a:effectLst/>
                <a:latin typeface="Times New Roman" panose="02020603050405020304" pitchFamily="18" charset="0"/>
                <a:cs typeface="Times New Roman" panose="02020603050405020304" pitchFamily="18" charset="0"/>
              </a:rPr>
              <a:t>Clutter and occlusions: </a:t>
            </a:r>
            <a:r>
              <a:rPr lang="en-US" sz="2400" b="0" i="0" dirty="0">
                <a:solidFill>
                  <a:schemeClr val="tx1"/>
                </a:solidFill>
                <a:effectLst/>
                <a:latin typeface="Times New Roman" panose="02020603050405020304" pitchFamily="18" charset="0"/>
                <a:cs typeface="Times New Roman" panose="02020603050405020304" pitchFamily="18" charset="0"/>
              </a:rPr>
              <a:t>Presence of false measurements (clutter) or obstructions (occlusions) can complicate the data association process.</a:t>
            </a:r>
          </a:p>
          <a:p>
            <a:pPr marL="742950" lvl="1" indent="-285750" algn="l">
              <a:buFont typeface="Arial" panose="020B0604020202020204" pitchFamily="34" charset="0"/>
              <a:buChar char="•"/>
            </a:pPr>
            <a:r>
              <a:rPr lang="en-US" sz="2400" b="1" dirty="0">
                <a:solidFill>
                  <a:schemeClr val="tx1"/>
                </a:solidFill>
                <a:effectLst/>
                <a:latin typeface="Times New Roman" panose="02020603050405020304" pitchFamily="18" charset="0"/>
                <a:cs typeface="Times New Roman" panose="02020603050405020304" pitchFamily="18" charset="0"/>
              </a:rPr>
              <a:t>Real-time processing: </a:t>
            </a:r>
            <a:r>
              <a:rPr lang="en-US" sz="2400" b="0" i="0" dirty="0">
                <a:solidFill>
                  <a:schemeClr val="tx1"/>
                </a:solidFill>
                <a:effectLst/>
                <a:latin typeface="Times New Roman" panose="02020603050405020304" pitchFamily="18" charset="0"/>
                <a:cs typeface="Times New Roman" panose="02020603050405020304" pitchFamily="18" charset="0"/>
              </a:rPr>
              <a:t>Many applications require data association to be performed in real-time, imposing constraints on computational resources and processing time.</a:t>
            </a:r>
          </a:p>
          <a:p>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841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C66A-AA77-4559-50D7-9B82233BCFDE}"/>
              </a:ext>
            </a:extLst>
          </p:cNvPr>
          <p:cNvSpPr>
            <a:spLocks noGrp="1"/>
          </p:cNvSpPr>
          <p:nvPr>
            <p:ph type="title"/>
          </p:nvPr>
        </p:nvSpPr>
        <p:spPr/>
        <p:txBody>
          <a:bodyPr/>
          <a:lstStyle/>
          <a:p>
            <a:r>
              <a:rPr lang="en-IN" b="1" i="0" dirty="0">
                <a:solidFill>
                  <a:schemeClr val="tx1"/>
                </a:solidFill>
                <a:effectLst/>
                <a:latin typeface="Google Sans"/>
              </a:rPr>
              <a:t>Data Association Techniques</a:t>
            </a:r>
            <a:endParaRPr lang="en-IN" dirty="0">
              <a:solidFill>
                <a:schemeClr val="tx1"/>
              </a:solidFill>
            </a:endParaRPr>
          </a:p>
        </p:txBody>
      </p:sp>
      <p:sp>
        <p:nvSpPr>
          <p:cNvPr id="3" name="Content Placeholder 2">
            <a:extLst>
              <a:ext uri="{FF2B5EF4-FFF2-40B4-BE49-F238E27FC236}">
                <a16:creationId xmlns:a16="http://schemas.microsoft.com/office/drawing/2014/main" id="{86E38F63-8802-3DE6-526A-4BE55549699D}"/>
              </a:ext>
            </a:extLst>
          </p:cNvPr>
          <p:cNvSpPr>
            <a:spLocks noGrp="1"/>
          </p:cNvSpPr>
          <p:nvPr>
            <p:ph idx="1"/>
          </p:nvPr>
        </p:nvSpPr>
        <p:spPr/>
        <p:txBody>
          <a:bodyPr>
            <a:normAutofit/>
          </a:bodyPr>
          <a:lstStyle/>
          <a:p>
            <a:pPr algn="l">
              <a:lnSpc>
                <a:spcPct val="150000"/>
              </a:lnSpc>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Multiple Hypothesis Tracking (MHT)</a:t>
            </a:r>
          </a:p>
          <a:p>
            <a:pPr algn="l">
              <a:lnSpc>
                <a:spcPct val="150000"/>
              </a:lnSpc>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b="1" i="0" dirty="0">
                <a:solidFill>
                  <a:schemeClr val="tx1"/>
                </a:solidFill>
                <a:effectLst/>
                <a:latin typeface="Times New Roman" panose="02020603050405020304" pitchFamily="18" charset="0"/>
                <a:cs typeface="Times New Roman" panose="02020603050405020304" pitchFamily="18" charset="0"/>
              </a:rPr>
              <a:t>Probabilistic Data Association (PDA)</a:t>
            </a:r>
          </a:p>
          <a:p>
            <a:pPr algn="l">
              <a:lnSpc>
                <a:spcPct val="150000"/>
              </a:lnSpc>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 Joint Probabilistic Data Association (JPDA)</a:t>
            </a:r>
          </a:p>
          <a:p>
            <a:pPr>
              <a:lnSpc>
                <a:spcPct val="150000"/>
              </a:lnSpc>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 Global Nearest Neighbor (GNN)</a:t>
            </a:r>
          </a:p>
          <a:p>
            <a:pPr algn="l">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984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1F15C-F80B-45AB-C80B-2B38D1133A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5AE7A-DF95-CA2A-3F5D-E87D7C13F961}"/>
              </a:ext>
            </a:extLst>
          </p:cNvPr>
          <p:cNvSpPr>
            <a:spLocks noGrp="1"/>
          </p:cNvSpPr>
          <p:nvPr>
            <p:ph type="title"/>
          </p:nvPr>
        </p:nvSpPr>
        <p:spPr>
          <a:xfrm>
            <a:off x="1097280" y="286603"/>
            <a:ext cx="10058400" cy="627797"/>
          </a:xfrm>
        </p:spPr>
        <p:txBody>
          <a:bodyPr>
            <a:normAutofit fontScale="90000"/>
          </a:bodyPr>
          <a:lstStyle/>
          <a:p>
            <a:r>
              <a:rPr lang="en-IN" b="1" i="0" dirty="0">
                <a:solidFill>
                  <a:schemeClr val="tx1"/>
                </a:solidFill>
                <a:effectLst/>
                <a:latin typeface="Times New Roman" panose="02020603050405020304" pitchFamily="18" charset="0"/>
                <a:cs typeface="Times New Roman" panose="02020603050405020304" pitchFamily="18" charset="0"/>
              </a:rPr>
              <a:t>Multiple Hypothesis Tracking (MHT)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51EB0C-04AF-6F3A-8E52-4A6EEA5D6145}"/>
              </a:ext>
            </a:extLst>
          </p:cNvPr>
          <p:cNvSpPr>
            <a:spLocks noGrp="1"/>
          </p:cNvSpPr>
          <p:nvPr>
            <p:ph idx="1"/>
          </p:nvPr>
        </p:nvSpPr>
        <p:spPr>
          <a:xfrm>
            <a:off x="728940" y="1055077"/>
            <a:ext cx="11123089" cy="5380892"/>
          </a:xfrm>
        </p:spPr>
        <p:txBody>
          <a:bodyPr>
            <a:noAutofit/>
          </a:bodyPr>
          <a:lstStyle/>
          <a:p>
            <a:pPr algn="l"/>
            <a:r>
              <a:rPr lang="en-US" sz="2000" b="1" i="0" dirty="0">
                <a:solidFill>
                  <a:schemeClr val="tx1"/>
                </a:solidFill>
                <a:effectLst/>
                <a:latin typeface="Times New Roman" panose="02020603050405020304" pitchFamily="18" charset="0"/>
                <a:cs typeface="Times New Roman" panose="02020603050405020304" pitchFamily="18" charset="0"/>
              </a:rPr>
              <a:t>Introduction to Multiple Hypothesis Tracking (MHT)</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r>
              <a:rPr lang="en-US" sz="2000" b="0" i="0" dirty="0">
                <a:solidFill>
                  <a:schemeClr val="tx1"/>
                </a:solidFill>
                <a:effectLst/>
                <a:latin typeface="Times New Roman" panose="02020603050405020304" pitchFamily="18" charset="0"/>
                <a:cs typeface="Times New Roman" panose="02020603050405020304" pitchFamily="18" charset="0"/>
              </a:rPr>
              <a:t>Multiple Hypothesis Tracking (MHT) is an advanced data association technique used for object tracking in dynamic environments. Unlike traditional methods that consider a single hypothesis for each measurement-object association, MHT simultaneously maintains multiple hypotheses about the association between measurements and objects. This allows MHT to handle uncertainties, clutter, and occlusions more effectively, resulting in robust tracking performance.</a:t>
            </a:r>
          </a:p>
          <a:p>
            <a:pPr algn="l"/>
            <a:r>
              <a:rPr lang="en-US" sz="2000" b="1" i="0" dirty="0">
                <a:solidFill>
                  <a:schemeClr val="tx1"/>
                </a:solidFill>
                <a:effectLst/>
                <a:latin typeface="Times New Roman" panose="02020603050405020304" pitchFamily="18" charset="0"/>
                <a:cs typeface="Times New Roman" panose="02020603050405020304" pitchFamily="18" charset="0"/>
              </a:rPr>
              <a:t>Components of Multiple Hypothesis Tracking (MHT)</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Hypothesis Generation</a:t>
            </a:r>
            <a:r>
              <a:rPr lang="en-US" sz="2000" b="0" i="0" dirty="0">
                <a:solidFill>
                  <a:schemeClr val="tx1"/>
                </a:solidFill>
                <a:effectLst/>
                <a:latin typeface="Times New Roman" panose="02020603050405020304" pitchFamily="18" charset="0"/>
                <a:cs typeface="Times New Roman" panose="02020603050405020304" pitchFamily="18" charset="0"/>
              </a:rPr>
              <a:t>: MHT generates multiple hypotheses about the association between measurements and objects. Each hypothesis represents a possible assignment of measurements to objects, considering all possible combinations.</a:t>
            </a: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Track Management</a:t>
            </a:r>
            <a:r>
              <a:rPr lang="en-US" sz="2000" b="0" i="0" dirty="0">
                <a:solidFill>
                  <a:schemeClr val="tx1"/>
                </a:solidFill>
                <a:effectLst/>
                <a:latin typeface="Times New Roman" panose="02020603050405020304" pitchFamily="18" charset="0"/>
                <a:cs typeface="Times New Roman" panose="02020603050405020304" pitchFamily="18" charset="0"/>
              </a:rPr>
              <a:t>: MHT maintains tracks for each object being tracked, updating them based on incoming measurements and evaluating the likelihood of each track.</a:t>
            </a: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Hypothesis Evaluation</a:t>
            </a:r>
            <a:r>
              <a:rPr lang="en-US" sz="2000" b="0" i="0" dirty="0">
                <a:solidFill>
                  <a:schemeClr val="tx1"/>
                </a:solidFill>
                <a:effectLst/>
                <a:latin typeface="Times New Roman" panose="02020603050405020304" pitchFamily="18" charset="0"/>
                <a:cs typeface="Times New Roman" panose="02020603050405020304" pitchFamily="18" charset="0"/>
              </a:rPr>
              <a:t>: MHT evaluates the likelihood of each hypothesis based on factors such as measurement likelihood, track consistency, and occlusion handling. This evaluation helps determine the most likely associations between measurements and objects.</a:t>
            </a:r>
          </a:p>
        </p:txBody>
      </p:sp>
    </p:spTree>
    <p:extLst>
      <p:ext uri="{BB962C8B-B14F-4D97-AF65-F5344CB8AC3E}">
        <p14:creationId xmlns:p14="http://schemas.microsoft.com/office/powerpoint/2010/main" val="56059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09EBD-3070-EAE5-7656-CAECF79DCE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DFA823-5007-B36F-F6A2-8D39C8E894E3}"/>
              </a:ext>
            </a:extLst>
          </p:cNvPr>
          <p:cNvSpPr>
            <a:spLocks noGrp="1"/>
          </p:cNvSpPr>
          <p:nvPr>
            <p:ph type="title"/>
          </p:nvPr>
        </p:nvSpPr>
        <p:spPr>
          <a:xfrm>
            <a:off x="718858" y="296476"/>
            <a:ext cx="11115587" cy="846524"/>
          </a:xfrm>
        </p:spPr>
        <p:txBody>
          <a:bodyPr>
            <a:normAutofit fontScale="90000"/>
          </a:bodyPr>
          <a:lstStyle/>
          <a:p>
            <a:r>
              <a:rPr lang="en-US" b="1" i="0" dirty="0">
                <a:solidFill>
                  <a:schemeClr val="tx1"/>
                </a:solidFill>
                <a:effectLst/>
                <a:latin typeface="Times New Roman" panose="02020603050405020304" pitchFamily="18" charset="0"/>
                <a:cs typeface="Times New Roman" panose="02020603050405020304" pitchFamily="18" charset="0"/>
              </a:rPr>
              <a:t>Advantages and DISADVANTAGES </a:t>
            </a:r>
            <a:r>
              <a:rPr lang="en-US" sz="2800" b="1" i="0" dirty="0">
                <a:solidFill>
                  <a:schemeClr val="tx1"/>
                </a:solidFill>
                <a:effectLst/>
                <a:latin typeface="Times New Roman" panose="02020603050405020304" pitchFamily="18" charset="0"/>
                <a:cs typeface="Times New Roman" panose="02020603050405020304" pitchFamily="18" charset="0"/>
              </a:rPr>
              <a:t>Multiple Hypothesis Tracking (MHT)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5E4D03-26B5-E6AB-20FD-1E4F52F288BF}"/>
              </a:ext>
            </a:extLst>
          </p:cNvPr>
          <p:cNvSpPr>
            <a:spLocks noGrp="1"/>
          </p:cNvSpPr>
          <p:nvPr>
            <p:ph idx="1"/>
          </p:nvPr>
        </p:nvSpPr>
        <p:spPr>
          <a:xfrm>
            <a:off x="228600" y="1356830"/>
            <a:ext cx="11963400" cy="5043970"/>
          </a:xfrm>
        </p:spPr>
        <p:txBody>
          <a:bodyPr>
            <a:noAutofit/>
          </a:bodyPr>
          <a:lstStyle/>
          <a:p>
            <a:pPr algn="l"/>
            <a:r>
              <a:rPr lang="en-US" sz="2000" b="1" i="0" dirty="0">
                <a:solidFill>
                  <a:schemeClr val="tx1"/>
                </a:solidFill>
                <a:effectLst/>
                <a:latin typeface="Times New Roman" panose="02020603050405020304" pitchFamily="18" charset="0"/>
                <a:cs typeface="Times New Roman" panose="02020603050405020304" pitchFamily="18" charset="0"/>
              </a:rPr>
              <a:t>Advantages of Multiple Hypothesis Tracking (MHT)</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Robustness to Clutter and Missed Detections</a:t>
            </a:r>
            <a:r>
              <a:rPr lang="en-US" sz="2000" b="0" i="0" dirty="0">
                <a:solidFill>
                  <a:schemeClr val="tx1"/>
                </a:solidFill>
                <a:effectLst/>
                <a:latin typeface="Times New Roman" panose="02020603050405020304" pitchFamily="18" charset="0"/>
                <a:cs typeface="Times New Roman" panose="02020603050405020304" pitchFamily="18" charset="0"/>
              </a:rPr>
              <a:t>: MHT can effectively handle clutter (false measurements) and missed detections (unobserved objects) by maintaining multiple hypotheses and considering all possible associations. This makes MHT highly robust in challenging environments with unreliable sensor data.</a:t>
            </a: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Handling of Occlusions</a:t>
            </a:r>
            <a:r>
              <a:rPr lang="en-US" sz="2000" b="0" i="0" dirty="0">
                <a:solidFill>
                  <a:schemeClr val="tx1"/>
                </a:solidFill>
                <a:effectLst/>
                <a:latin typeface="Times New Roman" panose="02020603050405020304" pitchFamily="18" charset="0"/>
                <a:cs typeface="Times New Roman" panose="02020603050405020304" pitchFamily="18" charset="0"/>
              </a:rPr>
              <a:t>: MHT can handle occlusions (obstructions in the sensor's field of view) by considering alternative hypotheses and updating tracks accordingly. This enables MHT to maintain accurate object tracks even in scenarios with partial or intermittent observations.</a:t>
            </a:r>
          </a:p>
          <a:p>
            <a:pPr algn="l"/>
            <a:r>
              <a:rPr lang="en-US" sz="2000" b="1" i="0" dirty="0">
                <a:solidFill>
                  <a:schemeClr val="tx1"/>
                </a:solidFill>
                <a:effectLst/>
                <a:latin typeface="Times New Roman" panose="02020603050405020304" pitchFamily="18" charset="0"/>
                <a:cs typeface="Times New Roman" panose="02020603050405020304" pitchFamily="18" charset="0"/>
              </a:rPr>
              <a:t>Disadvantages of Multiple Hypothesis Tracking (MHT)</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Increased Computational Complexity</a:t>
            </a:r>
            <a:r>
              <a:rPr lang="en-US" sz="2000" b="0" i="0" dirty="0">
                <a:solidFill>
                  <a:schemeClr val="tx1"/>
                </a:solidFill>
                <a:effectLst/>
                <a:latin typeface="Times New Roman" panose="02020603050405020304" pitchFamily="18" charset="0"/>
                <a:cs typeface="Times New Roman" panose="02020603050405020304" pitchFamily="18" charset="0"/>
              </a:rPr>
              <a:t>: Managing multiple hypotheses and evaluating their likelihoods increases the computational complexity of MHT compared to traditional data association techniques. This higher complexity can lead to higher processing requirements, limiting the real-time applicability of MHT in some scenarios.</a:t>
            </a: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Combinatorial Explosion</a:t>
            </a:r>
            <a:r>
              <a:rPr lang="en-US" sz="2000" b="0" i="0" dirty="0">
                <a:solidFill>
                  <a:schemeClr val="tx1"/>
                </a:solidFill>
                <a:effectLst/>
                <a:latin typeface="Times New Roman" panose="02020603050405020304" pitchFamily="18" charset="0"/>
                <a:cs typeface="Times New Roman" panose="02020603050405020304" pitchFamily="18" charset="0"/>
              </a:rPr>
              <a:t>: The number of possible hypotheses grows exponentially with the number of measurements and objects being tracked. This combinatorial explosion can result in a large computational burden, particularly in environments with a high density of objects and measurements.</a:t>
            </a:r>
          </a:p>
        </p:txBody>
      </p:sp>
    </p:spTree>
    <p:extLst>
      <p:ext uri="{BB962C8B-B14F-4D97-AF65-F5344CB8AC3E}">
        <p14:creationId xmlns:p14="http://schemas.microsoft.com/office/powerpoint/2010/main" val="403403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CEEB3-DC4A-1211-4031-400BAE529576}"/>
              </a:ext>
            </a:extLst>
          </p:cNvPr>
          <p:cNvSpPr>
            <a:spLocks noGrp="1"/>
          </p:cNvSpPr>
          <p:nvPr>
            <p:ph type="title"/>
          </p:nvPr>
        </p:nvSpPr>
        <p:spPr>
          <a:xfrm>
            <a:off x="1097280" y="286603"/>
            <a:ext cx="10058400" cy="1032243"/>
          </a:xfrm>
        </p:spPr>
        <p:txBody>
          <a:bodyPr>
            <a:normAutofit/>
          </a:bodyPr>
          <a:lstStyle/>
          <a:p>
            <a:r>
              <a:rPr lang="en-IN" b="1" i="0" dirty="0">
                <a:solidFill>
                  <a:schemeClr val="tx1"/>
                </a:solidFill>
                <a:effectLst/>
                <a:latin typeface="Times New Roman" panose="02020603050405020304" pitchFamily="18" charset="0"/>
                <a:cs typeface="Times New Roman" panose="02020603050405020304" pitchFamily="18" charset="0"/>
              </a:rPr>
              <a:t>Probabilistic Data Association (PDA)</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52D004-DDD3-4501-5BD4-BD8D90C721A5}"/>
              </a:ext>
            </a:extLst>
          </p:cNvPr>
          <p:cNvSpPr>
            <a:spLocks noGrp="1"/>
          </p:cNvSpPr>
          <p:nvPr>
            <p:ph idx="1"/>
          </p:nvPr>
        </p:nvSpPr>
        <p:spPr>
          <a:xfrm>
            <a:off x="746525" y="1477107"/>
            <a:ext cx="11123089" cy="5094290"/>
          </a:xfrm>
        </p:spPr>
        <p:txBody>
          <a:bodyPr>
            <a:noAutofit/>
          </a:bodyPr>
          <a:lstStyle/>
          <a:p>
            <a:r>
              <a:rPr lang="en-US" sz="2000" b="0" i="0" dirty="0">
                <a:solidFill>
                  <a:schemeClr val="tx1"/>
                </a:solidFill>
                <a:effectLst/>
                <a:latin typeface="Times New Roman" panose="02020603050405020304" pitchFamily="18" charset="0"/>
                <a:cs typeface="Times New Roman" panose="02020603050405020304" pitchFamily="18" charset="0"/>
              </a:rPr>
              <a:t>Probabilistic Data Association (PDA) is a fundamental technique used in the field of object tracking and sensor fusion. It operates within a probabilistic framework to associate measurements obtained from sensors with predicted object states. This association process is essential for accurately tracking objects in dynamic environments and making informed decisions based on sensor data.</a:t>
            </a:r>
          </a:p>
          <a:p>
            <a:pPr algn="l"/>
            <a:r>
              <a:rPr lang="en-US" sz="2000" b="1" i="0" dirty="0">
                <a:solidFill>
                  <a:schemeClr val="tx1"/>
                </a:solidFill>
                <a:effectLst/>
                <a:latin typeface="Times New Roman" panose="02020603050405020304" pitchFamily="18" charset="0"/>
                <a:cs typeface="Times New Roman" panose="02020603050405020304" pitchFamily="18" charset="0"/>
              </a:rPr>
              <a:t>Components of Probabilistic Data Association (PDA)</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Measurement Likelihood</a:t>
            </a:r>
            <a:r>
              <a:rPr lang="en-US" sz="2000" b="0" i="0" dirty="0">
                <a:solidFill>
                  <a:schemeClr val="tx1"/>
                </a:solidFill>
                <a:effectLst/>
                <a:latin typeface="Times New Roman" panose="02020603050405020304" pitchFamily="18" charset="0"/>
                <a:cs typeface="Times New Roman" panose="02020603050405020304" pitchFamily="18" charset="0"/>
              </a:rPr>
              <a:t>: The measurement likelihood represents the probability of a measurement being observed given the predicted state of an object. It is typically calculated using sensor characteristics and statistical models.</a:t>
            </a: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Object State Prediction</a:t>
            </a:r>
            <a:r>
              <a:rPr lang="en-US" sz="2000" b="0" i="0" dirty="0">
                <a:solidFill>
                  <a:schemeClr val="tx1"/>
                </a:solidFill>
                <a:effectLst/>
                <a:latin typeface="Times New Roman" panose="02020603050405020304" pitchFamily="18" charset="0"/>
                <a:cs typeface="Times New Roman" panose="02020603050405020304" pitchFamily="18" charset="0"/>
              </a:rPr>
              <a:t>: Object state prediction involves predicting the future state of an object based on its previous states and dynamics. This prediction serves as a basis for matching measurements to predicted object states.</a:t>
            </a:r>
          </a:p>
          <a:p>
            <a:pPr algn="l">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Data Association</a:t>
            </a:r>
            <a:r>
              <a:rPr lang="en-US" sz="2000" b="0" i="0" dirty="0">
                <a:solidFill>
                  <a:schemeClr val="tx1"/>
                </a:solidFill>
                <a:effectLst/>
                <a:latin typeface="Times New Roman" panose="02020603050405020304" pitchFamily="18" charset="0"/>
                <a:cs typeface="Times New Roman" panose="02020603050405020304" pitchFamily="18" charset="0"/>
              </a:rPr>
              <a:t>: Data association is the process of matching measurements to predicted object states based on the calculated measurement likelihoods. The goal is to find the most likely association between each measurement and object state.</a:t>
            </a:r>
          </a:p>
          <a:p>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18478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432</TotalTime>
  <Words>2326</Words>
  <Application>Microsoft Office PowerPoint</Application>
  <PresentationFormat>Widescreen</PresentationFormat>
  <Paragraphs>111</Paragraphs>
  <Slides>16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Gill Sans MT</vt:lpstr>
      <vt:lpstr>Google Sans</vt:lpstr>
      <vt:lpstr>Söhne</vt:lpstr>
      <vt:lpstr>Times New Roman</vt:lpstr>
      <vt:lpstr>Wingdings</vt:lpstr>
      <vt:lpstr>Parcel</vt:lpstr>
      <vt:lpstr>Data Association Techniques</vt:lpstr>
      <vt:lpstr>Contents:</vt:lpstr>
      <vt:lpstr>Introduction to Data Association:</vt:lpstr>
      <vt:lpstr>Basics of Data Association</vt:lpstr>
      <vt:lpstr>Basics of Data Association</vt:lpstr>
      <vt:lpstr>Data Association Techniques</vt:lpstr>
      <vt:lpstr>Multiple Hypothesis Tracking (MHT)</vt:lpstr>
      <vt:lpstr>Advantages and DISADVANTAGES Multiple Hypothesis Tracking (MHT)</vt:lpstr>
      <vt:lpstr>Probabilistic Data Association (PDA)</vt:lpstr>
      <vt:lpstr>Advantages and DISADVANTAGES of Probabilistic Data Association (PDA)</vt:lpstr>
      <vt:lpstr>Probabilistic Data Association (JPDA)</vt:lpstr>
      <vt:lpstr>Advantages and DISADVANTAGES of JOINT Probabilistic Data Association (JPDA)</vt:lpstr>
      <vt:lpstr>Global Nearest Neighbor (GNN)</vt:lpstr>
      <vt:lpstr>Advantages and DISADVANTAGES of Global Nearest Neighbor (GNN)</vt:lpstr>
      <vt:lpstr>Conclusion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Probability Data Association</dc:title>
  <dc:creator>Ananya Kulshrestha</dc:creator>
  <cp:lastModifiedBy>P M YOGESH</cp:lastModifiedBy>
  <cp:revision>37</cp:revision>
  <dcterms:created xsi:type="dcterms:W3CDTF">2024-02-01T13:57:44Z</dcterms:created>
  <dcterms:modified xsi:type="dcterms:W3CDTF">2024-02-12T18:29:21Z</dcterms:modified>
</cp:coreProperties>
</file>