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72" r:id="rId8"/>
    <p:sldId id="262" r:id="rId9"/>
    <p:sldId id="263" r:id="rId10"/>
    <p:sldId id="269" r:id="rId11"/>
    <p:sldId id="270" r:id="rId12"/>
    <p:sldId id="267"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97663B-01EE-4D27-B6B8-967932AFFB1A}" type="datetimeFigureOut">
              <a:rPr lang="en-US" smtClean="0"/>
              <a:t>7/29/2025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A04E83-3A76-47C2-B23E-88D5C2E17E9A}" type="slidenum">
              <a:rPr lang="en-US" smtClean="0"/>
              <a:t>‹#›</a:t>
            </a:fld>
            <a:endParaRPr lang="en-US"/>
          </a:p>
        </p:txBody>
      </p:sp>
    </p:spTree>
    <p:extLst>
      <p:ext uri="{BB962C8B-B14F-4D97-AF65-F5344CB8AC3E}">
        <p14:creationId xmlns:p14="http://schemas.microsoft.com/office/powerpoint/2010/main" val="286694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8C418D1-F151-4A1A-AFA6-1FCB5125A92E}" type="datetime1">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148600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02360F-72F0-40E4-9497-E500D92B1CFF}" type="datetime1">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182573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D16CB8-DFD9-47B7-B7FB-CD991A84E186}" type="datetime1">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268761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C7F67C-1AAC-41A5-BA08-7B0723E42167}" type="datetime1">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240772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75C26D-52F0-48CD-A26B-03EAFD2B9DF3}" type="datetime1">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408380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CBBECA-3C0A-4CD9-9812-4FBF50F0829F}" type="datetime1">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2681314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10F0E8-360B-4BB4-8873-CE1C24987C49}" type="datetime1">
              <a:rPr lang="en-US" smtClean="0"/>
              <a:t>7/29/2025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286810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B9C237-DA93-4873-9F13-2D421E4D5784}" type="datetime1">
              <a:rPr lang="en-US" smtClean="0"/>
              <a:t>7/29/2025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3481734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C7881F-D2DD-4759-A335-6ECF54EA6174}" type="datetime1">
              <a:rPr lang="en-US" smtClean="0"/>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3974421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EFE89D-0E68-4F88-8280-A11E17E07B1E}" type="datetime1">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60136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540482-3831-4044-A267-EC94C1533077}" type="datetime1">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3566252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8A5E2-79BB-466B-93AD-FE62946A96F1}" type="datetime1">
              <a:rPr lang="en-US" smtClean="0"/>
              <a:t>7/29/2025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A11E8-8F25-49C3-8F7D-865FECFDFD18}" type="slidenum">
              <a:rPr lang="en-US" smtClean="0"/>
              <a:t>‹#›</a:t>
            </a:fld>
            <a:endParaRPr lang="en-US"/>
          </a:p>
        </p:txBody>
      </p:sp>
    </p:spTree>
    <p:extLst>
      <p:ext uri="{BB962C8B-B14F-4D97-AF65-F5344CB8AC3E}">
        <p14:creationId xmlns:p14="http://schemas.microsoft.com/office/powerpoint/2010/main" val="106204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6.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2838" y="356745"/>
            <a:ext cx="7416067" cy="575154"/>
          </a:xfrm>
        </p:spPr>
        <p:txBody>
          <a:bodyPr>
            <a:noAutofit/>
          </a:bodyPr>
          <a:lstStyle/>
          <a:p>
            <a:r>
              <a:rPr lang="en-US" sz="2400" b="1" dirty="0">
                <a:solidFill>
                  <a:schemeClr val="accent5">
                    <a:lumMod val="75000"/>
                  </a:schemeClr>
                </a:solidFill>
              </a:rPr>
              <a:t>Multicore DLX with coherence protocol – Mid Presentation</a:t>
            </a:r>
          </a:p>
        </p:txBody>
      </p:sp>
      <p:sp>
        <p:nvSpPr>
          <p:cNvPr id="5" name="Content Placeholder 4"/>
          <p:cNvSpPr>
            <a:spLocks noGrp="1"/>
          </p:cNvSpPr>
          <p:nvPr>
            <p:ph idx="1"/>
          </p:nvPr>
        </p:nvSpPr>
        <p:spPr>
          <a:xfrm>
            <a:off x="838200" y="1015099"/>
            <a:ext cx="10515600" cy="5161864"/>
          </a:xfrm>
        </p:spPr>
        <p:txBody>
          <a:bodyPr>
            <a:normAutofit lnSpcReduction="10000"/>
          </a:bodyPr>
          <a:lstStyle/>
          <a:p>
            <a:pPr marL="0" indent="0" algn="ctr">
              <a:buNone/>
            </a:pPr>
            <a:endParaRPr lang="he-IL" sz="1600" dirty="0"/>
          </a:p>
          <a:p>
            <a:pPr marL="0" indent="0" algn="ctr">
              <a:buNone/>
            </a:pPr>
            <a:r>
              <a:rPr lang="en-US" b="1" u="sng" dirty="0"/>
              <a:t>Project Name:</a:t>
            </a:r>
            <a:r>
              <a:rPr lang="en-US" u="sng" dirty="0"/>
              <a:t> </a:t>
            </a:r>
            <a:r>
              <a:rPr lang="en-US" dirty="0"/>
              <a:t>Multicore DLX processor with MESI coherence protocol </a:t>
            </a:r>
          </a:p>
          <a:p>
            <a:pPr marL="0" indent="0" algn="ctr">
              <a:buNone/>
            </a:pPr>
            <a:r>
              <a:rPr lang="en-US" b="1" u="sng" dirty="0"/>
              <a:t>Project Number:</a:t>
            </a:r>
            <a:r>
              <a:rPr lang="en-US" dirty="0"/>
              <a:t> 3024 </a:t>
            </a:r>
          </a:p>
          <a:p>
            <a:pPr marL="0" indent="0" algn="ctr">
              <a:buNone/>
            </a:pPr>
            <a:r>
              <a:rPr lang="en-US" b="1" u="sng" dirty="0"/>
              <a:t>Project carried out at:</a:t>
            </a:r>
            <a:r>
              <a:rPr lang="en-US" dirty="0"/>
              <a:t> University </a:t>
            </a:r>
            <a:endParaRPr lang="en-US" b="1" dirty="0"/>
          </a:p>
          <a:p>
            <a:pPr marL="0" indent="0">
              <a:buNone/>
            </a:pPr>
            <a:endParaRPr lang="en-US" sz="2000" b="1" dirty="0"/>
          </a:p>
          <a:p>
            <a:pPr marL="0" indent="0">
              <a:buNone/>
            </a:pPr>
            <a:endParaRPr lang="en-US" sz="2000" b="1" dirty="0"/>
          </a:p>
          <a:p>
            <a:pPr marL="0" indent="0">
              <a:buNone/>
            </a:pPr>
            <a:r>
              <a:rPr lang="en-US" sz="2400" b="1" dirty="0"/>
              <a:t>Submitted by:</a:t>
            </a:r>
          </a:p>
          <a:p>
            <a:pPr marL="0" indent="0">
              <a:buNone/>
            </a:pPr>
            <a:r>
              <a:rPr lang="en-US" sz="2400" dirty="0"/>
              <a:t>		Yarin Koren</a:t>
            </a:r>
          </a:p>
          <a:p>
            <a:pPr marL="0" indent="0">
              <a:buNone/>
            </a:pPr>
            <a:r>
              <a:rPr lang="en-US" sz="2400" dirty="0"/>
              <a:t>		Yohai Shiloh</a:t>
            </a:r>
          </a:p>
          <a:p>
            <a:pPr marL="0" indent="0">
              <a:buNone/>
            </a:pPr>
            <a:r>
              <a:rPr lang="en-US" sz="2400" b="1" dirty="0"/>
              <a:t>Project instructor approval signature:</a:t>
            </a:r>
          </a:p>
          <a:p>
            <a:pPr marL="0" indent="0">
              <a:buNone/>
            </a:pPr>
            <a:r>
              <a:rPr lang="en-US" sz="2400" dirty="0"/>
              <a:t>	 	Name:  _</a:t>
            </a:r>
            <a:r>
              <a:rPr lang="en-US" sz="2400" u="sng" dirty="0"/>
              <a:t>Oren Ganon</a:t>
            </a:r>
            <a:r>
              <a:rPr lang="en-US" sz="2400" dirty="0"/>
              <a:t>_</a:t>
            </a:r>
          </a:p>
          <a:p>
            <a:pPr marL="0" indent="0">
              <a:buNone/>
            </a:pPr>
            <a:r>
              <a:rPr lang="en-US" sz="2400" dirty="0"/>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7/29/2025</a:t>
            </a:fld>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1</a:t>
            </a:fld>
            <a:endParaRPr lang="en-US"/>
          </a:p>
        </p:txBody>
      </p:sp>
    </p:spTree>
    <p:extLst>
      <p:ext uri="{BB962C8B-B14F-4D97-AF65-F5344CB8AC3E}">
        <p14:creationId xmlns:p14="http://schemas.microsoft.com/office/powerpoint/2010/main" val="219448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EA4F9-34B2-6210-E346-EFCAA51331B6}"/>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A00A489-B432-5602-9B6A-FAF524BDB020}"/>
              </a:ext>
            </a:extLst>
          </p:cNvPr>
          <p:cNvSpPr>
            <a:spLocks noGrp="1"/>
          </p:cNvSpPr>
          <p:nvPr>
            <p:ph idx="1"/>
          </p:nvPr>
        </p:nvSpPr>
        <p:spPr>
          <a:xfrm>
            <a:off x="838200" y="1069675"/>
            <a:ext cx="10515600" cy="5107288"/>
          </a:xfrm>
        </p:spPr>
        <p:txBody>
          <a:bodyPr/>
          <a:lstStyle/>
          <a:p>
            <a:pPr marL="0" indent="0" algn="ctr">
              <a:buNone/>
            </a:pPr>
            <a:r>
              <a:rPr lang="en-US" sz="3600" b="1" u="sng" dirty="0">
                <a:solidFill>
                  <a:prstClr val="black"/>
                </a:solidFill>
                <a:latin typeface="Calibri" panose="020F0502020204030204"/>
              </a:rPr>
              <a:t>Project products - continue</a:t>
            </a:r>
          </a:p>
          <a:p>
            <a:pPr marL="0" indent="0">
              <a:buNone/>
            </a:pPr>
            <a:r>
              <a:rPr lang="en-US" sz="1600" b="1" u="sng" dirty="0">
                <a:solidFill>
                  <a:prstClr val="black"/>
                </a:solidFill>
                <a:latin typeface="Calibri" panose="020F0502020204030204"/>
              </a:rPr>
              <a:t>SW Execution:</a:t>
            </a:r>
          </a:p>
        </p:txBody>
      </p:sp>
      <p:pic>
        <p:nvPicPr>
          <p:cNvPr id="6" name="Picture 5">
            <a:extLst>
              <a:ext uri="{FF2B5EF4-FFF2-40B4-BE49-F238E27FC236}">
                <a16:creationId xmlns:a16="http://schemas.microsoft.com/office/drawing/2014/main" id="{C97CA01F-4553-722E-2369-783867906A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9DFFE0F5-AC92-5E72-4A8B-A98CE025B09F}"/>
              </a:ext>
            </a:extLst>
          </p:cNvPr>
          <p:cNvSpPr>
            <a:spLocks noGrp="1"/>
          </p:cNvSpPr>
          <p:nvPr>
            <p:ph type="dt" sz="half" idx="10"/>
          </p:nvPr>
        </p:nvSpPr>
        <p:spPr/>
        <p:txBody>
          <a:bodyPr/>
          <a:lstStyle/>
          <a:p>
            <a:fld id="{EF352739-273F-4728-8B1A-480EEBF683AC}" type="datetime1">
              <a:rPr lang="en-US" smtClean="0"/>
              <a:t>7/29/2025</a:t>
            </a:fld>
            <a:endParaRPr lang="en-US"/>
          </a:p>
        </p:txBody>
      </p:sp>
      <p:sp>
        <p:nvSpPr>
          <p:cNvPr id="9" name="Slide Number Placeholder 8">
            <a:extLst>
              <a:ext uri="{FF2B5EF4-FFF2-40B4-BE49-F238E27FC236}">
                <a16:creationId xmlns:a16="http://schemas.microsoft.com/office/drawing/2014/main" id="{147723BA-E631-F754-4EA6-B6096636DD14}"/>
              </a:ext>
            </a:extLst>
          </p:cNvPr>
          <p:cNvSpPr>
            <a:spLocks noGrp="1"/>
          </p:cNvSpPr>
          <p:nvPr>
            <p:ph type="sldNum" sz="quarter" idx="12"/>
          </p:nvPr>
        </p:nvSpPr>
        <p:spPr/>
        <p:txBody>
          <a:bodyPr/>
          <a:lstStyle/>
          <a:p>
            <a:fld id="{397A11E8-8F25-49C3-8F7D-865FECFDFD18}" type="slidenum">
              <a:rPr lang="en-US" smtClean="0"/>
              <a:t>10</a:t>
            </a:fld>
            <a:endParaRPr lang="en-US"/>
          </a:p>
        </p:txBody>
      </p:sp>
      <p:sp>
        <p:nvSpPr>
          <p:cNvPr id="2" name="Title 3">
            <a:extLst>
              <a:ext uri="{FF2B5EF4-FFF2-40B4-BE49-F238E27FC236}">
                <a16:creationId xmlns:a16="http://schemas.microsoft.com/office/drawing/2014/main" id="{BCF8BCF7-7479-113E-AA97-CACAB382063B}"/>
              </a:ext>
            </a:extLst>
          </p:cNvPr>
          <p:cNvSpPr>
            <a:spLocks noGrp="1"/>
          </p:cNvSpPr>
          <p:nvPr>
            <p:ph type="title"/>
          </p:nvPr>
        </p:nvSpPr>
        <p:spPr>
          <a:xfrm>
            <a:off x="3279775" y="357188"/>
            <a:ext cx="7712075" cy="574675"/>
          </a:xfrm>
        </p:spPr>
        <p:txBody>
          <a:bodyPr>
            <a:noAutofit/>
          </a:bodyPr>
          <a:lstStyle/>
          <a:p>
            <a:r>
              <a:rPr lang="en-US" sz="2400" b="1" dirty="0">
                <a:solidFill>
                  <a:schemeClr val="accent5">
                    <a:lumMod val="75000"/>
                  </a:schemeClr>
                </a:solidFill>
              </a:rPr>
              <a:t>Multicore DLX with coherence protocol – Mid Presentation</a:t>
            </a:r>
          </a:p>
        </p:txBody>
      </p:sp>
      <p:grpSp>
        <p:nvGrpSpPr>
          <p:cNvPr id="55" name="Group 54">
            <a:extLst>
              <a:ext uri="{FF2B5EF4-FFF2-40B4-BE49-F238E27FC236}">
                <a16:creationId xmlns:a16="http://schemas.microsoft.com/office/drawing/2014/main" id="{A8C3D906-8AEE-72DF-57EE-0C857D391F8C}"/>
              </a:ext>
            </a:extLst>
          </p:cNvPr>
          <p:cNvGrpSpPr/>
          <p:nvPr/>
        </p:nvGrpSpPr>
        <p:grpSpPr>
          <a:xfrm>
            <a:off x="2334928" y="2211441"/>
            <a:ext cx="8395236" cy="3727345"/>
            <a:chOff x="2334928" y="2211441"/>
            <a:chExt cx="8395236" cy="3727345"/>
          </a:xfrm>
        </p:grpSpPr>
        <p:pic>
          <p:nvPicPr>
            <p:cNvPr id="4" name="Picture 3" descr="A screen shot of a computer&#10;&#10;AI-generated content may be incorrect.">
              <a:extLst>
                <a:ext uri="{FF2B5EF4-FFF2-40B4-BE49-F238E27FC236}">
                  <a16:creationId xmlns:a16="http://schemas.microsoft.com/office/drawing/2014/main" id="{A991ADC0-5FAA-477F-B6DF-EB83EC3FA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4928" y="2211441"/>
              <a:ext cx="7771599" cy="3727345"/>
            </a:xfrm>
            <a:prstGeom prst="rect">
              <a:avLst/>
            </a:prstGeom>
          </p:spPr>
        </p:pic>
        <p:sp>
          <p:nvSpPr>
            <p:cNvPr id="7" name="TextBox 6">
              <a:extLst>
                <a:ext uri="{FF2B5EF4-FFF2-40B4-BE49-F238E27FC236}">
                  <a16:creationId xmlns:a16="http://schemas.microsoft.com/office/drawing/2014/main" id="{CC4B74BE-B57D-C693-97CA-165F51B938F4}"/>
                </a:ext>
              </a:extLst>
            </p:cNvPr>
            <p:cNvSpPr txBox="1"/>
            <p:nvPr/>
          </p:nvSpPr>
          <p:spPr>
            <a:xfrm>
              <a:off x="4265317" y="3623319"/>
              <a:ext cx="980451" cy="261610"/>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r>
                <a:rPr lang="en-US" sz="1100" dirty="0"/>
                <a:t>hit = 1</a:t>
              </a:r>
              <a:endParaRPr lang="he-IL" sz="1100" dirty="0"/>
            </a:p>
          </p:txBody>
        </p:sp>
        <p:cxnSp>
          <p:nvCxnSpPr>
            <p:cNvPr id="10" name="Straight Arrow Connector 9">
              <a:extLst>
                <a:ext uri="{FF2B5EF4-FFF2-40B4-BE49-F238E27FC236}">
                  <a16:creationId xmlns:a16="http://schemas.microsoft.com/office/drawing/2014/main" id="{088E7B82-6E08-DF1B-C9EB-BDE25E977E5F}"/>
                </a:ext>
              </a:extLst>
            </p:cNvPr>
            <p:cNvCxnSpPr>
              <a:cxnSpLocks/>
            </p:cNvCxnSpPr>
            <p:nvPr/>
          </p:nvCxnSpPr>
          <p:spPr>
            <a:xfrm flipH="1">
              <a:off x="7954191" y="2743990"/>
              <a:ext cx="598485" cy="771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1" name="TextBox 10">
              <a:extLst>
                <a:ext uri="{FF2B5EF4-FFF2-40B4-BE49-F238E27FC236}">
                  <a16:creationId xmlns:a16="http://schemas.microsoft.com/office/drawing/2014/main" id="{35A4D9A6-E954-859B-C505-5AF12016E0BB}"/>
                </a:ext>
              </a:extLst>
            </p:cNvPr>
            <p:cNvSpPr txBox="1"/>
            <p:nvPr/>
          </p:nvSpPr>
          <p:spPr>
            <a:xfrm>
              <a:off x="8577828" y="2380731"/>
              <a:ext cx="2152336" cy="430887"/>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r>
                <a:rPr lang="en-US" sz="1100" dirty="0"/>
                <a:t>SW instruction – storing word in block 0</a:t>
              </a:r>
              <a:endParaRPr lang="he-IL" sz="1100" dirty="0"/>
            </a:p>
          </p:txBody>
        </p:sp>
        <p:cxnSp>
          <p:nvCxnSpPr>
            <p:cNvPr id="21" name="Straight Arrow Connector 20">
              <a:extLst>
                <a:ext uri="{FF2B5EF4-FFF2-40B4-BE49-F238E27FC236}">
                  <a16:creationId xmlns:a16="http://schemas.microsoft.com/office/drawing/2014/main" id="{0C16A1B9-48FA-62DC-A5EE-332AE2247B56}"/>
                </a:ext>
              </a:extLst>
            </p:cNvPr>
            <p:cNvCxnSpPr>
              <a:cxnSpLocks/>
              <a:stCxn id="7" idx="3"/>
            </p:cNvCxnSpPr>
            <p:nvPr/>
          </p:nvCxnSpPr>
          <p:spPr>
            <a:xfrm flipV="1">
              <a:off x="5245768" y="3513221"/>
              <a:ext cx="1232034" cy="24090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6" name="Straight Arrow Connector 25">
              <a:extLst>
                <a:ext uri="{FF2B5EF4-FFF2-40B4-BE49-F238E27FC236}">
                  <a16:creationId xmlns:a16="http://schemas.microsoft.com/office/drawing/2014/main" id="{63BCF4DD-C4EC-EDEB-944A-2C3AEA29E024}"/>
                </a:ext>
              </a:extLst>
            </p:cNvPr>
            <p:cNvCxnSpPr>
              <a:cxnSpLocks/>
            </p:cNvCxnSpPr>
            <p:nvPr/>
          </p:nvCxnSpPr>
          <p:spPr>
            <a:xfrm flipH="1" flipV="1">
              <a:off x="3869356" y="3429000"/>
              <a:ext cx="471638" cy="19431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0" name="TextBox 29">
              <a:extLst>
                <a:ext uri="{FF2B5EF4-FFF2-40B4-BE49-F238E27FC236}">
                  <a16:creationId xmlns:a16="http://schemas.microsoft.com/office/drawing/2014/main" id="{BB54625B-626D-C1AC-0CAF-9BA3EAA8378C}"/>
                </a:ext>
              </a:extLst>
            </p:cNvPr>
            <p:cNvSpPr txBox="1"/>
            <p:nvPr/>
          </p:nvSpPr>
          <p:spPr>
            <a:xfrm>
              <a:off x="5383520" y="5377552"/>
              <a:ext cx="980451" cy="261610"/>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r>
                <a:rPr lang="en-US" sz="1100" dirty="0"/>
                <a:t>dirty = 0</a:t>
              </a:r>
              <a:endParaRPr lang="he-IL" sz="1100" dirty="0"/>
            </a:p>
          </p:txBody>
        </p:sp>
        <p:sp>
          <p:nvSpPr>
            <p:cNvPr id="31" name="TextBox 30">
              <a:extLst>
                <a:ext uri="{FF2B5EF4-FFF2-40B4-BE49-F238E27FC236}">
                  <a16:creationId xmlns:a16="http://schemas.microsoft.com/office/drawing/2014/main" id="{A03B5427-C00A-BF10-2AC2-D190830C3190}"/>
                </a:ext>
              </a:extLst>
            </p:cNvPr>
            <p:cNvSpPr txBox="1"/>
            <p:nvPr/>
          </p:nvSpPr>
          <p:spPr>
            <a:xfrm>
              <a:off x="7597377" y="5362244"/>
              <a:ext cx="980451" cy="261610"/>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r>
                <a:rPr lang="en-US" sz="1100" dirty="0"/>
                <a:t>dirty = 1</a:t>
              </a:r>
              <a:endParaRPr lang="he-IL" sz="1100" dirty="0"/>
            </a:p>
          </p:txBody>
        </p:sp>
        <p:cxnSp>
          <p:nvCxnSpPr>
            <p:cNvPr id="35" name="Straight Arrow Connector 34">
              <a:extLst>
                <a:ext uri="{FF2B5EF4-FFF2-40B4-BE49-F238E27FC236}">
                  <a16:creationId xmlns:a16="http://schemas.microsoft.com/office/drawing/2014/main" id="{58C5506A-73C6-81B8-00A3-7E987013D5F8}"/>
                </a:ext>
              </a:extLst>
            </p:cNvPr>
            <p:cNvCxnSpPr>
              <a:cxnSpLocks/>
            </p:cNvCxnSpPr>
            <p:nvPr/>
          </p:nvCxnSpPr>
          <p:spPr>
            <a:xfrm flipH="1">
              <a:off x="4105175" y="5598757"/>
              <a:ext cx="1265720" cy="14769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8" name="Straight Arrow Connector 37">
              <a:extLst>
                <a:ext uri="{FF2B5EF4-FFF2-40B4-BE49-F238E27FC236}">
                  <a16:creationId xmlns:a16="http://schemas.microsoft.com/office/drawing/2014/main" id="{B1CFDC32-8A78-18AA-22D5-6B24A9107079}"/>
                </a:ext>
              </a:extLst>
            </p:cNvPr>
            <p:cNvCxnSpPr>
              <a:cxnSpLocks/>
              <a:endCxn id="4" idx="2"/>
            </p:cNvCxnSpPr>
            <p:nvPr/>
          </p:nvCxnSpPr>
          <p:spPr>
            <a:xfrm>
              <a:off x="6220063" y="5660757"/>
              <a:ext cx="665" cy="27802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6" name="Straight Arrow Connector 45">
              <a:extLst>
                <a:ext uri="{FF2B5EF4-FFF2-40B4-BE49-F238E27FC236}">
                  <a16:creationId xmlns:a16="http://schemas.microsoft.com/office/drawing/2014/main" id="{0F79FC0C-D91E-5434-0E76-ECB8682D8EA9}"/>
                </a:ext>
              </a:extLst>
            </p:cNvPr>
            <p:cNvCxnSpPr>
              <a:cxnSpLocks/>
            </p:cNvCxnSpPr>
            <p:nvPr/>
          </p:nvCxnSpPr>
          <p:spPr>
            <a:xfrm>
              <a:off x="8278585" y="5623854"/>
              <a:ext cx="0" cy="17591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008415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B5E66-DD9E-C2E9-B8D2-16A971095363}"/>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B5B5970-64CF-19E7-EC6A-C8DF24E62931}"/>
              </a:ext>
            </a:extLst>
          </p:cNvPr>
          <p:cNvSpPr>
            <a:spLocks noGrp="1"/>
          </p:cNvSpPr>
          <p:nvPr>
            <p:ph idx="1"/>
          </p:nvPr>
        </p:nvSpPr>
        <p:spPr>
          <a:xfrm>
            <a:off x="838200" y="1069675"/>
            <a:ext cx="10515600" cy="5107288"/>
          </a:xfrm>
        </p:spPr>
        <p:txBody>
          <a:bodyPr/>
          <a:lstStyle/>
          <a:p>
            <a:pPr marL="0" indent="0" algn="ctr">
              <a:buNone/>
            </a:pPr>
            <a:r>
              <a:rPr lang="en-US" sz="3600" b="1" u="sng" dirty="0">
                <a:solidFill>
                  <a:prstClr val="black"/>
                </a:solidFill>
                <a:latin typeface="Calibri" panose="020F0502020204030204"/>
              </a:rPr>
              <a:t>Project products – continue</a:t>
            </a:r>
          </a:p>
          <a:p>
            <a:pPr marL="0" indent="0" algn="ctr">
              <a:spcAft>
                <a:spcPts val="600"/>
              </a:spcAft>
              <a:buNone/>
            </a:pPr>
            <a:r>
              <a:rPr lang="en-US" sz="2400" b="1" u="sng" dirty="0"/>
              <a:t>Unachieved milestones</a:t>
            </a:r>
          </a:p>
          <a:p>
            <a:pPr>
              <a:spcAft>
                <a:spcPts val="600"/>
              </a:spcAft>
            </a:pPr>
            <a:r>
              <a:rPr lang="en-US" sz="2400" dirty="0">
                <a:solidFill>
                  <a:prstClr val="black"/>
                </a:solidFill>
                <a:latin typeface="Calibri" panose="020F0502020204030204"/>
              </a:rPr>
              <a:t>Running the program with the updated design on the FPGA board</a:t>
            </a:r>
          </a:p>
          <a:p>
            <a:pPr marL="0" indent="0">
              <a:spcAft>
                <a:spcPts val="600"/>
              </a:spcAft>
              <a:buNone/>
            </a:pPr>
            <a:endParaRPr lang="en-US" sz="2400" b="1" u="sng" dirty="0"/>
          </a:p>
          <a:p>
            <a:pPr marL="0" indent="0" algn="ctr">
              <a:spcAft>
                <a:spcPts val="600"/>
              </a:spcAft>
              <a:buNone/>
            </a:pPr>
            <a:r>
              <a:rPr lang="en-US" sz="2400" b="1" u="sng" dirty="0"/>
              <a:t>quantized requirements</a:t>
            </a:r>
            <a:endParaRPr lang="en-US" sz="2400" b="1" u="sng" dirty="0">
              <a:solidFill>
                <a:prstClr val="black"/>
              </a:solidFill>
              <a:latin typeface="Calibri" panose="020F0502020204030204"/>
            </a:endParaRPr>
          </a:p>
          <a:p>
            <a:pPr>
              <a:spcAft>
                <a:spcPts val="600"/>
              </a:spcAft>
            </a:pPr>
            <a:r>
              <a:rPr lang="en-US" sz="2400" dirty="0">
                <a:solidFill>
                  <a:prstClr val="black"/>
                </a:solidFill>
                <a:latin typeface="Calibri" panose="020F0502020204030204"/>
              </a:rPr>
              <a:t>Full instruction support</a:t>
            </a:r>
          </a:p>
          <a:p>
            <a:pPr>
              <a:spcAft>
                <a:spcPts val="600"/>
              </a:spcAft>
            </a:pPr>
            <a:r>
              <a:rPr lang="en-US" sz="2400" dirty="0">
                <a:solidFill>
                  <a:prstClr val="black"/>
                </a:solidFill>
                <a:latin typeface="Calibri" panose="020F0502020204030204"/>
              </a:rPr>
              <a:t>Cache size of 16 blocks of 16 words (new)</a:t>
            </a:r>
          </a:p>
          <a:p>
            <a:pPr marL="0" indent="0">
              <a:buNone/>
            </a:pPr>
            <a:endParaRPr lang="en-US" sz="2000" dirty="0">
              <a:solidFill>
                <a:prstClr val="black"/>
              </a:solidFill>
              <a:latin typeface="Calibri" panose="020F0502020204030204"/>
            </a:endParaRPr>
          </a:p>
        </p:txBody>
      </p:sp>
      <p:pic>
        <p:nvPicPr>
          <p:cNvPr id="6" name="Picture 5">
            <a:extLst>
              <a:ext uri="{FF2B5EF4-FFF2-40B4-BE49-F238E27FC236}">
                <a16:creationId xmlns:a16="http://schemas.microsoft.com/office/drawing/2014/main" id="{D8D9EBFC-EF93-F406-364E-A12DA4CA57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EE1DE9DF-E329-9AC8-822B-866A74654E43}"/>
              </a:ext>
            </a:extLst>
          </p:cNvPr>
          <p:cNvSpPr>
            <a:spLocks noGrp="1"/>
          </p:cNvSpPr>
          <p:nvPr>
            <p:ph type="dt" sz="half" idx="10"/>
          </p:nvPr>
        </p:nvSpPr>
        <p:spPr/>
        <p:txBody>
          <a:bodyPr/>
          <a:lstStyle/>
          <a:p>
            <a:fld id="{EF352739-273F-4728-8B1A-480EEBF683AC}" type="datetime1">
              <a:rPr lang="en-US" smtClean="0"/>
              <a:t>7/29/2025</a:t>
            </a:fld>
            <a:endParaRPr lang="en-US" dirty="0"/>
          </a:p>
        </p:txBody>
      </p:sp>
      <p:sp>
        <p:nvSpPr>
          <p:cNvPr id="9" name="Slide Number Placeholder 8">
            <a:extLst>
              <a:ext uri="{FF2B5EF4-FFF2-40B4-BE49-F238E27FC236}">
                <a16:creationId xmlns:a16="http://schemas.microsoft.com/office/drawing/2014/main" id="{1A1964CA-898F-DF10-996C-43EEC676A7FC}"/>
              </a:ext>
            </a:extLst>
          </p:cNvPr>
          <p:cNvSpPr>
            <a:spLocks noGrp="1"/>
          </p:cNvSpPr>
          <p:nvPr>
            <p:ph type="sldNum" sz="quarter" idx="12"/>
          </p:nvPr>
        </p:nvSpPr>
        <p:spPr/>
        <p:txBody>
          <a:bodyPr/>
          <a:lstStyle/>
          <a:p>
            <a:fld id="{397A11E8-8F25-49C3-8F7D-865FECFDFD18}" type="slidenum">
              <a:rPr lang="en-US" smtClean="0"/>
              <a:t>11</a:t>
            </a:fld>
            <a:endParaRPr lang="en-US"/>
          </a:p>
        </p:txBody>
      </p:sp>
      <p:sp>
        <p:nvSpPr>
          <p:cNvPr id="2" name="Title 3">
            <a:extLst>
              <a:ext uri="{FF2B5EF4-FFF2-40B4-BE49-F238E27FC236}">
                <a16:creationId xmlns:a16="http://schemas.microsoft.com/office/drawing/2014/main" id="{03010E9F-9C16-C7C2-CB3A-3193112419FF}"/>
              </a:ext>
            </a:extLst>
          </p:cNvPr>
          <p:cNvSpPr>
            <a:spLocks noGrp="1"/>
          </p:cNvSpPr>
          <p:nvPr>
            <p:ph type="title"/>
          </p:nvPr>
        </p:nvSpPr>
        <p:spPr>
          <a:xfrm>
            <a:off x="3279775" y="357188"/>
            <a:ext cx="7712075" cy="574675"/>
          </a:xfrm>
        </p:spPr>
        <p:txBody>
          <a:bodyPr>
            <a:noAutofit/>
          </a:bodyPr>
          <a:lstStyle/>
          <a:p>
            <a:r>
              <a:rPr lang="en-US" sz="2400" b="1" dirty="0">
                <a:solidFill>
                  <a:schemeClr val="accent5">
                    <a:lumMod val="75000"/>
                  </a:schemeClr>
                </a:solidFill>
              </a:rPr>
              <a:t>Multicore DLX with coherence protocol – Mid Presentation</a:t>
            </a:r>
          </a:p>
        </p:txBody>
      </p:sp>
    </p:spTree>
    <p:extLst>
      <p:ext uri="{BB962C8B-B14F-4D97-AF65-F5344CB8AC3E}">
        <p14:creationId xmlns:p14="http://schemas.microsoft.com/office/powerpoint/2010/main" val="2651156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FDCE5-16FC-9C94-C8A8-0C0115E56FB3}"/>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D84554C-D25E-CAF2-17FC-E0E340679C0D}"/>
              </a:ext>
            </a:extLst>
          </p:cNvPr>
          <p:cNvSpPr>
            <a:spLocks noGrp="1"/>
          </p:cNvSpPr>
          <p:nvPr>
            <p:ph idx="1"/>
          </p:nvPr>
        </p:nvSpPr>
        <p:spPr>
          <a:xfrm>
            <a:off x="838200" y="1069675"/>
            <a:ext cx="10515600" cy="5107288"/>
          </a:xfrm>
        </p:spPr>
        <p:txBody>
          <a:bodyPr/>
          <a:lstStyle/>
          <a:p>
            <a:pPr marL="0" indent="0" algn="ctr">
              <a:buNone/>
            </a:pPr>
            <a:r>
              <a:rPr lang="en-US" sz="3600" b="1" u="sng" dirty="0">
                <a:solidFill>
                  <a:prstClr val="black"/>
                </a:solidFill>
                <a:latin typeface="Calibri" panose="020F0502020204030204"/>
              </a:rPr>
              <a:t>Updated schedule(past semester)</a:t>
            </a:r>
          </a:p>
          <a:p>
            <a:pPr marL="0" indent="0" algn="ctr">
              <a:buNone/>
            </a:pPr>
            <a:endParaRPr lang="en-US" sz="2400" dirty="0">
              <a:solidFill>
                <a:prstClr val="black"/>
              </a:solidFill>
              <a:latin typeface="Calibri" panose="020F0502020204030204"/>
            </a:endParaRPr>
          </a:p>
          <a:p>
            <a:pPr marL="0" indent="0" algn="ctr">
              <a:buNone/>
            </a:pPr>
            <a:endParaRPr lang="en-US" sz="2400" dirty="0">
              <a:solidFill>
                <a:prstClr val="black"/>
              </a:solidFill>
              <a:latin typeface="Calibri" panose="020F0502020204030204"/>
            </a:endParaRPr>
          </a:p>
        </p:txBody>
      </p:sp>
      <p:pic>
        <p:nvPicPr>
          <p:cNvPr id="6" name="Picture 5">
            <a:extLst>
              <a:ext uri="{FF2B5EF4-FFF2-40B4-BE49-F238E27FC236}">
                <a16:creationId xmlns:a16="http://schemas.microsoft.com/office/drawing/2014/main" id="{B2FB1FAF-F66B-2D4C-B1EC-1E3C05200A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118DFD06-0279-1F1F-50EB-980F20E5B8BC}"/>
              </a:ext>
            </a:extLst>
          </p:cNvPr>
          <p:cNvSpPr>
            <a:spLocks noGrp="1"/>
          </p:cNvSpPr>
          <p:nvPr>
            <p:ph type="dt" sz="half" idx="10"/>
          </p:nvPr>
        </p:nvSpPr>
        <p:spPr/>
        <p:txBody>
          <a:bodyPr/>
          <a:lstStyle/>
          <a:p>
            <a:fld id="{EF352739-273F-4728-8B1A-480EEBF683AC}" type="datetime1">
              <a:rPr lang="en-US" smtClean="0"/>
              <a:t>7/29/2025</a:t>
            </a:fld>
            <a:endParaRPr lang="en-US"/>
          </a:p>
        </p:txBody>
      </p:sp>
      <p:sp>
        <p:nvSpPr>
          <p:cNvPr id="9" name="Slide Number Placeholder 8">
            <a:extLst>
              <a:ext uri="{FF2B5EF4-FFF2-40B4-BE49-F238E27FC236}">
                <a16:creationId xmlns:a16="http://schemas.microsoft.com/office/drawing/2014/main" id="{D30554E0-EE09-4EE7-EBA6-CB1109F3ADED}"/>
              </a:ext>
            </a:extLst>
          </p:cNvPr>
          <p:cNvSpPr>
            <a:spLocks noGrp="1"/>
          </p:cNvSpPr>
          <p:nvPr>
            <p:ph type="sldNum" sz="quarter" idx="12"/>
          </p:nvPr>
        </p:nvSpPr>
        <p:spPr/>
        <p:txBody>
          <a:bodyPr/>
          <a:lstStyle/>
          <a:p>
            <a:fld id="{397A11E8-8F25-49C3-8F7D-865FECFDFD18}" type="slidenum">
              <a:rPr lang="en-US" smtClean="0"/>
              <a:t>12</a:t>
            </a:fld>
            <a:endParaRPr lang="en-US"/>
          </a:p>
        </p:txBody>
      </p:sp>
      <p:sp>
        <p:nvSpPr>
          <p:cNvPr id="2" name="Title 3">
            <a:extLst>
              <a:ext uri="{FF2B5EF4-FFF2-40B4-BE49-F238E27FC236}">
                <a16:creationId xmlns:a16="http://schemas.microsoft.com/office/drawing/2014/main" id="{1A62AE8D-F28C-F898-5DA1-E90A639306EB}"/>
              </a:ext>
            </a:extLst>
          </p:cNvPr>
          <p:cNvSpPr>
            <a:spLocks noGrp="1"/>
          </p:cNvSpPr>
          <p:nvPr>
            <p:ph type="title"/>
          </p:nvPr>
        </p:nvSpPr>
        <p:spPr>
          <a:xfrm>
            <a:off x="3279775" y="357188"/>
            <a:ext cx="7712075" cy="574675"/>
          </a:xfrm>
        </p:spPr>
        <p:txBody>
          <a:bodyPr>
            <a:noAutofit/>
          </a:bodyPr>
          <a:lstStyle/>
          <a:p>
            <a:r>
              <a:rPr lang="en-US" sz="2400" b="1" dirty="0">
                <a:solidFill>
                  <a:schemeClr val="accent5">
                    <a:lumMod val="75000"/>
                  </a:schemeClr>
                </a:solidFill>
              </a:rPr>
              <a:t>Multicore DLX with coherence protocol – Mid Presentation</a:t>
            </a:r>
          </a:p>
        </p:txBody>
      </p:sp>
      <p:graphicFrame>
        <p:nvGraphicFramePr>
          <p:cNvPr id="3" name="טבלה 2">
            <a:extLst>
              <a:ext uri="{FF2B5EF4-FFF2-40B4-BE49-F238E27FC236}">
                <a16:creationId xmlns:a16="http://schemas.microsoft.com/office/drawing/2014/main" id="{107C19F5-3ECE-E747-B7EF-CB6AA50DB2C0}"/>
              </a:ext>
            </a:extLst>
          </p:cNvPr>
          <p:cNvGraphicFramePr>
            <a:graphicFrameLocks noGrp="1"/>
          </p:cNvGraphicFramePr>
          <p:nvPr>
            <p:extLst>
              <p:ext uri="{D42A27DB-BD31-4B8C-83A1-F6EECF244321}">
                <p14:modId xmlns:p14="http://schemas.microsoft.com/office/powerpoint/2010/main" val="291515673"/>
              </p:ext>
            </p:extLst>
          </p:nvPr>
        </p:nvGraphicFramePr>
        <p:xfrm>
          <a:off x="1131833" y="1853883"/>
          <a:ext cx="9495733" cy="4251960"/>
        </p:xfrm>
        <a:graphic>
          <a:graphicData uri="http://schemas.openxmlformats.org/drawingml/2006/table">
            <a:tbl>
              <a:tblPr rtl="1" firstRow="1" bandRow="1">
                <a:tableStyleId>{B301B821-A1FF-4177-AEE7-76D212191A09}</a:tableStyleId>
              </a:tblPr>
              <a:tblGrid>
                <a:gridCol w="2612570">
                  <a:extLst>
                    <a:ext uri="{9D8B030D-6E8A-4147-A177-3AD203B41FA5}">
                      <a16:colId xmlns:a16="http://schemas.microsoft.com/office/drawing/2014/main" val="3258906883"/>
                    </a:ext>
                  </a:extLst>
                </a:gridCol>
                <a:gridCol w="2135297">
                  <a:extLst>
                    <a:ext uri="{9D8B030D-6E8A-4147-A177-3AD203B41FA5}">
                      <a16:colId xmlns:a16="http://schemas.microsoft.com/office/drawing/2014/main" val="3912553073"/>
                    </a:ext>
                  </a:extLst>
                </a:gridCol>
                <a:gridCol w="1891304">
                  <a:extLst>
                    <a:ext uri="{9D8B030D-6E8A-4147-A177-3AD203B41FA5}">
                      <a16:colId xmlns:a16="http://schemas.microsoft.com/office/drawing/2014/main" val="1714852991"/>
                    </a:ext>
                  </a:extLst>
                </a:gridCol>
                <a:gridCol w="2856562">
                  <a:extLst>
                    <a:ext uri="{9D8B030D-6E8A-4147-A177-3AD203B41FA5}">
                      <a16:colId xmlns:a16="http://schemas.microsoft.com/office/drawing/2014/main" val="432505144"/>
                    </a:ext>
                  </a:extLst>
                </a:gridCol>
              </a:tblGrid>
              <a:tr h="370840">
                <a:tc>
                  <a:txBody>
                    <a:bodyPr/>
                    <a:lstStyle/>
                    <a:p>
                      <a:pPr rtl="1"/>
                      <a:r>
                        <a:rPr lang="en-US" dirty="0">
                          <a:solidFill>
                            <a:schemeClr val="tx1"/>
                          </a:solidFill>
                        </a:rPr>
                        <a:t>Remarks</a:t>
                      </a:r>
                      <a:r>
                        <a:rPr lang="en-US" dirty="0"/>
                        <a:t> </a:t>
                      </a:r>
                      <a:endParaRPr lang="he-IL" dirty="0"/>
                    </a:p>
                  </a:txBody>
                  <a:tcPr>
                    <a:lnR w="12700" cap="flat" cmpd="sng" algn="ctr">
                      <a:solidFill>
                        <a:schemeClr val="accent1">
                          <a:lumMod val="60000"/>
                          <a:lumOff val="40000"/>
                        </a:schemeClr>
                      </a:solidFill>
                      <a:prstDash val="solid"/>
                      <a:round/>
                      <a:headEnd type="none" w="med" len="med"/>
                      <a:tailEnd type="none" w="med" len="med"/>
                    </a:lnR>
                    <a:solidFill>
                      <a:schemeClr val="accent1">
                        <a:lumMod val="40000"/>
                        <a:lumOff val="60000"/>
                      </a:schemeClr>
                    </a:solidFill>
                  </a:tcPr>
                </a:tc>
                <a:tc>
                  <a:txBody>
                    <a:bodyPr/>
                    <a:lstStyle/>
                    <a:p>
                      <a:pPr rtl="1"/>
                      <a:r>
                        <a:rPr lang="en-US" dirty="0">
                          <a:solidFill>
                            <a:schemeClr val="tx1"/>
                          </a:solidFill>
                        </a:rPr>
                        <a:t>Actual delivery date </a:t>
                      </a:r>
                      <a:endParaRPr lang="he-IL" dirty="0">
                        <a:solidFill>
                          <a:schemeClr val="tx1"/>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solidFill>
                      <a:schemeClr val="accent1">
                        <a:lumMod val="40000"/>
                        <a:lumOff val="60000"/>
                      </a:schemeClr>
                    </a:solidFill>
                  </a:tcPr>
                </a:tc>
                <a:tc>
                  <a:txBody>
                    <a:bodyPr/>
                    <a:lstStyle/>
                    <a:p>
                      <a:pPr rtl="1"/>
                      <a:r>
                        <a:rPr lang="en-US" dirty="0">
                          <a:solidFill>
                            <a:schemeClr val="tx1"/>
                          </a:solidFill>
                        </a:rPr>
                        <a:t>Planned delivery date</a:t>
                      </a:r>
                      <a:endParaRPr lang="he-IL" dirty="0">
                        <a:solidFill>
                          <a:schemeClr val="tx1"/>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solidFill>
                      <a:schemeClr val="accent1">
                        <a:lumMod val="40000"/>
                        <a:lumOff val="60000"/>
                      </a:schemeClr>
                    </a:solidFill>
                  </a:tcPr>
                </a:tc>
                <a:tc>
                  <a:txBody>
                    <a:bodyPr/>
                    <a:lstStyle/>
                    <a:p>
                      <a:pPr rtl="1"/>
                      <a:r>
                        <a:rPr lang="en-US" dirty="0">
                          <a:solidFill>
                            <a:schemeClr val="tx1"/>
                          </a:solidFill>
                        </a:rPr>
                        <a:t>Milestone</a:t>
                      </a:r>
                      <a:endParaRPr lang="he-IL" dirty="0">
                        <a:solidFill>
                          <a:schemeClr val="tx1"/>
                        </a:solidFill>
                      </a:endParaRPr>
                    </a:p>
                  </a:txBody>
                  <a:tcPr>
                    <a:lnL w="12700" cap="flat" cmpd="sng" algn="ctr">
                      <a:solidFill>
                        <a:schemeClr val="accent1">
                          <a:lumMod val="60000"/>
                          <a:lumOff val="40000"/>
                        </a:schemeClr>
                      </a:solidFill>
                      <a:prstDash val="solid"/>
                      <a:round/>
                      <a:headEnd type="none" w="med" len="med"/>
                      <a:tailEnd type="none" w="med" len="med"/>
                    </a:lnL>
                    <a:solidFill>
                      <a:schemeClr val="accent1">
                        <a:lumMod val="40000"/>
                        <a:lumOff val="60000"/>
                      </a:schemeClr>
                    </a:solidFill>
                  </a:tcPr>
                </a:tc>
                <a:extLst>
                  <a:ext uri="{0D108BD9-81ED-4DB2-BD59-A6C34878D82A}">
                    <a16:rowId xmlns:a16="http://schemas.microsoft.com/office/drawing/2014/main" val="2660962986"/>
                  </a:ext>
                </a:extLst>
              </a:tr>
              <a:tr h="370840">
                <a:tc>
                  <a:txBody>
                    <a:bodyPr/>
                    <a:lstStyle/>
                    <a:p>
                      <a:pPr rtl="1"/>
                      <a:r>
                        <a:rPr lang="en-US" sz="1400" dirty="0"/>
                        <a:t>Revision of the original architecture and evaluate possible changes</a:t>
                      </a:r>
                      <a:endParaRPr lang="he-IL" sz="1400" dirty="0"/>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rtl="1"/>
                      <a:r>
                        <a:rPr lang="en-US" sz="1400" dirty="0"/>
                        <a:t>15.12.2024</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rtl="1"/>
                      <a:r>
                        <a:rPr lang="he-IL" sz="1400" dirty="0"/>
                        <a:t>8.12.2024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rtl="1"/>
                      <a:r>
                        <a:rPr lang="en-US" sz="1400" dirty="0"/>
                        <a:t>Researching DLX </a:t>
                      </a:r>
                      <a:endParaRPr lang="he-IL" sz="1400" dirty="0"/>
                    </a:p>
                  </a:txBody>
                  <a:tcP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2243433266"/>
                  </a:ext>
                </a:extLst>
              </a:tr>
              <a:tr h="370840">
                <a:tc>
                  <a:txBody>
                    <a:bodyPr/>
                    <a:lstStyle/>
                    <a:p>
                      <a:pPr rtl="1"/>
                      <a:r>
                        <a:rPr lang="en-US" sz="1400" dirty="0"/>
                        <a:t>After considerations we designed the cache with no need to make changes in the original design</a:t>
                      </a:r>
                      <a:endParaRPr lang="he-IL" sz="1400" dirty="0"/>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rtl="1"/>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rtl="1"/>
                      <a:r>
                        <a:rPr lang="he-IL" sz="1400"/>
                        <a:t>22.12.2024 </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rtl="1"/>
                      <a:r>
                        <a:rPr lang="en-US" sz="1400" dirty="0"/>
                        <a:t>Implementing DLX</a:t>
                      </a:r>
                      <a:endParaRPr lang="he-IL" sz="1400" dirty="0"/>
                    </a:p>
                  </a:txBody>
                  <a:tcP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422241107"/>
                  </a:ext>
                </a:extLst>
              </a:tr>
              <a:tr h="370840">
                <a:tc>
                  <a:txBody>
                    <a:bodyPr/>
                    <a:lstStyle/>
                    <a:p>
                      <a:pPr rtl="1"/>
                      <a:r>
                        <a:rPr lang="en-US" sz="1400" dirty="0"/>
                        <a:t>Validation only after changes</a:t>
                      </a:r>
                      <a:endParaRPr lang="he-IL" sz="1400" dirty="0"/>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rtl="1"/>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rtl="1"/>
                      <a:r>
                        <a:rPr lang="he-IL" sz="1400"/>
                        <a:t>1.1.2025</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rtl="1"/>
                      <a:r>
                        <a:rPr lang="en-US" sz="1400" dirty="0"/>
                        <a:t>Simulate and verify DLX </a:t>
                      </a:r>
                      <a:endParaRPr lang="he-IL" sz="1400" dirty="0"/>
                    </a:p>
                  </a:txBody>
                  <a:tcP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3917678567"/>
                  </a:ext>
                </a:extLst>
              </a:tr>
              <a:tr h="370840">
                <a:tc>
                  <a:txBody>
                    <a:bodyPr/>
                    <a:lstStyle/>
                    <a:p>
                      <a:pPr rtl="1"/>
                      <a:endParaRPr lang="he-IL" sz="1400" dirty="0"/>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rtl="1"/>
                      <a:r>
                        <a:rPr lang="en-US" sz="1400" dirty="0"/>
                        <a:t>15.1.2025</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rtl="1"/>
                      <a:r>
                        <a:rPr lang="he-IL" sz="1400"/>
                        <a:t>12.1.2025</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rtl="1"/>
                      <a:r>
                        <a:rPr lang="en-US" sz="1400" dirty="0"/>
                        <a:t>Re-architecture the basic DLX, and adding cache memory </a:t>
                      </a:r>
                      <a:endParaRPr lang="he-IL" sz="1400" dirty="0"/>
                    </a:p>
                  </a:txBody>
                  <a:tcP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391768552"/>
                  </a:ext>
                </a:extLst>
              </a:tr>
              <a:tr h="370840">
                <a:tc>
                  <a:txBody>
                    <a:bodyPr/>
                    <a:lstStyle/>
                    <a:p>
                      <a:pPr rtl="1"/>
                      <a:endParaRPr lang="he-IL" sz="1400" dirty="0"/>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rtl="1"/>
                      <a:r>
                        <a:rPr lang="en-US" sz="1400" dirty="0"/>
                        <a:t>25.1.2025</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rtl="1"/>
                      <a:r>
                        <a:rPr lang="he-IL" sz="1400"/>
                        <a:t>18.1.2025 </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rtl="1"/>
                      <a:r>
                        <a:rPr lang="en-US" sz="1400" dirty="0"/>
                        <a:t>Writing benchmark in DLX assembly</a:t>
                      </a:r>
                      <a:endParaRPr lang="he-IL" sz="1400" dirty="0"/>
                    </a:p>
                  </a:txBody>
                  <a:tcP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1447770903"/>
                  </a:ext>
                </a:extLst>
              </a:tr>
              <a:tr h="370840">
                <a:tc>
                  <a:txBody>
                    <a:bodyPr/>
                    <a:lstStyle/>
                    <a:p>
                      <a:pPr rtl="1"/>
                      <a:r>
                        <a:rPr lang="en-US" sz="1400" dirty="0"/>
                        <a:t>Without running the design on the FPGA board</a:t>
                      </a:r>
                      <a:endParaRPr lang="he-IL" sz="1400" dirty="0"/>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rtl="1"/>
                      <a:r>
                        <a:rPr lang="en-US" sz="1400" dirty="0"/>
                        <a:t>6.2.2025</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rtl="1"/>
                      <a:r>
                        <a:rPr lang="he-IL" sz="1400"/>
                        <a:t>27.1.2025 </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rtl="1"/>
                      <a:r>
                        <a:rPr lang="en-US" sz="1400" dirty="0"/>
                        <a:t>Simulating and verify DLX + cache</a:t>
                      </a:r>
                      <a:endParaRPr lang="he-IL" sz="1400" dirty="0"/>
                    </a:p>
                  </a:txBody>
                  <a:tcP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2863037047"/>
                  </a:ext>
                </a:extLst>
              </a:tr>
              <a:tr h="370840">
                <a:tc>
                  <a:txBody>
                    <a:bodyPr/>
                    <a:lstStyle/>
                    <a:p>
                      <a:pPr rtl="1"/>
                      <a:endParaRPr lang="he-IL" sz="1400" dirty="0"/>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rtl="1"/>
                      <a:r>
                        <a:rPr lang="en-US" sz="1400" dirty="0"/>
                        <a:t>13.2.2025</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rtl="1"/>
                      <a:r>
                        <a:rPr lang="he-IL" sz="1400" dirty="0"/>
                        <a:t>2.2.2025 </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rtl="1"/>
                      <a:r>
                        <a:rPr lang="en-US" sz="1400" dirty="0"/>
                        <a:t>Progress Presentation Submission</a:t>
                      </a:r>
                      <a:endParaRPr lang="he-IL" sz="1400" dirty="0"/>
                    </a:p>
                  </a:txBody>
                  <a:tcP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3381006186"/>
                  </a:ext>
                </a:extLst>
              </a:tr>
            </a:tbl>
          </a:graphicData>
        </a:graphic>
      </p:graphicFrame>
    </p:spTree>
    <p:extLst>
      <p:ext uri="{BB962C8B-B14F-4D97-AF65-F5344CB8AC3E}">
        <p14:creationId xmlns:p14="http://schemas.microsoft.com/office/powerpoint/2010/main" val="82834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91C2B-C47E-E412-F7EB-273D6BB50C21}"/>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24DDE42-967E-D683-0016-217FD394AB61}"/>
              </a:ext>
            </a:extLst>
          </p:cNvPr>
          <p:cNvSpPr>
            <a:spLocks noGrp="1"/>
          </p:cNvSpPr>
          <p:nvPr>
            <p:ph idx="1"/>
          </p:nvPr>
        </p:nvSpPr>
        <p:spPr>
          <a:xfrm>
            <a:off x="838200" y="1069675"/>
            <a:ext cx="10515600" cy="5107288"/>
          </a:xfrm>
        </p:spPr>
        <p:txBody>
          <a:bodyPr/>
          <a:lstStyle/>
          <a:p>
            <a:pPr marL="0" indent="0" algn="ctr">
              <a:buNone/>
            </a:pPr>
            <a:r>
              <a:rPr lang="en-US" sz="3600" b="1" u="sng" dirty="0">
                <a:solidFill>
                  <a:prstClr val="black"/>
                </a:solidFill>
                <a:latin typeface="Calibri" panose="020F0502020204030204"/>
              </a:rPr>
              <a:t>Updated schedule(next semester)</a:t>
            </a:r>
          </a:p>
          <a:p>
            <a:pPr marL="0" indent="0" algn="ctr">
              <a:buNone/>
            </a:pPr>
            <a:endParaRPr lang="en-US" sz="2400" dirty="0">
              <a:solidFill>
                <a:prstClr val="black"/>
              </a:solidFill>
              <a:latin typeface="Calibri" panose="020F0502020204030204"/>
            </a:endParaRPr>
          </a:p>
          <a:p>
            <a:pPr marL="0" indent="0" algn="ctr">
              <a:buNone/>
            </a:pPr>
            <a:endParaRPr lang="en-US" sz="2400" dirty="0">
              <a:solidFill>
                <a:prstClr val="black"/>
              </a:solidFill>
              <a:latin typeface="Calibri" panose="020F0502020204030204"/>
            </a:endParaRPr>
          </a:p>
        </p:txBody>
      </p:sp>
      <p:pic>
        <p:nvPicPr>
          <p:cNvPr id="6" name="Picture 5">
            <a:extLst>
              <a:ext uri="{FF2B5EF4-FFF2-40B4-BE49-F238E27FC236}">
                <a16:creationId xmlns:a16="http://schemas.microsoft.com/office/drawing/2014/main" id="{643D2C2B-4727-E1CC-54D5-5C7915E816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5A0D558B-92B0-F201-ADAE-6868B50DA753}"/>
              </a:ext>
            </a:extLst>
          </p:cNvPr>
          <p:cNvSpPr>
            <a:spLocks noGrp="1"/>
          </p:cNvSpPr>
          <p:nvPr>
            <p:ph type="dt" sz="half" idx="10"/>
          </p:nvPr>
        </p:nvSpPr>
        <p:spPr/>
        <p:txBody>
          <a:bodyPr/>
          <a:lstStyle/>
          <a:p>
            <a:fld id="{EF352739-273F-4728-8B1A-480EEBF683AC}" type="datetime1">
              <a:rPr lang="en-US" smtClean="0"/>
              <a:t>7/29/2025</a:t>
            </a:fld>
            <a:endParaRPr lang="en-US"/>
          </a:p>
        </p:txBody>
      </p:sp>
      <p:sp>
        <p:nvSpPr>
          <p:cNvPr id="9" name="Slide Number Placeholder 8">
            <a:extLst>
              <a:ext uri="{FF2B5EF4-FFF2-40B4-BE49-F238E27FC236}">
                <a16:creationId xmlns:a16="http://schemas.microsoft.com/office/drawing/2014/main" id="{62912AD1-F0CD-4C13-8056-F2E3A6B1F193}"/>
              </a:ext>
            </a:extLst>
          </p:cNvPr>
          <p:cNvSpPr>
            <a:spLocks noGrp="1"/>
          </p:cNvSpPr>
          <p:nvPr>
            <p:ph type="sldNum" sz="quarter" idx="12"/>
          </p:nvPr>
        </p:nvSpPr>
        <p:spPr/>
        <p:txBody>
          <a:bodyPr/>
          <a:lstStyle/>
          <a:p>
            <a:fld id="{397A11E8-8F25-49C3-8F7D-865FECFDFD18}" type="slidenum">
              <a:rPr lang="en-US" smtClean="0"/>
              <a:t>13</a:t>
            </a:fld>
            <a:endParaRPr lang="en-US"/>
          </a:p>
        </p:txBody>
      </p:sp>
      <p:sp>
        <p:nvSpPr>
          <p:cNvPr id="2" name="Title 3">
            <a:extLst>
              <a:ext uri="{FF2B5EF4-FFF2-40B4-BE49-F238E27FC236}">
                <a16:creationId xmlns:a16="http://schemas.microsoft.com/office/drawing/2014/main" id="{E67FB006-FD21-9130-F8CA-E28CB670CBBE}"/>
              </a:ext>
            </a:extLst>
          </p:cNvPr>
          <p:cNvSpPr>
            <a:spLocks noGrp="1"/>
          </p:cNvSpPr>
          <p:nvPr>
            <p:ph type="title"/>
          </p:nvPr>
        </p:nvSpPr>
        <p:spPr>
          <a:xfrm>
            <a:off x="3279775" y="357188"/>
            <a:ext cx="7712075" cy="574675"/>
          </a:xfrm>
        </p:spPr>
        <p:txBody>
          <a:bodyPr>
            <a:noAutofit/>
          </a:bodyPr>
          <a:lstStyle/>
          <a:p>
            <a:r>
              <a:rPr lang="en-US" sz="2400" b="1" dirty="0">
                <a:solidFill>
                  <a:schemeClr val="accent5">
                    <a:lumMod val="75000"/>
                  </a:schemeClr>
                </a:solidFill>
              </a:rPr>
              <a:t>Multicore DLX with coherence protocol – Mid Presentation</a:t>
            </a:r>
          </a:p>
        </p:txBody>
      </p:sp>
      <p:graphicFrame>
        <p:nvGraphicFramePr>
          <p:cNvPr id="3" name="טבלה 2">
            <a:extLst>
              <a:ext uri="{FF2B5EF4-FFF2-40B4-BE49-F238E27FC236}">
                <a16:creationId xmlns:a16="http://schemas.microsoft.com/office/drawing/2014/main" id="{2C4A96FB-42C2-E67A-EB28-31540A1BBA43}"/>
              </a:ext>
            </a:extLst>
          </p:cNvPr>
          <p:cNvGraphicFramePr>
            <a:graphicFrameLocks noGrp="1"/>
          </p:cNvGraphicFramePr>
          <p:nvPr>
            <p:extLst>
              <p:ext uri="{D42A27DB-BD31-4B8C-83A1-F6EECF244321}">
                <p14:modId xmlns:p14="http://schemas.microsoft.com/office/powerpoint/2010/main" val="800214725"/>
              </p:ext>
            </p:extLst>
          </p:nvPr>
        </p:nvGraphicFramePr>
        <p:xfrm>
          <a:off x="1131833" y="1853883"/>
          <a:ext cx="10046240" cy="4297680"/>
        </p:xfrm>
        <a:graphic>
          <a:graphicData uri="http://schemas.openxmlformats.org/drawingml/2006/table">
            <a:tbl>
              <a:tblPr rtl="1" firstRow="1" bandRow="1">
                <a:tableStyleId>{B301B821-A1FF-4177-AEE7-76D212191A09}</a:tableStyleId>
              </a:tblPr>
              <a:tblGrid>
                <a:gridCol w="2659224">
                  <a:extLst>
                    <a:ext uri="{9D8B030D-6E8A-4147-A177-3AD203B41FA5}">
                      <a16:colId xmlns:a16="http://schemas.microsoft.com/office/drawing/2014/main" val="3258906883"/>
                    </a:ext>
                  </a:extLst>
                </a:gridCol>
                <a:gridCol w="2230016">
                  <a:extLst>
                    <a:ext uri="{9D8B030D-6E8A-4147-A177-3AD203B41FA5}">
                      <a16:colId xmlns:a16="http://schemas.microsoft.com/office/drawing/2014/main" val="3912553073"/>
                    </a:ext>
                  </a:extLst>
                </a:gridCol>
                <a:gridCol w="2300438">
                  <a:extLst>
                    <a:ext uri="{9D8B030D-6E8A-4147-A177-3AD203B41FA5}">
                      <a16:colId xmlns:a16="http://schemas.microsoft.com/office/drawing/2014/main" val="1714852991"/>
                    </a:ext>
                  </a:extLst>
                </a:gridCol>
                <a:gridCol w="2856562">
                  <a:extLst>
                    <a:ext uri="{9D8B030D-6E8A-4147-A177-3AD203B41FA5}">
                      <a16:colId xmlns:a16="http://schemas.microsoft.com/office/drawing/2014/main" val="432505144"/>
                    </a:ext>
                  </a:extLst>
                </a:gridCol>
              </a:tblGrid>
              <a:tr h="370840">
                <a:tc>
                  <a:txBody>
                    <a:bodyPr/>
                    <a:lstStyle/>
                    <a:p>
                      <a:pPr algn="l" rtl="0"/>
                      <a:r>
                        <a:rPr lang="en-US" dirty="0">
                          <a:solidFill>
                            <a:schemeClr val="tx1"/>
                          </a:solidFill>
                        </a:rPr>
                        <a:t>Remarks</a:t>
                      </a:r>
                      <a:r>
                        <a:rPr lang="en-US" dirty="0"/>
                        <a:t> </a:t>
                      </a:r>
                      <a:endParaRPr lang="he-IL" dirty="0"/>
                    </a:p>
                  </a:txBody>
                  <a:tcPr>
                    <a:lnR w="12700" cap="flat" cmpd="sng" algn="ctr">
                      <a:solidFill>
                        <a:schemeClr val="accent1">
                          <a:lumMod val="60000"/>
                          <a:lumOff val="40000"/>
                        </a:schemeClr>
                      </a:solidFill>
                      <a:prstDash val="solid"/>
                      <a:round/>
                      <a:headEnd type="none" w="med" len="med"/>
                      <a:tailEnd type="none" w="med" len="med"/>
                    </a:lnR>
                    <a:solidFill>
                      <a:schemeClr val="accent1">
                        <a:lumMod val="40000"/>
                        <a:lumOff val="60000"/>
                      </a:schemeClr>
                    </a:solidFill>
                  </a:tcPr>
                </a:tc>
                <a:tc>
                  <a:txBody>
                    <a:bodyPr/>
                    <a:lstStyle/>
                    <a:p>
                      <a:pPr algn="l" rtl="0"/>
                      <a:r>
                        <a:rPr lang="en-US" dirty="0">
                          <a:solidFill>
                            <a:schemeClr val="tx1"/>
                          </a:solidFill>
                        </a:rPr>
                        <a:t>Actual delivery date </a:t>
                      </a:r>
                      <a:endParaRPr lang="he-IL" dirty="0">
                        <a:solidFill>
                          <a:schemeClr val="tx1"/>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solidFill>
                      <a:schemeClr val="accent1">
                        <a:lumMod val="40000"/>
                        <a:lumOff val="60000"/>
                      </a:schemeClr>
                    </a:solidFill>
                  </a:tcPr>
                </a:tc>
                <a:tc>
                  <a:txBody>
                    <a:bodyPr/>
                    <a:lstStyle/>
                    <a:p>
                      <a:pPr algn="l" rtl="0"/>
                      <a:r>
                        <a:rPr lang="en-US" dirty="0">
                          <a:solidFill>
                            <a:schemeClr val="tx1"/>
                          </a:solidFill>
                        </a:rPr>
                        <a:t>Planned delivery date</a:t>
                      </a:r>
                      <a:endParaRPr lang="he-IL" dirty="0">
                        <a:solidFill>
                          <a:schemeClr val="tx1"/>
                        </a:solidFill>
                      </a:endParaRP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solidFill>
                      <a:schemeClr val="accent1">
                        <a:lumMod val="40000"/>
                        <a:lumOff val="60000"/>
                      </a:schemeClr>
                    </a:solidFill>
                  </a:tcPr>
                </a:tc>
                <a:tc>
                  <a:txBody>
                    <a:bodyPr/>
                    <a:lstStyle/>
                    <a:p>
                      <a:pPr algn="l" rtl="0"/>
                      <a:r>
                        <a:rPr lang="en-US" dirty="0">
                          <a:solidFill>
                            <a:schemeClr val="tx1"/>
                          </a:solidFill>
                        </a:rPr>
                        <a:t>Milestone</a:t>
                      </a:r>
                      <a:endParaRPr lang="he-IL" dirty="0">
                        <a:solidFill>
                          <a:schemeClr val="tx1"/>
                        </a:solidFill>
                      </a:endParaRPr>
                    </a:p>
                  </a:txBody>
                  <a:tcPr>
                    <a:lnL w="12700" cap="flat" cmpd="sng" algn="ctr">
                      <a:solidFill>
                        <a:schemeClr val="accent1">
                          <a:lumMod val="60000"/>
                          <a:lumOff val="40000"/>
                        </a:schemeClr>
                      </a:solidFill>
                      <a:prstDash val="solid"/>
                      <a:round/>
                      <a:headEnd type="none" w="med" len="med"/>
                      <a:tailEnd type="none" w="med" len="med"/>
                    </a:lnL>
                    <a:solidFill>
                      <a:schemeClr val="accent1">
                        <a:lumMod val="40000"/>
                        <a:lumOff val="60000"/>
                      </a:schemeClr>
                    </a:solidFill>
                  </a:tcPr>
                </a:tc>
                <a:extLst>
                  <a:ext uri="{0D108BD9-81ED-4DB2-BD59-A6C34878D82A}">
                    <a16:rowId xmlns:a16="http://schemas.microsoft.com/office/drawing/2014/main" val="2660962986"/>
                  </a:ext>
                </a:extLst>
              </a:tr>
              <a:tr h="370840">
                <a:tc>
                  <a:txBody>
                    <a:bodyPr/>
                    <a:lstStyle/>
                    <a:p>
                      <a:pPr algn="l" rtl="0"/>
                      <a:r>
                        <a:rPr lang="en-US" sz="1400" dirty="0"/>
                        <a:t>Verifying with the FPGA board – debt from past semester</a:t>
                      </a:r>
                      <a:endParaRPr lang="he-IL" sz="1400" dirty="0"/>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18.3.2025</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27.1.2025</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Verify DLX with cache</a:t>
                      </a:r>
                      <a:endParaRPr lang="he-IL" sz="1400" dirty="0"/>
                    </a:p>
                  </a:txBody>
                  <a:tcP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4124576815"/>
                  </a:ext>
                </a:extLst>
              </a:tr>
              <a:tr h="370840">
                <a:tc>
                  <a:txBody>
                    <a:bodyPr/>
                    <a:lstStyle/>
                    <a:p>
                      <a:pPr algn="l" rtl="0"/>
                      <a:r>
                        <a:rPr lang="en-US" sz="1400" dirty="0"/>
                        <a:t>Postponed due to the delay of the singled-core processor verifying</a:t>
                      </a:r>
                      <a:endParaRPr lang="he-IL" sz="1400" dirty="0"/>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23.3.2025</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2.3.2025</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Designing multicore and </a:t>
                      </a:r>
                    </a:p>
                    <a:p>
                      <a:pPr algn="l" rtl="0"/>
                      <a:r>
                        <a:rPr lang="en-US" sz="1400" dirty="0"/>
                        <a:t>researching MESI protocol </a:t>
                      </a:r>
                      <a:endParaRPr lang="he-IL" sz="1400" dirty="0"/>
                    </a:p>
                  </a:txBody>
                  <a:tcP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2243433266"/>
                  </a:ext>
                </a:extLst>
              </a:tr>
              <a:tr h="370840">
                <a:tc>
                  <a:txBody>
                    <a:bodyPr/>
                    <a:lstStyle/>
                    <a:p>
                      <a:pPr algn="l" rtl="0"/>
                      <a:endParaRPr lang="he-IL" sz="1400" dirty="0"/>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30.3.2025</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9.3.2025</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Implementation of the design and the protocol</a:t>
                      </a:r>
                      <a:endParaRPr lang="he-IL" sz="1400" dirty="0"/>
                    </a:p>
                  </a:txBody>
                  <a:tcP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422241107"/>
                  </a:ext>
                </a:extLst>
              </a:tr>
              <a:tr h="370840">
                <a:tc>
                  <a:txBody>
                    <a:bodyPr/>
                    <a:lstStyle/>
                    <a:p>
                      <a:pPr algn="l" rtl="0"/>
                      <a:endParaRPr lang="he-IL" sz="1400" dirty="0"/>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20.4.2025</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23.3.2025</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Performance evaluation </a:t>
                      </a:r>
                      <a:endParaRPr lang="he-IL" sz="1400" dirty="0"/>
                    </a:p>
                  </a:txBody>
                  <a:tcP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3917678567"/>
                  </a:ext>
                </a:extLst>
              </a:tr>
              <a:tr h="370840">
                <a:tc>
                  <a:txBody>
                    <a:bodyPr/>
                    <a:lstStyle/>
                    <a:p>
                      <a:pPr algn="l" rtl="0"/>
                      <a:endParaRPr lang="he-IL" sz="1400" dirty="0"/>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27.4.2025</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20.4.2025</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Simulation and verification</a:t>
                      </a:r>
                      <a:endParaRPr lang="he-IL" sz="1400" dirty="0"/>
                    </a:p>
                  </a:txBody>
                  <a:tcP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391768552"/>
                  </a:ext>
                </a:extLst>
              </a:tr>
              <a:tr h="370840">
                <a:tc>
                  <a:txBody>
                    <a:bodyPr/>
                    <a:lstStyle/>
                    <a:p>
                      <a:pPr algn="l" rtl="0"/>
                      <a:endParaRPr lang="he-IL" sz="1400" dirty="0"/>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algn="l" rtl="0"/>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15.5.2025</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Performance analysis </a:t>
                      </a:r>
                      <a:endParaRPr lang="he-IL" sz="1400" dirty="0"/>
                    </a:p>
                  </a:txBody>
                  <a:tcP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1447770903"/>
                  </a:ext>
                </a:extLst>
              </a:tr>
              <a:tr h="370840">
                <a:tc>
                  <a:txBody>
                    <a:bodyPr/>
                    <a:lstStyle/>
                    <a:p>
                      <a:pPr algn="l" rtl="0"/>
                      <a:endParaRPr lang="he-IL" sz="1400" dirty="0"/>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algn="l" rtl="0"/>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25.5.2025</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Poster Submission and finishing </a:t>
                      </a:r>
                    </a:p>
                    <a:p>
                      <a:pPr algn="l" rtl="0"/>
                      <a:r>
                        <a:rPr lang="en-US" sz="1400" dirty="0"/>
                        <a:t>the work</a:t>
                      </a:r>
                      <a:endParaRPr lang="he-IL" sz="1400" dirty="0"/>
                    </a:p>
                  </a:txBody>
                  <a:tcP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2863037047"/>
                  </a:ext>
                </a:extLst>
              </a:tr>
              <a:tr h="370840">
                <a:tc>
                  <a:txBody>
                    <a:bodyPr/>
                    <a:lstStyle/>
                    <a:p>
                      <a:pPr algn="l" rtl="0"/>
                      <a:endParaRPr lang="he-IL" sz="1400" dirty="0"/>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algn="l" rtl="0"/>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1.7.2025</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Documentation</a:t>
                      </a:r>
                      <a:endParaRPr lang="he-IL" sz="1400" dirty="0"/>
                    </a:p>
                  </a:txBody>
                  <a:tcP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3381006186"/>
                  </a:ext>
                </a:extLst>
              </a:tr>
              <a:tr h="370840">
                <a:tc>
                  <a:txBody>
                    <a:bodyPr/>
                    <a:lstStyle/>
                    <a:p>
                      <a:pPr algn="l" rtl="0"/>
                      <a:endParaRPr lang="he-IL" sz="1400" dirty="0"/>
                    </a:p>
                  </a:txBody>
                  <a:tcPr>
                    <a:lnR w="12700" cap="flat" cmpd="sng" algn="ctr">
                      <a:solidFill>
                        <a:schemeClr val="accent1">
                          <a:lumMod val="60000"/>
                          <a:lumOff val="40000"/>
                        </a:schemeClr>
                      </a:solidFill>
                      <a:prstDash val="solid"/>
                      <a:round/>
                      <a:headEnd type="none" w="med" len="med"/>
                      <a:tailEnd type="none" w="med" len="med"/>
                    </a:lnR>
                  </a:tcPr>
                </a:tc>
                <a:tc>
                  <a:txBody>
                    <a:bodyPr/>
                    <a:lstStyle/>
                    <a:p>
                      <a:pPr algn="l" rtl="0"/>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2.7.2025</a:t>
                      </a:r>
                      <a:endParaRPr lang="he-IL" sz="1400" dirty="0"/>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tcPr>
                </a:tc>
                <a:tc>
                  <a:txBody>
                    <a:bodyPr/>
                    <a:lstStyle/>
                    <a:p>
                      <a:pPr algn="l" rtl="0"/>
                      <a:r>
                        <a:rPr lang="en-US" sz="1400" dirty="0"/>
                        <a:t>Final deliverables submission </a:t>
                      </a:r>
                      <a:endParaRPr lang="he-IL" sz="1400" dirty="0"/>
                    </a:p>
                  </a:txBody>
                  <a:tcP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3636988632"/>
                  </a:ext>
                </a:extLst>
              </a:tr>
            </a:tbl>
          </a:graphicData>
        </a:graphic>
      </p:graphicFrame>
    </p:spTree>
    <p:extLst>
      <p:ext uri="{BB962C8B-B14F-4D97-AF65-F5344CB8AC3E}">
        <p14:creationId xmlns:p14="http://schemas.microsoft.com/office/powerpoint/2010/main" val="70058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069675"/>
            <a:ext cx="10515600" cy="5107288"/>
          </a:xfrm>
        </p:spPr>
        <p:txBody>
          <a:bodyPr>
            <a:normAutofit/>
          </a:bodyPr>
          <a:lstStyle/>
          <a:p>
            <a:pPr marL="0" indent="0" algn="ctr">
              <a:buNone/>
            </a:pPr>
            <a:r>
              <a:rPr lang="en-US" sz="3600" b="1" u="sng" dirty="0"/>
              <a:t>Project Abstract</a:t>
            </a:r>
          </a:p>
          <a:p>
            <a:pPr marL="0" indent="0" algn="ctr">
              <a:buNone/>
            </a:pPr>
            <a:endParaRPr lang="en-US" sz="1600" b="1" dirty="0"/>
          </a:p>
          <a:p>
            <a:pPr algn="l">
              <a:spcAft>
                <a:spcPts val="600"/>
              </a:spcAft>
            </a:pPr>
            <a:r>
              <a:rPr lang="en-US" dirty="0"/>
              <a:t>Development of a </a:t>
            </a:r>
            <a:r>
              <a:rPr lang="en-US" b="1" dirty="0"/>
              <a:t>multicore processor </a:t>
            </a:r>
            <a:r>
              <a:rPr lang="en-US" dirty="0"/>
              <a:t>based on the DLX architecture with MESI(stands for Modified, Exclusive, Shared, Invalid) cache coherence protocol</a:t>
            </a:r>
          </a:p>
          <a:p>
            <a:pPr algn="l">
              <a:spcAft>
                <a:spcPts val="600"/>
              </a:spcAft>
            </a:pPr>
            <a:r>
              <a:rPr lang="en-US" b="1" dirty="0"/>
              <a:t>Accelerate computing</a:t>
            </a:r>
            <a:r>
              <a:rPr lang="en-US" dirty="0"/>
              <a:t> using the multiple cores advantage to parallelized the execution of programs by the processor</a:t>
            </a:r>
          </a:p>
          <a:p>
            <a:pPr algn="l">
              <a:spcAft>
                <a:spcPts val="600"/>
              </a:spcAft>
            </a:pPr>
            <a:r>
              <a:rPr lang="en-US" dirty="0"/>
              <a:t>Using the </a:t>
            </a:r>
            <a:r>
              <a:rPr lang="en-US" b="1" dirty="0"/>
              <a:t>MESI protocol to ensure memory consistency</a:t>
            </a:r>
            <a:r>
              <a:rPr lang="en-US" dirty="0"/>
              <a:t> for all the cores while using a common memory to guarantee the process correctness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7/29/2025</a:t>
            </a:fld>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2</a:t>
            </a:fld>
            <a:endParaRPr lang="en-US"/>
          </a:p>
        </p:txBody>
      </p:sp>
      <p:sp>
        <p:nvSpPr>
          <p:cNvPr id="2" name="Title 3">
            <a:extLst>
              <a:ext uri="{FF2B5EF4-FFF2-40B4-BE49-F238E27FC236}">
                <a16:creationId xmlns:a16="http://schemas.microsoft.com/office/drawing/2014/main" id="{597E6C49-78F0-F339-346C-2486BF5AF495}"/>
              </a:ext>
            </a:extLst>
          </p:cNvPr>
          <p:cNvSpPr>
            <a:spLocks noGrp="1"/>
          </p:cNvSpPr>
          <p:nvPr>
            <p:ph type="title"/>
          </p:nvPr>
        </p:nvSpPr>
        <p:spPr>
          <a:xfrm>
            <a:off x="3192839" y="365605"/>
            <a:ext cx="7273147" cy="574675"/>
          </a:xfrm>
        </p:spPr>
        <p:txBody>
          <a:bodyPr>
            <a:noAutofit/>
          </a:bodyPr>
          <a:lstStyle/>
          <a:p>
            <a:r>
              <a:rPr lang="en-US" sz="2400" b="1" dirty="0">
                <a:solidFill>
                  <a:schemeClr val="accent5">
                    <a:lumMod val="75000"/>
                  </a:schemeClr>
                </a:solidFill>
              </a:rPr>
              <a:t>Multicore DLX with coherence protocol – Mid Presentation</a:t>
            </a:r>
          </a:p>
        </p:txBody>
      </p:sp>
    </p:spTree>
    <p:extLst>
      <p:ext uri="{BB962C8B-B14F-4D97-AF65-F5344CB8AC3E}">
        <p14:creationId xmlns:p14="http://schemas.microsoft.com/office/powerpoint/2010/main" val="904523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069675"/>
            <a:ext cx="10515600" cy="5107288"/>
          </a:xfr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600" b="1" i="0" u="sng" strike="noStrike" kern="1200" cap="none" spc="0" normalizeH="0" baseline="0" noProof="0" dirty="0">
                <a:ln>
                  <a:noFill/>
                </a:ln>
                <a:solidFill>
                  <a:prstClr val="black"/>
                </a:solidFill>
                <a:effectLst/>
                <a:uLnTx/>
                <a:uFillTx/>
                <a:latin typeface="Calibri" panose="020F0502020204030204"/>
                <a:ea typeface="+mn-ea"/>
                <a:cs typeface="+mn-cs"/>
              </a:rPr>
              <a:t>Project Abstract (Mid-project)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1" i="0" u="sng" strike="noStrike" kern="1200" cap="none" spc="0" normalizeH="0" baseline="0" noProof="0" dirty="0">
              <a:ln>
                <a:noFill/>
              </a:ln>
              <a:solidFill>
                <a:prstClr val="black"/>
              </a:solidFill>
              <a:effectLst/>
              <a:uLnTx/>
              <a:uFillTx/>
              <a:latin typeface="Calibri" panose="020F0502020204030204"/>
              <a:ea typeface="+mn-ea"/>
              <a:cs typeface="+mn-cs"/>
            </a:endParaRPr>
          </a:p>
          <a:p>
            <a:pPr algn="l">
              <a:spcAft>
                <a:spcPts val="600"/>
              </a:spcAft>
            </a:pPr>
            <a:r>
              <a:rPr lang="en-US" dirty="0"/>
              <a:t>Development of a </a:t>
            </a:r>
            <a:r>
              <a:rPr lang="en-US" b="1" dirty="0"/>
              <a:t>single core processor</a:t>
            </a:r>
            <a:r>
              <a:rPr lang="en-US" dirty="0"/>
              <a:t> based on the DLX architecture(during the </a:t>
            </a:r>
            <a:r>
              <a:rPr lang="en-US" i="1" dirty="0"/>
              <a:t>Advanced Computer Structure </a:t>
            </a:r>
            <a:r>
              <a:rPr lang="en-US" i="1"/>
              <a:t>Lab</a:t>
            </a:r>
            <a:r>
              <a:rPr lang="en-US"/>
              <a:t>)</a:t>
            </a:r>
            <a:endParaRPr lang="en-US" dirty="0"/>
          </a:p>
          <a:p>
            <a:pPr algn="l">
              <a:spcAft>
                <a:spcPts val="600"/>
              </a:spcAft>
            </a:pPr>
            <a:r>
              <a:rPr lang="en-US" dirty="0"/>
              <a:t>Development of </a:t>
            </a:r>
            <a:r>
              <a:rPr lang="en-US" b="1" dirty="0"/>
              <a:t>cache unit</a:t>
            </a:r>
            <a:r>
              <a:rPr lang="en-US" dirty="0"/>
              <a:t> for the processor with full support of its architecture</a:t>
            </a:r>
          </a:p>
          <a:p>
            <a:pPr algn="l">
              <a:spcAft>
                <a:spcPts val="600"/>
              </a:spcAft>
            </a:pPr>
            <a:r>
              <a:rPr lang="en-US" b="1" dirty="0"/>
              <a:t>Integrate </a:t>
            </a:r>
            <a:r>
              <a:rPr lang="en-US" dirty="0"/>
              <a:t>the cache unit,</a:t>
            </a:r>
            <a:r>
              <a:rPr lang="en-US" b="1" dirty="0"/>
              <a:t> customize</a:t>
            </a:r>
            <a:r>
              <a:rPr lang="en-US" dirty="0"/>
              <a:t> the single core processor and </a:t>
            </a:r>
            <a:r>
              <a:rPr lang="en-US" b="1" dirty="0"/>
              <a:t>validate its operation</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7/29/2025</a:t>
            </a:fld>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3</a:t>
            </a:fld>
            <a:endParaRPr lang="en-US"/>
          </a:p>
        </p:txBody>
      </p:sp>
      <p:sp>
        <p:nvSpPr>
          <p:cNvPr id="2" name="Title 3">
            <a:extLst>
              <a:ext uri="{FF2B5EF4-FFF2-40B4-BE49-F238E27FC236}">
                <a16:creationId xmlns:a16="http://schemas.microsoft.com/office/drawing/2014/main" id="{4FBC607B-49B7-441C-7473-3B1D668D5FB5}"/>
              </a:ext>
            </a:extLst>
          </p:cNvPr>
          <p:cNvSpPr>
            <a:spLocks noGrp="1"/>
          </p:cNvSpPr>
          <p:nvPr>
            <p:ph type="title"/>
          </p:nvPr>
        </p:nvSpPr>
        <p:spPr>
          <a:xfrm>
            <a:off x="3279775" y="357188"/>
            <a:ext cx="7394575" cy="574675"/>
          </a:xfrm>
        </p:spPr>
        <p:txBody>
          <a:bodyPr>
            <a:noAutofit/>
          </a:bodyPr>
          <a:lstStyle/>
          <a:p>
            <a:r>
              <a:rPr lang="en-US" sz="2400" b="1" dirty="0">
                <a:solidFill>
                  <a:schemeClr val="accent5">
                    <a:lumMod val="75000"/>
                  </a:schemeClr>
                </a:solidFill>
              </a:rPr>
              <a:t>Multicore DLX with coherence protocol – Mid Presentation</a:t>
            </a:r>
          </a:p>
        </p:txBody>
      </p:sp>
    </p:spTree>
    <p:extLst>
      <p:ext uri="{BB962C8B-B14F-4D97-AF65-F5344CB8AC3E}">
        <p14:creationId xmlns:p14="http://schemas.microsoft.com/office/powerpoint/2010/main" val="994554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069675"/>
            <a:ext cx="10515600" cy="5107288"/>
          </a:xfrm>
        </p:spPr>
        <p:txBody>
          <a:bodyPr/>
          <a:lstStyle/>
          <a:p>
            <a:pPr marL="0" indent="0" algn="ctr">
              <a:buNone/>
            </a:pPr>
            <a:r>
              <a:rPr kumimoji="0" lang="en-US" sz="3600" b="1" i="0" u="sng" strike="noStrike" kern="1200" cap="none" spc="0" normalizeH="0" baseline="0" noProof="0" dirty="0">
                <a:ln>
                  <a:noFill/>
                </a:ln>
                <a:solidFill>
                  <a:prstClr val="black"/>
                </a:solidFill>
                <a:effectLst/>
                <a:uLnTx/>
                <a:uFillTx/>
                <a:latin typeface="Calibri" panose="020F0502020204030204"/>
                <a:ea typeface="+mn-ea"/>
                <a:cs typeface="+mn-cs"/>
              </a:rPr>
              <a:t>Updated Project Requirements</a:t>
            </a:r>
            <a:endParaRPr lang="en-US" dirty="0"/>
          </a:p>
          <a:p>
            <a:pPr marL="0" indent="0" algn="l">
              <a:buNone/>
            </a:pPr>
            <a:endParaRPr lang="en-US" b="1" dirty="0"/>
          </a:p>
          <a:p>
            <a:pPr marL="0" indent="0" algn="l">
              <a:buNone/>
            </a:pPr>
            <a:r>
              <a:rPr lang="en-US" b="1" dirty="0"/>
              <a:t>Deliverables and methods</a:t>
            </a:r>
          </a:p>
          <a:p>
            <a:pPr algn="l">
              <a:spcAft>
                <a:spcPts val="600"/>
              </a:spcAft>
            </a:pPr>
            <a:r>
              <a:rPr lang="en-US" dirty="0"/>
              <a:t>Development of multicore DLX processor with MESI protocol for cache memory coherence</a:t>
            </a:r>
          </a:p>
          <a:p>
            <a:pPr algn="l">
              <a:spcAft>
                <a:spcPts val="600"/>
              </a:spcAft>
            </a:pPr>
            <a:r>
              <a:rPr lang="en-US" dirty="0"/>
              <a:t>Using Verilog and schematic over Xilinx ISE platform to develop and verify the design</a:t>
            </a:r>
          </a:p>
          <a:p>
            <a:pPr algn="l">
              <a:spcAft>
                <a:spcPts val="600"/>
              </a:spcAft>
            </a:pPr>
            <a:r>
              <a:rPr lang="en-US" dirty="0"/>
              <a:t>Demonstration of the final design using FPGA board </a:t>
            </a:r>
          </a:p>
          <a:p>
            <a:pPr algn="l"/>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7/29/2025</a:t>
            </a:fld>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4</a:t>
            </a:fld>
            <a:endParaRPr lang="en-US"/>
          </a:p>
        </p:txBody>
      </p:sp>
      <p:sp>
        <p:nvSpPr>
          <p:cNvPr id="2" name="Title 3">
            <a:extLst>
              <a:ext uri="{FF2B5EF4-FFF2-40B4-BE49-F238E27FC236}">
                <a16:creationId xmlns:a16="http://schemas.microsoft.com/office/drawing/2014/main" id="{1AD85FBB-1C55-C4DC-7217-B1862BD5D445}"/>
              </a:ext>
            </a:extLst>
          </p:cNvPr>
          <p:cNvSpPr>
            <a:spLocks noGrp="1"/>
          </p:cNvSpPr>
          <p:nvPr>
            <p:ph type="title"/>
          </p:nvPr>
        </p:nvSpPr>
        <p:spPr>
          <a:xfrm>
            <a:off x="3279775" y="357188"/>
            <a:ext cx="7478713" cy="574675"/>
          </a:xfrm>
        </p:spPr>
        <p:txBody>
          <a:bodyPr>
            <a:noAutofit/>
          </a:bodyPr>
          <a:lstStyle/>
          <a:p>
            <a:r>
              <a:rPr lang="en-US" sz="2400" b="1" dirty="0">
                <a:solidFill>
                  <a:schemeClr val="accent5">
                    <a:lumMod val="75000"/>
                  </a:schemeClr>
                </a:solidFill>
              </a:rPr>
              <a:t>Multicore DLX with coherence protocol – Mid Presentation</a:t>
            </a:r>
          </a:p>
        </p:txBody>
      </p:sp>
    </p:spTree>
    <p:extLst>
      <p:ext uri="{BB962C8B-B14F-4D97-AF65-F5344CB8AC3E}">
        <p14:creationId xmlns:p14="http://schemas.microsoft.com/office/powerpoint/2010/main" val="95360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069675"/>
            <a:ext cx="10515600" cy="5107288"/>
          </a:xfr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600" b="1" i="0" u="sng" strike="noStrike" kern="1200" cap="none" spc="0" normalizeH="0" baseline="0" noProof="0" dirty="0">
                <a:ln>
                  <a:noFill/>
                </a:ln>
                <a:solidFill>
                  <a:prstClr val="black"/>
                </a:solidFill>
                <a:effectLst/>
                <a:uLnTx/>
                <a:uFillTx/>
                <a:latin typeface="Calibri" panose="020F0502020204030204"/>
                <a:ea typeface="+mn-ea"/>
                <a:cs typeface="+mn-cs"/>
              </a:rPr>
              <a:t>Updated Project Requirements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lgn="l">
              <a:spcAft>
                <a:spcPts val="600"/>
              </a:spcAft>
              <a:buNone/>
            </a:pPr>
            <a:endParaRPr lang="en-US" b="1" dirty="0"/>
          </a:p>
          <a:p>
            <a:pPr marL="0" indent="0" algn="l">
              <a:spcAft>
                <a:spcPts val="600"/>
              </a:spcAft>
              <a:buNone/>
            </a:pPr>
            <a:r>
              <a:rPr lang="en-US" b="1" dirty="0"/>
              <a:t>Project requirements </a:t>
            </a:r>
          </a:p>
          <a:p>
            <a:pPr algn="l">
              <a:spcAft>
                <a:spcPts val="600"/>
              </a:spcAft>
            </a:pPr>
            <a:r>
              <a:rPr lang="en-US" dirty="0"/>
              <a:t>Full support in the original DLX architecture </a:t>
            </a:r>
          </a:p>
          <a:p>
            <a:pPr algn="l">
              <a:spcAft>
                <a:spcPts val="600"/>
              </a:spcAft>
            </a:pPr>
            <a:r>
              <a:rPr lang="en-US" dirty="0"/>
              <a:t>Cache size of 16 memory blocks of 16 words each</a:t>
            </a:r>
          </a:p>
          <a:p>
            <a:pPr algn="l">
              <a:spcAft>
                <a:spcPts val="600"/>
              </a:spcAft>
            </a:pPr>
            <a:r>
              <a:rPr lang="en-US" dirty="0"/>
              <a:t>Speedup of 40% in the performance run time (relative to the single core processor)</a:t>
            </a:r>
          </a:p>
          <a:p>
            <a:pPr algn="l">
              <a:spcAft>
                <a:spcPts val="600"/>
              </a:spcAft>
            </a:pPr>
            <a:r>
              <a:rPr lang="en-US" dirty="0"/>
              <a:t>Running in at least 60MHz clock frequency </a:t>
            </a:r>
          </a:p>
          <a:p>
            <a:pPr algn="l"/>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7/29/2025</a:t>
            </a:fld>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5</a:t>
            </a:fld>
            <a:endParaRPr lang="en-US"/>
          </a:p>
        </p:txBody>
      </p:sp>
      <p:sp>
        <p:nvSpPr>
          <p:cNvPr id="2" name="Title 3">
            <a:extLst>
              <a:ext uri="{FF2B5EF4-FFF2-40B4-BE49-F238E27FC236}">
                <a16:creationId xmlns:a16="http://schemas.microsoft.com/office/drawing/2014/main" id="{D1216F21-A2D3-4D04-4A26-716C17425591}"/>
              </a:ext>
            </a:extLst>
          </p:cNvPr>
          <p:cNvSpPr>
            <a:spLocks noGrp="1"/>
          </p:cNvSpPr>
          <p:nvPr>
            <p:ph type="title"/>
          </p:nvPr>
        </p:nvSpPr>
        <p:spPr>
          <a:xfrm>
            <a:off x="3279775" y="357188"/>
            <a:ext cx="7813675" cy="574675"/>
          </a:xfrm>
        </p:spPr>
        <p:txBody>
          <a:bodyPr>
            <a:noAutofit/>
          </a:bodyPr>
          <a:lstStyle/>
          <a:p>
            <a:r>
              <a:rPr lang="en-US" sz="2400" b="1" dirty="0">
                <a:solidFill>
                  <a:schemeClr val="accent5">
                    <a:lumMod val="75000"/>
                  </a:schemeClr>
                </a:solidFill>
              </a:rPr>
              <a:t>Multicore DLX with coherence protocol – Mid Presentation</a:t>
            </a:r>
          </a:p>
        </p:txBody>
      </p:sp>
    </p:spTree>
    <p:extLst>
      <p:ext uri="{BB962C8B-B14F-4D97-AF65-F5344CB8AC3E}">
        <p14:creationId xmlns:p14="http://schemas.microsoft.com/office/powerpoint/2010/main" val="2766532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069675"/>
            <a:ext cx="10515600" cy="5107288"/>
          </a:xfrm>
        </p:spPr>
        <p:txBody>
          <a:bodyPr/>
          <a:lstStyle/>
          <a:p>
            <a:pPr marL="0" indent="0" algn="ctr">
              <a:buNone/>
            </a:pPr>
            <a:r>
              <a:rPr lang="en-US" sz="3600" b="1" u="sng" dirty="0">
                <a:solidFill>
                  <a:prstClr val="black"/>
                </a:solidFill>
                <a:latin typeface="Calibri" panose="020F0502020204030204"/>
              </a:rPr>
              <a:t>Updated and elaborated block diagram</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7/29/2025</a:t>
            </a:fld>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6</a:t>
            </a:fld>
            <a:endParaRPr lang="en-US"/>
          </a:p>
        </p:txBody>
      </p:sp>
      <p:sp>
        <p:nvSpPr>
          <p:cNvPr id="2" name="Title 3">
            <a:extLst>
              <a:ext uri="{FF2B5EF4-FFF2-40B4-BE49-F238E27FC236}">
                <a16:creationId xmlns:a16="http://schemas.microsoft.com/office/drawing/2014/main" id="{319FADD8-7327-F6F8-8541-3FF9F5247BAA}"/>
              </a:ext>
            </a:extLst>
          </p:cNvPr>
          <p:cNvSpPr>
            <a:spLocks noGrp="1"/>
          </p:cNvSpPr>
          <p:nvPr>
            <p:ph type="title"/>
          </p:nvPr>
        </p:nvSpPr>
        <p:spPr>
          <a:xfrm>
            <a:off x="3279775" y="357188"/>
            <a:ext cx="7385115" cy="574675"/>
          </a:xfrm>
        </p:spPr>
        <p:txBody>
          <a:bodyPr>
            <a:noAutofit/>
          </a:bodyPr>
          <a:lstStyle/>
          <a:p>
            <a:r>
              <a:rPr lang="en-US" sz="2400" b="1" dirty="0">
                <a:solidFill>
                  <a:schemeClr val="accent5">
                    <a:lumMod val="75000"/>
                  </a:schemeClr>
                </a:solidFill>
              </a:rPr>
              <a:t>Multicore DLX with coherence protocol – Mid Presentation</a:t>
            </a:r>
          </a:p>
        </p:txBody>
      </p:sp>
      <p:sp>
        <p:nvSpPr>
          <p:cNvPr id="7" name="TextBox 6">
            <a:extLst>
              <a:ext uri="{FF2B5EF4-FFF2-40B4-BE49-F238E27FC236}">
                <a16:creationId xmlns:a16="http://schemas.microsoft.com/office/drawing/2014/main" id="{3F8BFF4D-4ACB-0ED2-BBAB-2ECD5850E2B3}"/>
              </a:ext>
            </a:extLst>
          </p:cNvPr>
          <p:cNvSpPr txBox="1"/>
          <p:nvPr/>
        </p:nvSpPr>
        <p:spPr>
          <a:xfrm>
            <a:off x="6495690" y="2061713"/>
            <a:ext cx="5155427" cy="3677930"/>
          </a:xfrm>
          <a:prstGeom prst="rect">
            <a:avLst/>
          </a:prstGeom>
          <a:noFill/>
        </p:spPr>
        <p:txBody>
          <a:bodyPr wrap="square" rtlCol="1">
            <a:spAutoFit/>
          </a:bodyPr>
          <a:lstStyle/>
          <a:p>
            <a:pPr marL="285750" indent="-285750">
              <a:spcAft>
                <a:spcPts val="600"/>
              </a:spcAft>
              <a:buFont typeface="Arial" panose="020B0604020202020204" pitchFamily="34" charset="0"/>
              <a:buChar char="•"/>
            </a:pPr>
            <a:r>
              <a:rPr lang="en-US" sz="1600" dirty="0"/>
              <a:t>All the new blocks – cache and cache control was implemented in Verilog language on Xilinx platform</a:t>
            </a:r>
          </a:p>
          <a:p>
            <a:pPr marL="285750" indent="-285750">
              <a:spcAft>
                <a:spcPts val="600"/>
              </a:spcAft>
              <a:buFont typeface="Arial" panose="020B0604020202020204" pitchFamily="34" charset="0"/>
              <a:buChar char="•"/>
            </a:pPr>
            <a:r>
              <a:rPr lang="en-US" sz="1600" dirty="0"/>
              <a:t>The core unit already designed and implemented during the </a:t>
            </a:r>
            <a:r>
              <a:rPr lang="en-US" sz="1600" i="1" dirty="0"/>
              <a:t>‘Advanced Computer Structure Lab course’ </a:t>
            </a:r>
            <a:r>
              <a:rPr lang="en-US" sz="1600" dirty="0"/>
              <a:t>and was only connected to the new blocks (which designed to support the original core without modifications) </a:t>
            </a:r>
            <a:endParaRPr lang="en-US" sz="1600" i="1" dirty="0"/>
          </a:p>
          <a:p>
            <a:pPr marL="285750" indent="-285750">
              <a:spcAft>
                <a:spcPts val="600"/>
              </a:spcAft>
              <a:buFont typeface="Arial" panose="020B0604020202020204" pitchFamily="34" charset="0"/>
              <a:buChar char="•"/>
            </a:pPr>
            <a:r>
              <a:rPr lang="en-US" sz="1600" dirty="0"/>
              <a:t>The cores, caches and cache control units are identical for both processors and therefore considered as done</a:t>
            </a:r>
          </a:p>
          <a:p>
            <a:pPr marL="285750" indent="-285750">
              <a:spcAft>
                <a:spcPts val="600"/>
              </a:spcAft>
              <a:buFont typeface="Arial" panose="020B0604020202020204" pitchFamily="34" charset="0"/>
              <a:buChar char="•"/>
            </a:pPr>
            <a:r>
              <a:rPr lang="en-US" sz="1600" dirty="0"/>
              <a:t>The Main Memory was existed and only its content was updated, using the DLX architecture assembly code </a:t>
            </a:r>
          </a:p>
          <a:p>
            <a:pPr marL="285750" indent="-285750">
              <a:spcAft>
                <a:spcPts val="600"/>
              </a:spcAft>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he-IL" sz="1600" dirty="0"/>
          </a:p>
        </p:txBody>
      </p:sp>
      <p:pic>
        <p:nvPicPr>
          <p:cNvPr id="3" name="תמונה 2">
            <a:extLst>
              <a:ext uri="{FF2B5EF4-FFF2-40B4-BE49-F238E27FC236}">
                <a16:creationId xmlns:a16="http://schemas.microsoft.com/office/drawing/2014/main" id="{1129BC0F-69AB-1B7F-9612-D86AE48A09E1}"/>
              </a:ext>
            </a:extLst>
          </p:cNvPr>
          <p:cNvPicPr>
            <a:picLocks noChangeAspect="1"/>
          </p:cNvPicPr>
          <p:nvPr/>
        </p:nvPicPr>
        <p:blipFill>
          <a:blip r:embed="rId3"/>
          <a:stretch>
            <a:fillRect/>
          </a:stretch>
        </p:blipFill>
        <p:spPr>
          <a:xfrm>
            <a:off x="267419" y="1660071"/>
            <a:ext cx="6140996" cy="3537857"/>
          </a:xfrm>
          <a:prstGeom prst="rect">
            <a:avLst/>
          </a:prstGeom>
        </p:spPr>
      </p:pic>
    </p:spTree>
    <p:extLst>
      <p:ext uri="{BB962C8B-B14F-4D97-AF65-F5344CB8AC3E}">
        <p14:creationId xmlns:p14="http://schemas.microsoft.com/office/powerpoint/2010/main" val="64493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12CDA-38BF-2187-3C45-8F73E9F19E0F}"/>
            </a:ext>
          </a:extLst>
        </p:cNvPr>
        <p:cNvGrpSpPr/>
        <p:nvPr/>
      </p:nvGrpSpPr>
      <p:grpSpPr>
        <a:xfrm>
          <a:off x="0" y="0"/>
          <a:ext cx="0" cy="0"/>
          <a:chOff x="0" y="0"/>
          <a:chExt cx="0" cy="0"/>
        </a:xfrm>
      </p:grpSpPr>
      <p:pic>
        <p:nvPicPr>
          <p:cNvPr id="3" name="תמונה 2">
            <a:extLst>
              <a:ext uri="{FF2B5EF4-FFF2-40B4-BE49-F238E27FC236}">
                <a16:creationId xmlns:a16="http://schemas.microsoft.com/office/drawing/2014/main" id="{2530D15E-B03A-2DBB-209E-351CE0C47004}"/>
              </a:ext>
            </a:extLst>
          </p:cNvPr>
          <p:cNvPicPr>
            <a:picLocks noChangeAspect="1"/>
          </p:cNvPicPr>
          <p:nvPr/>
        </p:nvPicPr>
        <p:blipFill>
          <a:blip r:embed="rId2"/>
          <a:srcRect t="4919" r="5618" b="5009"/>
          <a:stretch/>
        </p:blipFill>
        <p:spPr>
          <a:xfrm>
            <a:off x="6658388" y="1483737"/>
            <a:ext cx="3686524" cy="2447908"/>
          </a:xfrm>
          <a:prstGeom prst="rect">
            <a:avLst/>
          </a:prstGeom>
        </p:spPr>
      </p:pic>
      <p:pic>
        <p:nvPicPr>
          <p:cNvPr id="10" name="תמונה 9">
            <a:extLst>
              <a:ext uri="{FF2B5EF4-FFF2-40B4-BE49-F238E27FC236}">
                <a16:creationId xmlns:a16="http://schemas.microsoft.com/office/drawing/2014/main" id="{52AB4FCE-754F-3D39-1CB8-9508CF39A21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
                    </a14:imgEffect>
                    <a14:imgEffect>
                      <a14:saturation sat="186000"/>
                    </a14:imgEffect>
                    <a14:imgEffect>
                      <a14:brightnessContrast contrast="10000"/>
                    </a14:imgEffect>
                  </a14:imgLayer>
                </a14:imgProps>
              </a:ext>
            </a:extLst>
          </a:blip>
          <a:srcRect l="32525" t="11239" r="26837" b="11923"/>
          <a:stretch/>
        </p:blipFill>
        <p:spPr>
          <a:xfrm>
            <a:off x="267419" y="1483737"/>
            <a:ext cx="6208026" cy="4952003"/>
          </a:xfrm>
          <a:prstGeom prst="rect">
            <a:avLst/>
          </a:prstGeom>
        </p:spPr>
      </p:pic>
      <p:sp>
        <p:nvSpPr>
          <p:cNvPr id="5" name="Content Placeholder 4">
            <a:extLst>
              <a:ext uri="{FF2B5EF4-FFF2-40B4-BE49-F238E27FC236}">
                <a16:creationId xmlns:a16="http://schemas.microsoft.com/office/drawing/2014/main" id="{1608EBFE-1FB0-31DB-3AC9-F05905302DC8}"/>
              </a:ext>
            </a:extLst>
          </p:cNvPr>
          <p:cNvSpPr>
            <a:spLocks noGrp="1"/>
          </p:cNvSpPr>
          <p:nvPr>
            <p:ph idx="1"/>
          </p:nvPr>
        </p:nvSpPr>
        <p:spPr>
          <a:xfrm>
            <a:off x="838200" y="967034"/>
            <a:ext cx="10515600" cy="5107288"/>
          </a:xfrm>
        </p:spPr>
        <p:txBody>
          <a:bodyPr/>
          <a:lstStyle/>
          <a:p>
            <a:pPr marL="0" indent="0" algn="ctr">
              <a:buNone/>
            </a:pPr>
            <a:r>
              <a:rPr lang="en-US" sz="3600" b="1" u="sng" dirty="0">
                <a:solidFill>
                  <a:prstClr val="black"/>
                </a:solidFill>
                <a:latin typeface="Calibri" panose="020F0502020204030204"/>
              </a:rPr>
              <a:t>Updated and elaborated block diagram</a:t>
            </a:r>
          </a:p>
        </p:txBody>
      </p:sp>
      <p:pic>
        <p:nvPicPr>
          <p:cNvPr id="6" name="Picture 5">
            <a:extLst>
              <a:ext uri="{FF2B5EF4-FFF2-40B4-BE49-F238E27FC236}">
                <a16:creationId xmlns:a16="http://schemas.microsoft.com/office/drawing/2014/main" id="{5415F9EA-6242-960C-A58E-29EBE6A92E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a:extLst>
              <a:ext uri="{FF2B5EF4-FFF2-40B4-BE49-F238E27FC236}">
                <a16:creationId xmlns:a16="http://schemas.microsoft.com/office/drawing/2014/main" id="{D32F3228-DE2E-BC06-1A75-F9425B54A286}"/>
              </a:ext>
            </a:extLst>
          </p:cNvPr>
          <p:cNvSpPr>
            <a:spLocks noGrp="1"/>
          </p:cNvSpPr>
          <p:nvPr>
            <p:ph type="dt" sz="half" idx="10"/>
          </p:nvPr>
        </p:nvSpPr>
        <p:spPr/>
        <p:txBody>
          <a:bodyPr/>
          <a:lstStyle/>
          <a:p>
            <a:fld id="{EF352739-273F-4728-8B1A-480EEBF683AC}" type="datetime1">
              <a:rPr lang="en-US" smtClean="0"/>
              <a:t>7/29/2025</a:t>
            </a:fld>
            <a:endParaRPr lang="en-US" dirty="0"/>
          </a:p>
        </p:txBody>
      </p:sp>
      <p:sp>
        <p:nvSpPr>
          <p:cNvPr id="9" name="Slide Number Placeholder 8">
            <a:extLst>
              <a:ext uri="{FF2B5EF4-FFF2-40B4-BE49-F238E27FC236}">
                <a16:creationId xmlns:a16="http://schemas.microsoft.com/office/drawing/2014/main" id="{E0C81787-7496-62E5-360A-A492BBEF4D38}"/>
              </a:ext>
            </a:extLst>
          </p:cNvPr>
          <p:cNvSpPr>
            <a:spLocks noGrp="1"/>
          </p:cNvSpPr>
          <p:nvPr>
            <p:ph type="sldNum" sz="quarter" idx="12"/>
          </p:nvPr>
        </p:nvSpPr>
        <p:spPr/>
        <p:txBody>
          <a:bodyPr/>
          <a:lstStyle/>
          <a:p>
            <a:fld id="{397A11E8-8F25-49C3-8F7D-865FECFDFD18}" type="slidenum">
              <a:rPr lang="en-US" smtClean="0"/>
              <a:t>7</a:t>
            </a:fld>
            <a:endParaRPr lang="en-US"/>
          </a:p>
        </p:txBody>
      </p:sp>
      <p:sp>
        <p:nvSpPr>
          <p:cNvPr id="2" name="Title 3">
            <a:extLst>
              <a:ext uri="{FF2B5EF4-FFF2-40B4-BE49-F238E27FC236}">
                <a16:creationId xmlns:a16="http://schemas.microsoft.com/office/drawing/2014/main" id="{FA70D54D-B2BA-3C8C-3ED0-5F89963F0359}"/>
              </a:ext>
            </a:extLst>
          </p:cNvPr>
          <p:cNvSpPr>
            <a:spLocks noGrp="1"/>
          </p:cNvSpPr>
          <p:nvPr>
            <p:ph type="title"/>
          </p:nvPr>
        </p:nvSpPr>
        <p:spPr>
          <a:xfrm>
            <a:off x="3279775" y="357188"/>
            <a:ext cx="7385115" cy="574675"/>
          </a:xfrm>
        </p:spPr>
        <p:txBody>
          <a:bodyPr>
            <a:noAutofit/>
          </a:bodyPr>
          <a:lstStyle/>
          <a:p>
            <a:r>
              <a:rPr lang="en-US" sz="2400" b="1" dirty="0">
                <a:solidFill>
                  <a:schemeClr val="accent5">
                    <a:lumMod val="75000"/>
                  </a:schemeClr>
                </a:solidFill>
              </a:rPr>
              <a:t>Multicore DLX with coherence protocol – Mid Presentation</a:t>
            </a:r>
          </a:p>
        </p:txBody>
      </p:sp>
      <p:sp>
        <p:nvSpPr>
          <p:cNvPr id="7" name="TextBox 6">
            <a:extLst>
              <a:ext uri="{FF2B5EF4-FFF2-40B4-BE49-F238E27FC236}">
                <a16:creationId xmlns:a16="http://schemas.microsoft.com/office/drawing/2014/main" id="{C2D24CAA-5ED4-57C1-0A35-F3AF118175DB}"/>
              </a:ext>
            </a:extLst>
          </p:cNvPr>
          <p:cNvSpPr txBox="1"/>
          <p:nvPr/>
        </p:nvSpPr>
        <p:spPr>
          <a:xfrm>
            <a:off x="6474726" y="3843900"/>
            <a:ext cx="5674871" cy="3108543"/>
          </a:xfrm>
          <a:prstGeom prst="rect">
            <a:avLst/>
          </a:prstGeom>
          <a:noFill/>
        </p:spPr>
        <p:txBody>
          <a:bodyPr wrap="square" rtlCol="1">
            <a:spAutoFit/>
          </a:bodyPr>
          <a:lstStyle/>
          <a:p>
            <a:endParaRPr lang="en-US" sz="1400" b="1" dirty="0"/>
          </a:p>
          <a:p>
            <a:r>
              <a:rPr lang="en-US" sz="1400" b="1" dirty="0"/>
              <a:t>On the top – the DLX core block diagram(preexist)</a:t>
            </a:r>
          </a:p>
          <a:p>
            <a:endParaRPr lang="en-US" sz="1400" dirty="0"/>
          </a:p>
          <a:p>
            <a:r>
              <a:rPr lang="en-US" sz="1400" b="1" dirty="0"/>
              <a:t>On the left – the updated single core processor(with cache) blocks diagram and connectivity  </a:t>
            </a:r>
          </a:p>
          <a:p>
            <a:r>
              <a:rPr lang="en-US" sz="1400" dirty="0"/>
              <a:t>The blocks:</a:t>
            </a:r>
          </a:p>
          <a:p>
            <a:pPr marL="285750" indent="-285750">
              <a:buFont typeface="Arial" panose="020B0604020202020204" pitchFamily="34" charset="0"/>
              <a:buChar char="•"/>
            </a:pPr>
            <a:r>
              <a:rPr lang="en-US" sz="1400" dirty="0"/>
              <a:t>DLX_TOPLEVEL – single core DLX(from the Advanced Computer Structure Lab) </a:t>
            </a:r>
          </a:p>
          <a:p>
            <a:pPr marL="285750" indent="-285750">
              <a:buFont typeface="Arial" panose="020B0604020202020204" pitchFamily="34" charset="0"/>
              <a:buChar char="•"/>
            </a:pPr>
            <a:r>
              <a:rPr lang="en-US" sz="1400" dirty="0" err="1"/>
              <a:t>Cache_schematic</a:t>
            </a:r>
            <a:r>
              <a:rPr lang="en-US" sz="1400" dirty="0"/>
              <a:t> – core’s cache</a:t>
            </a:r>
          </a:p>
          <a:p>
            <a:pPr marL="285750" indent="-285750">
              <a:buFont typeface="Arial" panose="020B0604020202020204" pitchFamily="34" charset="0"/>
              <a:buChar char="•"/>
            </a:pPr>
            <a:r>
              <a:rPr lang="en-US" sz="1400" dirty="0"/>
              <a:t> </a:t>
            </a:r>
            <a:r>
              <a:rPr lang="en-US" sz="1400" dirty="0" err="1"/>
              <a:t>Isfetchcheck</a:t>
            </a:r>
            <a:r>
              <a:rPr lang="en-US" sz="1400" dirty="0"/>
              <a:t> – checking if DLX reads instruction </a:t>
            </a:r>
          </a:p>
          <a:p>
            <a:pPr marL="285750" indent="-285750">
              <a:buFont typeface="Arial" panose="020B0604020202020204" pitchFamily="34" charset="0"/>
              <a:buChar char="•"/>
            </a:pPr>
            <a:r>
              <a:rPr lang="en-US" sz="1400" dirty="0"/>
              <a:t>IO_SIM – Simulates main memory. Was given in the Advanced Computer Structure Lab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he-IL" sz="1400" dirty="0"/>
          </a:p>
        </p:txBody>
      </p:sp>
    </p:spTree>
    <p:extLst>
      <p:ext uri="{BB962C8B-B14F-4D97-AF65-F5344CB8AC3E}">
        <p14:creationId xmlns:p14="http://schemas.microsoft.com/office/powerpoint/2010/main" val="408580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תמונה 17">
            <a:extLst>
              <a:ext uri="{FF2B5EF4-FFF2-40B4-BE49-F238E27FC236}">
                <a16:creationId xmlns:a16="http://schemas.microsoft.com/office/drawing/2014/main" id="{63BA6DE4-D316-76F6-878B-81300AD5C97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saturation sat="115000"/>
                    </a14:imgEffect>
                    <a14:imgEffect>
                      <a14:brightnessContrast contrast="10000"/>
                    </a14:imgEffect>
                  </a14:imgLayer>
                </a14:imgProps>
              </a:ext>
            </a:extLst>
          </a:blip>
          <a:srcRect l="25383" t="12900" r="7995" b="12092"/>
          <a:stretch/>
        </p:blipFill>
        <p:spPr>
          <a:xfrm>
            <a:off x="242542" y="1181286"/>
            <a:ext cx="5785291" cy="317878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542" y="168080"/>
            <a:ext cx="2925420" cy="666735"/>
          </a:xfrm>
          <a:prstGeom prst="rect">
            <a:avLst/>
          </a:prstGeom>
        </p:spPr>
      </p:pic>
      <p:sp>
        <p:nvSpPr>
          <p:cNvPr id="9" name="Slide Number Placeholder 8"/>
          <p:cNvSpPr>
            <a:spLocks noGrp="1"/>
          </p:cNvSpPr>
          <p:nvPr>
            <p:ph type="sldNum" sz="quarter" idx="12"/>
          </p:nvPr>
        </p:nvSpPr>
        <p:spPr/>
        <p:txBody>
          <a:bodyPr/>
          <a:lstStyle/>
          <a:p>
            <a:fld id="{397A11E8-8F25-49C3-8F7D-865FECFDFD18}" type="slidenum">
              <a:rPr lang="en-US" smtClean="0"/>
              <a:t>8</a:t>
            </a:fld>
            <a:endParaRPr lang="en-US"/>
          </a:p>
        </p:txBody>
      </p:sp>
      <p:sp>
        <p:nvSpPr>
          <p:cNvPr id="2" name="Title 3">
            <a:extLst>
              <a:ext uri="{FF2B5EF4-FFF2-40B4-BE49-F238E27FC236}">
                <a16:creationId xmlns:a16="http://schemas.microsoft.com/office/drawing/2014/main" id="{9CAFAAB9-0911-CB92-EFD5-89EF81C7EF7B}"/>
              </a:ext>
            </a:extLst>
          </p:cNvPr>
          <p:cNvSpPr>
            <a:spLocks noGrp="1"/>
          </p:cNvSpPr>
          <p:nvPr>
            <p:ph type="title"/>
          </p:nvPr>
        </p:nvSpPr>
        <p:spPr>
          <a:xfrm>
            <a:off x="3318685" y="214111"/>
            <a:ext cx="7431768" cy="574675"/>
          </a:xfrm>
        </p:spPr>
        <p:txBody>
          <a:bodyPr>
            <a:noAutofit/>
          </a:bodyPr>
          <a:lstStyle/>
          <a:p>
            <a:r>
              <a:rPr lang="en-US" sz="2400" b="1" dirty="0">
                <a:solidFill>
                  <a:schemeClr val="accent5">
                    <a:lumMod val="75000"/>
                  </a:schemeClr>
                </a:solidFill>
              </a:rPr>
              <a:t>Multicore DLX with coherence protocol – Mid Presentation</a:t>
            </a:r>
          </a:p>
        </p:txBody>
      </p:sp>
      <p:sp>
        <p:nvSpPr>
          <p:cNvPr id="7" name="TextBox 6">
            <a:extLst>
              <a:ext uri="{FF2B5EF4-FFF2-40B4-BE49-F238E27FC236}">
                <a16:creationId xmlns:a16="http://schemas.microsoft.com/office/drawing/2014/main" id="{47023EAE-3901-66BF-9B64-204C3D60BA93}"/>
              </a:ext>
            </a:extLst>
          </p:cNvPr>
          <p:cNvSpPr txBox="1"/>
          <p:nvPr/>
        </p:nvSpPr>
        <p:spPr>
          <a:xfrm>
            <a:off x="4791170" y="679514"/>
            <a:ext cx="2472501" cy="461665"/>
          </a:xfrm>
          <a:prstGeom prst="rect">
            <a:avLst/>
          </a:prstGeom>
          <a:noFill/>
        </p:spPr>
        <p:txBody>
          <a:bodyPr wrap="square" rtlCol="1">
            <a:spAutoFit/>
          </a:bodyPr>
          <a:lstStyle/>
          <a:p>
            <a:r>
              <a:rPr lang="en-US" sz="2400" b="1" u="sng" dirty="0"/>
              <a:t>Inside the cache</a:t>
            </a:r>
            <a:endParaRPr lang="he-IL" sz="2400" b="1" u="sng" dirty="0"/>
          </a:p>
        </p:txBody>
      </p:sp>
      <p:cxnSp>
        <p:nvCxnSpPr>
          <p:cNvPr id="15" name="Straight Connector 14">
            <a:extLst>
              <a:ext uri="{FF2B5EF4-FFF2-40B4-BE49-F238E27FC236}">
                <a16:creationId xmlns:a16="http://schemas.microsoft.com/office/drawing/2014/main" id="{590D7285-9162-EE9A-D362-2C0FBDF7649C}"/>
              </a:ext>
            </a:extLst>
          </p:cNvPr>
          <p:cNvCxnSpPr>
            <a:cxnSpLocks/>
          </p:cNvCxnSpPr>
          <p:nvPr/>
        </p:nvCxnSpPr>
        <p:spPr>
          <a:xfrm flipV="1">
            <a:off x="4978165" y="1235833"/>
            <a:ext cx="1089660" cy="196041"/>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1168C1D2-B675-153D-70E3-D72DDF9488FB}"/>
              </a:ext>
            </a:extLst>
          </p:cNvPr>
          <p:cNvCxnSpPr>
            <a:cxnSpLocks/>
          </p:cNvCxnSpPr>
          <p:nvPr/>
        </p:nvCxnSpPr>
        <p:spPr>
          <a:xfrm>
            <a:off x="4978165" y="2474930"/>
            <a:ext cx="895350" cy="1542664"/>
          </a:xfrm>
          <a:prstGeom prst="line">
            <a:avLst/>
          </a:prstGeom>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D11B2C72-5B59-2ABA-1A8C-D466E19E47CE}"/>
              </a:ext>
            </a:extLst>
          </p:cNvPr>
          <p:cNvSpPr/>
          <p:nvPr/>
        </p:nvSpPr>
        <p:spPr>
          <a:xfrm>
            <a:off x="4228357" y="1431874"/>
            <a:ext cx="749808" cy="10430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1" anchor="ctr"/>
          <a:lstStyle/>
          <a:p>
            <a:pPr algn="ctr"/>
            <a:endParaRPr lang="he-IL"/>
          </a:p>
        </p:txBody>
      </p:sp>
      <p:sp>
        <p:nvSpPr>
          <p:cNvPr id="22" name="TextBox 21">
            <a:extLst>
              <a:ext uri="{FF2B5EF4-FFF2-40B4-BE49-F238E27FC236}">
                <a16:creationId xmlns:a16="http://schemas.microsoft.com/office/drawing/2014/main" id="{FC810DFD-8383-D5C2-D039-CE257B78EE5D}"/>
              </a:ext>
            </a:extLst>
          </p:cNvPr>
          <p:cNvSpPr txBox="1"/>
          <p:nvPr/>
        </p:nvSpPr>
        <p:spPr>
          <a:xfrm>
            <a:off x="153959" y="4292841"/>
            <a:ext cx="5719556" cy="1600438"/>
          </a:xfrm>
          <a:prstGeom prst="rect">
            <a:avLst/>
          </a:prstGeom>
          <a:noFill/>
        </p:spPr>
        <p:txBody>
          <a:bodyPr wrap="square" rtlCol="1">
            <a:spAutoFit/>
          </a:bodyPr>
          <a:lstStyle/>
          <a:p>
            <a:r>
              <a:rPr lang="en-US" sz="1400" b="1" dirty="0"/>
              <a:t>Cache inner structure scheme(left picture)</a:t>
            </a:r>
            <a:r>
              <a:rPr lang="en-US" sz="1400" dirty="0"/>
              <a:t> </a:t>
            </a:r>
            <a:br>
              <a:rPr lang="en-US" sz="1400" dirty="0"/>
            </a:br>
            <a:r>
              <a:rPr lang="en-US" sz="1400" dirty="0"/>
              <a:t>contains the blocks: </a:t>
            </a:r>
          </a:p>
          <a:p>
            <a:pPr marL="179388" indent="-179388">
              <a:buFont typeface="Arial" panose="020B0604020202020204" pitchFamily="34" charset="0"/>
              <a:buChar char="•"/>
            </a:pPr>
            <a:r>
              <a:rPr lang="en-US" sz="1400" dirty="0"/>
              <a:t>‘</a:t>
            </a:r>
            <a:r>
              <a:rPr lang="en-US" sz="1400" dirty="0" err="1"/>
              <a:t>cachecontrol</a:t>
            </a:r>
            <a:r>
              <a:rPr lang="en-US" sz="1400" dirty="0"/>
              <a:t>’ – managing cache operation</a:t>
            </a:r>
          </a:p>
          <a:p>
            <a:pPr marL="179388" indent="-179388">
              <a:buFont typeface="Arial" panose="020B0604020202020204" pitchFamily="34" charset="0"/>
              <a:buChar char="•"/>
            </a:pPr>
            <a:r>
              <a:rPr lang="en-US" sz="1400" dirty="0"/>
              <a:t>‘</a:t>
            </a:r>
            <a:r>
              <a:rPr lang="en-US" sz="1400" dirty="0" err="1"/>
              <a:t>addr_comput</a:t>
            </a:r>
            <a:r>
              <a:rPr lang="en-US" sz="1400" dirty="0"/>
              <a:t>’ – calculate address wished to read from/write to </a:t>
            </a:r>
          </a:p>
          <a:p>
            <a:pPr marL="179388" indent="-179388">
              <a:buFont typeface="Arial" panose="020B0604020202020204" pitchFamily="34" charset="0"/>
              <a:buChar char="•"/>
            </a:pPr>
            <a:r>
              <a:rPr lang="en-US" sz="1400" dirty="0"/>
              <a:t>‘</a:t>
            </a:r>
            <a:r>
              <a:rPr lang="en-US" sz="1400" dirty="0" err="1"/>
              <a:t>cacheDatapath</a:t>
            </a:r>
            <a:r>
              <a:rPr lang="en-US" sz="1400" dirty="0"/>
              <a:t>’ – contains block’s data and tags. Its full structure detailed on the right side of the slide </a:t>
            </a:r>
          </a:p>
          <a:p>
            <a:endParaRPr lang="en-US" sz="1400" dirty="0"/>
          </a:p>
        </p:txBody>
      </p:sp>
      <p:sp>
        <p:nvSpPr>
          <p:cNvPr id="23" name="TextBox 22">
            <a:extLst>
              <a:ext uri="{FF2B5EF4-FFF2-40B4-BE49-F238E27FC236}">
                <a16:creationId xmlns:a16="http://schemas.microsoft.com/office/drawing/2014/main" id="{9E098C71-DEEC-8DAD-70DF-339E760CF8E5}"/>
              </a:ext>
            </a:extLst>
          </p:cNvPr>
          <p:cNvSpPr txBox="1"/>
          <p:nvPr/>
        </p:nvSpPr>
        <p:spPr>
          <a:xfrm>
            <a:off x="6017895" y="4330250"/>
            <a:ext cx="6030622" cy="1169551"/>
          </a:xfrm>
          <a:prstGeom prst="rect">
            <a:avLst/>
          </a:prstGeom>
          <a:noFill/>
        </p:spPr>
        <p:txBody>
          <a:bodyPr wrap="square" rtlCol="1">
            <a:spAutoFit/>
          </a:bodyPr>
          <a:lstStyle/>
          <a:p>
            <a:r>
              <a:rPr lang="en-US" sz="1400" b="1" dirty="0"/>
              <a:t>Cache </a:t>
            </a:r>
            <a:r>
              <a:rPr lang="en-US" sz="1400" b="1" dirty="0" err="1"/>
              <a:t>datapath</a:t>
            </a:r>
            <a:r>
              <a:rPr lang="en-US" sz="1400" b="1" dirty="0"/>
              <a:t> block(right scheme) components:</a:t>
            </a:r>
          </a:p>
          <a:p>
            <a:pPr marL="285750" indent="-285750">
              <a:buFont typeface="Arial" panose="020B0604020202020204" pitchFamily="34" charset="0"/>
              <a:buChar char="•"/>
            </a:pPr>
            <a:r>
              <a:rPr lang="en-US" sz="1400" dirty="0"/>
              <a:t>‘</a:t>
            </a:r>
            <a:r>
              <a:rPr lang="en-US" sz="1400" dirty="0" err="1"/>
              <a:t>tagMemory</a:t>
            </a:r>
            <a:r>
              <a:rPr lang="en-US" sz="1400" dirty="0"/>
              <a:t>’ – contains blocks' tags in caches</a:t>
            </a:r>
          </a:p>
          <a:p>
            <a:pPr marL="285750" indent="-285750">
              <a:buFont typeface="Arial" panose="020B0604020202020204" pitchFamily="34" charset="0"/>
              <a:buChar char="•"/>
            </a:pPr>
            <a:r>
              <a:rPr lang="en-US" sz="1400" dirty="0"/>
              <a:t>‘</a:t>
            </a:r>
            <a:r>
              <a:rPr lang="en-US" sz="1400" dirty="0" err="1"/>
              <a:t>dataMemory</a:t>
            </a:r>
            <a:r>
              <a:rPr lang="en-US" sz="1400" dirty="0"/>
              <a:t>’ – contains cache data</a:t>
            </a:r>
          </a:p>
          <a:p>
            <a:pPr marL="285750" indent="-285750">
              <a:buFont typeface="Arial" panose="020B0604020202020204" pitchFamily="34" charset="0"/>
              <a:buChar char="•"/>
            </a:pPr>
            <a:r>
              <a:rPr lang="en-US" sz="1400" dirty="0"/>
              <a:t>‘</a:t>
            </a:r>
            <a:r>
              <a:rPr lang="en-US" sz="1400" dirty="0" err="1"/>
              <a:t>cacheComparator</a:t>
            </a:r>
            <a:r>
              <a:rPr lang="en-US" sz="1400" dirty="0"/>
              <a:t>’ – checks if we hit or missed the required block</a:t>
            </a:r>
          </a:p>
          <a:p>
            <a:endParaRPr lang="en-US" sz="1400" dirty="0"/>
          </a:p>
        </p:txBody>
      </p:sp>
      <p:pic>
        <p:nvPicPr>
          <p:cNvPr id="3" name="תמונה 2">
            <a:extLst>
              <a:ext uri="{FF2B5EF4-FFF2-40B4-BE49-F238E27FC236}">
                <a16:creationId xmlns:a16="http://schemas.microsoft.com/office/drawing/2014/main" id="{5D90374C-1B3F-24E3-6411-34A89B7444B9}"/>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10000"/>
                    </a14:imgEffect>
                    <a14:imgEffect>
                      <a14:saturation sat="115000"/>
                    </a14:imgEffect>
                    <a14:imgEffect>
                      <a14:brightnessContrast contrast="10000"/>
                    </a14:imgEffect>
                  </a14:imgLayer>
                </a14:imgProps>
              </a:ext>
            </a:extLst>
          </a:blip>
          <a:srcRect l="21000" t="9761" r="1000" b="11152"/>
          <a:stretch/>
        </p:blipFill>
        <p:spPr>
          <a:xfrm>
            <a:off x="6067825" y="1235833"/>
            <a:ext cx="5996941" cy="3069688"/>
          </a:xfrm>
          <a:prstGeom prst="rect">
            <a:avLst/>
          </a:prstGeom>
          <a:ln w="19050">
            <a:solidFill>
              <a:schemeClr val="accent1"/>
            </a:solidFill>
          </a:ln>
        </p:spPr>
      </p:pic>
      <p:cxnSp>
        <p:nvCxnSpPr>
          <p:cNvPr id="27" name="Straight Connector 15">
            <a:extLst>
              <a:ext uri="{FF2B5EF4-FFF2-40B4-BE49-F238E27FC236}">
                <a16:creationId xmlns:a16="http://schemas.microsoft.com/office/drawing/2014/main" id="{E50BC844-5ACF-48F2-A710-64EB52666140}"/>
              </a:ext>
            </a:extLst>
          </p:cNvPr>
          <p:cNvCxnSpPr>
            <a:cxnSpLocks/>
          </p:cNvCxnSpPr>
          <p:nvPr/>
        </p:nvCxnSpPr>
        <p:spPr>
          <a:xfrm>
            <a:off x="5919235" y="4086174"/>
            <a:ext cx="148590" cy="233229"/>
          </a:xfrm>
          <a:prstGeom prst="line">
            <a:avLst/>
          </a:prstGeom>
        </p:spPr>
        <p:style>
          <a:lnRef idx="3">
            <a:schemeClr val="accent1"/>
          </a:lnRef>
          <a:fillRef idx="0">
            <a:schemeClr val="accent1"/>
          </a:fillRef>
          <a:effectRef idx="2">
            <a:schemeClr val="accent1"/>
          </a:effectRef>
          <a:fontRef idx="minor">
            <a:schemeClr val="tx1"/>
          </a:fontRef>
        </p:style>
      </p:cxnSp>
      <p:sp>
        <p:nvSpPr>
          <p:cNvPr id="31" name="תיבת טקסט 30">
            <a:extLst>
              <a:ext uri="{FF2B5EF4-FFF2-40B4-BE49-F238E27FC236}">
                <a16:creationId xmlns:a16="http://schemas.microsoft.com/office/drawing/2014/main" id="{14124165-7279-A5C1-FA48-85981AF3CD43}"/>
              </a:ext>
            </a:extLst>
          </p:cNvPr>
          <p:cNvSpPr txBox="1"/>
          <p:nvPr/>
        </p:nvSpPr>
        <p:spPr>
          <a:xfrm>
            <a:off x="198250" y="5871842"/>
            <a:ext cx="11795499" cy="523220"/>
          </a:xfrm>
          <a:prstGeom prst="rect">
            <a:avLst/>
          </a:prstGeom>
          <a:noFill/>
        </p:spPr>
        <p:txBody>
          <a:bodyPr wrap="square" rtlCol="1">
            <a:spAutoFit/>
          </a:bodyPr>
          <a:lstStyle/>
          <a:p>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All the blocks was implemented using Verilog HDL over Xilinx’s ISE software, except the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cacheDatapath</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block that implemented using the ISE’s schematic tools, the MUX32bit and the REG32CE blocks that was provided to us by the staff of the ACSL course and the basic logic gate, which is included in the ISE built-in library</a:t>
            </a:r>
            <a:endParaRPr lang="he-IL" sz="1400" dirty="0"/>
          </a:p>
        </p:txBody>
      </p:sp>
    </p:spTree>
    <p:extLst>
      <p:ext uri="{BB962C8B-B14F-4D97-AF65-F5344CB8AC3E}">
        <p14:creationId xmlns:p14="http://schemas.microsoft.com/office/powerpoint/2010/main" val="2475494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1069675"/>
            <a:ext cx="10515600" cy="5107288"/>
          </a:xfrm>
        </p:spPr>
        <p:txBody>
          <a:bodyPr/>
          <a:lstStyle/>
          <a:p>
            <a:pPr marL="0" indent="0" algn="ctr">
              <a:buNone/>
            </a:pPr>
            <a:r>
              <a:rPr lang="en-US" sz="3600" b="1" u="sng" dirty="0">
                <a:solidFill>
                  <a:prstClr val="black"/>
                </a:solidFill>
                <a:latin typeface="Calibri" panose="020F0502020204030204"/>
              </a:rPr>
              <a:t>Project products</a:t>
            </a:r>
          </a:p>
          <a:p>
            <a:pPr marL="0" indent="0">
              <a:buNone/>
            </a:pPr>
            <a:r>
              <a:rPr lang="en-US" sz="1600" b="1" u="sng" dirty="0">
                <a:solidFill>
                  <a:prstClr val="black"/>
                </a:solidFill>
                <a:latin typeface="Calibri" panose="020F0502020204030204"/>
              </a:rPr>
              <a:t>LW Execution:</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7/29/2025</a:t>
            </a:fld>
            <a:endParaRPr lang="en-US" dirty="0"/>
          </a:p>
        </p:txBody>
      </p:sp>
      <p:sp>
        <p:nvSpPr>
          <p:cNvPr id="9" name="Slide Number Placeholder 8"/>
          <p:cNvSpPr>
            <a:spLocks noGrp="1"/>
          </p:cNvSpPr>
          <p:nvPr>
            <p:ph type="sldNum" sz="quarter" idx="12"/>
          </p:nvPr>
        </p:nvSpPr>
        <p:spPr/>
        <p:txBody>
          <a:bodyPr/>
          <a:lstStyle/>
          <a:p>
            <a:fld id="{397A11E8-8F25-49C3-8F7D-865FECFDFD18}" type="slidenum">
              <a:rPr lang="en-US" smtClean="0"/>
              <a:t>9</a:t>
            </a:fld>
            <a:endParaRPr lang="en-US"/>
          </a:p>
        </p:txBody>
      </p:sp>
      <p:sp>
        <p:nvSpPr>
          <p:cNvPr id="2" name="Title 3">
            <a:extLst>
              <a:ext uri="{FF2B5EF4-FFF2-40B4-BE49-F238E27FC236}">
                <a16:creationId xmlns:a16="http://schemas.microsoft.com/office/drawing/2014/main" id="{27625C8C-18C5-CB16-CD86-18CFD17E2E1F}"/>
              </a:ext>
            </a:extLst>
          </p:cNvPr>
          <p:cNvSpPr>
            <a:spLocks noGrp="1"/>
          </p:cNvSpPr>
          <p:nvPr>
            <p:ph type="title"/>
          </p:nvPr>
        </p:nvSpPr>
        <p:spPr>
          <a:xfrm>
            <a:off x="3279775" y="357188"/>
            <a:ext cx="7712075" cy="574675"/>
          </a:xfrm>
        </p:spPr>
        <p:txBody>
          <a:bodyPr>
            <a:noAutofit/>
          </a:bodyPr>
          <a:lstStyle/>
          <a:p>
            <a:r>
              <a:rPr lang="en-US" sz="2400" b="1" dirty="0">
                <a:solidFill>
                  <a:schemeClr val="accent5">
                    <a:lumMod val="75000"/>
                  </a:schemeClr>
                </a:solidFill>
              </a:rPr>
              <a:t>Multicore DLX with coherence protocol – Mid Presentation</a:t>
            </a:r>
          </a:p>
        </p:txBody>
      </p:sp>
      <p:grpSp>
        <p:nvGrpSpPr>
          <p:cNvPr id="51" name="Group 50">
            <a:extLst>
              <a:ext uri="{FF2B5EF4-FFF2-40B4-BE49-F238E27FC236}">
                <a16:creationId xmlns:a16="http://schemas.microsoft.com/office/drawing/2014/main" id="{238CD822-17E9-BC61-FDBD-D09F0B61E0A0}"/>
              </a:ext>
            </a:extLst>
          </p:cNvPr>
          <p:cNvGrpSpPr/>
          <p:nvPr/>
        </p:nvGrpSpPr>
        <p:grpSpPr>
          <a:xfrm>
            <a:off x="1129163" y="1861165"/>
            <a:ext cx="10146448" cy="4889904"/>
            <a:chOff x="1129163" y="1861165"/>
            <a:chExt cx="10146448" cy="4889904"/>
          </a:xfrm>
        </p:grpSpPr>
        <p:pic>
          <p:nvPicPr>
            <p:cNvPr id="12" name="Picture 11" descr="A screen shot of a computer&#10;&#10;AI-generated content may be incorrect.">
              <a:extLst>
                <a:ext uri="{FF2B5EF4-FFF2-40B4-BE49-F238E27FC236}">
                  <a16:creationId xmlns:a16="http://schemas.microsoft.com/office/drawing/2014/main" id="{4F61CBDA-AD1A-34CC-5A80-38DE3FCA2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163" y="2173661"/>
              <a:ext cx="6006649" cy="2949308"/>
            </a:xfrm>
            <a:prstGeom prst="rect">
              <a:avLst/>
            </a:prstGeom>
          </p:spPr>
        </p:pic>
        <p:pic>
          <p:nvPicPr>
            <p:cNvPr id="14" name="Picture 13" descr="A screenshot of a computer&#10;&#10;AI-generated content may be incorrect.">
              <a:extLst>
                <a:ext uri="{FF2B5EF4-FFF2-40B4-BE49-F238E27FC236}">
                  <a16:creationId xmlns:a16="http://schemas.microsoft.com/office/drawing/2014/main" id="{19A35FB8-C68B-7FA6-E0A5-7C0B065166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8816" y="3477172"/>
              <a:ext cx="6296795" cy="2995111"/>
            </a:xfrm>
            <a:prstGeom prst="rect">
              <a:avLst/>
            </a:prstGeom>
          </p:spPr>
        </p:pic>
        <p:sp>
          <p:nvSpPr>
            <p:cNvPr id="15" name="TextBox 14">
              <a:extLst>
                <a:ext uri="{FF2B5EF4-FFF2-40B4-BE49-F238E27FC236}">
                  <a16:creationId xmlns:a16="http://schemas.microsoft.com/office/drawing/2014/main" id="{B9F06840-B41F-E309-645D-215FD1F047E0}"/>
                </a:ext>
              </a:extLst>
            </p:cNvPr>
            <p:cNvSpPr txBox="1"/>
            <p:nvPr/>
          </p:nvSpPr>
          <p:spPr>
            <a:xfrm>
              <a:off x="7588431" y="2493985"/>
              <a:ext cx="1838425" cy="430887"/>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r>
                <a:rPr lang="en-US" sz="1100" dirty="0"/>
                <a:t>LW instruction – reading word in block 0</a:t>
              </a:r>
              <a:endParaRPr lang="he-IL" sz="1100" dirty="0"/>
            </a:p>
          </p:txBody>
        </p:sp>
        <p:sp>
          <p:nvSpPr>
            <p:cNvPr id="16" name="TextBox 15">
              <a:extLst>
                <a:ext uri="{FF2B5EF4-FFF2-40B4-BE49-F238E27FC236}">
                  <a16:creationId xmlns:a16="http://schemas.microsoft.com/office/drawing/2014/main" id="{37704A6E-7F42-B08F-7575-17AEC99A7422}"/>
                </a:ext>
              </a:extLst>
            </p:cNvPr>
            <p:cNvSpPr txBox="1"/>
            <p:nvPr/>
          </p:nvSpPr>
          <p:spPr>
            <a:xfrm>
              <a:off x="1129163" y="5155954"/>
              <a:ext cx="862234" cy="261610"/>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r>
                <a:rPr lang="en-US" sz="1100" dirty="0"/>
                <a:t>Valid = 0</a:t>
              </a:r>
              <a:endParaRPr lang="he-IL" sz="1100" dirty="0"/>
            </a:p>
          </p:txBody>
        </p:sp>
        <p:sp>
          <p:nvSpPr>
            <p:cNvPr id="17" name="TextBox 16">
              <a:extLst>
                <a:ext uri="{FF2B5EF4-FFF2-40B4-BE49-F238E27FC236}">
                  <a16:creationId xmlns:a16="http://schemas.microsoft.com/office/drawing/2014/main" id="{33C47AA3-B48C-33F9-A82A-986414D1DE73}"/>
                </a:ext>
              </a:extLst>
            </p:cNvPr>
            <p:cNvSpPr txBox="1"/>
            <p:nvPr/>
          </p:nvSpPr>
          <p:spPr>
            <a:xfrm>
              <a:off x="4965109" y="6489459"/>
              <a:ext cx="862234" cy="261610"/>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r>
                <a:rPr lang="en-US" sz="1100" dirty="0"/>
                <a:t>Valid = 1</a:t>
              </a:r>
              <a:endParaRPr lang="he-IL" sz="1100" dirty="0"/>
            </a:p>
          </p:txBody>
        </p:sp>
        <p:sp>
          <p:nvSpPr>
            <p:cNvPr id="18" name="TextBox 17">
              <a:extLst>
                <a:ext uri="{FF2B5EF4-FFF2-40B4-BE49-F238E27FC236}">
                  <a16:creationId xmlns:a16="http://schemas.microsoft.com/office/drawing/2014/main" id="{A1B00452-4E73-B278-2C09-4C1236985FFB}"/>
                </a:ext>
              </a:extLst>
            </p:cNvPr>
            <p:cNvSpPr txBox="1"/>
            <p:nvPr/>
          </p:nvSpPr>
          <p:spPr>
            <a:xfrm>
              <a:off x="2719166" y="3386705"/>
              <a:ext cx="862234" cy="261610"/>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r>
                <a:rPr lang="en-US" sz="1100" dirty="0"/>
                <a:t>hit = 0</a:t>
              </a:r>
              <a:endParaRPr lang="he-IL" sz="1100" dirty="0"/>
            </a:p>
          </p:txBody>
        </p:sp>
        <p:sp>
          <p:nvSpPr>
            <p:cNvPr id="19" name="TextBox 18">
              <a:extLst>
                <a:ext uri="{FF2B5EF4-FFF2-40B4-BE49-F238E27FC236}">
                  <a16:creationId xmlns:a16="http://schemas.microsoft.com/office/drawing/2014/main" id="{47A7502B-42E2-52D2-AD58-1DA5D257D90C}"/>
                </a:ext>
              </a:extLst>
            </p:cNvPr>
            <p:cNvSpPr txBox="1"/>
            <p:nvPr/>
          </p:nvSpPr>
          <p:spPr>
            <a:xfrm>
              <a:off x="4024686" y="1861165"/>
              <a:ext cx="1371540" cy="261610"/>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r>
                <a:rPr lang="en-US" sz="1100" dirty="0"/>
                <a:t>Reading block starts</a:t>
              </a:r>
              <a:endParaRPr lang="he-IL" sz="1100" dirty="0"/>
            </a:p>
          </p:txBody>
        </p:sp>
        <p:sp>
          <p:nvSpPr>
            <p:cNvPr id="20" name="TextBox 19">
              <a:extLst>
                <a:ext uri="{FF2B5EF4-FFF2-40B4-BE49-F238E27FC236}">
                  <a16:creationId xmlns:a16="http://schemas.microsoft.com/office/drawing/2014/main" id="{D117A530-0BE1-B081-E1B2-CA687A53598E}"/>
                </a:ext>
              </a:extLst>
            </p:cNvPr>
            <p:cNvSpPr txBox="1"/>
            <p:nvPr/>
          </p:nvSpPr>
          <p:spPr>
            <a:xfrm>
              <a:off x="9335585" y="4553369"/>
              <a:ext cx="1371540" cy="261610"/>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r>
                <a:rPr lang="en-US" sz="1100" dirty="0"/>
                <a:t>Reading block ends</a:t>
              </a:r>
              <a:endParaRPr lang="he-IL" sz="1100" dirty="0"/>
            </a:p>
          </p:txBody>
        </p:sp>
        <p:cxnSp>
          <p:nvCxnSpPr>
            <p:cNvPr id="22" name="Straight Arrow Connector 21">
              <a:extLst>
                <a:ext uri="{FF2B5EF4-FFF2-40B4-BE49-F238E27FC236}">
                  <a16:creationId xmlns:a16="http://schemas.microsoft.com/office/drawing/2014/main" id="{D6071564-2051-33AC-D94A-A87276432306}"/>
                </a:ext>
              </a:extLst>
            </p:cNvPr>
            <p:cNvCxnSpPr>
              <a:cxnSpLocks/>
            </p:cNvCxnSpPr>
            <p:nvPr/>
          </p:nvCxnSpPr>
          <p:spPr>
            <a:xfrm flipH="1" flipV="1">
              <a:off x="6745857" y="2709427"/>
              <a:ext cx="842574"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5" name="Straight Arrow Connector 24">
              <a:extLst>
                <a:ext uri="{FF2B5EF4-FFF2-40B4-BE49-F238E27FC236}">
                  <a16:creationId xmlns:a16="http://schemas.microsoft.com/office/drawing/2014/main" id="{CC1D1399-166A-7190-01F3-84AFED361E57}"/>
                </a:ext>
              </a:extLst>
            </p:cNvPr>
            <p:cNvCxnSpPr>
              <a:cxnSpLocks/>
            </p:cNvCxnSpPr>
            <p:nvPr/>
          </p:nvCxnSpPr>
          <p:spPr>
            <a:xfrm>
              <a:off x="9335585" y="2924872"/>
              <a:ext cx="0" cy="104374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2" name="Straight Connector 31">
              <a:extLst>
                <a:ext uri="{FF2B5EF4-FFF2-40B4-BE49-F238E27FC236}">
                  <a16:creationId xmlns:a16="http://schemas.microsoft.com/office/drawing/2014/main" id="{959EC6E3-1763-AA6A-5801-7658A11793FF}"/>
                </a:ext>
              </a:extLst>
            </p:cNvPr>
            <p:cNvCxnSpPr>
              <a:cxnSpLocks/>
            </p:cNvCxnSpPr>
            <p:nvPr/>
          </p:nvCxnSpPr>
          <p:spPr>
            <a:xfrm>
              <a:off x="10334445" y="4098014"/>
              <a:ext cx="0" cy="455355"/>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Arrow Connector 33">
              <a:extLst>
                <a:ext uri="{FF2B5EF4-FFF2-40B4-BE49-F238E27FC236}">
                  <a16:creationId xmlns:a16="http://schemas.microsoft.com/office/drawing/2014/main" id="{9207FD61-9CAE-D990-77DA-1210CECA5599}"/>
                </a:ext>
              </a:extLst>
            </p:cNvPr>
            <p:cNvCxnSpPr>
              <a:cxnSpLocks/>
              <a:stCxn id="17" idx="3"/>
            </p:cNvCxnSpPr>
            <p:nvPr/>
          </p:nvCxnSpPr>
          <p:spPr>
            <a:xfrm flipV="1">
              <a:off x="5827343" y="6472283"/>
              <a:ext cx="595718" cy="14798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9" name="Straight Arrow Connector 38">
              <a:extLst>
                <a:ext uri="{FF2B5EF4-FFF2-40B4-BE49-F238E27FC236}">
                  <a16:creationId xmlns:a16="http://schemas.microsoft.com/office/drawing/2014/main" id="{E3CD38EB-293A-609A-68F6-4F38DFD9C653}"/>
                </a:ext>
              </a:extLst>
            </p:cNvPr>
            <p:cNvCxnSpPr>
              <a:cxnSpLocks/>
            </p:cNvCxnSpPr>
            <p:nvPr/>
          </p:nvCxnSpPr>
          <p:spPr>
            <a:xfrm flipV="1">
              <a:off x="1991397" y="5122969"/>
              <a:ext cx="139328" cy="6890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2" name="Straight Arrow Connector 41">
              <a:extLst>
                <a:ext uri="{FF2B5EF4-FFF2-40B4-BE49-F238E27FC236}">
                  <a16:creationId xmlns:a16="http://schemas.microsoft.com/office/drawing/2014/main" id="{07FCDABF-6A1C-2A4B-1B38-DFCDE0AC10A9}"/>
                </a:ext>
              </a:extLst>
            </p:cNvPr>
            <p:cNvCxnSpPr>
              <a:cxnSpLocks/>
            </p:cNvCxnSpPr>
            <p:nvPr/>
          </p:nvCxnSpPr>
          <p:spPr>
            <a:xfrm flipH="1" flipV="1">
              <a:off x="2209800" y="3207318"/>
              <a:ext cx="646614" cy="17938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4" name="Straight Arrow Connector 43">
              <a:extLst>
                <a:ext uri="{FF2B5EF4-FFF2-40B4-BE49-F238E27FC236}">
                  <a16:creationId xmlns:a16="http://schemas.microsoft.com/office/drawing/2014/main" id="{BB83ACF5-FD31-2BDE-3D8F-24ABCFFD22C8}"/>
                </a:ext>
              </a:extLst>
            </p:cNvPr>
            <p:cNvCxnSpPr>
              <a:cxnSpLocks/>
              <a:stCxn id="18" idx="3"/>
            </p:cNvCxnSpPr>
            <p:nvPr/>
          </p:nvCxnSpPr>
          <p:spPr>
            <a:xfrm flipV="1">
              <a:off x="3581400" y="3253904"/>
              <a:ext cx="267357" cy="26360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A3C05955-DAA7-8364-CCA8-4EB1A1543CA2}"/>
                </a:ext>
              </a:extLst>
            </p:cNvPr>
            <p:cNvCxnSpPr>
              <a:cxnSpLocks/>
            </p:cNvCxnSpPr>
            <p:nvPr/>
          </p:nvCxnSpPr>
          <p:spPr>
            <a:xfrm>
              <a:off x="4051539" y="2122775"/>
              <a:ext cx="0" cy="1323970"/>
            </a:xfrm>
            <a:prstGeom prst="line">
              <a:avLst/>
            </a:prstGeom>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3085575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5141</TotalTime>
  <Words>972</Words>
  <Application>Microsoft Office PowerPoint</Application>
  <PresentationFormat>מסך רחב</PresentationFormat>
  <Paragraphs>180</Paragraphs>
  <Slides>13</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13</vt:i4>
      </vt:variant>
    </vt:vector>
  </HeadingPairs>
  <TitlesOfParts>
    <vt:vector size="17" baseType="lpstr">
      <vt:lpstr>Arial</vt:lpstr>
      <vt:lpstr>Calibri</vt:lpstr>
      <vt:lpstr>Calibri Light</vt:lpstr>
      <vt:lpstr>Office Theme</vt:lpstr>
      <vt:lpstr>Multicore DLX with coherence protocol – Mid Presentation</vt:lpstr>
      <vt:lpstr>Multicore DLX with coherence protocol – Mid Presentation</vt:lpstr>
      <vt:lpstr>Multicore DLX with coherence protocol – Mid Presentation</vt:lpstr>
      <vt:lpstr>Multicore DLX with coherence protocol – Mid Presentation</vt:lpstr>
      <vt:lpstr>Multicore DLX with coherence protocol – Mid Presentation</vt:lpstr>
      <vt:lpstr>Multicore DLX with coherence protocol – Mid Presentation</vt:lpstr>
      <vt:lpstr>Multicore DLX with coherence protocol – Mid Presentation</vt:lpstr>
      <vt:lpstr>Multicore DLX with coherence protocol – Mid Presentation</vt:lpstr>
      <vt:lpstr>Multicore DLX with coherence protocol – Mid Presentation</vt:lpstr>
      <vt:lpstr>Multicore DLX with coherence protocol – Mid Presentation</vt:lpstr>
      <vt:lpstr>Multicore DLX with coherence protocol – Mid Presentation</vt:lpstr>
      <vt:lpstr>Multicore DLX with coherence protocol – Mid Presentation</vt:lpstr>
      <vt:lpstr>Multicore DLX with coherence protocol – Mid Presentation</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Fainguelernt</dc:creator>
  <cp:lastModifiedBy>יוחי שילה</cp:lastModifiedBy>
  <cp:revision>37</cp:revision>
  <dcterms:created xsi:type="dcterms:W3CDTF">2021-12-15T06:30:50Z</dcterms:created>
  <dcterms:modified xsi:type="dcterms:W3CDTF">2025-07-29T12:44:10Z</dcterms:modified>
</cp:coreProperties>
</file>