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71" r:id="rId5"/>
    <p:sldId id="278" r:id="rId6"/>
    <p:sldId id="267" r:id="rId7"/>
    <p:sldId id="275" r:id="rId8"/>
    <p:sldId id="268" r:id="rId9"/>
    <p:sldId id="269" r:id="rId10"/>
    <p:sldId id="270" r:id="rId11"/>
    <p:sldId id="266" r:id="rId12"/>
    <p:sldId id="277" r:id="rId13"/>
    <p:sldId id="265" r:id="rId14"/>
    <p:sldId id="276" r:id="rId15"/>
    <p:sldId id="264" r:id="rId16"/>
    <p:sldId id="261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7663B-01EE-4D27-B6B8-967932AFFB1A}" type="datetimeFigureOut">
              <a:rPr lang="en-US" smtClean="0"/>
              <a:t>7/29/2025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04E83-3A76-47C2-B23E-88D5C2E17E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18D1-F151-4A1A-AFA6-1FCB5125A92E}" type="datetime1">
              <a:rPr lang="en-US" smtClean="0"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0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360F-72F0-40E4-9497-E500D92B1CFF}" type="datetime1">
              <a:rPr lang="en-US" smtClean="0"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73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6CB8-DFD9-47B7-B7FB-CD991A84E186}" type="datetime1">
              <a:rPr lang="en-US" smtClean="0"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6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F67C-1AAC-41A5-BA08-7B0723E42167}" type="datetime1">
              <a:rPr lang="en-US" smtClean="0"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2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C26D-52F0-48CD-A26B-03EAFD2B9DF3}" type="datetime1">
              <a:rPr lang="en-US" smtClean="0"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0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BECA-3C0A-4CD9-9812-4FBF50F0829F}" type="datetime1">
              <a:rPr lang="en-US" smtClean="0"/>
              <a:t>7/29/2025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1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F0E8-360B-4BB4-8873-CE1C24987C49}" type="datetime1">
              <a:rPr lang="en-US" smtClean="0"/>
              <a:t>7/29/2025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C237-DA93-4873-9F13-2D421E4D5784}" type="datetime1">
              <a:rPr lang="en-US" smtClean="0"/>
              <a:t>7/29/2025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3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881F-D2DD-4759-A335-6ECF54EA6174}" type="datetime1">
              <a:rPr lang="en-US" smtClean="0"/>
              <a:t>7/29/2025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42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FE89D-0E68-4F88-8280-A11E17E07B1E}" type="datetime1">
              <a:rPr lang="en-US" smtClean="0"/>
              <a:t>7/29/2025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6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0482-3831-4044-A267-EC94C1533077}" type="datetime1">
              <a:rPr lang="en-US" smtClean="0"/>
              <a:t>7/29/2025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5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8A5E2-79BB-466B-93AD-FE62946A96F1}" type="datetime1">
              <a:rPr lang="en-US" smtClean="0"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A11E8-8F25-49C3-8F7D-865FECFDFD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yohaishiloh/Final-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2838" y="356745"/>
            <a:ext cx="7624319" cy="57515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Multicore DLX with coherence protocol – Project Presentation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15099"/>
            <a:ext cx="10515600" cy="51618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he-IL" sz="1600" dirty="0"/>
          </a:p>
          <a:p>
            <a:pPr marL="0" indent="0" algn="ctr">
              <a:buNone/>
            </a:pPr>
            <a:r>
              <a:rPr lang="en-US" b="1" u="sng" dirty="0"/>
              <a:t>Project Name:</a:t>
            </a:r>
            <a:r>
              <a:rPr lang="en-US" u="sng" dirty="0"/>
              <a:t> </a:t>
            </a:r>
            <a:r>
              <a:rPr lang="en-US" dirty="0"/>
              <a:t>Multicore DLX processor with MESI coherence protocol </a:t>
            </a:r>
          </a:p>
          <a:p>
            <a:pPr marL="0" indent="0" algn="ctr">
              <a:buNone/>
            </a:pPr>
            <a:r>
              <a:rPr lang="en-US" b="1" u="sng" dirty="0"/>
              <a:t>Project Number:</a:t>
            </a:r>
            <a:r>
              <a:rPr lang="en-US" dirty="0"/>
              <a:t> 3024 </a:t>
            </a:r>
          </a:p>
          <a:p>
            <a:pPr marL="0" indent="0" algn="ctr">
              <a:buNone/>
            </a:pPr>
            <a:r>
              <a:rPr lang="en-US" b="1" u="sng" dirty="0"/>
              <a:t>Project carried out at:</a:t>
            </a:r>
            <a:r>
              <a:rPr lang="en-US" dirty="0"/>
              <a:t> University </a:t>
            </a:r>
            <a:endParaRPr lang="en-US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400" b="1" dirty="0"/>
              <a:t>Submitted by:</a:t>
            </a:r>
          </a:p>
          <a:p>
            <a:pPr marL="0" indent="0">
              <a:buNone/>
            </a:pPr>
            <a:r>
              <a:rPr lang="en-US" sz="2400" dirty="0"/>
              <a:t>		Yarin Koren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/>
              <a:t>Yohai Shiloh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Project instructor approval signature:</a:t>
            </a:r>
          </a:p>
          <a:p>
            <a:pPr marL="0" indent="0">
              <a:buNone/>
            </a:pPr>
            <a:r>
              <a:rPr lang="en-US" sz="2400" dirty="0"/>
              <a:t>	 	Name:  _</a:t>
            </a:r>
            <a:r>
              <a:rPr lang="en-US" sz="2400" u="sng" dirty="0"/>
              <a:t>Oren Ganon</a:t>
            </a:r>
            <a:r>
              <a:rPr lang="en-US" sz="2400" dirty="0"/>
              <a:t>_</a:t>
            </a:r>
          </a:p>
          <a:p>
            <a:pPr marL="0" indent="0">
              <a:buNone/>
            </a:pPr>
            <a:r>
              <a:rPr lang="en-US" sz="2400" dirty="0"/>
              <a:t>	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7/29/2025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86050-5C61-9EBE-04FC-38A66FC96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16DB94-8E09-0C56-352F-6A4F4C8DA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838" y="356745"/>
            <a:ext cx="7624319" cy="57515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Multicore DLX with coherence protocol – Project Presentation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0EC987-6A13-BD3B-5D10-B189E6951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8314"/>
            <a:ext cx="10515600" cy="49686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Implementation</a:t>
            </a:r>
          </a:p>
          <a:p>
            <a:pPr marL="0" indent="0">
              <a:buNone/>
            </a:pPr>
            <a:endParaRPr lang="en-US" sz="1800" b="1" u="sng" dirty="0"/>
          </a:p>
          <a:p>
            <a:pPr marL="0" indent="0">
              <a:buNone/>
            </a:pPr>
            <a:r>
              <a:rPr lang="en-US" sz="2000" b="1" u="sng" dirty="0"/>
              <a:t>Detailed architecture – the cache datapath</a:t>
            </a:r>
          </a:p>
          <a:p>
            <a:pPr marL="0" indent="0">
              <a:buNone/>
            </a:pPr>
            <a:endParaRPr lang="en-US" sz="1800" b="1" u="sng" dirty="0"/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292522-29BF-1A50-28FF-39ECCA2E5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CE1C18-DB5B-20FA-179B-2914B29D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7/29/2025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1AE89D-47D6-5503-096A-3AD4F8717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E0C276-F7B7-C3F0-6375-5453015D9667}"/>
              </a:ext>
            </a:extLst>
          </p:cNvPr>
          <p:cNvSpPr txBox="1"/>
          <p:nvPr/>
        </p:nvSpPr>
        <p:spPr>
          <a:xfrm>
            <a:off x="838200" y="2850662"/>
            <a:ext cx="518160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u="sng" dirty="0">
                <a:solidFill>
                  <a:prstClr val="black"/>
                </a:solidFill>
                <a:latin typeface="Calibri" panose="020F0502020204030204"/>
              </a:rPr>
              <a:t>Tag memory </a:t>
            </a:r>
            <a:r>
              <a:rPr lang="en-US" sz="1600" b="1" i="1" dirty="0">
                <a:solidFill>
                  <a:prstClr val="black"/>
                </a:solidFill>
                <a:latin typeface="Calibri" panose="020F0502020204030204"/>
              </a:rPr>
              <a:t>-  Contains overhead data like MESI states and bus snooper responsibilities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i="1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u="sng" dirty="0">
                <a:solidFill>
                  <a:prstClr val="black"/>
                </a:solidFill>
                <a:latin typeface="Calibri" panose="020F0502020204030204"/>
              </a:rPr>
              <a:t>Data memory </a:t>
            </a:r>
            <a:r>
              <a:rPr lang="en-US" sz="1600" b="1" i="1" dirty="0">
                <a:solidFill>
                  <a:prstClr val="black"/>
                </a:solidFill>
                <a:latin typeface="Calibri" panose="020F0502020204030204"/>
              </a:rPr>
              <a:t>– Holds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i="1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u="sng" dirty="0">
                <a:solidFill>
                  <a:prstClr val="black"/>
                </a:solidFill>
                <a:latin typeface="Calibri" panose="020F0502020204030204"/>
              </a:rPr>
              <a:t>Data in MUX </a:t>
            </a:r>
            <a:r>
              <a:rPr lang="en-US" sz="1600" b="1" i="1" dirty="0">
                <a:solidFill>
                  <a:prstClr val="black"/>
                </a:solidFill>
                <a:latin typeface="Calibri" panose="020F0502020204030204"/>
              </a:rPr>
              <a:t>– Selects the data source/destination – the DLX data or the Bus data</a:t>
            </a:r>
            <a:endParaRPr lang="he-IL" sz="1600" b="1" i="1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0" name="תמונה 9" descr="תמונה שמכילה תרשים, טקסט, קו, מלבן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8C4C9EDD-4AE2-EA04-2C8A-719775872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67" y="1850012"/>
            <a:ext cx="4736990" cy="449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83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66CC9-FAEF-7CDF-0F46-7CBDD8FE0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306B82-47FB-A630-50A9-E3B4A3361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839" y="173353"/>
            <a:ext cx="7616675" cy="57515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Multicore DLX with coherence protocol – Project Presentation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1751B1-034A-6E62-54C4-9B3CD9424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338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Validation</a:t>
            </a:r>
          </a:p>
          <a:p>
            <a:pPr marL="0" indent="0">
              <a:buNone/>
            </a:pPr>
            <a:r>
              <a:rPr lang="en-US" sz="2000" b="1" u="sng" dirty="0"/>
              <a:t>Verification coverage </a:t>
            </a:r>
          </a:p>
          <a:p>
            <a:pPr marL="0" indent="0">
              <a:buNone/>
            </a:pPr>
            <a:r>
              <a:rPr lang="en-US" sz="1600" b="1" i="1" dirty="0"/>
              <a:t>To ensure the correctness of the designed multicore, several tests were conducted using targeted program to achieve </a:t>
            </a:r>
            <a:br>
              <a:rPr lang="en-US" sz="1600" b="1" i="1" dirty="0"/>
            </a:br>
            <a:r>
              <a:rPr lang="en-US" sz="1600" b="1" i="1" dirty="0"/>
              <a:t>full coverage. The tests’ results summarized in the next table:</a:t>
            </a:r>
          </a:p>
          <a:p>
            <a:pPr marL="0" indent="0">
              <a:buNone/>
            </a:pPr>
            <a:endParaRPr lang="en-US" sz="400" b="1" i="1" u="sng" dirty="0"/>
          </a:p>
          <a:p>
            <a:pPr marL="0" indent="0">
              <a:buNone/>
            </a:pPr>
            <a:endParaRPr lang="en-US" sz="1600" b="1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A2198B-0C95-C178-7B5D-715031BFE8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4F736B5-5A64-D6B7-61AC-328C6776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7/29/2025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A6AC11-402B-20CB-6576-F6B1CB23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12" name="טבלה 11">
            <a:extLst>
              <a:ext uri="{FF2B5EF4-FFF2-40B4-BE49-F238E27FC236}">
                <a16:creationId xmlns:a16="http://schemas.microsoft.com/office/drawing/2014/main" id="{AA6AAD49-3FFA-6D87-478F-401331905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013185"/>
              </p:ext>
            </p:extLst>
          </p:nvPr>
        </p:nvGraphicFramePr>
        <p:xfrm>
          <a:off x="267419" y="2479379"/>
          <a:ext cx="11698543" cy="3997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9855">
                  <a:extLst>
                    <a:ext uri="{9D8B030D-6E8A-4147-A177-3AD203B41FA5}">
                      <a16:colId xmlns:a16="http://schemas.microsoft.com/office/drawing/2014/main" val="3841859562"/>
                    </a:ext>
                  </a:extLst>
                </a:gridCol>
                <a:gridCol w="2906486">
                  <a:extLst>
                    <a:ext uri="{9D8B030D-6E8A-4147-A177-3AD203B41FA5}">
                      <a16:colId xmlns:a16="http://schemas.microsoft.com/office/drawing/2014/main" val="2375933637"/>
                    </a:ext>
                  </a:extLst>
                </a:gridCol>
                <a:gridCol w="4176388">
                  <a:extLst>
                    <a:ext uri="{9D8B030D-6E8A-4147-A177-3AD203B41FA5}">
                      <a16:colId xmlns:a16="http://schemas.microsoft.com/office/drawing/2014/main" val="242361252"/>
                    </a:ext>
                  </a:extLst>
                </a:gridCol>
                <a:gridCol w="3225814">
                  <a:extLst>
                    <a:ext uri="{9D8B030D-6E8A-4147-A177-3AD203B41FA5}">
                      <a16:colId xmlns:a16="http://schemas.microsoft.com/office/drawing/2014/main" val="2877355986"/>
                    </a:ext>
                  </a:extLst>
                </a:gridCol>
              </a:tblGrid>
              <a:tr h="1552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Unit under test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Test/Tests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Tested by - 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Notes 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656626"/>
                  </a:ext>
                </a:extLst>
              </a:tr>
              <a:tr h="155292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Instruction memory unit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Small input handling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Very short program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extLst>
                  <a:ext uri="{0D108BD9-81ED-4DB2-BD59-A6C34878D82A}">
                    <a16:rowId xmlns:a16="http://schemas.microsoft.com/office/drawing/2014/main" val="1953234432"/>
                  </a:ext>
                </a:extLst>
              </a:tr>
              <a:tr h="155292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Very large input handling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Very long program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extLst>
                  <a:ext uri="{0D108BD9-81ED-4DB2-BD59-A6C34878D82A}">
                    <a16:rowId xmlns:a16="http://schemas.microsoft.com/office/drawing/2014/main" val="1655413266"/>
                  </a:ext>
                </a:extLst>
              </a:tr>
              <a:tr h="213734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Parallel execution by multiple cores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Parallel programs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extLst>
                  <a:ext uri="{0D108BD9-81ED-4DB2-BD59-A6C34878D82A}">
                    <a16:rowId xmlns:a16="http://schemas.microsoft.com/office/drawing/2014/main" val="3115186068"/>
                  </a:ext>
                </a:extLst>
              </a:tr>
              <a:tr h="194769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Cache unit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Data transmission from the main memory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Read/Write instructions on missing blocks ("cache miss")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On single-core DLX with cache extension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extLst>
                  <a:ext uri="{0D108BD9-81ED-4DB2-BD59-A6C34878D82A}">
                    <a16:rowId xmlns:a16="http://schemas.microsoft.com/office/drawing/2014/main" val="3565044265"/>
                  </a:ext>
                </a:extLst>
              </a:tr>
              <a:tr h="117134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Data transmission to the core 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Read/Write instructions on existing blocks ("cache hit")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On single-core DLX with cache extension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extLst>
                  <a:ext uri="{0D108BD9-81ED-4DB2-BD59-A6C34878D82A}">
                    <a16:rowId xmlns:a16="http://schemas.microsoft.com/office/drawing/2014/main" val="947925475"/>
                  </a:ext>
                </a:extLst>
              </a:tr>
              <a:tr h="447243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Updating data in the main memory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Read/Write instructions on missing blocks, while its place in the cache is occupied ("clearing "dirty" block")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On single-core DLX with cache extension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extLst>
                  <a:ext uri="{0D108BD9-81ED-4DB2-BD59-A6C34878D82A}">
                    <a16:rowId xmlns:a16="http://schemas.microsoft.com/office/drawing/2014/main" val="306545989"/>
                  </a:ext>
                </a:extLst>
              </a:tr>
              <a:tr h="155292">
                <a:tc row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MESI Unit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Transition I to S, E, M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Read/Write instructions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extLst>
                  <a:ext uri="{0D108BD9-81ED-4DB2-BD59-A6C34878D82A}">
                    <a16:rowId xmlns:a16="http://schemas.microsoft.com/office/drawing/2014/main" val="2788302075"/>
                  </a:ext>
                </a:extLst>
              </a:tr>
              <a:tr h="186540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Transition S to I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Read/Write was performed by another core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extLst>
                  <a:ext uri="{0D108BD9-81ED-4DB2-BD59-A6C34878D82A}">
                    <a16:rowId xmlns:a16="http://schemas.microsoft.com/office/drawing/2014/main" val="1023022877"/>
                  </a:ext>
                </a:extLst>
              </a:tr>
              <a:tr h="155292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Transition S to E, M 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Read/Write instructions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extLst>
                  <a:ext uri="{0D108BD9-81ED-4DB2-BD59-A6C34878D82A}">
                    <a16:rowId xmlns:a16="http://schemas.microsoft.com/office/drawing/2014/main" val="1743733697"/>
                  </a:ext>
                </a:extLst>
              </a:tr>
              <a:tr h="191172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Transition E, M to I, S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Read/Write was performed by another core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extLst>
                  <a:ext uri="{0D108BD9-81ED-4DB2-BD59-A6C34878D82A}">
                    <a16:rowId xmlns:a16="http://schemas.microsoft.com/office/drawing/2014/main" val="3207088104"/>
                  </a:ext>
                </a:extLst>
              </a:tr>
              <a:tr h="324989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Transition E, M to E, M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Read/Write instructions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Both by read/write to the same block and by calling to another block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extLst>
                  <a:ext uri="{0D108BD9-81ED-4DB2-BD59-A6C34878D82A}">
                    <a16:rowId xmlns:a16="http://schemas.microsoft.com/office/drawing/2014/main" val="3886473920"/>
                  </a:ext>
                </a:extLst>
              </a:tr>
              <a:tr h="324989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</a:rPr>
                        <a:t>Bus controller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Correct arbitration between the cores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Various combination of bus usage request from the cores in every possible order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extLst>
                  <a:ext uri="{0D108BD9-81ED-4DB2-BD59-A6C34878D82A}">
                    <a16:rowId xmlns:a16="http://schemas.microsoft.com/office/drawing/2014/main" val="2103143507"/>
                  </a:ext>
                </a:extLst>
              </a:tr>
              <a:tr h="155292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Data transmission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extLst>
                  <a:ext uri="{0D108BD9-81ED-4DB2-BD59-A6C34878D82A}">
                    <a16:rowId xmlns:a16="http://schemas.microsoft.com/office/drawing/2014/main" val="168545114"/>
                  </a:ext>
                </a:extLst>
              </a:tr>
              <a:tr h="324989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Signal transmission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IN_INIT, ack_N, etc. from/to each MESI unit and main memory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extLst>
                  <a:ext uri="{0D108BD9-81ED-4DB2-BD59-A6C34878D82A}">
                    <a16:rowId xmlns:a16="http://schemas.microsoft.com/office/drawing/2014/main" val="2846470665"/>
                  </a:ext>
                </a:extLst>
              </a:tr>
              <a:tr h="174684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Snooping 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Read/Write instructions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This test is for both bus control and MESI units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3241" marR="63241" marT="0" marB="0"/>
                </a:tc>
                <a:extLst>
                  <a:ext uri="{0D108BD9-81ED-4DB2-BD59-A6C34878D82A}">
                    <a16:rowId xmlns:a16="http://schemas.microsoft.com/office/drawing/2014/main" val="3648925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032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B22D6-B933-78FB-09AC-3C26BC828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6173B7-CC29-5E2A-B4A8-586847A9E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838" y="356745"/>
            <a:ext cx="7627562" cy="57515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Multicore DLX with coherence protocol – Project Presentation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49CEEB-E84C-34A2-90E0-6794E55B6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085"/>
            <a:ext cx="10515600" cy="49468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Validation</a:t>
            </a:r>
          </a:p>
          <a:p>
            <a:pPr marL="0" indent="0">
              <a:buNone/>
            </a:pPr>
            <a:r>
              <a:rPr lang="en-US" sz="2000" b="1" u="sng" dirty="0"/>
              <a:t>Correctness example </a:t>
            </a:r>
          </a:p>
          <a:p>
            <a:pPr marL="0" indent="0">
              <a:buNone/>
            </a:pPr>
            <a:r>
              <a:rPr lang="en-US" sz="1600" b="1" i="1" dirty="0"/>
              <a:t>The design maintains correctness through parallelism thanks to the MESI protocol.</a:t>
            </a:r>
          </a:p>
          <a:p>
            <a:pPr marL="0" indent="0">
              <a:buNone/>
            </a:pPr>
            <a:r>
              <a:rPr lang="en-US" sz="1600" b="1" i="1" dirty="0"/>
              <a:t>Example workload – bubble sort program:</a:t>
            </a:r>
          </a:p>
          <a:p>
            <a:pPr marL="0" indent="0">
              <a:buNone/>
            </a:pPr>
            <a:endParaRPr lang="en-US" sz="400" b="1" i="1" u="sng" dirty="0"/>
          </a:p>
          <a:p>
            <a:pPr marL="0" indent="0" algn="ctr">
              <a:buNone/>
            </a:pPr>
            <a:r>
              <a:rPr lang="en-US" sz="1400" b="1" i="1" u="sng" dirty="0"/>
              <a:t>The unsorted array - before the execution</a:t>
            </a:r>
            <a:endParaRPr lang="en-US" sz="1400" b="1" i="1" dirty="0"/>
          </a:p>
          <a:p>
            <a:pPr marL="0" indent="0">
              <a:buNone/>
            </a:pPr>
            <a:endParaRPr lang="en-US" sz="1800" b="1" u="sng" dirty="0"/>
          </a:p>
          <a:p>
            <a:pPr marL="0" indent="0" algn="ctr">
              <a:buNone/>
            </a:pPr>
            <a:endParaRPr lang="en-US" sz="2400" b="1" u="sng" dirty="0"/>
          </a:p>
          <a:p>
            <a:pPr marL="0" indent="0" algn="ctr">
              <a:buNone/>
            </a:pPr>
            <a:endParaRPr lang="en-US" sz="1000" u="sng" dirty="0"/>
          </a:p>
          <a:p>
            <a:pPr marL="0" indent="0" algn="ctr">
              <a:buNone/>
            </a:pPr>
            <a:r>
              <a:rPr lang="en-US" sz="1400" b="1" i="1" u="sng" dirty="0"/>
              <a:t>The sorted array – after the execution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8075ED-7027-5D95-F7D5-28958693FC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C6A346C-1147-4069-DB42-22DD6BC04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7/29/2025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3B9FB-D02C-A702-AFBA-6F0F4B1D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12</a:t>
            </a:fld>
            <a:endParaRPr lang="en-US" dirty="0"/>
          </a:p>
        </p:txBody>
      </p:sp>
      <p:pic>
        <p:nvPicPr>
          <p:cNvPr id="13" name="תמונה 12" descr="תמונה שמכילה טקסט, גופן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B85A58D0-EFD6-E919-310C-8E84D9F9D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54"/>
          <a:stretch/>
        </p:blipFill>
        <p:spPr>
          <a:xfrm>
            <a:off x="3283788" y="3347135"/>
            <a:ext cx="5486400" cy="888365"/>
          </a:xfrm>
          <a:prstGeom prst="rect">
            <a:avLst/>
          </a:prstGeom>
        </p:spPr>
      </p:pic>
      <p:pic>
        <p:nvPicPr>
          <p:cNvPr id="14" name="תמונה 15" descr="תמונה שמכילה טקסט, צילום מסך, גופן, קבלה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4B8E6E08-0348-0EC3-EDF1-D19686AA7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88"/>
          <a:stretch/>
        </p:blipFill>
        <p:spPr>
          <a:xfrm>
            <a:off x="3283788" y="4800408"/>
            <a:ext cx="5486400" cy="9264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2A7CB2-9264-02D5-A89C-1A850F0324EA}"/>
              </a:ext>
            </a:extLst>
          </p:cNvPr>
          <p:cNvSpPr txBox="1"/>
          <p:nvPr/>
        </p:nvSpPr>
        <p:spPr>
          <a:xfrm>
            <a:off x="761511" y="5869185"/>
            <a:ext cx="453183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i="1" dirty="0">
                <a:solidFill>
                  <a:prstClr val="black"/>
                </a:solidFill>
                <a:latin typeface="Calibri" panose="020F0502020204030204"/>
              </a:rPr>
              <a:t>Performed on the FPGA via RESA software</a:t>
            </a:r>
            <a:endParaRPr lang="he-IL" sz="1400" b="1" i="1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7435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D7A87-44BF-D9F5-1994-040557913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CE694-8C09-3702-4991-F7DAC779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838" y="356745"/>
            <a:ext cx="7682685" cy="57515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Multicore DLX with coherence protocol – Project Presentation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0B47A0-4905-9B9F-97D0-011487F5E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67" y="1153885"/>
            <a:ext cx="11083666" cy="50230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Results</a:t>
            </a:r>
          </a:p>
          <a:p>
            <a:pPr marL="0" indent="0">
              <a:buNone/>
            </a:pPr>
            <a:r>
              <a:rPr lang="en-US" sz="2000" b="1" u="sng" dirty="0"/>
              <a:t>Benchmark</a:t>
            </a:r>
            <a:r>
              <a:rPr lang="en-US" sz="1800" b="1" u="sng" dirty="0"/>
              <a:t> </a:t>
            </a:r>
          </a:p>
          <a:p>
            <a:pPr marL="0" indent="0">
              <a:buNone/>
            </a:pPr>
            <a:r>
              <a:rPr lang="en-US" sz="1600" b="1" i="1" dirty="0"/>
              <a:t>To examine the design improvement, compared to the original DLX processor, a benchmark was made, testing various workloads. As a control tester, the programs performed by a cache single core processor, to verify the impact of parallelism in the results.</a:t>
            </a:r>
          </a:p>
          <a:p>
            <a:pPr marL="0" indent="0">
              <a:buNone/>
            </a:pPr>
            <a:r>
              <a:rPr lang="en-US" sz="1600" b="1" i="1" dirty="0"/>
              <a:t>The benchmark contained three main programs:</a:t>
            </a:r>
          </a:p>
          <a:p>
            <a:r>
              <a:rPr lang="en-US" sz="1600" b="1" i="1" dirty="0"/>
              <a:t>Bubble sort program</a:t>
            </a:r>
          </a:p>
          <a:p>
            <a:r>
              <a:rPr lang="en-US" sz="1600" b="1" i="1" dirty="0"/>
              <a:t>Simple image processing task (segmentation)</a:t>
            </a:r>
          </a:p>
          <a:p>
            <a:r>
              <a:rPr lang="en-US" sz="1600" b="1" i="1" dirty="0"/>
              <a:t>Vector summing</a:t>
            </a:r>
          </a:p>
          <a:p>
            <a:pPr marL="0" indent="0">
              <a:buNone/>
            </a:pPr>
            <a:endParaRPr lang="en-US" sz="1600" b="1" i="1" dirty="0"/>
          </a:p>
          <a:p>
            <a:pPr marL="0" indent="0">
              <a:buNone/>
            </a:pPr>
            <a:r>
              <a:rPr lang="en-US" sz="1600" b="1" i="1" dirty="0"/>
              <a:t>The runtime of those programs is summarized in the graph </a:t>
            </a:r>
            <a:br>
              <a:rPr lang="en-US" sz="1600" b="1" i="1" dirty="0"/>
            </a:br>
            <a:r>
              <a:rPr lang="en-US" sz="1600" b="1" i="1" dirty="0"/>
              <a:t>on the left, showing major improvement by the multicore </a:t>
            </a:r>
            <a:br>
              <a:rPr lang="en-US" sz="1600" b="1" i="1" dirty="0"/>
            </a:br>
            <a:r>
              <a:rPr lang="en-US" sz="1600" b="1" i="1" dirty="0"/>
              <a:t>compared to both cached single core processor and the </a:t>
            </a:r>
            <a:br>
              <a:rPr lang="en-US" sz="1600" b="1" i="1" dirty="0"/>
            </a:br>
            <a:r>
              <a:rPr lang="en-US" sz="1600" b="1" i="1" dirty="0"/>
              <a:t>original DLX, demonstrating the significancy of the </a:t>
            </a:r>
            <a:br>
              <a:rPr lang="en-US" sz="1600" b="1" i="1" dirty="0"/>
            </a:br>
            <a:r>
              <a:rPr lang="en-US" sz="1600" b="1" i="1" dirty="0"/>
              <a:t>parallelism in the speedup the system achieved</a:t>
            </a:r>
          </a:p>
          <a:p>
            <a:pPr marL="0" indent="0">
              <a:buNone/>
            </a:pPr>
            <a:endParaRPr lang="en-US" sz="1600" b="1" i="1" dirty="0"/>
          </a:p>
          <a:p>
            <a:pPr marL="0" indent="0">
              <a:buNone/>
            </a:pPr>
            <a:endParaRPr lang="en-US" sz="1400" b="1" dirty="0"/>
          </a:p>
          <a:p>
            <a:pPr marL="0" indent="0" algn="ctr">
              <a:buNone/>
            </a:pPr>
            <a:endParaRPr lang="en-US" b="1" u="sng" dirty="0"/>
          </a:p>
          <a:p>
            <a:pPr marL="0" indent="0" algn="ctr">
              <a:buNone/>
            </a:pPr>
            <a:endParaRPr lang="en-US" sz="2400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BCE315-220A-9A85-6FB8-157F980CF4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CEAC6D6-CA62-393B-B26D-F7D319EB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7/29/2025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82D45-EFE4-8209-742F-82649AB8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13</a:t>
            </a:fld>
            <a:endParaRPr lang="en-US" dirty="0"/>
          </a:p>
        </p:txBody>
      </p:sp>
      <p:pic>
        <p:nvPicPr>
          <p:cNvPr id="2" name="תמונה 28">
            <a:extLst>
              <a:ext uri="{FF2B5EF4-FFF2-40B4-BE49-F238E27FC236}">
                <a16:creationId xmlns:a16="http://schemas.microsoft.com/office/drawing/2014/main" id="{27D5F8D1-94DD-676D-7749-9C564BBB8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115" y="2758326"/>
            <a:ext cx="6042576" cy="36322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7311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3F51B-71B7-5B67-FBBB-3036908B5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903C9B-1238-26E2-350C-3ABC379C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838" y="356745"/>
            <a:ext cx="7682685" cy="57515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Multicore DLX with coherence protocol – Project Presentation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950C24-CC90-8ECD-96C2-74860D15D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419" y="1023481"/>
            <a:ext cx="11733527" cy="51534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Results</a:t>
            </a:r>
          </a:p>
          <a:p>
            <a:pPr marL="0" indent="0">
              <a:buNone/>
            </a:pPr>
            <a:endParaRPr lang="en-US" sz="1800" b="1" u="sng" dirty="0"/>
          </a:p>
          <a:p>
            <a:pPr marL="0" indent="0">
              <a:buNone/>
            </a:pPr>
            <a:r>
              <a:rPr lang="en-US" sz="2000" b="1" u="sng" dirty="0"/>
              <a:t>Performance analysis: </a:t>
            </a:r>
          </a:p>
          <a:p>
            <a:pPr marL="0" indent="0">
              <a:buNone/>
            </a:pPr>
            <a:endParaRPr lang="en-US" sz="1800" b="1" u="sng" dirty="0"/>
          </a:p>
          <a:p>
            <a:r>
              <a:rPr lang="en-US" sz="1600" b="1" i="1" dirty="0"/>
              <a:t>The benchmark shows significant improvement, up to </a:t>
            </a:r>
            <a:br>
              <a:rPr lang="en-US" sz="1600" b="1" i="1" dirty="0"/>
            </a:br>
            <a:r>
              <a:rPr lang="en-US" sz="1600" b="1" i="1" dirty="0"/>
              <a:t>x3.78 in runtime by the multicore processor.</a:t>
            </a:r>
          </a:p>
          <a:p>
            <a:endParaRPr lang="en-US" sz="1600" b="1" i="1" dirty="0"/>
          </a:p>
          <a:p>
            <a:r>
              <a:rPr lang="en-US" sz="1600" b="1" i="1" dirty="0"/>
              <a:t>The mild improvement of the cached single core shows </a:t>
            </a:r>
            <a:br>
              <a:rPr lang="en-US" sz="1600" b="1" i="1" dirty="0"/>
            </a:br>
            <a:r>
              <a:rPr lang="en-US" sz="1600" b="1" i="1" dirty="0"/>
              <a:t>that while other improvements (caches, instruction </a:t>
            </a:r>
            <a:br>
              <a:rPr lang="en-US" sz="1600" b="1" i="1" dirty="0"/>
            </a:br>
            <a:r>
              <a:rPr lang="en-US" sz="1600" b="1" i="1" dirty="0"/>
              <a:t>memory) also contributed, the parallelism was the most </a:t>
            </a:r>
            <a:br>
              <a:rPr lang="en-US" sz="1600" b="1" i="1" dirty="0"/>
            </a:br>
            <a:r>
              <a:rPr lang="en-US" sz="1600" b="1" i="1" dirty="0"/>
              <a:t>significant factor in the superiority of the system</a:t>
            </a:r>
          </a:p>
          <a:p>
            <a:endParaRPr lang="en-US" sz="1600" b="1" i="1" dirty="0"/>
          </a:p>
          <a:p>
            <a:r>
              <a:rPr lang="en-US" sz="1600" b="1" i="1" dirty="0"/>
              <a:t>Averaging speedup of x2.58, the multicore design </a:t>
            </a:r>
            <a:br>
              <a:rPr lang="en-US" sz="1600" b="1" i="1" dirty="0"/>
            </a:br>
            <a:r>
              <a:rPr lang="en-US" sz="1600" b="1" i="1" dirty="0"/>
              <a:t>undoubtedly achieved the original goal of the project</a:t>
            </a:r>
            <a:br>
              <a:rPr lang="en-US" sz="1600" b="1" i="1" dirty="0"/>
            </a:br>
            <a:r>
              <a:rPr lang="en-US" sz="1600" b="1" i="1" dirty="0"/>
              <a:t>in performance improvement  </a:t>
            </a:r>
          </a:p>
          <a:p>
            <a:endParaRPr lang="en-US" sz="1600" b="1" i="1" dirty="0"/>
          </a:p>
          <a:p>
            <a:pPr marL="0" indent="0">
              <a:buNone/>
            </a:pPr>
            <a:endParaRPr lang="en-US" sz="1400" b="1" dirty="0"/>
          </a:p>
          <a:p>
            <a:pPr marL="0" indent="0" algn="ctr">
              <a:buNone/>
            </a:pPr>
            <a:endParaRPr lang="en-US" b="1" u="sng" dirty="0"/>
          </a:p>
          <a:p>
            <a:pPr marL="0" indent="0" algn="ctr">
              <a:buNone/>
            </a:pPr>
            <a:endParaRPr lang="en-US" sz="2400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44651D-D102-A213-D5CA-5E611ECDBE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9CB5922-75E4-05A8-DAD0-574C720E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7/29/2025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89561-43B9-3816-8253-D39C8E35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תמונה 29">
            <a:extLst>
              <a:ext uri="{FF2B5EF4-FFF2-40B4-BE49-F238E27FC236}">
                <a16:creationId xmlns:a16="http://schemas.microsoft.com/office/drawing/2014/main" id="{AF65B5A9-47C1-1F41-9886-2E1CF97CF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951" y="1720334"/>
            <a:ext cx="6399995" cy="39512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1124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5B490-40A5-7C05-716A-6F2F00742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6AFB47-009A-A26F-450F-61074A4B0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838" y="356745"/>
            <a:ext cx="7682685" cy="57515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Multicore DLX with coherence protocol – Project Presentation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49E033-9C76-5E96-AE2D-F6C5A4092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5099"/>
            <a:ext cx="10515600" cy="51618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he-IL" sz="1600" dirty="0"/>
          </a:p>
          <a:p>
            <a:pPr marL="0" indent="0" algn="ctr">
              <a:buNone/>
            </a:pPr>
            <a:r>
              <a:rPr lang="en-US" b="1" u="sng" dirty="0"/>
              <a:t>Further work</a:t>
            </a:r>
          </a:p>
          <a:p>
            <a:pPr marL="0" indent="0" algn="ctr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575C47-A857-FE48-BD8B-DC18339566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67B90CE-728A-51A3-6938-6668203F9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7/29/2025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6E8BAF-2BD5-C81F-7988-897E4E0E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8F9FF8-81DF-AAD5-1745-C831A4B60413}"/>
              </a:ext>
            </a:extLst>
          </p:cNvPr>
          <p:cNvSpPr txBox="1"/>
          <p:nvPr/>
        </p:nvSpPr>
        <p:spPr>
          <a:xfrm>
            <a:off x="1107440" y="2244060"/>
            <a:ext cx="4786223" cy="298543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u="sng" dirty="0"/>
              <a:t>Multiprocessor</a:t>
            </a:r>
            <a:endParaRPr lang="en-US" b="1" u="sng" dirty="0"/>
          </a:p>
          <a:p>
            <a:endParaRPr lang="en-US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Improvements in multicore level: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u="sng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  <a:latin typeface="Calibri" panose="020F0502020204030204"/>
              </a:rPr>
              <a:t>Higher level of parallelism – more than two cores in the system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i="1" dirty="0">
              <a:solidFill>
                <a:prstClr val="black"/>
              </a:solidFill>
              <a:latin typeface="Calibri" panose="020F0502020204030204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  <a:latin typeface="Calibri" panose="020F0502020204030204"/>
              </a:rPr>
              <a:t>Exploring the advantages of more advanced protocols, such as “Dragon" protocol</a:t>
            </a:r>
          </a:p>
          <a:p>
            <a:pPr lvl="0"/>
            <a:endParaRPr lang="en-US" sz="1400" i="1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  <a:latin typeface="Calibri" panose="020F0502020204030204"/>
              </a:rPr>
              <a:t>Integrate MOESI for reduced memory traffic.</a:t>
            </a:r>
          </a:p>
          <a:p>
            <a:endParaRPr lang="en-US" sz="1400" i="1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  <a:latin typeface="Calibri" panose="020F0502020204030204"/>
              </a:rPr>
              <a:t>Scale, Coordination and synchronization </a:t>
            </a:r>
            <a:endParaRPr lang="he-IL" sz="1400" i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ABAB2F-712A-DD13-5DB6-B3D6E2BD0207}"/>
              </a:ext>
            </a:extLst>
          </p:cNvPr>
          <p:cNvSpPr txBox="1"/>
          <p:nvPr/>
        </p:nvSpPr>
        <p:spPr>
          <a:xfrm>
            <a:off x="6298339" y="2242760"/>
            <a:ext cx="4786223" cy="270843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u="sng" dirty="0"/>
              <a:t>Single processor</a:t>
            </a:r>
            <a:endParaRPr lang="en-US" sz="1600" b="1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US" sz="1400" b="1" i="1" dirty="0">
              <a:solidFill>
                <a:prstClr val="black"/>
              </a:solidFill>
              <a:latin typeface="Calibri" panose="020F0502020204030204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Calibri" panose="020F0502020204030204"/>
              </a:rPr>
              <a:t>Improvements in single-core level:</a:t>
            </a:r>
          </a:p>
          <a:p>
            <a:endParaRPr lang="en-US" sz="800" b="1" i="1" dirty="0">
              <a:solidFill>
                <a:prstClr val="black"/>
              </a:solidFill>
              <a:latin typeface="Calibri" panose="020F0502020204030204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  <a:latin typeface="Calibri" panose="020F0502020204030204"/>
              </a:rPr>
              <a:t>Pipelining processors for higher throughput </a:t>
            </a:r>
          </a:p>
          <a:p>
            <a:pPr lvl="0"/>
            <a:endParaRPr lang="en-US" sz="1400" i="1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  <a:latin typeface="Calibri" panose="020F0502020204030204"/>
              </a:rPr>
              <a:t>Out-of-order execution to reduce stalls</a:t>
            </a:r>
          </a:p>
          <a:p>
            <a:endParaRPr lang="en-US" sz="1400" i="1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  <a:latin typeface="Calibri" panose="020F0502020204030204"/>
              </a:rPr>
              <a:t>Branch prediction to reduce loss of pipelined execution through branch instructions</a:t>
            </a:r>
          </a:p>
          <a:p>
            <a:endParaRPr lang="en-US" sz="1400" i="1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  <a:latin typeface="Calibri" panose="020F0502020204030204"/>
              </a:rPr>
              <a:t>ILP – instruction level parallelism</a:t>
            </a:r>
          </a:p>
        </p:txBody>
      </p:sp>
    </p:spTree>
    <p:extLst>
      <p:ext uri="{BB962C8B-B14F-4D97-AF65-F5344CB8AC3E}">
        <p14:creationId xmlns:p14="http://schemas.microsoft.com/office/powerpoint/2010/main" val="1979718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EFEB6-EE66-3EA1-5556-B1AF8F9AD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5B4658-88A2-ECCD-CD10-BB079413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838" y="356745"/>
            <a:ext cx="7653502" cy="57515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Multicore DLX with coherence protocol – Project Presentation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2F1377-2439-8039-6671-893DACD6E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864"/>
            <a:ext cx="10515600" cy="50290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u="sng" dirty="0"/>
              <a:t>Demonstration</a:t>
            </a:r>
            <a:endParaRPr lang="en-US" sz="1000" b="1" u="sng" dirty="0"/>
          </a:p>
          <a:p>
            <a:pPr marL="0" indent="0">
              <a:buNone/>
            </a:pPr>
            <a:r>
              <a:rPr lang="en-US" sz="2400" b="1" u="sng" dirty="0"/>
              <a:t>Bubble sort live execution </a:t>
            </a:r>
          </a:p>
          <a:p>
            <a:pPr marL="0" indent="0">
              <a:buNone/>
            </a:pPr>
            <a:r>
              <a:rPr lang="en-US" sz="1800" b="1" dirty="0"/>
              <a:t>In simulation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on the FPGA board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6B502D-BDB0-E41A-D017-D1BDF7ADD2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C3B40C1-64FC-DF98-7C36-38E40EEF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7/29/2025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A41C1F-67BC-FC6B-FC97-5274E040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16</a:t>
            </a:fld>
            <a:endParaRPr lang="en-US" dirty="0"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B0D9EEAB-FB86-ABC2-F6D6-F5AA3934D5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2" t="13019" r="10774" b="32207"/>
          <a:stretch>
            <a:fillRect/>
          </a:stretch>
        </p:blipFill>
        <p:spPr bwMode="auto">
          <a:xfrm>
            <a:off x="6629272" y="2022407"/>
            <a:ext cx="5434965" cy="25019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21A315BE-9EE5-4EE6-7513-2E5527314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567" y="3841291"/>
            <a:ext cx="4602914" cy="2425366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BC013991-B22B-7618-33D6-080A790A3E06}"/>
              </a:ext>
            </a:extLst>
          </p:cNvPr>
          <p:cNvSpPr txBox="1"/>
          <p:nvPr/>
        </p:nvSpPr>
        <p:spPr>
          <a:xfrm>
            <a:off x="6359552" y="6239645"/>
            <a:ext cx="1850943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>
                <a:solidFill>
                  <a:schemeClr val="accent5">
                    <a:lumMod val="75000"/>
                  </a:schemeClr>
                </a:solidFill>
              </a:rPr>
              <a:t>Isim and RESA (illustration)</a:t>
            </a:r>
            <a:endParaRPr lang="he-IL" sz="11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03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0EF7C-ECF7-7797-A519-57D298826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FE4965-019B-53C3-4214-0A3FBB32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838" y="356745"/>
            <a:ext cx="7672958" cy="57515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Multicore DLX with coherence protocol – Project Presentation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D0EB32-80B0-E067-4524-9BBA45B95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5099"/>
            <a:ext cx="10515600" cy="51618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he-IL" sz="1600" dirty="0"/>
          </a:p>
          <a:p>
            <a:pPr marL="0" indent="0" algn="ctr">
              <a:buNone/>
            </a:pPr>
            <a:endParaRPr lang="en-US" sz="3600" b="1" u="sng" dirty="0"/>
          </a:p>
          <a:p>
            <a:pPr marL="0" indent="0" algn="ctr">
              <a:buNone/>
            </a:pPr>
            <a:r>
              <a:rPr lang="en-US" sz="3600" b="1" u="sng" dirty="0"/>
              <a:t>Documentation</a:t>
            </a:r>
          </a:p>
          <a:p>
            <a:pPr marL="0" indent="0" algn="ctr">
              <a:buNone/>
            </a:pPr>
            <a:endParaRPr lang="en-US" b="1" u="sng" dirty="0"/>
          </a:p>
          <a:p>
            <a:pPr marL="0" indent="0" algn="ctr">
              <a:buNone/>
            </a:pPr>
            <a:r>
              <a:rPr lang="en-US" b="1" dirty="0">
                <a:hlinkClick r:id="rId2"/>
              </a:rPr>
              <a:t>GitHub</a:t>
            </a:r>
            <a:endParaRPr lang="en-US" b="1" dirty="0"/>
          </a:p>
          <a:p>
            <a:pPr marL="0" indent="0" algn="ctr">
              <a:buNone/>
            </a:pPr>
            <a:endParaRPr lang="en-US" b="1" u="sng" dirty="0"/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25E99A-EA01-4BEF-2F14-79C4FC01AC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4774AFC-B462-344F-145B-C5336C29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7/29/2025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E16BD4-43CF-2FBA-C385-AC92EB01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9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EFF1E-6823-91FC-F6F3-131DD09BB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F6A36A-9CD3-4EDD-4EB8-1DA3CDF44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838" y="356745"/>
            <a:ext cx="7614592" cy="57515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Multicore DLX with coherence protocol – Project Presentation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442D8C-A9A9-FFDD-C52A-C04C0DF75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5099"/>
            <a:ext cx="10515600" cy="51618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he-IL" sz="1600" dirty="0"/>
          </a:p>
          <a:p>
            <a:pPr marL="0" indent="0" algn="ctr">
              <a:buNone/>
            </a:pPr>
            <a:r>
              <a:rPr lang="en-US" b="1" u="sng" dirty="0"/>
              <a:t>Introduction</a:t>
            </a:r>
          </a:p>
          <a:p>
            <a:pPr marL="0" indent="0" algn="ctr">
              <a:buNone/>
            </a:pPr>
            <a:endParaRPr lang="en-US" b="1" u="sng" dirty="0"/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A53DF5-1155-EAD6-2249-766C50FA23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DC4E30D-E860-C21B-4DC0-47BC8336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7/29/2025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1E6C4C-A6A1-AF80-D881-FE5BD0D5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2" name="קבוצה 3">
            <a:extLst>
              <a:ext uri="{FF2B5EF4-FFF2-40B4-BE49-F238E27FC236}">
                <a16:creationId xmlns:a16="http://schemas.microsoft.com/office/drawing/2014/main" id="{96076FA5-D44B-2DBA-4B3B-2F50095F388A}"/>
              </a:ext>
            </a:extLst>
          </p:cNvPr>
          <p:cNvGrpSpPr/>
          <p:nvPr/>
        </p:nvGrpSpPr>
        <p:grpSpPr>
          <a:xfrm>
            <a:off x="3581400" y="2727048"/>
            <a:ext cx="5486400" cy="3421380"/>
            <a:chOff x="0" y="0"/>
            <a:chExt cx="5486400" cy="3421380"/>
          </a:xfrm>
        </p:grpSpPr>
        <p:pic>
          <p:nvPicPr>
            <p:cNvPr id="3" name="Picture 2" descr="A diagram of a computer program&#10;&#10;AI-generated content may be incorrect.">
              <a:extLst>
                <a:ext uri="{FF2B5EF4-FFF2-40B4-BE49-F238E27FC236}">
                  <a16:creationId xmlns:a16="http://schemas.microsoft.com/office/drawing/2014/main" id="{7C90D767-3386-DFE0-6A05-EF344A26B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000"/>
                      </a14:imgEffect>
                      <a14:imgEffect>
                        <a14:colorTemperature colorTemp="5900"/>
                      </a14:imgEffect>
                      <a14:imgEffect>
                        <a14:saturation sat="90000"/>
                      </a14:imgEffect>
                      <a14:imgEffect>
                        <a14:brightnessContrast bright="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47"/>
            <a:stretch/>
          </p:blipFill>
          <p:spPr>
            <a:xfrm>
              <a:off x="0" y="0"/>
              <a:ext cx="5486400" cy="3211195"/>
            </a:xfrm>
            <a:prstGeom prst="rect">
              <a:avLst/>
            </a:prstGeom>
            <a:noFill/>
            <a:effectLst/>
          </p:spPr>
        </p:pic>
        <p:sp>
          <p:nvSpPr>
            <p:cNvPr id="7" name="תיבת טקסט 1">
              <a:extLst>
                <a:ext uri="{FF2B5EF4-FFF2-40B4-BE49-F238E27FC236}">
                  <a16:creationId xmlns:a16="http://schemas.microsoft.com/office/drawing/2014/main" id="{1404480A-3785-B5E7-CEAE-F8E4B219A34D}"/>
                </a:ext>
              </a:extLst>
            </p:cNvPr>
            <p:cNvSpPr txBox="1"/>
            <p:nvPr/>
          </p:nvSpPr>
          <p:spPr>
            <a:xfrm>
              <a:off x="0" y="3268980"/>
              <a:ext cx="5486400" cy="15240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000"/>
                </a:spcAft>
                <a:buNone/>
              </a:pPr>
              <a:endParaRPr lang="en-US" sz="900" b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endParaRPr>
            </a:p>
          </p:txBody>
        </p:sp>
      </p:grp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BA9B80E8-B916-AF06-1FAD-395398448A2A}"/>
              </a:ext>
            </a:extLst>
          </p:cNvPr>
          <p:cNvSpPr txBox="1"/>
          <p:nvPr/>
        </p:nvSpPr>
        <p:spPr>
          <a:xfrm>
            <a:off x="690664" y="2178329"/>
            <a:ext cx="370623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u="sng" dirty="0"/>
              <a:t>Project general structure:</a:t>
            </a:r>
            <a:endParaRPr lang="he-IL" sz="2000" b="1" u="sng" dirty="0"/>
          </a:p>
        </p:txBody>
      </p:sp>
    </p:spTree>
    <p:extLst>
      <p:ext uri="{BB962C8B-B14F-4D97-AF65-F5344CB8AC3E}">
        <p14:creationId xmlns:p14="http://schemas.microsoft.com/office/powerpoint/2010/main" val="65191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82D95-34EB-5D30-0A97-99A264489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CF0B40-AE9C-DFFF-8A2B-F99F76217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838" y="356745"/>
            <a:ext cx="7672958" cy="57515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Multicore DLX with coherence protocol – Project Presentation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5D6CC2-8C8E-2633-DA50-6FD11C5C0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446" y="1063192"/>
            <a:ext cx="10515600" cy="51618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Motivation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Multicore:</a:t>
            </a:r>
            <a:r>
              <a:rPr kumimoji="0" lang="en-US" sz="20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r>
              <a:rPr lang="en-US" sz="1800" b="1" i="1" u="sng" dirty="0">
                <a:solidFill>
                  <a:prstClr val="black"/>
                </a:solidFill>
                <a:latin typeface="Calibri" panose="020F0502020204030204"/>
              </a:rPr>
              <a:t>Better performance</a:t>
            </a:r>
            <a:r>
              <a:rPr lang="en-US" sz="1800" b="1" i="1" dirty="0">
                <a:solidFill>
                  <a:prstClr val="black"/>
                </a:solidFill>
                <a:latin typeface="Calibri" panose="020F0502020204030204"/>
              </a:rPr>
              <a:t> – </a:t>
            </a:r>
            <a:r>
              <a:rPr lang="en-US" sz="1800" b="1" i="1" dirty="0"/>
              <a:t>Achieving speedup and high performance by dividing </a:t>
            </a:r>
            <a:br>
              <a:rPr lang="en-US" sz="1800" b="1" i="1" dirty="0"/>
            </a:br>
            <a:r>
              <a:rPr lang="en-US" sz="1800" b="1" i="1" dirty="0"/>
              <a:t>programs across several cores. For example, splitting the input to perform </a:t>
            </a:r>
            <a:br>
              <a:rPr lang="en-US" sz="1800" b="1" i="1" dirty="0"/>
            </a:br>
            <a:r>
              <a:rPr lang="en-US" sz="1800" b="1" i="1" dirty="0"/>
              <a:t>computations on each part at the same time</a:t>
            </a:r>
          </a:p>
          <a:p>
            <a:r>
              <a:rPr lang="en-US" sz="1800" b="1" i="1" u="sng" dirty="0"/>
              <a:t>Multitasking</a:t>
            </a:r>
            <a:r>
              <a:rPr lang="en-US" sz="1800" b="1" i="1" dirty="0"/>
              <a:t> – Using parallelism to perform multiple tasks at the same time</a:t>
            </a:r>
          </a:p>
          <a:p>
            <a:r>
              <a:rPr lang="en-US" sz="1800" b="1" i="1" u="sng" dirty="0"/>
              <a:t>Better usage of resources</a:t>
            </a:r>
            <a:r>
              <a:rPr lang="en-US" sz="1800" b="1" i="1" dirty="0"/>
              <a:t> – Higher utilization of resources like the main </a:t>
            </a:r>
            <a:br>
              <a:rPr lang="en-US" sz="1800" b="1" i="1" dirty="0"/>
            </a:br>
            <a:r>
              <a:rPr lang="en-US" sz="1800" b="1" i="1" dirty="0"/>
              <a:t>memory, bus, I/O devices etc.</a:t>
            </a:r>
          </a:p>
          <a:p>
            <a:pPr marL="0" indent="0">
              <a:buNone/>
            </a:pPr>
            <a:endParaRPr lang="en-US" sz="1800" b="1" i="1" dirty="0"/>
          </a:p>
          <a:p>
            <a:pPr marL="0" indent="0">
              <a:buNone/>
            </a:pPr>
            <a:r>
              <a:rPr lang="en-US" sz="2000" b="1" u="sng" dirty="0"/>
              <a:t>MESI coherence protocol:</a:t>
            </a:r>
          </a:p>
          <a:p>
            <a:r>
              <a:rPr lang="en-US" sz="1800" b="1" i="1" dirty="0"/>
              <a:t> Ensuring data coherence and synchronization in all caches in parallel by </a:t>
            </a:r>
            <a:br>
              <a:rPr lang="en-US" sz="1800" b="1" i="1" dirty="0"/>
            </a:br>
            <a:r>
              <a:rPr lang="en-US" sz="1800" b="1" i="1" dirty="0"/>
              <a:t>assigning validation state for each data block</a:t>
            </a:r>
          </a:p>
          <a:p>
            <a:r>
              <a:rPr lang="en-US" sz="1800" b="1" i="1" dirty="0"/>
              <a:t>The validation state saved inside the cache – always available immediately </a:t>
            </a:r>
          </a:p>
          <a:p>
            <a:r>
              <a:rPr lang="en-US" sz="1800" b="1" i="1" dirty="0"/>
              <a:t>Saves time by reducing data transmission with the main memory by </a:t>
            </a:r>
            <a:br>
              <a:rPr lang="en-US" sz="1800" b="1" i="1" dirty="0"/>
            </a:br>
            <a:r>
              <a:rPr lang="en-US" sz="1800" b="1" i="1" dirty="0"/>
              <a:t>performing “flush” between cores </a:t>
            </a:r>
            <a:endParaRPr lang="en-US" sz="2000" b="1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396C4A-C3E4-0C11-354A-408A61CF33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D20D289-4A0B-A1CD-A15A-56B9CE1C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7/29/2025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C1F6DB-D932-BDF6-5CB1-183F0385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AutoShape 12" descr="Cartoon illustration of an angry old man screaming at a laptop screen  showing 'LOADING' on Craiyon">
            <a:extLst>
              <a:ext uri="{FF2B5EF4-FFF2-40B4-BE49-F238E27FC236}">
                <a16:creationId xmlns:a16="http://schemas.microsoft.com/office/drawing/2014/main" id="{16A1F6D1-FBDB-1479-C266-DC6CB03534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0FC501-ACFD-1EE8-EEC0-EA042DD70415}"/>
              </a:ext>
            </a:extLst>
          </p:cNvPr>
          <p:cNvGrpSpPr/>
          <p:nvPr/>
        </p:nvGrpSpPr>
        <p:grpSpPr>
          <a:xfrm>
            <a:off x="8938575" y="1784760"/>
            <a:ext cx="2415225" cy="1761285"/>
            <a:chOff x="7864556" y="2707040"/>
            <a:chExt cx="2415225" cy="1761285"/>
          </a:xfrm>
        </p:grpSpPr>
        <p:pic>
          <p:nvPicPr>
            <p:cNvPr id="1030" name="Picture 6" descr="Debunking Another Myth “SPEED”">
              <a:extLst>
                <a:ext uri="{FF2B5EF4-FFF2-40B4-BE49-F238E27FC236}">
                  <a16:creationId xmlns:a16="http://schemas.microsoft.com/office/drawing/2014/main" id="{16C6C468-458C-6F74-9FE2-F7F8195B68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4556" y="2707040"/>
              <a:ext cx="2415225" cy="1358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E7D9A2-9006-ADEA-21B5-B26ED81BEC5C}"/>
                </a:ext>
              </a:extLst>
            </p:cNvPr>
            <p:cNvSpPr txBox="1"/>
            <p:nvPr/>
          </p:nvSpPr>
          <p:spPr>
            <a:xfrm>
              <a:off x="8405590" y="4098993"/>
              <a:ext cx="133315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i="1" dirty="0"/>
                <a:t>speed</a:t>
              </a:r>
              <a:endParaRPr lang="he-IL" b="1" i="1" dirty="0"/>
            </a:p>
          </p:txBody>
        </p:sp>
      </p:grpSp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FE079201-0AB6-8958-B9BE-74AD3CA56EE8}"/>
              </a:ext>
            </a:extLst>
          </p:cNvPr>
          <p:cNvGrpSpPr/>
          <p:nvPr/>
        </p:nvGrpSpPr>
        <p:grpSpPr>
          <a:xfrm>
            <a:off x="8316685" y="4267613"/>
            <a:ext cx="3331029" cy="2088736"/>
            <a:chOff x="7923854" y="3654176"/>
            <a:chExt cx="3429946" cy="2088736"/>
          </a:xfrm>
        </p:grpSpPr>
        <p:grpSp>
          <p:nvGrpSpPr>
            <p:cNvPr id="15" name="קבוצה 14">
              <a:extLst>
                <a:ext uri="{FF2B5EF4-FFF2-40B4-BE49-F238E27FC236}">
                  <a16:creationId xmlns:a16="http://schemas.microsoft.com/office/drawing/2014/main" id="{7B6A4897-E646-0438-3A65-15581F75B22E}"/>
                </a:ext>
              </a:extLst>
            </p:cNvPr>
            <p:cNvGrpSpPr/>
            <p:nvPr/>
          </p:nvGrpSpPr>
          <p:grpSpPr>
            <a:xfrm>
              <a:off x="7923854" y="3654176"/>
              <a:ext cx="3429946" cy="2046098"/>
              <a:chOff x="7923854" y="3654176"/>
              <a:chExt cx="3429946" cy="2046098"/>
            </a:xfrm>
          </p:grpSpPr>
          <p:pic>
            <p:nvPicPr>
              <p:cNvPr id="17" name="תמונה 14" descr="תמונה שמכילה טקסט, תרשים, עיגול, קו&#10;&#10;תוכן שנוצר על-ידי בינה מלאכותית עשוי להיות שגוי.">
                <a:extLst>
                  <a:ext uri="{FF2B5EF4-FFF2-40B4-BE49-F238E27FC236}">
                    <a16:creationId xmlns:a16="http://schemas.microsoft.com/office/drawing/2014/main" id="{ED6D9969-232E-837D-57D7-7C5051D030D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2045"/>
              <a:stretch>
                <a:fillRect/>
              </a:stretch>
            </p:blipFill>
            <p:spPr>
              <a:xfrm>
                <a:off x="7923854" y="3654176"/>
                <a:ext cx="3295192" cy="1901364"/>
              </a:xfrm>
              <a:prstGeom prst="rect">
                <a:avLst/>
              </a:prstGeom>
            </p:spPr>
          </p:pic>
          <p:sp>
            <p:nvSpPr>
              <p:cNvPr id="18" name="תיבת טקסט 1">
                <a:extLst>
                  <a:ext uri="{FF2B5EF4-FFF2-40B4-BE49-F238E27FC236}">
                    <a16:creationId xmlns:a16="http://schemas.microsoft.com/office/drawing/2014/main" id="{585BCFD9-CCF0-5177-8F34-F4BB3B2467DE}"/>
                  </a:ext>
                </a:extLst>
              </p:cNvPr>
              <p:cNvSpPr txBox="1"/>
              <p:nvPr/>
            </p:nvSpPr>
            <p:spPr>
              <a:xfrm>
                <a:off x="8058608" y="5555540"/>
                <a:ext cx="3295192" cy="144734"/>
              </a:xfrm>
              <a:prstGeom prst="rect">
                <a:avLst/>
              </a:prstGeom>
              <a:solidFill>
                <a:prstClr val="white"/>
              </a:solidFill>
              <a:ln>
                <a:noFill/>
              </a:ln>
            </p:spPr>
            <p:txBody>
              <a:bodyPr rot="0" spcFirstLastPara="0" vert="horz" wrap="square" lIns="0" tIns="0" rIns="0" bIns="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1000"/>
                  </a:spcAft>
                  <a:buNone/>
                </a:pPr>
                <a:endParaRPr lang="en-US" sz="900" b="1" dirty="0">
                  <a:solidFill>
                    <a:srgbClr val="4F81BD"/>
                  </a:solidFill>
                  <a:effectLst/>
                  <a:latin typeface="Cambria" panose="02040503050406030204" pitchFamily="18" charset="0"/>
                  <a:ea typeface="MS Mincho" panose="02020609040205080304" pitchFamily="49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תיבת טקסט 15">
              <a:extLst>
                <a:ext uri="{FF2B5EF4-FFF2-40B4-BE49-F238E27FC236}">
                  <a16:creationId xmlns:a16="http://schemas.microsoft.com/office/drawing/2014/main" id="{BBDCA495-E9B4-7C63-5326-118D99B2F0B6}"/>
                </a:ext>
              </a:extLst>
            </p:cNvPr>
            <p:cNvSpPr txBox="1"/>
            <p:nvPr/>
          </p:nvSpPr>
          <p:spPr>
            <a:xfrm>
              <a:off x="8181609" y="5465913"/>
              <a:ext cx="274320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b="1" dirty="0"/>
                <a:t>The MESI state machine</a:t>
              </a:r>
              <a:endParaRPr lang="he-IL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2618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2AF58-FB79-9ECB-1F5A-F9E076F42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E8749A-B79C-1DC6-DD82-7C44C383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838" y="356745"/>
            <a:ext cx="7653502" cy="57515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Multicore DLX with coherence protocol – Project Presentation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72F910-E907-0363-86DD-BB54F3932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540" y="1195922"/>
            <a:ext cx="11040922" cy="502913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u="sng" dirty="0"/>
              <a:t>The MESI Protocol</a:t>
            </a:r>
          </a:p>
          <a:p>
            <a:pPr marL="0" indent="0">
              <a:buNone/>
            </a:pPr>
            <a:endParaRPr lang="en-US" sz="1050" b="1" i="1" dirty="0"/>
          </a:p>
          <a:p>
            <a:pPr marL="0" indent="0">
              <a:buNone/>
            </a:pPr>
            <a:r>
              <a:rPr lang="en-US" sz="1600" b="1" i="1" dirty="0"/>
              <a:t>While performing operations in parallel in multicore processor, data coherence must be kept to ensure the data used by each core is up-to-date, otherwise incorrect results might be received due to invalid inputs </a:t>
            </a:r>
          </a:p>
          <a:p>
            <a:pPr marL="0" indent="0">
              <a:buNone/>
            </a:pPr>
            <a:r>
              <a:rPr lang="en-US" sz="1600" b="1" i="1" dirty="0"/>
              <a:t>The solution – using coherence protocol.</a:t>
            </a:r>
          </a:p>
          <a:p>
            <a:pPr marL="0" indent="0">
              <a:buNone/>
            </a:pPr>
            <a:r>
              <a:rPr lang="en-US" sz="1600" b="1" i="1" dirty="0"/>
              <a:t> </a:t>
            </a:r>
          </a:p>
          <a:p>
            <a:pPr marL="0" indent="0">
              <a:buNone/>
            </a:pPr>
            <a:r>
              <a:rPr lang="en-US" sz="1800" b="1" i="1" u="sng" dirty="0"/>
              <a:t>The MESI protocol work mechanism:</a:t>
            </a:r>
          </a:p>
          <a:p>
            <a:r>
              <a:rPr lang="en-US" sz="1600" b="1" i="1" dirty="0"/>
              <a:t>Each block assigned with certain state – </a:t>
            </a:r>
            <a:br>
              <a:rPr lang="en-US" sz="1600" b="1" i="1" dirty="0"/>
            </a:br>
            <a:r>
              <a:rPr lang="en-US" sz="1600" b="1" i="1" dirty="0"/>
              <a:t>Modified, Exclusive, Shared or Invalid</a:t>
            </a:r>
          </a:p>
          <a:p>
            <a:r>
              <a:rPr lang="en-US" sz="1600" b="1" i="1" dirty="0"/>
              <a:t>State transition will occur as result of read/write </a:t>
            </a:r>
            <a:br>
              <a:rPr lang="en-US" sz="1600" b="1" i="1" dirty="0"/>
            </a:br>
            <a:r>
              <a:rPr lang="en-US" sz="1600" b="1" i="1" dirty="0"/>
              <a:t>instruction by the cores</a:t>
            </a:r>
          </a:p>
          <a:p>
            <a:r>
              <a:rPr lang="en-US" sz="1600" b="1" i="1" dirty="0"/>
              <a:t>The cores snoop the bus and communicating </a:t>
            </a:r>
            <a:br>
              <a:rPr lang="en-US" sz="1600" b="1" i="1" dirty="0"/>
            </a:br>
            <a:r>
              <a:rPr lang="en-US" sz="1600" b="1" i="1" dirty="0"/>
              <a:t>each other to update the MESI states if needed</a:t>
            </a:r>
          </a:p>
          <a:p>
            <a:r>
              <a:rPr lang="en-US" sz="1600" b="1" i="1" dirty="0"/>
              <a:t>When modified block is being requested by another</a:t>
            </a:r>
            <a:br>
              <a:rPr lang="en-US" sz="1600" b="1" i="1" dirty="0"/>
            </a:br>
            <a:r>
              <a:rPr lang="en-US" sz="1600" b="1" i="1" dirty="0"/>
              <a:t>core, the core will “flush” the modified block</a:t>
            </a:r>
            <a:br>
              <a:rPr lang="en-US" sz="1600" b="1" i="1" dirty="0"/>
            </a:br>
            <a:r>
              <a:rPr lang="en-US" sz="1600" b="1" i="1" dirty="0"/>
              <a:t>directly, avoiding the latency of updating through</a:t>
            </a:r>
            <a:br>
              <a:rPr lang="en-US" sz="1600" b="1" i="1" dirty="0"/>
            </a:br>
            <a:r>
              <a:rPr lang="en-US" sz="1600" b="1" i="1" dirty="0"/>
              <a:t>the main memory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23557D-4004-131F-8BC3-1E1078609C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02A980A-E6EA-8B15-29FB-37B81141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7/29/2025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EB735F-A99D-9CD7-23CF-5F298D07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AutoShape 12" descr="Cartoon illustration of an angry old man screaming at a laptop screen  showing 'LOADING' on Craiyon">
            <a:extLst>
              <a:ext uri="{FF2B5EF4-FFF2-40B4-BE49-F238E27FC236}">
                <a16:creationId xmlns:a16="http://schemas.microsoft.com/office/drawing/2014/main" id="{62562338-A3D9-0945-11A5-EB2A89F413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 dirty="0"/>
          </a:p>
        </p:txBody>
      </p:sp>
      <p:sp>
        <p:nvSpPr>
          <p:cNvPr id="12" name="AutoShape 14" descr="Cartoon illustration of an angry old man screaming at a laptop screen showing 'LOADING'">
            <a:extLst>
              <a:ext uri="{FF2B5EF4-FFF2-40B4-BE49-F238E27FC236}">
                <a16:creationId xmlns:a16="http://schemas.microsoft.com/office/drawing/2014/main" id="{A054BC26-A02A-BC4F-BD66-262A6DD9E9B6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 flipV="1">
            <a:off x="2993200" y="4918323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 dirty="0"/>
          </a:p>
        </p:txBody>
      </p:sp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C8791106-CBFF-8C0A-0DB0-C9A3CF6537E8}"/>
              </a:ext>
            </a:extLst>
          </p:cNvPr>
          <p:cNvGrpSpPr/>
          <p:nvPr/>
        </p:nvGrpSpPr>
        <p:grpSpPr>
          <a:xfrm>
            <a:off x="7124161" y="2921943"/>
            <a:ext cx="4812118" cy="3135561"/>
            <a:chOff x="6791826" y="3000983"/>
            <a:chExt cx="4427220" cy="2772706"/>
          </a:xfrm>
        </p:grpSpPr>
        <p:grpSp>
          <p:nvGrpSpPr>
            <p:cNvPr id="14" name="קבוצה 13">
              <a:extLst>
                <a:ext uri="{FF2B5EF4-FFF2-40B4-BE49-F238E27FC236}">
                  <a16:creationId xmlns:a16="http://schemas.microsoft.com/office/drawing/2014/main" id="{C090EE09-5E87-AF8D-8370-DA7815C77FE1}"/>
                </a:ext>
              </a:extLst>
            </p:cNvPr>
            <p:cNvGrpSpPr/>
            <p:nvPr/>
          </p:nvGrpSpPr>
          <p:grpSpPr>
            <a:xfrm>
              <a:off x="6791826" y="3000983"/>
              <a:ext cx="4427220" cy="2682240"/>
              <a:chOff x="6791826" y="3000983"/>
              <a:chExt cx="4427220" cy="2682240"/>
            </a:xfrm>
          </p:grpSpPr>
          <p:pic>
            <p:nvPicPr>
              <p:cNvPr id="10" name="תמונה 14" descr="תמונה שמכילה טקסט, תרשים, עיגול, קו&#10;&#10;תוכן שנוצר על-ידי בינה מלאכותית עשוי להיות שגוי.">
                <a:extLst>
                  <a:ext uri="{FF2B5EF4-FFF2-40B4-BE49-F238E27FC236}">
                    <a16:creationId xmlns:a16="http://schemas.microsoft.com/office/drawing/2014/main" id="{5A3618E4-4F66-7C57-9612-1EB6C99935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2045"/>
              <a:stretch>
                <a:fillRect/>
              </a:stretch>
            </p:blipFill>
            <p:spPr>
              <a:xfrm>
                <a:off x="6791826" y="3000983"/>
                <a:ext cx="4427220" cy="2554557"/>
              </a:xfrm>
              <a:prstGeom prst="rect">
                <a:avLst/>
              </a:prstGeom>
            </p:spPr>
          </p:pic>
          <p:sp>
            <p:nvSpPr>
              <p:cNvPr id="13" name="תיבת טקסט 1">
                <a:extLst>
                  <a:ext uri="{FF2B5EF4-FFF2-40B4-BE49-F238E27FC236}">
                    <a16:creationId xmlns:a16="http://schemas.microsoft.com/office/drawing/2014/main" id="{E7EBB6B3-C08C-C840-AC78-F14D19B250D0}"/>
                  </a:ext>
                </a:extLst>
              </p:cNvPr>
              <p:cNvSpPr txBox="1"/>
              <p:nvPr/>
            </p:nvSpPr>
            <p:spPr>
              <a:xfrm>
                <a:off x="6791826" y="5551705"/>
                <a:ext cx="4427220" cy="131518"/>
              </a:xfrm>
              <a:prstGeom prst="rect">
                <a:avLst/>
              </a:prstGeom>
              <a:solidFill>
                <a:prstClr val="white"/>
              </a:solidFill>
              <a:ln>
                <a:noFill/>
              </a:ln>
            </p:spPr>
            <p:txBody>
              <a:bodyPr rot="0" spcFirstLastPara="0" vert="horz" wrap="square" lIns="0" tIns="0" rIns="0" bIns="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1000"/>
                  </a:spcAft>
                  <a:buNone/>
                </a:pPr>
                <a:endParaRPr lang="en-US" sz="900" b="1" dirty="0">
                  <a:solidFill>
                    <a:srgbClr val="4F81BD"/>
                  </a:solidFill>
                  <a:effectLst/>
                  <a:latin typeface="Cambria" panose="02040503050406030204" pitchFamily="18" charset="0"/>
                  <a:ea typeface="MS Mincho" panose="02020609040205080304" pitchFamily="49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" name="תיבת טקסט 1">
              <a:extLst>
                <a:ext uri="{FF2B5EF4-FFF2-40B4-BE49-F238E27FC236}">
                  <a16:creationId xmlns:a16="http://schemas.microsoft.com/office/drawing/2014/main" id="{985FA78A-9905-BA42-2F3D-794C0862F278}"/>
                </a:ext>
              </a:extLst>
            </p:cNvPr>
            <p:cNvSpPr txBox="1"/>
            <p:nvPr/>
          </p:nvSpPr>
          <p:spPr>
            <a:xfrm>
              <a:off x="8026154" y="5465912"/>
              <a:ext cx="2898655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The MESI states transitions diagram</a:t>
              </a:r>
              <a:endParaRPr lang="he-IL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B765B00C-D5DC-EA9F-29F1-79B8884549F0}"/>
              </a:ext>
            </a:extLst>
          </p:cNvPr>
          <p:cNvGrpSpPr/>
          <p:nvPr/>
        </p:nvGrpSpPr>
        <p:grpSpPr>
          <a:xfrm>
            <a:off x="5044551" y="2921943"/>
            <a:ext cx="2407697" cy="3123323"/>
            <a:chOff x="4129740" y="2090339"/>
            <a:chExt cx="2898655" cy="413471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EE55845-9E98-6AAB-50DB-5CD7F0846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4022" y="2090339"/>
              <a:ext cx="2467804" cy="4020901"/>
            </a:xfrm>
            <a:prstGeom prst="rect">
              <a:avLst/>
            </a:prstGeom>
          </p:spPr>
        </p:pic>
        <p:sp>
          <p:nvSpPr>
            <p:cNvPr id="15" name="תיבת טקסט 14">
              <a:extLst>
                <a:ext uri="{FF2B5EF4-FFF2-40B4-BE49-F238E27FC236}">
                  <a16:creationId xmlns:a16="http://schemas.microsoft.com/office/drawing/2014/main" id="{8A760C50-BFD8-A102-4DFB-A5EE9908ED68}"/>
                </a:ext>
              </a:extLst>
            </p:cNvPr>
            <p:cNvSpPr txBox="1"/>
            <p:nvPr/>
          </p:nvSpPr>
          <p:spPr>
            <a:xfrm>
              <a:off x="4129740" y="5917279"/>
              <a:ext cx="2898655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Cache structure illustration</a:t>
              </a:r>
              <a:endParaRPr lang="he-IL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512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CA98E-B2EF-8E42-B8B6-732EF310C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D20E96-7E78-F134-E08B-D94E98D6C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199" y="249867"/>
            <a:ext cx="7634047" cy="57515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Multicore DLX with coherence protocol – Project Presentation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E30543-F3C1-AD53-65AA-8E6C5E737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375"/>
            <a:ext cx="10515600" cy="50135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Implementation</a:t>
            </a:r>
          </a:p>
          <a:p>
            <a:pPr marL="0" indent="0">
              <a:buNone/>
            </a:pPr>
            <a:r>
              <a:rPr lang="en-US" sz="2000" b="1" u="sng" dirty="0"/>
              <a:t>Workflow</a:t>
            </a:r>
            <a:endParaRPr lang="en-US" sz="1800" b="1" u="sng" dirty="0"/>
          </a:p>
          <a:p>
            <a:pPr marL="0" indent="0">
              <a:buNone/>
            </a:pPr>
            <a:r>
              <a:rPr lang="en-US" sz="1600" b="1" i="1" dirty="0"/>
              <a:t>Below is a general workflow of the cores, both work simultaneously while using MESI protocol. </a:t>
            </a:r>
            <a:br>
              <a:rPr lang="en-US" sz="1600" b="1" i="1" dirty="0"/>
            </a:br>
            <a:r>
              <a:rPr lang="en-US" sz="1600" b="1" i="1" dirty="0"/>
              <a:t>The bus control preserved correct access to the joint memory by the access queue, making sure each core receive the requested updated data (data routing) and handle signal transmitting.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61A133-BA0A-2EDA-4B3D-B814BEBEF9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9A1BBEE-04D2-88E8-35C1-DCDB538D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7/29/2025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1C584-CC60-D1D6-3A5B-2E656427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B2E5438-1633-FCD8-8F21-4007958C0542}"/>
              </a:ext>
            </a:extLst>
          </p:cNvPr>
          <p:cNvSpPr/>
          <p:nvPr/>
        </p:nvSpPr>
        <p:spPr>
          <a:xfrm>
            <a:off x="1825360" y="4042774"/>
            <a:ext cx="845433" cy="385011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EB75D90-F66C-8963-4E3E-8F9DF6AED46B}"/>
              </a:ext>
            </a:extLst>
          </p:cNvPr>
          <p:cNvSpPr/>
          <p:nvPr/>
        </p:nvSpPr>
        <p:spPr>
          <a:xfrm>
            <a:off x="4505490" y="3962422"/>
            <a:ext cx="846660" cy="385011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LW/SW</a:t>
            </a:r>
            <a:endParaRPr lang="he-IL" sz="14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2B9F763-C373-53C3-69C7-AA9B05536A83}"/>
              </a:ext>
            </a:extLst>
          </p:cNvPr>
          <p:cNvSpPr/>
          <p:nvPr/>
        </p:nvSpPr>
        <p:spPr>
          <a:xfrm rot="19408911">
            <a:off x="9271477" y="3244743"/>
            <a:ext cx="869057" cy="35223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Valid</a:t>
            </a:r>
            <a:endParaRPr lang="he-IL" sz="14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649D939-0DE2-0E79-4EB9-A43B4537324B}"/>
              </a:ext>
            </a:extLst>
          </p:cNvPr>
          <p:cNvSpPr/>
          <p:nvPr/>
        </p:nvSpPr>
        <p:spPr>
          <a:xfrm>
            <a:off x="7123081" y="3999905"/>
            <a:ext cx="798800" cy="385011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E036ED2-FA5F-4436-F671-A7EA02DC7C2B}"/>
              </a:ext>
            </a:extLst>
          </p:cNvPr>
          <p:cNvSpPr/>
          <p:nvPr/>
        </p:nvSpPr>
        <p:spPr>
          <a:xfrm>
            <a:off x="9656241" y="3953625"/>
            <a:ext cx="750400" cy="385011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2EEDCD-F770-1EA3-6B04-781AFD02B289}"/>
              </a:ext>
            </a:extLst>
          </p:cNvPr>
          <p:cNvSpPr txBox="1"/>
          <p:nvPr/>
        </p:nvSpPr>
        <p:spPr>
          <a:xfrm>
            <a:off x="10513803" y="5334874"/>
            <a:ext cx="129498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i="1" dirty="0"/>
              <a:t>arbitration</a:t>
            </a:r>
            <a:endParaRPr lang="he-IL" sz="1400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5219B0-2FB9-9CB3-2F13-C33D76D1158B}"/>
              </a:ext>
            </a:extLst>
          </p:cNvPr>
          <p:cNvSpPr txBox="1"/>
          <p:nvPr/>
        </p:nvSpPr>
        <p:spPr>
          <a:xfrm>
            <a:off x="10246635" y="2856787"/>
            <a:ext cx="131121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i="1" dirty="0"/>
              <a:t>Read or write</a:t>
            </a:r>
            <a:endParaRPr lang="he-IL" sz="1400" b="1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44B6E0-BFA1-BBC5-2D7C-A438A867BFBE}"/>
              </a:ext>
            </a:extLst>
          </p:cNvPr>
          <p:cNvSpPr txBox="1"/>
          <p:nvPr/>
        </p:nvSpPr>
        <p:spPr>
          <a:xfrm>
            <a:off x="8050876" y="5253954"/>
            <a:ext cx="131121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i="1" dirty="0"/>
              <a:t>Snooping the bus</a:t>
            </a:r>
            <a:endParaRPr lang="he-IL" sz="1400" b="1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361B2C-6A8A-C83F-B374-92AA5F1D8EDF}"/>
              </a:ext>
            </a:extLst>
          </p:cNvPr>
          <p:cNvSpPr txBox="1"/>
          <p:nvPr/>
        </p:nvSpPr>
        <p:spPr>
          <a:xfrm>
            <a:off x="5891545" y="4936816"/>
            <a:ext cx="1303455" cy="800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dirty="0"/>
          </a:p>
          <a:p>
            <a:r>
              <a:rPr lang="en-US" sz="1400" b="1" i="1" dirty="0"/>
              <a:t>Update the MESI state</a:t>
            </a:r>
            <a:endParaRPr lang="he-IL" sz="1400" b="1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4D6D85-68FC-C6AB-ED76-2B2C68856781}"/>
              </a:ext>
            </a:extLst>
          </p:cNvPr>
          <p:cNvSpPr txBox="1"/>
          <p:nvPr/>
        </p:nvSpPr>
        <p:spPr>
          <a:xfrm>
            <a:off x="4049903" y="5704291"/>
            <a:ext cx="1547536" cy="800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dirty="0"/>
          </a:p>
          <a:p>
            <a:pPr algn="ctr"/>
            <a:r>
              <a:rPr lang="en-US" sz="1400" b="1" i="1" dirty="0"/>
              <a:t>Flush </a:t>
            </a:r>
          </a:p>
          <a:p>
            <a:pPr algn="ctr"/>
            <a:r>
              <a:rPr lang="en-US" sz="1400" b="1" i="1" dirty="0"/>
              <a:t>(optional)</a:t>
            </a:r>
            <a:endParaRPr lang="he-IL" sz="1400" b="1" i="1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EF2B37E-B237-DF9F-AF95-426F6BA90C66}"/>
              </a:ext>
            </a:extLst>
          </p:cNvPr>
          <p:cNvSpPr/>
          <p:nvPr/>
        </p:nvSpPr>
        <p:spPr>
          <a:xfrm rot="5400000">
            <a:off x="10729543" y="4647213"/>
            <a:ext cx="610156" cy="385011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9B51A9B-6458-4AA0-07CB-9417BA916A5D}"/>
              </a:ext>
            </a:extLst>
          </p:cNvPr>
          <p:cNvSpPr/>
          <p:nvPr/>
        </p:nvSpPr>
        <p:spPr>
          <a:xfrm rot="10800000">
            <a:off x="9496235" y="5257640"/>
            <a:ext cx="750400" cy="385011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AA520B5-78E4-2856-8EAE-96BA70F20D5F}"/>
              </a:ext>
            </a:extLst>
          </p:cNvPr>
          <p:cNvSpPr/>
          <p:nvPr/>
        </p:nvSpPr>
        <p:spPr>
          <a:xfrm rot="10800000">
            <a:off x="7205118" y="5268253"/>
            <a:ext cx="750400" cy="385011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924F178-0116-5E3B-5CC0-36202A199DA5}"/>
              </a:ext>
            </a:extLst>
          </p:cNvPr>
          <p:cNvSpPr/>
          <p:nvPr/>
        </p:nvSpPr>
        <p:spPr>
          <a:xfrm rot="10800000">
            <a:off x="3817035" y="5250460"/>
            <a:ext cx="1979152" cy="385011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D4EFFD-5DBA-72B2-7657-A43739E48D68}"/>
              </a:ext>
            </a:extLst>
          </p:cNvPr>
          <p:cNvSpPr txBox="1"/>
          <p:nvPr/>
        </p:nvSpPr>
        <p:spPr>
          <a:xfrm>
            <a:off x="8050876" y="3928839"/>
            <a:ext cx="1527660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i="1" dirty="0"/>
              <a:t>Check for cache “hit” (if the block in cache)</a:t>
            </a:r>
            <a:endParaRPr lang="he-IL" sz="1400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121F5D-3303-EA5C-5654-4E4447A7BB73}"/>
              </a:ext>
            </a:extLst>
          </p:cNvPr>
          <p:cNvSpPr txBox="1"/>
          <p:nvPr/>
        </p:nvSpPr>
        <p:spPr>
          <a:xfrm>
            <a:off x="5667340" y="3973669"/>
            <a:ext cx="152766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i="1" dirty="0"/>
              <a:t>Turn to cache control</a:t>
            </a:r>
            <a:endParaRPr lang="he-IL" sz="1400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C53049-01CA-2F13-1F53-D94813354618}"/>
              </a:ext>
            </a:extLst>
          </p:cNvPr>
          <p:cNvSpPr txBox="1"/>
          <p:nvPr/>
        </p:nvSpPr>
        <p:spPr>
          <a:xfrm>
            <a:off x="3144199" y="3899718"/>
            <a:ext cx="131121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i="1" dirty="0"/>
              <a:t>Decode the instruction</a:t>
            </a:r>
            <a:endParaRPr lang="he-IL" sz="1400" b="1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F5DB07-39B1-C1A4-B34A-51B9222BF19A}"/>
              </a:ext>
            </a:extLst>
          </p:cNvPr>
          <p:cNvSpPr txBox="1"/>
          <p:nvPr/>
        </p:nvSpPr>
        <p:spPr>
          <a:xfrm>
            <a:off x="621058" y="3973670"/>
            <a:ext cx="131121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i="1" dirty="0"/>
              <a:t>Read an instruction</a:t>
            </a:r>
            <a:endParaRPr lang="he-IL" sz="1400" b="1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D3FC96-387A-6140-A46A-CFB5C31B0B10}"/>
              </a:ext>
            </a:extLst>
          </p:cNvPr>
          <p:cNvSpPr txBox="1"/>
          <p:nvPr/>
        </p:nvSpPr>
        <p:spPr>
          <a:xfrm>
            <a:off x="10513803" y="3884520"/>
            <a:ext cx="152766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i="1" dirty="0"/>
              <a:t>Send transaction to Bus control</a:t>
            </a:r>
            <a:endParaRPr lang="he-IL" sz="1400" b="1" i="1" dirty="0"/>
          </a:p>
        </p:txBody>
      </p:sp>
      <p:sp>
        <p:nvSpPr>
          <p:cNvPr id="26" name="TextBox 15">
            <a:extLst>
              <a:ext uri="{FF2B5EF4-FFF2-40B4-BE49-F238E27FC236}">
                <a16:creationId xmlns:a16="http://schemas.microsoft.com/office/drawing/2014/main" id="{916DDD06-8F75-B19E-6818-CBFA25081ABF}"/>
              </a:ext>
            </a:extLst>
          </p:cNvPr>
          <p:cNvSpPr txBox="1"/>
          <p:nvPr/>
        </p:nvSpPr>
        <p:spPr>
          <a:xfrm>
            <a:off x="2537231" y="5268253"/>
            <a:ext cx="131121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i="1" dirty="0"/>
              <a:t>Read or write</a:t>
            </a:r>
            <a:endParaRPr lang="he-IL" sz="1400" b="1" i="1" dirty="0"/>
          </a:p>
        </p:txBody>
      </p:sp>
      <p:sp>
        <p:nvSpPr>
          <p:cNvPr id="28" name="Arrow: Right 22">
            <a:extLst>
              <a:ext uri="{FF2B5EF4-FFF2-40B4-BE49-F238E27FC236}">
                <a16:creationId xmlns:a16="http://schemas.microsoft.com/office/drawing/2014/main" id="{3D5BC8EA-89DC-BEDE-00AF-D23103090131}"/>
              </a:ext>
            </a:extLst>
          </p:cNvPr>
          <p:cNvSpPr/>
          <p:nvPr/>
        </p:nvSpPr>
        <p:spPr>
          <a:xfrm rot="13192697">
            <a:off x="3643109" y="5751715"/>
            <a:ext cx="824754" cy="385011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9" name="חץ: שמאלה 28">
            <a:extLst>
              <a:ext uri="{FF2B5EF4-FFF2-40B4-BE49-F238E27FC236}">
                <a16:creationId xmlns:a16="http://schemas.microsoft.com/office/drawing/2014/main" id="{93D80A3A-E2C0-9739-EA2F-98C5F6B42BD5}"/>
              </a:ext>
            </a:extLst>
          </p:cNvPr>
          <p:cNvSpPr/>
          <p:nvPr/>
        </p:nvSpPr>
        <p:spPr>
          <a:xfrm rot="19490657">
            <a:off x="5033846" y="5701910"/>
            <a:ext cx="941170" cy="467179"/>
          </a:xfrm>
          <a:prstGeom prst="leftArrow">
            <a:avLst>
              <a:gd name="adj1" fmla="val 40824"/>
              <a:gd name="adj2" fmla="val 50000"/>
            </a:avLst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MESI is 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540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" grpId="0"/>
      <p:bldP spid="3" grpId="0"/>
      <p:bldP spid="7" grpId="0"/>
      <p:bldP spid="24" grpId="0"/>
      <p:bldP spid="25" grpId="0"/>
      <p:bldP spid="26" grpId="0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7EB47-754B-B7FA-C057-D21DB6E42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3BA2ED-5FDA-5DA7-FA9B-1EEBDBC3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838" y="356745"/>
            <a:ext cx="7643775" cy="57515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Multicore DLX with coherence protocol – Project Presentation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704F22-41BA-7294-ED06-535522BF5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7" y="1164771"/>
            <a:ext cx="11168743" cy="495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Implementation</a:t>
            </a:r>
          </a:p>
          <a:p>
            <a:pPr marL="0" indent="0">
              <a:buNone/>
            </a:pPr>
            <a:endParaRPr lang="en-US" sz="1800" b="1" u="sng" dirty="0"/>
          </a:p>
          <a:p>
            <a:pPr marL="0" indent="0">
              <a:buNone/>
            </a:pPr>
            <a:r>
              <a:rPr lang="en-US" sz="2000" b="1" u="sng" dirty="0"/>
              <a:t>Implementation guidelines and methods </a:t>
            </a:r>
            <a:endParaRPr lang="en-US" b="1" u="sng" dirty="0"/>
          </a:p>
          <a:p>
            <a:pPr marL="0" indent="0">
              <a:buNone/>
            </a:pPr>
            <a:endParaRPr lang="en-US" sz="1600" b="1" i="1" dirty="0">
              <a:solidFill>
                <a:prstClr val="black"/>
              </a:solidFill>
            </a:endParaRPr>
          </a:p>
          <a:p>
            <a:r>
              <a:rPr lang="en-US" sz="1600" b="1" i="1" dirty="0">
                <a:solidFill>
                  <a:prstClr val="black"/>
                </a:solidFill>
              </a:rPr>
              <a:t>All the blocks and hardware components were implemented using Verilog </a:t>
            </a:r>
            <a:br>
              <a:rPr lang="en-US" sz="1600" b="1" i="1" dirty="0">
                <a:solidFill>
                  <a:prstClr val="black"/>
                </a:solidFill>
              </a:rPr>
            </a:br>
            <a:r>
              <a:rPr lang="en-US" sz="1600" b="1" i="1" dirty="0">
                <a:solidFill>
                  <a:prstClr val="black"/>
                </a:solidFill>
              </a:rPr>
              <a:t>HDL or schematic drawing over Xilinx’s ISE software (shown in the upper </a:t>
            </a:r>
            <a:br>
              <a:rPr lang="en-US" sz="1600" b="1" i="1" dirty="0">
                <a:solidFill>
                  <a:prstClr val="black"/>
                </a:solidFill>
              </a:rPr>
            </a:br>
            <a:r>
              <a:rPr lang="en-US" sz="1600" b="1" i="1" dirty="0">
                <a:solidFill>
                  <a:prstClr val="black"/>
                </a:solidFill>
              </a:rPr>
              <a:t>picture on the left) and Microsoft’s VScode EDA (for Verilog only)</a:t>
            </a:r>
          </a:p>
          <a:p>
            <a:r>
              <a:rPr lang="en-US" sz="1600" b="1" i="1" dirty="0">
                <a:solidFill>
                  <a:prstClr val="black"/>
                </a:solidFill>
              </a:rPr>
              <a:t>The programs wrote in Assembly language for DLX architecture, as it was </a:t>
            </a:r>
            <a:br>
              <a:rPr lang="en-US" sz="1600" b="1" i="1" dirty="0">
                <a:solidFill>
                  <a:prstClr val="black"/>
                </a:solidFill>
              </a:rPr>
            </a:br>
            <a:r>
              <a:rPr lang="en-US" sz="1600" b="1" i="1" dirty="0">
                <a:solidFill>
                  <a:prstClr val="black"/>
                </a:solidFill>
              </a:rPr>
              <a:t>defined in the ACSL course, and compiled to machine code using the RESA </a:t>
            </a:r>
            <a:br>
              <a:rPr lang="en-US" sz="1600" b="1" i="1" dirty="0">
                <a:solidFill>
                  <a:prstClr val="black"/>
                </a:solidFill>
              </a:rPr>
            </a:br>
            <a:r>
              <a:rPr lang="en-US" sz="1600" b="1" i="1" dirty="0">
                <a:solidFill>
                  <a:prstClr val="black"/>
                </a:solidFill>
              </a:rPr>
              <a:t>software</a:t>
            </a:r>
          </a:p>
          <a:p>
            <a:r>
              <a:rPr lang="en-US" sz="1600" b="1" i="1" dirty="0">
                <a:solidFill>
                  <a:prstClr val="black"/>
                </a:solidFill>
              </a:rPr>
              <a:t>Testing scripts and testbenches were written in Verilog and simulated using </a:t>
            </a:r>
            <a:br>
              <a:rPr lang="en-US" sz="1600" b="1" i="1" dirty="0">
                <a:solidFill>
                  <a:prstClr val="black"/>
                </a:solidFill>
              </a:rPr>
            </a:br>
            <a:r>
              <a:rPr lang="en-US" sz="1600" b="1" i="1" dirty="0">
                <a:solidFill>
                  <a:prstClr val="black"/>
                </a:solidFill>
              </a:rPr>
              <a:t>Xilinx’s Isim (shown in the lower picture) platform</a:t>
            </a:r>
          </a:p>
          <a:p>
            <a:r>
              <a:rPr lang="en-US" sz="1600" b="1" i="1" dirty="0">
                <a:solidFill>
                  <a:prstClr val="black"/>
                </a:solidFill>
              </a:rPr>
              <a:t>The Main Memory and additional components were provided to us by the </a:t>
            </a:r>
            <a:br>
              <a:rPr lang="en-US" sz="1600" b="1" i="1" dirty="0">
                <a:solidFill>
                  <a:prstClr val="black"/>
                </a:solidFill>
              </a:rPr>
            </a:br>
            <a:r>
              <a:rPr lang="en-US" sz="1600" b="1" i="1" dirty="0">
                <a:solidFill>
                  <a:prstClr val="black"/>
                </a:solidFill>
              </a:rPr>
              <a:t>staff of the ACSL course and used as black boxes</a:t>
            </a:r>
          </a:p>
          <a:p>
            <a:r>
              <a:rPr lang="en-US" sz="1600" b="1" i="1" dirty="0">
                <a:solidFill>
                  <a:prstClr val="black"/>
                </a:solidFill>
              </a:rPr>
              <a:t>Also, we used basic components and logic gate, which were included in the </a:t>
            </a:r>
            <a:br>
              <a:rPr lang="en-US" sz="1600" b="1" i="1" dirty="0">
                <a:solidFill>
                  <a:prstClr val="black"/>
                </a:solidFill>
              </a:rPr>
            </a:br>
            <a:r>
              <a:rPr lang="en-US" sz="1600" b="1" i="1" dirty="0">
                <a:solidFill>
                  <a:prstClr val="black"/>
                </a:solidFill>
              </a:rPr>
              <a:t>ISE built-in library</a:t>
            </a:r>
            <a:endParaRPr lang="he-IL" sz="1600" b="1" i="1" dirty="0"/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F51BF8-8E33-387A-C646-0D21C5DC9D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D8E3E8F-3653-C191-652A-A3890FBC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7/29/2025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F1BDA8-BBE2-3DDE-FD92-35A4E659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6</a:t>
            </a:fld>
            <a:endParaRPr lang="en-US" dirty="0"/>
          </a:p>
        </p:txBody>
      </p:sp>
      <p:pic>
        <p:nvPicPr>
          <p:cNvPr id="13" name="תמונה 12" descr="תמונה שמכילה טקסט, צילום מסך, תוכנה, מספר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932A7695-A9AE-96B9-12D2-DB47841F10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114" y="1784559"/>
            <a:ext cx="4371961" cy="2317139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6B7544A2-5EAF-421E-ADD6-4F30F24F182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710"/>
          <a:stretch>
            <a:fillRect/>
          </a:stretch>
        </p:blipFill>
        <p:spPr>
          <a:xfrm>
            <a:off x="7609114" y="4362563"/>
            <a:ext cx="4371961" cy="228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1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59797-1A54-F453-795D-B9DECEA08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A1CCB6-69D4-51EC-D919-C0A90CE04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838" y="356745"/>
            <a:ext cx="7643775" cy="57515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Multicore DLX with coherence protocol – Project Presentation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BD5764-F0AD-8AA8-AF0C-4A011258E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5099"/>
            <a:ext cx="10515600" cy="42971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he-IL" sz="1600" dirty="0"/>
          </a:p>
          <a:p>
            <a:pPr marL="0" indent="0" algn="ctr">
              <a:buNone/>
            </a:pPr>
            <a:r>
              <a:rPr lang="en-US" b="1" u="sng" dirty="0"/>
              <a:t>Implementation</a:t>
            </a:r>
          </a:p>
          <a:p>
            <a:pPr marL="0" indent="0">
              <a:buNone/>
            </a:pPr>
            <a:r>
              <a:rPr lang="en-US" sz="2000" b="1" u="sng" dirty="0"/>
              <a:t>Detailed architecture – top level</a:t>
            </a:r>
          </a:p>
          <a:p>
            <a:pPr marL="0" indent="0">
              <a:buNone/>
            </a:pPr>
            <a:endParaRPr lang="en-US" sz="1800" b="1" u="sng" dirty="0"/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6DE9D5-318B-59E5-BD13-48686814FE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D3962A0-A5BD-7706-76B9-3B36920C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7/29/2025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0F1CF9-AD27-7485-AE85-8480F41B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תיבת טקסט 30">
            <a:extLst>
              <a:ext uri="{FF2B5EF4-FFF2-40B4-BE49-F238E27FC236}">
                <a16:creationId xmlns:a16="http://schemas.microsoft.com/office/drawing/2014/main" id="{F921F966-0770-8B93-D87D-7090577E8A4B}"/>
              </a:ext>
            </a:extLst>
          </p:cNvPr>
          <p:cNvSpPr txBox="1"/>
          <p:nvPr/>
        </p:nvSpPr>
        <p:spPr>
          <a:xfrm>
            <a:off x="361544" y="5842901"/>
            <a:ext cx="11468911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sz="1400" b="1" i="1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Red blocks are black boxes – used for the project but wasn’t made by us. Blue blocks were made by 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B8C86-0E1B-D088-A550-841A142E990F}"/>
              </a:ext>
            </a:extLst>
          </p:cNvPr>
          <p:cNvSpPr txBox="1"/>
          <p:nvPr/>
        </p:nvSpPr>
        <p:spPr>
          <a:xfrm>
            <a:off x="7334655" y="2811201"/>
            <a:ext cx="4019145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u="sng" dirty="0"/>
              <a:t>Main Memory</a:t>
            </a:r>
            <a:r>
              <a:rPr lang="en-US" sz="1600" b="1" i="1" dirty="0"/>
              <a:t> – joint for both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u="sng" dirty="0"/>
              <a:t>Bus control</a:t>
            </a:r>
            <a:r>
              <a:rPr lang="en-US" sz="1600" b="1" i="1" dirty="0"/>
              <a:t> – performing arbitration, data routing and signal transaction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u="sng" dirty="0"/>
              <a:t>Core</a:t>
            </a:r>
            <a:r>
              <a:rPr lang="en-US" sz="1600" b="1" i="1" dirty="0"/>
              <a:t> – includes a DLX simple processor, instruction memory unit and cache.</a:t>
            </a:r>
            <a:endParaRPr lang="he-IL" sz="1600" b="1" i="1" dirty="0"/>
          </a:p>
        </p:txBody>
      </p:sp>
      <p:pic>
        <p:nvPicPr>
          <p:cNvPr id="11" name="תמונה 10" descr="תמונה שמכילה טקסט, תרשים, קו, תוכנית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7812101F-5193-4C1E-3AAC-AAC7CB3BF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2159001"/>
            <a:ext cx="6088740" cy="304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9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1219F-E0B1-A521-6E06-30CC464A1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717CA2-BF77-2D53-9250-007EC2F26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838" y="356745"/>
            <a:ext cx="7595136" cy="57515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Multicore DLX with coherence protocol – Project Presentation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889E86-53EC-87BC-3AF8-334E7E225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449"/>
            <a:ext cx="10515600" cy="49915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Implementation</a:t>
            </a:r>
          </a:p>
          <a:p>
            <a:pPr marL="0" indent="0">
              <a:buNone/>
            </a:pPr>
            <a:endParaRPr lang="en-US" sz="700" b="1" u="sng" dirty="0"/>
          </a:p>
          <a:p>
            <a:pPr marL="0" indent="0">
              <a:buNone/>
            </a:pPr>
            <a:r>
              <a:rPr lang="en-US" sz="2000" b="1" u="sng" dirty="0"/>
              <a:t>Detailed architecture – processor core structure</a:t>
            </a:r>
          </a:p>
          <a:p>
            <a:pPr marL="0" indent="0">
              <a:buNone/>
            </a:pPr>
            <a:endParaRPr lang="en-US" sz="1600" b="1" u="sng" dirty="0"/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4C61CA-A0C7-D798-09C6-FBBC15BC4B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95D800-7609-29D6-5F73-B50304EB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7/29/2025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EF496-7A72-2154-86F1-E5A16C04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תיבת טקסט 30">
            <a:extLst>
              <a:ext uri="{FF2B5EF4-FFF2-40B4-BE49-F238E27FC236}">
                <a16:creationId xmlns:a16="http://schemas.microsoft.com/office/drawing/2014/main" id="{169F9A0F-D512-ECDB-14DE-6F6A99A3F196}"/>
              </a:ext>
            </a:extLst>
          </p:cNvPr>
          <p:cNvSpPr txBox="1"/>
          <p:nvPr/>
        </p:nvSpPr>
        <p:spPr>
          <a:xfrm>
            <a:off x="1730129" y="6430566"/>
            <a:ext cx="1167441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sz="1400" b="1" i="1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DLX was implemented during the ASCL lab. </a:t>
            </a:r>
            <a:endParaRPr lang="he-IL" sz="1400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0A2A4-9216-965C-2CC6-BC78CAED6BE6}"/>
              </a:ext>
            </a:extLst>
          </p:cNvPr>
          <p:cNvSpPr txBox="1"/>
          <p:nvPr/>
        </p:nvSpPr>
        <p:spPr>
          <a:xfrm>
            <a:off x="544749" y="2648391"/>
            <a:ext cx="4877106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sz="1600" b="1" i="1" u="sng" dirty="0">
                <a:solidFill>
                  <a:prstClr val="black"/>
                </a:solidFill>
                <a:latin typeface="Calibri" panose="020F0502020204030204"/>
              </a:rPr>
              <a:t>DLX</a:t>
            </a:r>
            <a:r>
              <a:rPr lang="en-US" sz="1600" b="1" i="1" dirty="0">
                <a:solidFill>
                  <a:prstClr val="black"/>
                </a:solidFill>
                <a:latin typeface="Calibri" panose="020F0502020204030204"/>
              </a:rPr>
              <a:t> – simplified processor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en-US" sz="1600" b="1" i="1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u="sng" dirty="0">
                <a:solidFill>
                  <a:prstClr val="black"/>
                </a:solidFill>
                <a:latin typeface="Calibri" panose="020F0502020204030204"/>
              </a:rPr>
              <a:t>Cache</a:t>
            </a:r>
            <a:r>
              <a:rPr lang="en-US" sz="1600" b="1" i="1" dirty="0">
                <a:solidFill>
                  <a:prstClr val="black"/>
                </a:solidFill>
                <a:latin typeface="Calibri" panose="020F0502020204030204"/>
              </a:rPr>
              <a:t> – fast access memory of limited local memory blocks. Includes MESI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i="1" dirty="0">
              <a:solidFill>
                <a:prstClr val="black"/>
              </a:solidFill>
              <a:latin typeface="Calibri" panose="020F0502020204030204"/>
            </a:endParaRPr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en-US" sz="1600" b="1" i="1" u="sng" dirty="0">
                <a:solidFill>
                  <a:prstClr val="black"/>
                </a:solidFill>
                <a:latin typeface="Calibri" panose="020F0502020204030204"/>
              </a:rPr>
              <a:t>Instruction memory </a:t>
            </a:r>
            <a:r>
              <a:rPr lang="en-US" sz="1600" b="1" i="1" dirty="0">
                <a:solidFill>
                  <a:prstClr val="black"/>
                </a:solidFill>
                <a:latin typeface="Calibri" panose="020F0502020204030204"/>
              </a:rPr>
              <a:t>– separated memory unit for instruction only</a:t>
            </a:r>
          </a:p>
          <a:p>
            <a:pPr marL="273050" indent="-273050">
              <a:buFont typeface="Arial" panose="020B0604020202020204" pitchFamily="34" charset="0"/>
              <a:buChar char="•"/>
            </a:pPr>
            <a:endParaRPr lang="en-US" sz="1600" b="1" i="1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u="sng" dirty="0">
                <a:solidFill>
                  <a:prstClr val="black"/>
                </a:solidFill>
                <a:latin typeface="Calibri" panose="020F0502020204030204"/>
              </a:rPr>
              <a:t>Fetch State check </a:t>
            </a:r>
            <a:r>
              <a:rPr lang="en-US" sz="1600" b="1" i="1" dirty="0">
                <a:solidFill>
                  <a:prstClr val="black"/>
                </a:solidFill>
                <a:latin typeface="Calibri" panose="020F0502020204030204"/>
              </a:rPr>
              <a:t>– Indicates if DLX read instruction is in progress.</a:t>
            </a:r>
          </a:p>
        </p:txBody>
      </p:sp>
      <p:pic>
        <p:nvPicPr>
          <p:cNvPr id="11" name="תמונה 10" descr="תמונה שמכילה טקסט, תרשים, צילום מסך, מקביל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4A5940A2-5C0E-6195-0B71-68DCDEB5B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72187"/>
            <a:ext cx="5931945" cy="430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7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9923F-7FF1-B075-6413-6911A9439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781598-0081-7590-A5E5-9ABE5587E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838" y="356745"/>
            <a:ext cx="7702141" cy="57515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Multicore DLX with coherence protocol – Project Presentation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981D85-7DD6-4035-5B4E-2EA73760E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357"/>
            <a:ext cx="10515600" cy="49736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Implementation</a:t>
            </a:r>
          </a:p>
          <a:p>
            <a:pPr marL="0" indent="0">
              <a:buNone/>
            </a:pPr>
            <a:endParaRPr lang="en-US" sz="1100" b="1" u="sng" dirty="0"/>
          </a:p>
          <a:p>
            <a:pPr marL="0" indent="0">
              <a:buNone/>
            </a:pPr>
            <a:r>
              <a:rPr lang="en-US" sz="2000" b="1" u="sng" dirty="0"/>
              <a:t>Detailed architecture – cache internal 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DA3548-7BA5-1C88-E262-CC4496A426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0B33C61-BF6E-F284-D85C-7493622B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2739-273F-4728-8B1A-480EEBF683AC}" type="datetime1">
              <a:rPr lang="en-US" smtClean="0"/>
              <a:t>7/29/2025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BB6F8-ED1A-80EA-637B-713A5E2C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72B9BD-83DD-00A1-E57C-30D45EBAF85F}"/>
              </a:ext>
            </a:extLst>
          </p:cNvPr>
          <p:cNvSpPr txBox="1"/>
          <p:nvPr/>
        </p:nvSpPr>
        <p:spPr>
          <a:xfrm>
            <a:off x="760974" y="2854461"/>
            <a:ext cx="5081663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u="sng" dirty="0">
                <a:solidFill>
                  <a:prstClr val="black"/>
                </a:solidFill>
                <a:latin typeface="Calibri" panose="020F0502020204030204"/>
              </a:rPr>
              <a:t>Cache control  </a:t>
            </a:r>
            <a:r>
              <a:rPr lang="en-US" sz="1600" b="1" i="1" dirty="0">
                <a:solidFill>
                  <a:prstClr val="black"/>
                </a:solidFill>
                <a:latin typeface="Calibri" panose="020F0502020204030204"/>
              </a:rPr>
              <a:t>-  managing the cache and Initiate memory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i="1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u="sng" dirty="0">
                <a:solidFill>
                  <a:prstClr val="black"/>
                </a:solidFill>
                <a:latin typeface="Calibri" panose="020F0502020204030204"/>
              </a:rPr>
              <a:t>Cache DATAPATH </a:t>
            </a:r>
            <a:r>
              <a:rPr lang="en-US" sz="1600" b="1" i="1" dirty="0">
                <a:solidFill>
                  <a:prstClr val="black"/>
                </a:solidFill>
                <a:latin typeface="Calibri" panose="020F0502020204030204"/>
              </a:rPr>
              <a:t>– Holds data and includes a bus snooping mechanism.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i="1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u="sng" dirty="0">
                <a:solidFill>
                  <a:prstClr val="black"/>
                </a:solidFill>
                <a:latin typeface="Calibri" panose="020F0502020204030204"/>
              </a:rPr>
              <a:t>Address Calculator </a:t>
            </a:r>
            <a:r>
              <a:rPr lang="en-US" sz="1600" b="1" i="1" dirty="0">
                <a:solidFill>
                  <a:prstClr val="black"/>
                </a:solidFill>
                <a:latin typeface="Calibri" panose="020F0502020204030204"/>
              </a:rPr>
              <a:t>– calculates the requested address based on the various situations </a:t>
            </a:r>
            <a:endParaRPr lang="he-IL" sz="1600" b="1" i="1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0" name="תמונה 9" descr="תמונה שמכילה תרשים, קו, מלבן, מקביל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E0274FD7-3DAF-785D-92D2-AEF732AB7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363" y="1830153"/>
            <a:ext cx="5604178" cy="413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72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1574</Words>
  <Application>Microsoft Office PowerPoint</Application>
  <PresentationFormat>מסך רחב</PresentationFormat>
  <Paragraphs>284</Paragraphs>
  <Slides>17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Office Theme</vt:lpstr>
      <vt:lpstr>Multicore DLX with coherence protocol – Project Presentation</vt:lpstr>
      <vt:lpstr>Multicore DLX with coherence protocol – Project Presentation</vt:lpstr>
      <vt:lpstr>Multicore DLX with coherence protocol – Project Presentation</vt:lpstr>
      <vt:lpstr>Multicore DLX with coherence protocol – Project Presentation</vt:lpstr>
      <vt:lpstr>Multicore DLX with coherence protocol – Project Presentation</vt:lpstr>
      <vt:lpstr>Multicore DLX with coherence protocol – Project Presentation</vt:lpstr>
      <vt:lpstr>Multicore DLX with coherence protocol – Project Presentation</vt:lpstr>
      <vt:lpstr>Multicore DLX with coherence protocol – Project Presentation</vt:lpstr>
      <vt:lpstr>Multicore DLX with coherence protocol – Project Presentation</vt:lpstr>
      <vt:lpstr>Multicore DLX with coherence protocol – Project Presentation</vt:lpstr>
      <vt:lpstr>Multicore DLX with coherence protocol – Project Presentation</vt:lpstr>
      <vt:lpstr>Multicore DLX with coherence protocol – Project Presentation</vt:lpstr>
      <vt:lpstr>Multicore DLX with coherence protocol – Project Presentation</vt:lpstr>
      <vt:lpstr>Multicore DLX with coherence protocol – Project Presentation</vt:lpstr>
      <vt:lpstr>Multicore DLX with coherence protocol – Project Presentation</vt:lpstr>
      <vt:lpstr>Multicore DLX with coherence protocol – Project Presentation</vt:lpstr>
      <vt:lpstr>Multicore DLX with coherence protocol – Project Presentation</vt:lpstr>
    </vt:vector>
  </TitlesOfParts>
  <Company>TAU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Fainguelernt</dc:creator>
  <cp:lastModifiedBy>יוחי שילה</cp:lastModifiedBy>
  <cp:revision>44</cp:revision>
  <dcterms:created xsi:type="dcterms:W3CDTF">2021-12-15T06:30:50Z</dcterms:created>
  <dcterms:modified xsi:type="dcterms:W3CDTF">2025-07-29T12:46:41Z</dcterms:modified>
</cp:coreProperties>
</file>