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335" r:id="rId5"/>
    <p:sldId id="266" r:id="rId6"/>
    <p:sldId id="341" r:id="rId7"/>
    <p:sldId id="298" r:id="rId8"/>
    <p:sldId id="299" r:id="rId9"/>
    <p:sldId id="300" r:id="rId10"/>
    <p:sldId id="333" r:id="rId11"/>
    <p:sldId id="334" r:id="rId12"/>
    <p:sldId id="301" r:id="rId13"/>
    <p:sldId id="340" r:id="rId14"/>
    <p:sldId id="302" r:id="rId15"/>
    <p:sldId id="303" r:id="rId16"/>
    <p:sldId id="305" r:id="rId17"/>
    <p:sldId id="304" r:id="rId18"/>
    <p:sldId id="339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42" r:id="rId27"/>
    <p:sldId id="313" r:id="rId28"/>
    <p:sldId id="314" r:id="rId29"/>
    <p:sldId id="315" r:id="rId30"/>
    <p:sldId id="323" r:id="rId31"/>
    <p:sldId id="324" r:id="rId32"/>
    <p:sldId id="325" r:id="rId33"/>
    <p:sldId id="327" r:id="rId34"/>
    <p:sldId id="328" r:id="rId35"/>
    <p:sldId id="329" r:id="rId36"/>
    <p:sldId id="330" r:id="rId37"/>
    <p:sldId id="331" r:id="rId38"/>
    <p:sldId id="332" r:id="rId39"/>
    <p:sldId id="343" r:id="rId40"/>
    <p:sldId id="316" r:id="rId41"/>
    <p:sldId id="336" r:id="rId42"/>
    <p:sldId id="337" r:id="rId43"/>
    <p:sldId id="338" r:id="rId44"/>
    <p:sldId id="344" r:id="rId45"/>
    <p:sldId id="318" r:id="rId46"/>
    <p:sldId id="319" r:id="rId47"/>
    <p:sldId id="320" r:id="rId48"/>
    <p:sldId id="321" r:id="rId49"/>
    <p:sldId id="27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20" y="2270908"/>
            <a:ext cx="7034363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4" y="5024051"/>
            <a:ext cx="7034363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1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7" y="6314441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2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7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4" y="3564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1" y="557784"/>
            <a:ext cx="3831337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1" y="558065"/>
            <a:ext cx="6245353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1" y="1526671"/>
            <a:ext cx="6245353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1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1" y="4669432"/>
            <a:ext cx="6245353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1" y="557784"/>
            <a:ext cx="3831337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1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2" y="2950590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1" y="557784"/>
            <a:ext cx="3831337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7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1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1"/>
            </a:lvl4pPr>
            <a:lvl5pPr>
              <a:lnSpc>
                <a:spcPct val="112000"/>
              </a:lnSpc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3"/>
            <a:ext cx="3838777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7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3"/>
            <a:ext cx="3838777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7034363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5" y="5537926"/>
            <a:ext cx="7034363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4" y="6314441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3" y="6314441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7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2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7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399" y="431748"/>
            <a:ext cx="5105401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1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3" y="2"/>
            <a:ext cx="12191998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1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8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4" y="3564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8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8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3" y="2"/>
            <a:ext cx="12191998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2" y="6314441"/>
            <a:ext cx="3814857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8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4" y="3564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8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2001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1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5" y="1534887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7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1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1"/>
            <a:ext cx="381485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1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1/4/2021 3:47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1"/>
            <a:ext cx="381485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80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11" rtl="0" eaLnBrk="1" latinLnBrk="0" hangingPunct="1">
        <a:lnSpc>
          <a:spcPct val="90000"/>
        </a:lnSpc>
        <a:spcBef>
          <a:spcPct val="0"/>
        </a:spcBef>
        <a:buNone/>
        <a:defRPr sz="5001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8" indent="-283468" algn="l" defTabSz="914411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9" indent="-283468" algn="l" defTabSz="914411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15" indent="-283468" algn="l" defTabSz="914411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21" indent="-283468" algn="l" defTabSz="914411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27" indent="-283468" algn="l" defTabSz="914411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1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32" indent="-283468" algn="l" defTabSz="914411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38" indent="-283468" algn="l" defTabSz="914411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1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44" indent="-283468" algn="l" defTabSz="914411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49" indent="-283468" algn="l" defTabSz="914411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1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 userDrawn="1">
          <p15:clr>
            <a:srgbClr val="F26B43"/>
          </p15:clr>
        </p15:guide>
        <p15:guide id="2" pos="480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3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39E6-2721-4066-9BC8-6B2A860E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A4E16-990A-495D-9984-A9790F58334C}"/>
              </a:ext>
            </a:extLst>
          </p:cNvPr>
          <p:cNvSpPr txBox="1"/>
          <p:nvPr/>
        </p:nvSpPr>
        <p:spPr>
          <a:xfrm>
            <a:off x="868752" y="1416217"/>
            <a:ext cx="9392848" cy="184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D" sz="4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Employee’s Performance with </a:t>
            </a:r>
            <a:r>
              <a:rPr lang="en-ID" sz="4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4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en-ID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7E12FAC-6B8A-4338-B068-7F06AB4FB1AA}"/>
              </a:ext>
            </a:extLst>
          </p:cNvPr>
          <p:cNvSpPr txBox="1">
            <a:spLocks/>
          </p:cNvSpPr>
          <p:nvPr/>
        </p:nvSpPr>
        <p:spPr>
          <a:xfrm>
            <a:off x="1038115" y="4767007"/>
            <a:ext cx="7034363" cy="134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11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6" indent="0" algn="ctr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11" indent="0" algn="ctr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17" indent="0" algn="ctr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23" indent="0" algn="ctr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29" indent="0" algn="ctr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34" indent="0" algn="ctr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40" indent="0" algn="ctr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46" indent="0" algn="ctr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161415" algn="l"/>
              </a:tabLst>
            </a:pPr>
            <a:r>
              <a:rPr lang="en-ID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12S17007 – </a:t>
            </a:r>
            <a:r>
              <a:rPr lang="en-ID" sz="1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Ernike</a:t>
            </a:r>
            <a:r>
              <a:rPr lang="en-ID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 </a:t>
            </a:r>
            <a:r>
              <a:rPr lang="en-ID" sz="1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Manurung</a:t>
            </a:r>
            <a:r>
              <a:rPr lang="en-ID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1161415" algn="l"/>
              </a:tabLst>
            </a:pPr>
            <a:r>
              <a:rPr lang="en-ID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12S17021 – Inggrit S. Purba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tabLst>
                <a:tab pos="1161415" algn="l"/>
              </a:tabLst>
            </a:pPr>
            <a:r>
              <a:rPr lang="en-ID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12S17024 – Yohana V. </a:t>
            </a:r>
            <a:r>
              <a:rPr lang="en-ID" sz="1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Aritonang</a:t>
            </a:r>
            <a:endParaRPr lang="en-ID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C3863-2FE2-4CF7-8C5B-6B51D9434225}"/>
              </a:ext>
            </a:extLst>
          </p:cNvPr>
          <p:cNvSpPr txBox="1"/>
          <p:nvPr/>
        </p:nvSpPr>
        <p:spPr>
          <a:xfrm>
            <a:off x="1038115" y="4397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Kelompok</a:t>
            </a: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01</a:t>
            </a:r>
            <a:endParaRPr lang="en-ID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4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21D3E4A-E3E0-49C7-92F7-9C5E7459FA6A}"/>
              </a:ext>
            </a:extLst>
          </p:cNvPr>
          <p:cNvSpPr txBox="1">
            <a:spLocks/>
          </p:cNvSpPr>
          <p:nvPr/>
        </p:nvSpPr>
        <p:spPr>
          <a:xfrm>
            <a:off x="521413" y="2701655"/>
            <a:ext cx="4381141" cy="227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1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Data</a:t>
            </a:r>
            <a:br>
              <a:rPr lang="en-US" sz="4400" dirty="0"/>
            </a:br>
            <a:r>
              <a:rPr lang="en-US" sz="4400" dirty="0"/>
              <a:t>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2023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78482" y="201697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Collect Initial Data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D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memprediksi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diakses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link https://www.kaggle.com/shivan118/hranalysis?select=train.csv</a:t>
            </a:r>
            <a:r>
              <a:rPr lang="en-ID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2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F2450B-9776-4F22-928E-072A3416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 Understanding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E05695-5C2B-4D0C-A2BA-AC8ACC0A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7F7DF-DDD7-418B-88F6-4C3BA2D09F29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639BF-A671-4B9E-A3E9-14C694C2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A7B2552D-B2B2-4F2A-9568-1F31D7BD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FA2BF7-A9B4-4926-A0BF-2C71A2090B13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3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24423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Describe Data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EB129-9126-48C0-A7DD-BCEFDD8BF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2832"/>
              </p:ext>
            </p:extLst>
          </p:nvPr>
        </p:nvGraphicFramePr>
        <p:xfrm>
          <a:off x="3764795" y="706631"/>
          <a:ext cx="6584163" cy="556312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03836">
                  <a:extLst>
                    <a:ext uri="{9D8B030D-6E8A-4147-A177-3AD203B41FA5}">
                      <a16:colId xmlns:a16="http://schemas.microsoft.com/office/drawing/2014/main" val="2622967520"/>
                    </a:ext>
                  </a:extLst>
                </a:gridCol>
                <a:gridCol w="1660035">
                  <a:extLst>
                    <a:ext uri="{9D8B030D-6E8A-4147-A177-3AD203B41FA5}">
                      <a16:colId xmlns:a16="http://schemas.microsoft.com/office/drawing/2014/main" val="1844995529"/>
                    </a:ext>
                  </a:extLst>
                </a:gridCol>
                <a:gridCol w="961460">
                  <a:extLst>
                    <a:ext uri="{9D8B030D-6E8A-4147-A177-3AD203B41FA5}">
                      <a16:colId xmlns:a16="http://schemas.microsoft.com/office/drawing/2014/main" val="3032411391"/>
                    </a:ext>
                  </a:extLst>
                </a:gridCol>
                <a:gridCol w="3558832">
                  <a:extLst>
                    <a:ext uri="{9D8B030D-6E8A-4147-A177-3AD203B41FA5}">
                      <a16:colId xmlns:a16="http://schemas.microsoft.com/office/drawing/2014/main" val="3477908294"/>
                    </a:ext>
                  </a:extLst>
                </a:gridCol>
              </a:tblGrid>
              <a:tr h="261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No.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Nama atribut (variabel)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Tipe atribut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Deskripsi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550533"/>
                  </a:ext>
                </a:extLst>
              </a:tr>
              <a:tr h="463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department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Nama </a:t>
                      </a:r>
                      <a:r>
                        <a:rPr lang="en-ID" sz="1000" dirty="0" err="1">
                          <a:effectLst/>
                        </a:rPr>
                        <a:t>departemen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karyawan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068754"/>
                  </a:ext>
                </a:extLst>
              </a:tr>
              <a:tr h="463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region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Asal wilayah kerja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119938"/>
                  </a:ext>
                </a:extLst>
              </a:tr>
              <a:tr h="463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education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Tingkat pendidikan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326678"/>
                  </a:ext>
                </a:extLst>
              </a:tr>
              <a:tr h="261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gender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Binary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Jenis kelamin karyawan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286080"/>
                  </a:ext>
                </a:extLst>
              </a:tr>
              <a:tr h="261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recruitment_channel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Kanal rekrutmen untuk karyawan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715601"/>
                  </a:ext>
                </a:extLst>
              </a:tr>
              <a:tr h="62838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no_of_trainings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Numerik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Total </a:t>
                      </a:r>
                      <a:r>
                        <a:rPr lang="en-ID" sz="1000" dirty="0" err="1">
                          <a:effectLst/>
                        </a:rPr>
                        <a:t>jumlah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pelatihan</a:t>
                      </a:r>
                      <a:r>
                        <a:rPr lang="en-ID" sz="1000" dirty="0">
                          <a:effectLst/>
                        </a:rPr>
                        <a:t> yang </a:t>
                      </a:r>
                      <a:r>
                        <a:rPr lang="en-ID" sz="1000" dirty="0" err="1">
                          <a:effectLst/>
                        </a:rPr>
                        <a:t>diselesaikan</a:t>
                      </a:r>
                      <a:r>
                        <a:rPr lang="en-ID" sz="1000" dirty="0">
                          <a:effectLst/>
                        </a:rPr>
                        <a:t> pada </a:t>
                      </a:r>
                      <a:r>
                        <a:rPr lang="en-ID" sz="1000" dirty="0" err="1">
                          <a:effectLst/>
                        </a:rPr>
                        <a:t>tahun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sebelumnya</a:t>
                      </a:r>
                      <a:r>
                        <a:rPr lang="en-ID" sz="1000" dirty="0">
                          <a:effectLst/>
                        </a:rPr>
                        <a:t> (</a:t>
                      </a:r>
                      <a:r>
                        <a:rPr lang="en-ID" sz="1000" dirty="0" err="1">
                          <a:effectLst/>
                        </a:rPr>
                        <a:t>seperti</a:t>
                      </a:r>
                      <a:r>
                        <a:rPr lang="en-ID" sz="1000" dirty="0">
                          <a:effectLst/>
                        </a:rPr>
                        <a:t> soft kill, technical skills, </a:t>
                      </a:r>
                      <a:r>
                        <a:rPr lang="en-ID" sz="1000" dirty="0" err="1">
                          <a:effectLst/>
                        </a:rPr>
                        <a:t>dll</a:t>
                      </a:r>
                      <a:r>
                        <a:rPr lang="en-ID" sz="1000" dirty="0">
                          <a:effectLst/>
                        </a:rPr>
                        <a:t>)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896351"/>
                  </a:ext>
                </a:extLst>
              </a:tr>
              <a:tr h="261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age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Usia karyawan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446688"/>
                  </a:ext>
                </a:extLst>
              </a:tr>
              <a:tr h="2610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rating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Ordinal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Peringkat karyawan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178668"/>
                  </a:ext>
                </a:extLst>
              </a:tr>
              <a:tr h="27751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length_of_service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Numerik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Lama bekerja dalam beberapa tahun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62914"/>
                  </a:ext>
                </a:extLst>
              </a:tr>
              <a:tr h="55781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KPIs_met</a:t>
                      </a:r>
                      <a:r>
                        <a:rPr lang="en-ID" sz="1000" dirty="0">
                          <a:effectLst/>
                        </a:rPr>
                        <a:t> &gt;8No%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Binary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Jika persen KPI (Key Performance Indicators) lebih dari 80% =&gt; Yes, jika tidak =&gt; 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96165"/>
                  </a:ext>
                </a:extLst>
              </a:tr>
              <a:tr h="59500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awards_won?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Binary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Jika </a:t>
                      </a:r>
                      <a:r>
                        <a:rPr lang="en-ID" sz="1000" dirty="0" err="1">
                          <a:effectLst/>
                        </a:rPr>
                        <a:t>karyawan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memenangkan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penghargaan</a:t>
                      </a:r>
                      <a:r>
                        <a:rPr lang="en-ID" sz="1000" dirty="0">
                          <a:effectLst/>
                        </a:rPr>
                        <a:t> pada </a:t>
                      </a:r>
                      <a:r>
                        <a:rPr lang="en-ID" sz="1000" dirty="0" err="1">
                          <a:effectLst/>
                        </a:rPr>
                        <a:t>tahun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sebelumnya</a:t>
                      </a:r>
                      <a:r>
                        <a:rPr lang="en-ID" sz="1000" dirty="0">
                          <a:effectLst/>
                        </a:rPr>
                        <a:t> =&gt; Yes, </a:t>
                      </a:r>
                      <a:r>
                        <a:rPr lang="en-ID" sz="1000" dirty="0" err="1">
                          <a:effectLst/>
                        </a:rPr>
                        <a:t>jika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tidak</a:t>
                      </a:r>
                      <a:r>
                        <a:rPr lang="en-ID" sz="1000" dirty="0">
                          <a:effectLst/>
                        </a:rPr>
                        <a:t> =&gt; 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92874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avg_training_score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Numerik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>
                          <a:effectLst/>
                        </a:rPr>
                        <a:t>Skor rata-rata dalam evaluasi pelatihan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818614"/>
                  </a:ext>
                </a:extLst>
              </a:tr>
              <a:tr h="473197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is_promoted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Binary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000" dirty="0">
                          <a:effectLst/>
                        </a:rPr>
                        <a:t>Jika </a:t>
                      </a:r>
                      <a:r>
                        <a:rPr lang="en-ID" sz="1000" dirty="0" err="1">
                          <a:effectLst/>
                        </a:rPr>
                        <a:t>karyawan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direkomendasikan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untuk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promosi</a:t>
                      </a:r>
                      <a:r>
                        <a:rPr lang="en-ID" sz="1000" dirty="0">
                          <a:effectLst/>
                        </a:rPr>
                        <a:t> =&gt; Yes, </a:t>
                      </a:r>
                      <a:r>
                        <a:rPr lang="en-ID" sz="1000" dirty="0" err="1">
                          <a:effectLst/>
                        </a:rPr>
                        <a:t>jika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tidak</a:t>
                      </a:r>
                      <a:r>
                        <a:rPr lang="en-ID" sz="1000" dirty="0">
                          <a:effectLst/>
                        </a:rPr>
                        <a:t> =&gt; 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021333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FC6F2E4-E051-47AC-AFF0-311BBDCF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 Understanding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FF880C-AC7B-4CEC-B57C-EE7EE52AF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EEC3A-2781-470B-BE16-108CD1FFB16F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3EA870-18BF-4A98-BBE4-DC6234F69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8F6E84BA-3AC0-4FAD-A124-AB3924D2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D31878-C927-4601-9A0D-A9FC955284EB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2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78482" y="309562"/>
            <a:ext cx="5746377" cy="64462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Explore Data</a:t>
            </a: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‘Master’s &amp; above’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No_of_trainings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(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no_of_trainings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KPIs_met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&gt;80%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KPIs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80%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Awards_won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memenangkan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Rata-rata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avg_training_score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juga.</a:t>
            </a:r>
          </a:p>
          <a:p>
            <a:pPr marL="0" indent="0" algn="just">
              <a:lnSpc>
                <a:spcPct val="110000"/>
              </a:lnSpc>
              <a:spcAft>
                <a:spcPts val="1000"/>
              </a:spcAft>
              <a:buNone/>
            </a:pP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eberapa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karyawannya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education,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no_of_trainings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KPIs_met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&gt;80%,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awards_won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avg_training_score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BD3C8F-37F9-43A2-B576-0197255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 Understanding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231E8C-C50D-402B-B6C1-547F0DA0E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89B30-78C0-4032-A9FB-927F3A3DD0C8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D785DC-CD59-49C7-B8E5-0A198C96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A22DF09F-48F2-44DB-BB01-54582D65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8649F0-4D60-4474-ABCF-483D3928B081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7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78482" y="173720"/>
            <a:ext cx="5746377" cy="6446238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Verify Data Quality</a:t>
            </a: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“education” dan “rating”,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“rating”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 dan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is_promoted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disajikan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34BE39-0094-4E47-A7B4-F029CECE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 Understanding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94BAA7-583B-4A2F-B506-4CD924C2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8FAF7-E797-44E7-9282-106FD2E51F76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707EA7-77B3-4974-8E6A-750107EE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685C7FD0-751D-4475-B3FC-F482588D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BE470C-3EB9-47A8-91C8-0FB76B9185B0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40296-541A-4848-8F86-16AB00D1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3036" y="2545041"/>
            <a:ext cx="8250623" cy="53647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</a:t>
            </a:r>
            <a:br>
              <a:rPr lang="en-US" sz="4400" dirty="0"/>
            </a:br>
            <a:r>
              <a:rPr lang="en-US" sz="4400" dirty="0"/>
              <a:t> Preparation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819759" y="220329"/>
            <a:ext cx="5746377" cy="54562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Package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virtual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Mlxtend</a:t>
            </a:r>
            <a:r>
              <a:rPr lang="en-ID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n-ID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ID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ID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matpotlib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Association_rules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D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B42E8E-7826-426A-B3FC-A1961763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 Preparation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8A1A42-5AFA-4BDC-86A0-2EAAF15F0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84E6-AEE8-45AA-AB55-DA9670838D18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D67D84-1BD6-4C61-8EFC-F5923F659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CD43AA63-1A43-4043-9F79-A79B9FE8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0C7CAC-1488-4117-A4A8-F656866B10C7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690679" y="130217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Dataset Preparation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</a:t>
            </a: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.describe()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50BF8-60DC-4BC9-BF1B-3438062FF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0064" y="1809083"/>
            <a:ext cx="3716020" cy="221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4B56F-3E6B-4DAD-883B-CBFAE2489540}"/>
              </a:ext>
            </a:extLst>
          </p:cNvPr>
          <p:cNvSpPr txBox="1"/>
          <p:nvPr/>
        </p:nvSpPr>
        <p:spPr>
          <a:xfrm>
            <a:off x="3378691" y="1271504"/>
            <a:ext cx="5835478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.describe() </a:t>
            </a:r>
            <a:r>
              <a:rPr lang="en-ID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bertipe</a:t>
            </a:r>
            <a:r>
              <a:rPr lang="en-ID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Numerik</a:t>
            </a:r>
            <a:endParaRPr lang="en-ID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46C0F-3F7E-4B8B-9C33-CABD5ECD1082}"/>
              </a:ext>
            </a:extLst>
          </p:cNvPr>
          <p:cNvSpPr txBox="1"/>
          <p:nvPr/>
        </p:nvSpPr>
        <p:spPr>
          <a:xfrm>
            <a:off x="3312385" y="3995091"/>
            <a:ext cx="5835478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.describe() </a:t>
            </a:r>
            <a:r>
              <a:rPr lang="en-ID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</a:t>
            </a:r>
            <a:endParaRPr lang="en-ID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451DBB-45A0-41CB-8551-E9454669BC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0064" y="4638758"/>
            <a:ext cx="5505450" cy="18954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5AE975-4DFF-451C-A7C9-D94FAA6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4F6040-857B-402F-A579-239F89BE7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37D93-986F-407A-8E25-BF787DA243FF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D2A874-117B-4DE2-B073-8406B14A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9" name="Graphic 18" descr="Exit Door">
            <a:extLst>
              <a:ext uri="{FF2B5EF4-FFF2-40B4-BE49-F238E27FC236}">
                <a16:creationId xmlns:a16="http://schemas.microsoft.com/office/drawing/2014/main" id="{33E45D72-AE39-4E5C-B6FC-6641A6E08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BFBB84-98E2-455B-A4CD-054580727705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9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13010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Dataset Preparation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FA6D0-F0EE-4273-A6B2-2511943DC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8137" y="1040080"/>
            <a:ext cx="2676525" cy="103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6BD9-21CA-4212-8878-D3B745E06590}"/>
              </a:ext>
            </a:extLst>
          </p:cNvPr>
          <p:cNvSpPr txBox="1"/>
          <p:nvPr/>
        </p:nvSpPr>
        <p:spPr>
          <a:xfrm>
            <a:off x="3775633" y="210702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.info()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7806E8-2C40-4505-A9E5-0F6AEB22DD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8137" y="2580570"/>
            <a:ext cx="4245962" cy="4164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3BB6B-B6BE-4E2E-BD16-2036C00A9C41}"/>
              </a:ext>
            </a:extLst>
          </p:cNvPr>
          <p:cNvSpPr txBox="1"/>
          <p:nvPr/>
        </p:nvSpPr>
        <p:spPr>
          <a:xfrm>
            <a:off x="3775633" y="582006"/>
            <a:ext cx="609805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2.  </a:t>
            </a: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.shape()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05E587-1B97-4A08-886C-828C9420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053340-D26F-404F-AAFD-616A0B308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59CF6-D2C6-416F-873B-6D7F61CF21A1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B98F6B-136C-4B3E-AA4C-8F76B197A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2" name="Graphic 21" descr="Exit Door">
            <a:extLst>
              <a:ext uri="{FF2B5EF4-FFF2-40B4-BE49-F238E27FC236}">
                <a16:creationId xmlns:a16="http://schemas.microsoft.com/office/drawing/2014/main" id="{8E12F32B-F92E-4877-9F91-2E595349F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EA61-E6BD-4DBC-BF82-587E7757EF57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87923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Dataset Preparation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3BB6B-B6BE-4E2E-BD16-2036C00A9C41}"/>
              </a:ext>
            </a:extLst>
          </p:cNvPr>
          <p:cNvSpPr txBox="1"/>
          <p:nvPr/>
        </p:nvSpPr>
        <p:spPr>
          <a:xfrm>
            <a:off x="3702471" y="870311"/>
            <a:ext cx="609805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.head()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A70953-72C3-4088-AE43-360EBCBD7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7215" y="1846177"/>
            <a:ext cx="6556986" cy="273279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59A6AB-E692-4857-A937-51725EB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F5519F-0992-4E61-B079-539D2089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69D45-5EC5-49FD-A6B9-82C985E78AB3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EC12D1-3D5D-4C27-AF7F-8A2008E3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8" name="Graphic 17" descr="Exit Door">
            <a:extLst>
              <a:ext uri="{FF2B5EF4-FFF2-40B4-BE49-F238E27FC236}">
                <a16:creationId xmlns:a16="http://schemas.microsoft.com/office/drawing/2014/main" id="{7880C938-8663-4D35-8F12-47BDFCB8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722A4-9076-4BCF-942E-5338E305CED5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8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6" y="358647"/>
            <a:ext cx="3833906" cy="2278772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1" y="2764629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3" name="Content Placeholder 7" descr="Man">
            <a:extLst>
              <a:ext uri="{FF2B5EF4-FFF2-40B4-BE49-F238E27FC236}">
                <a16:creationId xmlns:a16="http://schemas.microsoft.com/office/drawing/2014/main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82" y="3114836"/>
            <a:ext cx="1872000" cy="1872000"/>
          </a:xfrm>
          <a:prstGeom prst="rect">
            <a:avLst/>
          </a:prstGeom>
        </p:spPr>
      </p:pic>
      <p:pic>
        <p:nvPicPr>
          <p:cNvPr id="14" name="Content Placeholder 15" descr="Woman">
            <a:extLst>
              <a:ext uri="{FF2B5EF4-FFF2-40B4-BE49-F238E27FC236}">
                <a16:creationId xmlns:a16="http://schemas.microsoft.com/office/drawing/2014/main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082" y="3114836"/>
            <a:ext cx="1872000" cy="187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785195-F603-446F-BDF7-58608605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02754" y="3114836"/>
            <a:ext cx="0" cy="187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04472FF-5CE9-4C28-A4FF-E178C31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71" y="85189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C871-D206-4292-AECC-3EBF29BE656A}"/>
              </a:ext>
            </a:extLst>
          </p:cNvPr>
          <p:cNvSpPr txBox="1"/>
          <p:nvPr/>
        </p:nvSpPr>
        <p:spPr>
          <a:xfrm>
            <a:off x="5778306" y="875192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4446E-8D49-40FF-8036-3BE0DA8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8491" y="266771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3861-81FF-4843-A74C-8C4C7AE9AA66}"/>
              </a:ext>
            </a:extLst>
          </p:cNvPr>
          <p:cNvSpPr txBox="1"/>
          <p:nvPr/>
        </p:nvSpPr>
        <p:spPr>
          <a:xfrm>
            <a:off x="5815235" y="2699808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Business Understanding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Data Understanding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Data Preparation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Modelling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Evaluation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Deployment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3FB0F1-63ED-4CAE-8304-7313DC26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8011" y="173581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76B31-70B2-4D45-82CB-8F9D358518A8}"/>
              </a:ext>
            </a:extLst>
          </p:cNvPr>
          <p:cNvSpPr txBox="1"/>
          <p:nvPr/>
        </p:nvSpPr>
        <p:spPr>
          <a:xfrm>
            <a:off x="5793546" y="1759112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C1B166-FF9C-4FE3-9654-6CFAEC44C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0871" y="351889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E6F5D-703E-46FD-93C3-C55FF1CBA245}"/>
              </a:ext>
            </a:extLst>
          </p:cNvPr>
          <p:cNvSpPr txBox="1"/>
          <p:nvPr/>
        </p:nvSpPr>
        <p:spPr>
          <a:xfrm>
            <a:off x="5816406" y="3542192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4D8E6F-CA4C-462B-AF9B-0A5DDA7B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8523" y="533471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37FEA-7D26-4672-B443-E80E9C2D939D}"/>
              </a:ext>
            </a:extLst>
          </p:cNvPr>
          <p:cNvSpPr txBox="1"/>
          <p:nvPr/>
        </p:nvSpPr>
        <p:spPr>
          <a:xfrm>
            <a:off x="5799547" y="5366808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78A346-904B-4489-A9F1-DBD5ED165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111" y="440281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C2480-77EB-44D7-9D58-224CF8309C0E}"/>
              </a:ext>
            </a:extLst>
          </p:cNvPr>
          <p:cNvSpPr txBox="1"/>
          <p:nvPr/>
        </p:nvSpPr>
        <p:spPr>
          <a:xfrm>
            <a:off x="5831646" y="4426112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78482" y="112235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Clean Data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3BB6B-B6BE-4E2E-BD16-2036C00A9C41}"/>
              </a:ext>
            </a:extLst>
          </p:cNvPr>
          <p:cNvSpPr txBox="1"/>
          <p:nvPr/>
        </p:nvSpPr>
        <p:spPr>
          <a:xfrm>
            <a:off x="3841553" y="467912"/>
            <a:ext cx="609805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isna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0A2A8-082E-4870-A175-195407BDC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0495" y="954113"/>
            <a:ext cx="5989455" cy="2765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48F64A-75A7-4795-8F29-E7D12753C4CE}"/>
              </a:ext>
            </a:extLst>
          </p:cNvPr>
          <p:cNvSpPr txBox="1"/>
          <p:nvPr/>
        </p:nvSpPr>
        <p:spPr>
          <a:xfrm>
            <a:off x="3844182" y="37472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isna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().sum()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D1809C-24E8-42FE-8E53-B3CAF8BE7E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3721" y="4116579"/>
            <a:ext cx="5731510" cy="267906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C6F5A55-1830-430D-9C46-2B662A9B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F3AEB1-96EB-45A5-B705-9D94C2BC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B6184-03BB-46BF-933B-0D5CEB2061E2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8A4191-256D-438D-A9C2-37D43C40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0" name="Graphic 19" descr="Exit Door">
            <a:extLst>
              <a:ext uri="{FF2B5EF4-FFF2-40B4-BE49-F238E27FC236}">
                <a16:creationId xmlns:a16="http://schemas.microsoft.com/office/drawing/2014/main" id="{F78C258A-0E57-49CA-BCD7-97488EDAD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E445C-A845-4204-A3D9-A7E19508FA35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2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64795" y="106207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Clean Data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3BB6B-B6BE-4E2E-BD16-2036C00A9C41}"/>
              </a:ext>
            </a:extLst>
          </p:cNvPr>
          <p:cNvSpPr txBox="1"/>
          <p:nvPr/>
        </p:nvSpPr>
        <p:spPr>
          <a:xfrm>
            <a:off x="3808567" y="471186"/>
            <a:ext cx="609805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dropna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A2418-68AD-4A1B-8B83-D334466836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6746" y="1071456"/>
            <a:ext cx="2962275" cy="962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797830-BD90-4D4A-8EB9-7ABCE9F97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67201" y="2948469"/>
            <a:ext cx="4123038" cy="3838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C19A65-1BBA-4D8C-AE32-425A2218A8AF}"/>
              </a:ext>
            </a:extLst>
          </p:cNvPr>
          <p:cNvSpPr txBox="1"/>
          <p:nvPr/>
        </p:nvSpPr>
        <p:spPr>
          <a:xfrm>
            <a:off x="3849237" y="216781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Pengecekkan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Kembali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Missing Value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dropna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dijalankan</a:t>
            </a:r>
            <a:endParaRPr lang="en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BB26BA-04DA-4F8D-9E14-45D53D32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81D4FD-C89E-4BEA-B3C5-B739363A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41D29-C07D-4C11-9D77-28F4EE80569C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A38016-F62B-4BF8-BC3C-34303CC3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2" name="Graphic 21" descr="Exit Door">
            <a:extLst>
              <a:ext uri="{FF2B5EF4-FFF2-40B4-BE49-F238E27FC236}">
                <a16:creationId xmlns:a16="http://schemas.microsoft.com/office/drawing/2014/main" id="{A59441BD-1CFB-4116-8F35-B0D4651BC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02D11B-7049-4ACC-8797-3EA2CED0AF4D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7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879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Select Data (Data Reduction)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81B44-8AA6-4ED2-AC6C-9200251A0614}"/>
              </a:ext>
            </a:extLst>
          </p:cNvPr>
          <p:cNvSpPr txBox="1"/>
          <p:nvPr/>
        </p:nvSpPr>
        <p:spPr>
          <a:xfrm>
            <a:off x="3673166" y="148692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Penghapusan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Relevan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FB8D9F-EAF2-4FE3-8841-EEB2FAE53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7094" y="2169325"/>
            <a:ext cx="6740992" cy="204180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DDAAF5-6E6E-4A50-A920-998E6D92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Preparation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04458A-30E4-4B46-B6E5-C155FDEE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6FDD7-160A-4970-833F-1A6CE8A9185A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531BB1-676B-4C20-908E-49E463B4E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8" name="Graphic 17" descr="Exit Door">
            <a:extLst>
              <a:ext uri="{FF2B5EF4-FFF2-40B4-BE49-F238E27FC236}">
                <a16:creationId xmlns:a16="http://schemas.microsoft.com/office/drawing/2014/main" id="{46B167DE-71B9-4224-A9C0-8AD1832F3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F88BF1-1C51-4170-8BFD-6E5B5594C801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7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40296-541A-4848-8F86-16AB00D1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669" y="2545041"/>
            <a:ext cx="8250623" cy="53647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819759" y="186779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Select Modelling Technique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9036E-AA73-4A30-A356-ABEC6FC02C36}"/>
              </a:ext>
            </a:extLst>
          </p:cNvPr>
          <p:cNvSpPr txBox="1"/>
          <p:nvPr/>
        </p:nvSpPr>
        <p:spPr>
          <a:xfrm>
            <a:off x="3527140" y="914818"/>
            <a:ext cx="7153557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elibatkan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penerapan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keterkaitan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menggenerate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frequent item set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minimum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kombinasi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item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dan minimum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confidence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keterkaitan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item)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diinisialisasi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penambang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faktor-faktor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asumsi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spesifik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missing value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45D538-44C8-428F-A542-6091ECF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EBD6AA-B4B5-46D8-A04F-895D3A57B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7C5D7-F8D1-4212-89BD-0B450CCC070B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8DB49C-AF98-48E6-A4C0-0C838781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6" name="Graphic 15" descr="Exit Door">
            <a:extLst>
              <a:ext uri="{FF2B5EF4-FFF2-40B4-BE49-F238E27FC236}">
                <a16:creationId xmlns:a16="http://schemas.microsoft.com/office/drawing/2014/main" id="{A3D378B4-2750-49D1-BEF3-ECA25152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EA68B2-68E1-41B3-8A78-A6010B389C49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77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64795" y="129597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Generate Test Design</a:t>
            </a:r>
            <a:endParaRPr lang="en-ID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031D0-4BC3-4095-A40F-EDE534A3E683}"/>
              </a:ext>
            </a:extLst>
          </p:cNvPr>
          <p:cNvSpPr txBox="1"/>
          <p:nvPr/>
        </p:nvSpPr>
        <p:spPr>
          <a:xfrm>
            <a:off x="3861886" y="655923"/>
            <a:ext cx="67504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design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komprehensif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goodness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EF3BE-2D8B-4BB7-BE3B-535A5E05385D}"/>
              </a:ext>
            </a:extLst>
          </p:cNvPr>
          <p:cNvSpPr txBox="1"/>
          <p:nvPr/>
        </p:nvSpPr>
        <p:spPr>
          <a:xfrm>
            <a:off x="3310482" y="1812466"/>
            <a:ext cx="744700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“goodness”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diukur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interestingness measure 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ketertarikan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Lift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Conviction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D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Liverge</a:t>
            </a:r>
            <a:endParaRPr lang="en-ID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41C40-EA69-4945-B1EF-C7D4AA5C19D2}"/>
              </a:ext>
            </a:extLst>
          </p:cNvPr>
          <p:cNvSpPr txBox="1"/>
          <p:nvPr/>
        </p:nvSpPr>
        <p:spPr>
          <a:xfrm>
            <a:off x="3764795" y="4644010"/>
            <a:ext cx="6098240" cy="219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design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ketertarikan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ketertarikan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0.5,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antecedents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berkolerasi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lain-lain).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D091C8-A95F-4EC1-A266-0E605011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3927B-9CEF-46A2-A6F1-04E50E1D2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8B9B-5B0D-4555-8ED2-D1C3F1D5BA6B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4FDBA7-F419-42CC-8D34-DF0CA8D99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0" name="Graphic 19" descr="Exit Door">
            <a:extLst>
              <a:ext uri="{FF2B5EF4-FFF2-40B4-BE49-F238E27FC236}">
                <a16:creationId xmlns:a16="http://schemas.microsoft.com/office/drawing/2014/main" id="{52F66E24-54C6-41A2-9D73-2C2A0676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0A34C4-845B-43E9-8A70-68F87628DED9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8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33155" y="119590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F8510-F846-4FCB-8407-422C711ACCDF}"/>
              </a:ext>
            </a:extLst>
          </p:cNvPr>
          <p:cNvSpPr txBox="1"/>
          <p:nvPr/>
        </p:nvSpPr>
        <p:spPr>
          <a:xfrm>
            <a:off x="3815330" y="60180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Pembuatan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length_of_service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697CF-ABDC-4664-A656-99D5A25E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41" y="1109467"/>
            <a:ext cx="4149102" cy="2538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54919-CBE5-4A86-BFE4-9446819CA409}"/>
              </a:ext>
            </a:extLst>
          </p:cNvPr>
          <p:cNvSpPr txBox="1"/>
          <p:nvPr/>
        </p:nvSpPr>
        <p:spPr>
          <a:xfrm>
            <a:off x="3693682" y="370207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Pembuatan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Bin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avg_training_score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676251-A8D1-4CBD-A9B5-4ECACC5252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95" y="4209729"/>
            <a:ext cx="4139948" cy="255944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D6B9953-50BB-42C4-B2CA-DE399F27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69EC0D-60F8-4D1D-8ED8-E59D73B9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73C2D-19BB-4766-8813-79249C3A20F3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456483-5F71-4EAB-9737-9CF4C305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3" name="Graphic 22" descr="Exit Door">
            <a:extLst>
              <a:ext uri="{FF2B5EF4-FFF2-40B4-BE49-F238E27FC236}">
                <a16:creationId xmlns:a16="http://schemas.microsoft.com/office/drawing/2014/main" id="{C122DD1B-421E-4759-BB01-50FC1AA0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4A1544-48E3-4B77-B991-ADA68A4EBD7C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64795" y="924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3E4EE-FF9E-4EC3-B277-9A3F948B271B}"/>
              </a:ext>
            </a:extLst>
          </p:cNvPr>
          <p:cNvSpPr txBox="1"/>
          <p:nvPr/>
        </p:nvSpPr>
        <p:spPr>
          <a:xfrm>
            <a:off x="3746679" y="669697"/>
            <a:ext cx="6292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length_of_service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avg_training_score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Bin</a:t>
            </a:r>
            <a:endParaRPr lang="en-ID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9CF73F-70FF-4295-A588-DF780D84F9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56" y="1337907"/>
            <a:ext cx="4743450" cy="2070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F53D5-3521-4766-A656-820A236CE090}"/>
              </a:ext>
            </a:extLst>
          </p:cNvPr>
          <p:cNvSpPr txBox="1"/>
          <p:nvPr/>
        </p:nvSpPr>
        <p:spPr>
          <a:xfrm>
            <a:off x="3791497" y="3491442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length_of_service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avg_training_score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Bin</a:t>
            </a:r>
            <a:endParaRPr lang="en-ID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230BB6-EF30-40C5-9A1C-5F453E261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5" y="4152239"/>
            <a:ext cx="5013449" cy="240704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B4A8E47E-F5C0-4DBB-B33A-D6099E06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9D7D98-F2B8-4AB6-8016-5330C68D7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BED5D-4EF2-4AA9-9D3A-09D92386E9A5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EFABAA-DE1B-46C0-8B3F-D953F2C41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32" name="Graphic 31" descr="Exit Door">
            <a:extLst>
              <a:ext uri="{FF2B5EF4-FFF2-40B4-BE49-F238E27FC236}">
                <a16:creationId xmlns:a16="http://schemas.microsoft.com/office/drawing/2014/main" id="{09A5CA2F-F441-479A-B276-6866B8F07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0D3C12-7268-4072-BA3B-716EC006F7E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8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02471" y="29995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A7E0D-366E-4949-851F-B0186971A9DE}"/>
              </a:ext>
            </a:extLst>
          </p:cNvPr>
          <p:cNvSpPr txBox="1"/>
          <p:nvPr/>
        </p:nvSpPr>
        <p:spPr>
          <a:xfrm>
            <a:off x="3761086" y="601807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+mj-lt"/>
              <a:buAutoNum type="romanLcParenBoth"/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performance_rating_Low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FC77C1-BE92-409F-8E67-6E1F81B0F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99" y="1235625"/>
            <a:ext cx="6007100" cy="2179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D6349-85C0-487D-A7F8-5FE65FA21E14}"/>
              </a:ext>
            </a:extLst>
          </p:cNvPr>
          <p:cNvSpPr txBox="1"/>
          <p:nvPr/>
        </p:nvSpPr>
        <p:spPr>
          <a:xfrm>
            <a:off x="4147029" y="36414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E66F15-7B10-4953-85D3-9E3B8A13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66135"/>
              </p:ext>
            </p:extLst>
          </p:nvPr>
        </p:nvGraphicFramePr>
        <p:xfrm>
          <a:off x="3837097" y="4504903"/>
          <a:ext cx="6438614" cy="222899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219307">
                  <a:extLst>
                    <a:ext uri="{9D8B030D-6E8A-4147-A177-3AD203B41FA5}">
                      <a16:colId xmlns:a16="http://schemas.microsoft.com/office/drawing/2014/main" val="3477260446"/>
                    </a:ext>
                  </a:extLst>
                </a:gridCol>
                <a:gridCol w="3219307">
                  <a:extLst>
                    <a:ext uri="{9D8B030D-6E8A-4147-A177-3AD203B41FA5}">
                      <a16:colId xmlns:a16="http://schemas.microsoft.com/office/drawing/2014/main" val="3934047487"/>
                    </a:ext>
                  </a:extLst>
                </a:gridCol>
              </a:tblGrid>
              <a:tr h="271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Antecedents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Consequents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133693"/>
                  </a:ext>
                </a:extLst>
              </a:tr>
              <a:tr h="561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80%_No, awards_won?_No, education_Below Secondary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Performance_rating_Low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994961"/>
                  </a:ext>
                </a:extLst>
              </a:tr>
              <a:tr h="561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80%_No, </a:t>
                      </a:r>
                      <a:r>
                        <a:rPr lang="en-ID" sz="1200" dirty="0" err="1">
                          <a:effectLst/>
                        </a:rPr>
                        <a:t>education_Below</a:t>
                      </a:r>
                      <a:r>
                        <a:rPr lang="en-ID" sz="1200" dirty="0">
                          <a:effectLst/>
                        </a:rPr>
                        <a:t> Secondary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Performance_rating_Low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931912"/>
                  </a:ext>
                </a:extLst>
              </a:tr>
              <a:tr h="561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awards_won?_No, education_Below Secondary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Performance_rating_Low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881523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education_Below Secondary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Performance_rating_Low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5040381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F0E75E96-43E1-4AB2-AAD5-2AEA64C0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2E38B6-99D2-4BCC-9597-E5F9A7287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1BA7B-1CBF-497F-BD8C-97594EF6B3D2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CCE0E0-65B6-4C3B-9AFA-678FF74F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8" name="Graphic 27" descr="Exit Door">
            <a:extLst>
              <a:ext uri="{FF2B5EF4-FFF2-40B4-BE49-F238E27FC236}">
                <a16:creationId xmlns:a16="http://schemas.microsoft.com/office/drawing/2014/main" id="{32777663-395F-49A3-AF76-32592703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C0E8C5-4B34-4C3E-87F1-4D0DDD000CF9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6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32224" y="1879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A7E0D-366E-4949-851F-B0186971A9DE}"/>
              </a:ext>
            </a:extLst>
          </p:cNvPr>
          <p:cNvSpPr txBox="1"/>
          <p:nvPr/>
        </p:nvSpPr>
        <p:spPr>
          <a:xfrm>
            <a:off x="3643828" y="772461"/>
            <a:ext cx="6098240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performance_rating_Good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E30B7E-2F8F-4B61-9513-CD8F45F72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6" y="1767604"/>
            <a:ext cx="5731510" cy="2090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39123-1170-4623-931C-02D0D80963AF}"/>
              </a:ext>
            </a:extLst>
          </p:cNvPr>
          <p:cNvSpPr txBox="1"/>
          <p:nvPr/>
        </p:nvSpPr>
        <p:spPr>
          <a:xfrm>
            <a:off x="4067164" y="4215137"/>
            <a:ext cx="6098240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ditampilakn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diubah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0.01.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7A2CF1-E9A3-4F4C-8130-4D77E2B4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33F18-80FD-46C0-ADE2-626572341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E2FFE-6F7D-4E03-A6CA-5E58E7850266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DD7FC-4424-48CD-816E-D5A1723A9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2" name="Graphic 21" descr="Exit Door">
            <a:extLst>
              <a:ext uri="{FF2B5EF4-FFF2-40B4-BE49-F238E27FC236}">
                <a16:creationId xmlns:a16="http://schemas.microsoft.com/office/drawing/2014/main" id="{F0B45FAB-3AB5-41A0-8C74-75B08D0A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FF0FDB-5884-491B-BD92-EFF3BEBB5DA1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21D3E4A-E3E0-49C7-92F7-9C5E7459FA6A}"/>
              </a:ext>
            </a:extLst>
          </p:cNvPr>
          <p:cNvSpPr txBox="1">
            <a:spLocks/>
          </p:cNvSpPr>
          <p:nvPr/>
        </p:nvSpPr>
        <p:spPr>
          <a:xfrm>
            <a:off x="521413" y="2701655"/>
            <a:ext cx="4381141" cy="227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1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Business</a:t>
            </a:r>
            <a:br>
              <a:rPr lang="en-US" sz="4400" dirty="0"/>
            </a:br>
            <a:r>
              <a:rPr lang="en-US" sz="4400" dirty="0"/>
              <a:t>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08786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6875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B1E3DD-022D-4B96-8A1F-EE3D130403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4" y="775093"/>
            <a:ext cx="5496033" cy="1856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F309F9-BC73-49B4-86A7-007839186915}"/>
              </a:ext>
            </a:extLst>
          </p:cNvPr>
          <p:cNvSpPr txBox="1"/>
          <p:nvPr/>
        </p:nvSpPr>
        <p:spPr>
          <a:xfrm>
            <a:off x="3852905" y="2635152"/>
            <a:ext cx="70812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antaranya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5EC1D8-E283-4B9B-BE4E-8CE96B54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34401"/>
              </p:ext>
            </p:extLst>
          </p:nvPr>
        </p:nvGraphicFramePr>
        <p:xfrm>
          <a:off x="3852905" y="3199173"/>
          <a:ext cx="6001432" cy="234741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000716">
                  <a:extLst>
                    <a:ext uri="{9D8B030D-6E8A-4147-A177-3AD203B41FA5}">
                      <a16:colId xmlns:a16="http://schemas.microsoft.com/office/drawing/2014/main" val="1670493004"/>
                    </a:ext>
                  </a:extLst>
                </a:gridCol>
                <a:gridCol w="3000716">
                  <a:extLst>
                    <a:ext uri="{9D8B030D-6E8A-4147-A177-3AD203B41FA5}">
                      <a16:colId xmlns:a16="http://schemas.microsoft.com/office/drawing/2014/main" val="2777799672"/>
                    </a:ext>
                  </a:extLst>
                </a:gridCol>
              </a:tblGrid>
              <a:tr h="325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Antecedents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Consequents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123639"/>
                  </a:ext>
                </a:extLst>
              </a:tr>
              <a:tr h="673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80%_No, awards_won?_No, education_Master’s &amp; above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220270"/>
                  </a:ext>
                </a:extLst>
              </a:tr>
              <a:tr h="673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80%_No, education_Master’s &amp; above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performance_rating_Good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148176"/>
                  </a:ext>
                </a:extLst>
              </a:tr>
              <a:tr h="673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80%_No, no_of_trainings_1, education_Master’s &amp; Above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performance_rating_Good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636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572A308-1085-4EF5-B1BE-7876610B64C7}"/>
              </a:ext>
            </a:extLst>
          </p:cNvPr>
          <p:cNvSpPr txBox="1"/>
          <p:nvPr/>
        </p:nvSpPr>
        <p:spPr>
          <a:xfrm>
            <a:off x="3764795" y="566575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3CEA071-5133-47FD-9E67-EC56840476D6}"/>
              </a:ext>
            </a:extLst>
          </p:cNvPr>
          <p:cNvSpPr txBox="1">
            <a:spLocks/>
          </p:cNvSpPr>
          <p:nvPr/>
        </p:nvSpPr>
        <p:spPr>
          <a:xfrm>
            <a:off x="-737285" y="669697"/>
            <a:ext cx="4381141" cy="227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1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D5D43C-A587-422B-97B2-CF0EABF0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9303F-502E-4311-8F0D-48AAE109A99C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4B5943-7C59-4B1B-B8BE-8FD63CC3D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4" name="Graphic 23" descr="Exit Door">
            <a:extLst>
              <a:ext uri="{FF2B5EF4-FFF2-40B4-BE49-F238E27FC236}">
                <a16:creationId xmlns:a16="http://schemas.microsoft.com/office/drawing/2014/main" id="{6A485AE4-D03D-4F0A-997C-4D3DF6241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7B55B-369C-4409-920F-C8F9467E75E1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4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900495" y="201697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B81D1-DD53-4DAE-9B70-E6F72103A21C}"/>
              </a:ext>
            </a:extLst>
          </p:cNvPr>
          <p:cNvSpPr txBox="1"/>
          <p:nvPr/>
        </p:nvSpPr>
        <p:spPr>
          <a:xfrm>
            <a:off x="3478753" y="683049"/>
            <a:ext cx="6098240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performance_rating_Great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FA4B5D-83FA-499C-A866-497B1F13D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42" y="2320361"/>
            <a:ext cx="5731510" cy="1998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88B7FC-67DE-4C68-A3F8-6C71A29C0B9A}"/>
              </a:ext>
            </a:extLst>
          </p:cNvPr>
          <p:cNvSpPr txBox="1"/>
          <p:nvPr/>
        </p:nvSpPr>
        <p:spPr>
          <a:xfrm>
            <a:off x="3645440" y="4622133"/>
            <a:ext cx="6467724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A997A3-D5EB-4955-A3CD-B1E0661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0374B-3309-4FAB-A9D2-9C7DD4970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D0788-2781-4925-BC67-19C78F2A08C4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A03446-393E-4C23-B801-6F3C4B876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4" name="Graphic 23" descr="Exit Door">
            <a:extLst>
              <a:ext uri="{FF2B5EF4-FFF2-40B4-BE49-F238E27FC236}">
                <a16:creationId xmlns:a16="http://schemas.microsoft.com/office/drawing/2014/main" id="{7A863231-F212-41DE-8D7E-2C53AFAA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D58C0D-6970-4E31-8625-67B536A6121A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1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6875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E7C05-BCBC-4A43-BFBF-9932A71D2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80518"/>
              </p:ext>
            </p:extLst>
          </p:nvPr>
        </p:nvGraphicFramePr>
        <p:xfrm>
          <a:off x="3764795" y="959393"/>
          <a:ext cx="6542680" cy="533009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271340">
                  <a:extLst>
                    <a:ext uri="{9D8B030D-6E8A-4147-A177-3AD203B41FA5}">
                      <a16:colId xmlns:a16="http://schemas.microsoft.com/office/drawing/2014/main" val="716720558"/>
                    </a:ext>
                  </a:extLst>
                </a:gridCol>
                <a:gridCol w="3271340">
                  <a:extLst>
                    <a:ext uri="{9D8B030D-6E8A-4147-A177-3AD203B41FA5}">
                      <a16:colId xmlns:a16="http://schemas.microsoft.com/office/drawing/2014/main" val="2265566519"/>
                    </a:ext>
                  </a:extLst>
                </a:gridCol>
              </a:tblGrid>
              <a:tr h="288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Antecedents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Consequents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362935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Education_Bachelor’s, KPIs_met &gt; 80%_No, avg_training_score &gt; 60 &lt;=76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101559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Awards_won?_No, education_Bachelor’s,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094067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Education_Bachelor’s,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518596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No_of_trainings_1, education_Bachelor’s,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526473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Awards_won?_No, KPIs_met &gt; 80%_No, avg_training_score &gt; 60 &lt;=76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90317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80%_No, avg_training_score &gt; 60 &lt;=76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802265"/>
                  </a:ext>
                </a:extLst>
              </a:tr>
              <a:tr h="288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Awards_won?_No,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43447"/>
                  </a:ext>
                </a:extLst>
              </a:tr>
              <a:tr h="288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03259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No_of_trainings_1, Awards_won?_No,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performance_rating_Great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400393"/>
                  </a:ext>
                </a:extLst>
              </a:tr>
              <a:tr h="288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No_of_trainings_1, KPIs_met &gt; 80%_No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performance_rating_Great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970722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D84074ED-ECC2-4415-86D9-50B1D29F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0CE507-B85C-43BA-BC2F-CCD13FB2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53045-9D88-4EC9-B051-6ACCEF8FF980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886A13-F71C-41C7-AC5F-CC34502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0" name="Graphic 19" descr="Exit Door">
            <a:extLst>
              <a:ext uri="{FF2B5EF4-FFF2-40B4-BE49-F238E27FC236}">
                <a16:creationId xmlns:a16="http://schemas.microsoft.com/office/drawing/2014/main" id="{AA62634A-2403-4F5A-ADA6-94EB1AEB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4DDD9-D15A-42F9-8D30-3E98945AB1E5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0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64795" y="6875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34684-9C2D-4176-9B86-5B1EA62A3B23}"/>
              </a:ext>
            </a:extLst>
          </p:cNvPr>
          <p:cNvSpPr txBox="1"/>
          <p:nvPr/>
        </p:nvSpPr>
        <p:spPr>
          <a:xfrm>
            <a:off x="3743089" y="594491"/>
            <a:ext cx="6098240" cy="6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performance_rating_Excellent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2C8A17-099E-42AE-A8EF-A622AFE86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19" y="1326267"/>
            <a:ext cx="5731510" cy="199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EF3EB-C856-482C-B6DE-F70B32B6F31A}"/>
              </a:ext>
            </a:extLst>
          </p:cNvPr>
          <p:cNvSpPr txBox="1"/>
          <p:nvPr/>
        </p:nvSpPr>
        <p:spPr>
          <a:xfrm>
            <a:off x="4186019" y="3312530"/>
            <a:ext cx="6098240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C9026E-FE74-42F8-9C28-D8CF77252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18474"/>
              </p:ext>
            </p:extLst>
          </p:nvPr>
        </p:nvGraphicFramePr>
        <p:xfrm>
          <a:off x="4186019" y="4080558"/>
          <a:ext cx="6292602" cy="26110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146301">
                  <a:extLst>
                    <a:ext uri="{9D8B030D-6E8A-4147-A177-3AD203B41FA5}">
                      <a16:colId xmlns:a16="http://schemas.microsoft.com/office/drawing/2014/main" val="1078783353"/>
                    </a:ext>
                  </a:extLst>
                </a:gridCol>
                <a:gridCol w="3146301">
                  <a:extLst>
                    <a:ext uri="{9D8B030D-6E8A-4147-A177-3AD203B41FA5}">
                      <a16:colId xmlns:a16="http://schemas.microsoft.com/office/drawing/2014/main" val="782950082"/>
                    </a:ext>
                  </a:extLst>
                </a:gridCol>
              </a:tblGrid>
              <a:tr h="2330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Antecedents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Consequents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26253"/>
                  </a:ext>
                </a:extLst>
              </a:tr>
              <a:tr h="4819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Awards_won?_Yes, KPIs_met&gt;80%_Yes, no_of_trainings_1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346425"/>
                  </a:ext>
                </a:extLst>
              </a:tr>
              <a:tr h="4819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Education_Bachelor’s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awards_won?_Yes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80%_Yes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23346"/>
                  </a:ext>
                </a:extLst>
              </a:tr>
              <a:tr h="2330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Awards_won?_Yes, KPIs_met &gt; 80%_Yes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60308"/>
                  </a:ext>
                </a:extLst>
              </a:tr>
              <a:tr h="4819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Education_Bachelor’s, awards_won?_Yes, no_of_trainings_1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165554"/>
                  </a:ext>
                </a:extLst>
              </a:tr>
              <a:tr h="2330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awards_won?_Yes, no_of_trainings_1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376859"/>
                  </a:ext>
                </a:extLst>
              </a:tr>
              <a:tr h="2330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Education_Bachelor’s, awards_won?_Yes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071999"/>
                  </a:ext>
                </a:extLst>
              </a:tr>
              <a:tr h="2330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Awards_won?_Yes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353621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AFABF83E-D742-4039-83A6-1B15D35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A137C3-4341-400F-849B-883ED606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B82F-0D1C-4702-B922-D639630D34B1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56287-1D10-438F-A9BF-675A6CE68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2" name="Graphic 21" descr="Exit Door">
            <a:extLst>
              <a:ext uri="{FF2B5EF4-FFF2-40B4-BE49-F238E27FC236}">
                <a16:creationId xmlns:a16="http://schemas.microsoft.com/office/drawing/2014/main" id="{1C3C6D60-11D5-4E03-A059-BD8D3332B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AC92DB-E1C4-4EB1-A8BB-9098BD103D5C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9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64795" y="1879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Build Model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7FD23-F799-45ED-9455-320E54AD4330}"/>
              </a:ext>
            </a:extLst>
          </p:cNvPr>
          <p:cNvSpPr txBox="1"/>
          <p:nvPr/>
        </p:nvSpPr>
        <p:spPr>
          <a:xfrm>
            <a:off x="3267042" y="671489"/>
            <a:ext cx="6098240" cy="6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performance_rating_Outstanding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6EDDD-0D5D-4817-AC2E-8BB625F7A5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2" y="1377829"/>
            <a:ext cx="5731510" cy="1957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80DDB6-C774-44AD-8480-14B617995844}"/>
              </a:ext>
            </a:extLst>
          </p:cNvPr>
          <p:cNvSpPr txBox="1"/>
          <p:nvPr/>
        </p:nvSpPr>
        <p:spPr>
          <a:xfrm>
            <a:off x="3588863" y="3429000"/>
            <a:ext cx="6098240" cy="6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 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024966-0A8E-4792-AA29-38372DC8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1826"/>
              </p:ext>
            </p:extLst>
          </p:nvPr>
        </p:nvGraphicFramePr>
        <p:xfrm>
          <a:off x="3643856" y="4254349"/>
          <a:ext cx="5740476" cy="193216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70238">
                  <a:extLst>
                    <a:ext uri="{9D8B030D-6E8A-4147-A177-3AD203B41FA5}">
                      <a16:colId xmlns:a16="http://schemas.microsoft.com/office/drawing/2014/main" val="2456194434"/>
                    </a:ext>
                  </a:extLst>
                </a:gridCol>
                <a:gridCol w="2870238">
                  <a:extLst>
                    <a:ext uri="{9D8B030D-6E8A-4147-A177-3AD203B41FA5}">
                      <a16:colId xmlns:a16="http://schemas.microsoft.com/office/drawing/2014/main" val="2150372685"/>
                    </a:ext>
                  </a:extLst>
                </a:gridCol>
              </a:tblGrid>
              <a:tr h="3148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Antecedents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Consequents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397390"/>
                  </a:ext>
                </a:extLst>
              </a:tr>
              <a:tr h="6512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KPIs_met&gt;80%_Yes, awards_won?_No, education Bachelor’s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performance_rating_outstanding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265735"/>
                  </a:ext>
                </a:extLst>
              </a:tr>
              <a:tr h="6512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No_of_trainigs_1, KPIs_met&gt;80%_Yes, awards_won?_No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performance_rating_outstanding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971361"/>
                  </a:ext>
                </a:extLst>
              </a:tr>
              <a:tr h="314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&gt;80%_Yes, </a:t>
                      </a: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performance_rating_outstanding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360673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7FF97CF8-A7F4-4A52-B2E0-B427B48A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BECE99-5BD5-44FF-9B3A-AA1A1370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4E6DB-A9B9-4972-9964-067A9A0FE13A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2EFC78-E1F2-4182-A357-515BDF86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5" name="Graphic 24" descr="Exit Door">
            <a:extLst>
              <a:ext uri="{FF2B5EF4-FFF2-40B4-BE49-F238E27FC236}">
                <a16:creationId xmlns:a16="http://schemas.microsoft.com/office/drawing/2014/main" id="{6E73C280-5041-47DE-92A3-D98927FD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26900A-E7AA-4200-866F-0B331D02EEE8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70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900495" y="1879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Assess Model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CCDB8-EB65-4564-BC6F-A45A58662039}"/>
              </a:ext>
            </a:extLst>
          </p:cNvPr>
          <p:cNvSpPr txBox="1"/>
          <p:nvPr/>
        </p:nvSpPr>
        <p:spPr>
          <a:xfrm>
            <a:off x="4043362" y="987197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angkuman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rating,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confidence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9B8A77-C5B6-44BB-A3F5-0EB9860E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0152"/>
              </p:ext>
            </p:extLst>
          </p:nvPr>
        </p:nvGraphicFramePr>
        <p:xfrm>
          <a:off x="4113400" y="2428862"/>
          <a:ext cx="6028202" cy="219466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932143">
                  <a:extLst>
                    <a:ext uri="{9D8B030D-6E8A-4147-A177-3AD203B41FA5}">
                      <a16:colId xmlns:a16="http://schemas.microsoft.com/office/drawing/2014/main" val="4039024736"/>
                    </a:ext>
                  </a:extLst>
                </a:gridCol>
                <a:gridCol w="2129894">
                  <a:extLst>
                    <a:ext uri="{9D8B030D-6E8A-4147-A177-3AD203B41FA5}">
                      <a16:colId xmlns:a16="http://schemas.microsoft.com/office/drawing/2014/main" val="4194424464"/>
                    </a:ext>
                  </a:extLst>
                </a:gridCol>
                <a:gridCol w="1966165">
                  <a:extLst>
                    <a:ext uri="{9D8B030D-6E8A-4147-A177-3AD203B41FA5}">
                      <a16:colId xmlns:a16="http://schemas.microsoft.com/office/drawing/2014/main" val="4118829953"/>
                    </a:ext>
                  </a:extLst>
                </a:gridCol>
              </a:tblGrid>
              <a:tr h="5291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Performance rating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Jumlah rule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Range confidence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325442"/>
                  </a:ext>
                </a:extLst>
              </a:tr>
              <a:tr h="416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Low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0.95 – 0.96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434602"/>
                  </a:ext>
                </a:extLst>
              </a:tr>
              <a:tr h="416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Great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0.62 – 0.86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664833"/>
                  </a:ext>
                </a:extLst>
              </a:tr>
              <a:tr h="416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Excellent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0.88 – 0.95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564190"/>
                  </a:ext>
                </a:extLst>
              </a:tr>
              <a:tr h="4163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Outstanding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0.70 – 0.74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685482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EA60DF2B-8159-41E7-A0E2-3767F34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Modelling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D644E6-B842-45D4-A2A2-2C3ABAB79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930FE-FF88-45AA-87EF-7223745A9B1A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BE1967-ABBB-47AE-9BD1-DC535518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22" name="Graphic 21" descr="Exit Door">
            <a:extLst>
              <a:ext uri="{FF2B5EF4-FFF2-40B4-BE49-F238E27FC236}">
                <a16:creationId xmlns:a16="http://schemas.microsoft.com/office/drawing/2014/main" id="{F37A7870-7C8C-46E2-B568-DECF4300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5BDB0-C55F-4493-AA7B-6FD889B90F67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5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40296-541A-4848-8F86-16AB00D1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669" y="2545041"/>
            <a:ext cx="8250623" cy="53647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4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0F99059-ABE3-4A0D-896E-691BC36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Evaluation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75D4F-9356-47C1-9560-42C683A64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5687" y="870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0FBD2-20F1-42E8-ADAD-4D1D181FDBB5}"/>
              </a:ext>
            </a:extLst>
          </p:cNvPr>
          <p:cNvSpPr txBox="1"/>
          <p:nvPr/>
        </p:nvSpPr>
        <p:spPr>
          <a:xfrm>
            <a:off x="3141698" y="100849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283D4-FDA7-4D7C-9286-371DE523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4EBAECD1-BD3A-448E-A6D7-7670FD1C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A2C05-115B-4051-B1D2-5C54FFDF907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24A8B4F-03FA-4AEE-8A16-35D9767B7C2C}"/>
              </a:ext>
            </a:extLst>
          </p:cNvPr>
          <p:cNvSpPr txBox="1">
            <a:spLocks/>
          </p:cNvSpPr>
          <p:nvPr/>
        </p:nvSpPr>
        <p:spPr>
          <a:xfrm>
            <a:off x="3551083" y="57488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Evaluate Results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C5853-DA85-4778-8592-696153675309}"/>
              </a:ext>
            </a:extLst>
          </p:cNvPr>
          <p:cNvSpPr txBox="1"/>
          <p:nvPr/>
        </p:nvSpPr>
        <p:spPr>
          <a:xfrm>
            <a:off x="3065687" y="606220"/>
            <a:ext cx="646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Rules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Parameter</a:t>
            </a:r>
            <a:endParaRPr lang="en-ID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3E9D5D-A5C3-4519-9A32-2749BE1F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93917"/>
              </p:ext>
            </p:extLst>
          </p:nvPr>
        </p:nvGraphicFramePr>
        <p:xfrm>
          <a:off x="3141698" y="975549"/>
          <a:ext cx="8605803" cy="57858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21209">
                  <a:extLst>
                    <a:ext uri="{9D8B030D-6E8A-4147-A177-3AD203B41FA5}">
                      <a16:colId xmlns:a16="http://schemas.microsoft.com/office/drawing/2014/main" val="2509007710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483271827"/>
                    </a:ext>
                  </a:extLst>
                </a:gridCol>
                <a:gridCol w="4863235">
                  <a:extLst>
                    <a:ext uri="{9D8B030D-6E8A-4147-A177-3AD203B41FA5}">
                      <a16:colId xmlns:a16="http://schemas.microsoft.com/office/drawing/2014/main" val="2071359787"/>
                    </a:ext>
                  </a:extLst>
                </a:gridCol>
                <a:gridCol w="937192">
                  <a:extLst>
                    <a:ext uri="{9D8B030D-6E8A-4147-A177-3AD203B41FA5}">
                      <a16:colId xmlns:a16="http://schemas.microsoft.com/office/drawing/2014/main" val="841714566"/>
                    </a:ext>
                  </a:extLst>
                </a:gridCol>
                <a:gridCol w="937192">
                  <a:extLst>
                    <a:ext uri="{9D8B030D-6E8A-4147-A177-3AD203B41FA5}">
                      <a16:colId xmlns:a16="http://schemas.microsoft.com/office/drawing/2014/main" val="3041520852"/>
                    </a:ext>
                  </a:extLst>
                </a:gridCol>
              </a:tblGrid>
              <a:tr h="408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Performance rating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Jumlah</a:t>
                      </a:r>
                      <a:r>
                        <a:rPr lang="en-ID" sz="1200" dirty="0">
                          <a:effectLst/>
                        </a:rPr>
                        <a:t> rule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Rules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Support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Confidence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3561002909"/>
                  </a:ext>
                </a:extLst>
              </a:tr>
              <a:tr h="408726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Low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80%_No, </a:t>
                      </a: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education_Below</a:t>
                      </a:r>
                      <a:r>
                        <a:rPr lang="en-ID" sz="1200" dirty="0">
                          <a:effectLst/>
                        </a:rPr>
                        <a:t> Secondary 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performance_rating_Low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0.104128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0.966807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821371027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80%_No, </a:t>
                      </a:r>
                      <a:r>
                        <a:rPr lang="en-ID" sz="1200" dirty="0" err="1">
                          <a:effectLst/>
                        </a:rPr>
                        <a:t>education_Below</a:t>
                      </a:r>
                      <a:r>
                        <a:rPr lang="en-ID" sz="1200" dirty="0">
                          <a:effectLst/>
                        </a:rPr>
                        <a:t> Secondary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performance_rating_Low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0.104128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0.966622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53570749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education_Below</a:t>
                      </a:r>
                      <a:r>
                        <a:rPr lang="en-ID" sz="1200" dirty="0">
                          <a:effectLst/>
                        </a:rPr>
                        <a:t> Secondary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performance_rating_Low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0.117853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0.959037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2672850046"/>
                  </a:ext>
                </a:extLst>
              </a:tr>
              <a:tr h="23421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education_Below</a:t>
                      </a:r>
                      <a:r>
                        <a:rPr lang="en-ID" sz="1200" dirty="0">
                          <a:effectLst/>
                        </a:rPr>
                        <a:t> Secondary =&gt;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performance_rating_Low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0.117894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0.956493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2214211468"/>
                  </a:ext>
                </a:extLst>
              </a:tr>
              <a:tr h="535962">
                <a:tc rowSpan="10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Great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Education_Bachelor’s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avg_training_score</a:t>
                      </a:r>
                      <a:r>
                        <a:rPr lang="en-ID" sz="1200" dirty="0">
                          <a:effectLst/>
                        </a:rPr>
                        <a:t> &gt; 60 &lt;=76 -&gt;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0.101806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0.867320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331601036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education_Bachelor’s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0.354955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0.842937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538453635"/>
                  </a:ext>
                </a:extLst>
              </a:tr>
              <a:tr h="37084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Education_Bachelor’s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0.362865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0.835430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4055522882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effectLst/>
                        </a:rPr>
                        <a:t>No_of_trainings_1, </a:t>
                      </a:r>
                      <a:r>
                        <a:rPr lang="en-ID" sz="1200" dirty="0" err="1">
                          <a:effectLst/>
                        </a:rPr>
                        <a:t>education_Bachelor’s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0.283310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0.825293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2293668941"/>
                  </a:ext>
                </a:extLst>
              </a:tr>
              <a:tr h="53596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80%_No, </a:t>
                      </a:r>
                      <a:r>
                        <a:rPr lang="en-ID" sz="1200" dirty="0" err="1">
                          <a:effectLst/>
                        </a:rPr>
                        <a:t>avg_training_score</a:t>
                      </a:r>
                      <a:r>
                        <a:rPr lang="en-ID" sz="1200" dirty="0">
                          <a:effectLst/>
                        </a:rPr>
                        <a:t> &gt; 60 &lt;=76 -&gt;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0.100902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0.701471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2824669743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80%_No, </a:t>
                      </a:r>
                      <a:r>
                        <a:rPr lang="en-ID" sz="1200" dirty="0" err="1">
                          <a:effectLst/>
                        </a:rPr>
                        <a:t>avg_training_score</a:t>
                      </a:r>
                      <a:r>
                        <a:rPr lang="en-ID" sz="1200" dirty="0">
                          <a:effectLst/>
                        </a:rPr>
                        <a:t> &gt; 60 &lt;=76 -&gt;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0.102936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0.699037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358810996"/>
                  </a:ext>
                </a:extLst>
              </a:tr>
              <a:tr h="37084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0.358098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0.632769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2085102467"/>
                  </a:ext>
                </a:extLst>
              </a:tr>
              <a:tr h="23421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0.366009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0.631143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631422151"/>
                  </a:ext>
                </a:extLst>
              </a:tr>
              <a:tr h="4087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effectLst/>
                        </a:rPr>
                        <a:t>No_of_trainings_1, </a:t>
                      </a:r>
                      <a:r>
                        <a:rPr lang="en-ID" sz="1200" dirty="0" err="1">
                          <a:effectLst/>
                        </a:rPr>
                        <a:t>Awards_won?_No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0.279592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0.623220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137824530"/>
                  </a:ext>
                </a:extLst>
              </a:tr>
              <a:tr h="23421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effectLst/>
                        </a:rPr>
                        <a:t>No_of_trainings_1, </a:t>
                      </a:r>
                      <a:r>
                        <a:rPr lang="en-ID" sz="1200" dirty="0" err="1">
                          <a:effectLst/>
                        </a:rPr>
                        <a:t>KPIs_met</a:t>
                      </a:r>
                      <a:r>
                        <a:rPr lang="en-ID" sz="1200" dirty="0">
                          <a:effectLst/>
                        </a:rPr>
                        <a:t> &gt; 80%_No -&gt;  </a:t>
                      </a: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performance_rating_Great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>
                          <a:effectLst/>
                        </a:rPr>
                        <a:t>0.285673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0.620382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16399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14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0F99059-ABE3-4A0D-896E-691BC36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Evaluation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75D4F-9356-47C1-9560-42C683A64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5687" y="870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0FBD2-20F1-42E8-ADAD-4D1D181FDBB5}"/>
              </a:ext>
            </a:extLst>
          </p:cNvPr>
          <p:cNvSpPr txBox="1"/>
          <p:nvPr/>
        </p:nvSpPr>
        <p:spPr>
          <a:xfrm>
            <a:off x="3141698" y="100849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283D4-FDA7-4D7C-9286-371DE523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4EBAECD1-BD3A-448E-A6D7-7670FD1C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A2C05-115B-4051-B1D2-5C54FFDF907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24A8B4F-03FA-4AEE-8A16-35D9767B7C2C}"/>
              </a:ext>
            </a:extLst>
          </p:cNvPr>
          <p:cNvSpPr txBox="1">
            <a:spLocks/>
          </p:cNvSpPr>
          <p:nvPr/>
        </p:nvSpPr>
        <p:spPr>
          <a:xfrm>
            <a:off x="3551083" y="57488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Evaluate Results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C5853-DA85-4778-8592-696153675309}"/>
              </a:ext>
            </a:extLst>
          </p:cNvPr>
          <p:cNvSpPr txBox="1"/>
          <p:nvPr/>
        </p:nvSpPr>
        <p:spPr>
          <a:xfrm>
            <a:off x="3065687" y="606220"/>
            <a:ext cx="646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Rules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Parameter</a:t>
            </a:r>
            <a:endParaRPr lang="en-ID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3E9D5D-A5C3-4519-9A32-2749BE1F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02699"/>
              </p:ext>
            </p:extLst>
          </p:nvPr>
        </p:nvGraphicFramePr>
        <p:xfrm>
          <a:off x="3141698" y="1380377"/>
          <a:ext cx="8605803" cy="465319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09702">
                  <a:extLst>
                    <a:ext uri="{9D8B030D-6E8A-4147-A177-3AD203B41FA5}">
                      <a16:colId xmlns:a16="http://schemas.microsoft.com/office/drawing/2014/main" val="2509007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271827"/>
                    </a:ext>
                  </a:extLst>
                </a:gridCol>
                <a:gridCol w="4005717">
                  <a:extLst>
                    <a:ext uri="{9D8B030D-6E8A-4147-A177-3AD203B41FA5}">
                      <a16:colId xmlns:a16="http://schemas.microsoft.com/office/drawing/2014/main" val="2071359787"/>
                    </a:ext>
                  </a:extLst>
                </a:gridCol>
                <a:gridCol w="937192">
                  <a:extLst>
                    <a:ext uri="{9D8B030D-6E8A-4147-A177-3AD203B41FA5}">
                      <a16:colId xmlns:a16="http://schemas.microsoft.com/office/drawing/2014/main" val="841714566"/>
                    </a:ext>
                  </a:extLst>
                </a:gridCol>
                <a:gridCol w="937192">
                  <a:extLst>
                    <a:ext uri="{9D8B030D-6E8A-4147-A177-3AD203B41FA5}">
                      <a16:colId xmlns:a16="http://schemas.microsoft.com/office/drawing/2014/main" val="3041520852"/>
                    </a:ext>
                  </a:extLst>
                </a:gridCol>
              </a:tblGrid>
              <a:tr h="4445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Performance rating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 err="1">
                          <a:effectLst/>
                        </a:rPr>
                        <a:t>Jumlah</a:t>
                      </a:r>
                      <a:r>
                        <a:rPr lang="en-ID" sz="1200" dirty="0">
                          <a:effectLst/>
                        </a:rPr>
                        <a:t> rule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Rules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Support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200" dirty="0">
                          <a:effectLst/>
                        </a:rPr>
                        <a:t>Confidence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4" marR="53844" marT="0" marB="0"/>
                </a:tc>
                <a:extLst>
                  <a:ext uri="{0D108BD9-81ED-4DB2-BD59-A6C34878D82A}">
                    <a16:rowId xmlns:a16="http://schemas.microsoft.com/office/drawing/2014/main" val="3561002909"/>
                  </a:ext>
                </a:extLst>
              </a:tr>
              <a:tr h="444516">
                <a:tc row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&gt;80%_Yes, no_of_trainings_1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0.109655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0.957309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371027"/>
                  </a:ext>
                </a:extLst>
              </a:tr>
              <a:tr h="2931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Education_Bachelor’s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80%_Yes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0.109346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0.956506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0749"/>
                  </a:ext>
                </a:extLst>
              </a:tr>
              <a:tr h="2931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80%_Yes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0.114442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0.955075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50046"/>
                  </a:ext>
                </a:extLst>
              </a:tr>
              <a:tr h="2931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Education_Bachelor’s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no_of_trainings_1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0.108257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0.897768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211468"/>
                  </a:ext>
                </a:extLst>
              </a:tr>
              <a:tr h="54422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no_of_trainings_1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0.113353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0.896782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601036"/>
                  </a:ext>
                </a:extLst>
              </a:tr>
              <a:tr h="44451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Education_Bachelor’s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0.112901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0.885006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453635"/>
                  </a:ext>
                </a:extLst>
              </a:tr>
              <a:tr h="2931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Awards_won?_Yes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performance_rating_Excellent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0.118222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0.883464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522882"/>
                  </a:ext>
                </a:extLst>
              </a:tr>
              <a:tr h="444516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Outstanding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&gt;80%_Yes,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awards_won?_No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education Bachelor’s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performance_rating_Outstanding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0.206283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0.740140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668941"/>
                  </a:ext>
                </a:extLst>
              </a:tr>
              <a:tr h="54422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No_of_trainigs_1,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&gt;80%_Yes,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awards_won?_No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performance_rating_Outstanding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0.201927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0.706745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669743"/>
                  </a:ext>
                </a:extLst>
              </a:tr>
              <a:tr h="2931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1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KPIs_met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&gt;80%_Yes,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awards_won?_No</a:t>
                      </a:r>
                      <a:r>
                        <a:rPr lang="en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>
                          <a:effectLst/>
                        </a:rPr>
                        <a:t>-&gt;  </a:t>
                      </a:r>
                      <a:r>
                        <a:rPr lang="en-ID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performance_rating_Outstanding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0.210331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0.700493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81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63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0F99059-ABE3-4A0D-896E-691BC36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Evaluation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75D4F-9356-47C1-9560-42C683A64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5687" y="870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0FBD2-20F1-42E8-ADAD-4D1D181FDBB5}"/>
              </a:ext>
            </a:extLst>
          </p:cNvPr>
          <p:cNvSpPr txBox="1"/>
          <p:nvPr/>
        </p:nvSpPr>
        <p:spPr>
          <a:xfrm>
            <a:off x="3141698" y="100849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283D4-FDA7-4D7C-9286-371DE523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4EBAECD1-BD3A-448E-A6D7-7670FD1C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A2C05-115B-4051-B1D2-5C54FFDF907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24A8B4F-03FA-4AEE-8A16-35D9767B7C2C}"/>
              </a:ext>
            </a:extLst>
          </p:cNvPr>
          <p:cNvSpPr txBox="1">
            <a:spLocks/>
          </p:cNvSpPr>
          <p:nvPr/>
        </p:nvSpPr>
        <p:spPr>
          <a:xfrm>
            <a:off x="3551083" y="57488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Evaluate Process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506CD-A16F-4892-A45A-399A12286922}"/>
              </a:ext>
            </a:extLst>
          </p:cNvPr>
          <p:cNvSpPr txBox="1"/>
          <p:nvPr/>
        </p:nvSpPr>
        <p:spPr>
          <a:xfrm>
            <a:off x="3551082" y="878450"/>
            <a:ext cx="7967809" cy="465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reduction,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dihadapi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memutuskan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173D181-A84D-41A6-84AB-0BD6841F5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4628" y="201697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18009-25B9-4191-8133-699B7E1BD2B4}"/>
              </a:ext>
            </a:extLst>
          </p:cNvPr>
          <p:cNvSpPr txBox="1"/>
          <p:nvPr/>
        </p:nvSpPr>
        <p:spPr>
          <a:xfrm>
            <a:off x="3550639" y="215471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150C256-1FA6-45DA-8D68-BA2C63776948}"/>
              </a:ext>
            </a:extLst>
          </p:cNvPr>
          <p:cNvSpPr txBox="1">
            <a:spLocks/>
          </p:cNvSpPr>
          <p:nvPr/>
        </p:nvSpPr>
        <p:spPr>
          <a:xfrm>
            <a:off x="4018639" y="188568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Determine 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Bussiness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Objective</a:t>
            </a:r>
          </a:p>
          <a:p>
            <a:pPr marL="0" indent="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Objektif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dicapai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karwayan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berpengaruh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7FCC21-6E5A-4533-96BF-224A4211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199D9B-E054-4145-9717-14437B9C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4" name="Graphic 13" descr="Exit Door">
            <a:extLst>
              <a:ext uri="{FF2B5EF4-FFF2-40B4-BE49-F238E27FC236}">
                <a16:creationId xmlns:a16="http://schemas.microsoft.com/office/drawing/2014/main" id="{53B1246D-5FD7-40B1-8251-3226E64E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4F68F4-3A9B-4565-9071-04D24BF1BE41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48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0F99059-ABE3-4A0D-896E-691BC36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Evaluation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75D4F-9356-47C1-9560-42C683A64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5687" y="870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0FBD2-20F1-42E8-ADAD-4D1D181FDBB5}"/>
              </a:ext>
            </a:extLst>
          </p:cNvPr>
          <p:cNvSpPr txBox="1"/>
          <p:nvPr/>
        </p:nvSpPr>
        <p:spPr>
          <a:xfrm>
            <a:off x="3141698" y="100849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283D4-FDA7-4D7C-9286-371DE523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4EBAECD1-BD3A-448E-A6D7-7670FD1C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A2C05-115B-4051-B1D2-5C54FFDF907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24A8B4F-03FA-4AEE-8A16-35D9767B7C2C}"/>
              </a:ext>
            </a:extLst>
          </p:cNvPr>
          <p:cNvSpPr txBox="1">
            <a:spLocks/>
          </p:cNvSpPr>
          <p:nvPr/>
        </p:nvSpPr>
        <p:spPr>
          <a:xfrm>
            <a:off x="3551083" y="57488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Determine Next Steps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506CD-A16F-4892-A45A-399A12286922}"/>
              </a:ext>
            </a:extLst>
          </p:cNvPr>
          <p:cNvSpPr txBox="1"/>
          <p:nvPr/>
        </p:nvSpPr>
        <p:spPr>
          <a:xfrm>
            <a:off x="3457487" y="1678025"/>
            <a:ext cx="7967809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men-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association rules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diputuskan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dilanjutkan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15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40296-541A-4848-8F86-16AB00D1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669" y="2545041"/>
            <a:ext cx="8250623" cy="53647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Deployment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CE0B-80FD-4C30-B241-6852572F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570" y="2088267"/>
            <a:ext cx="3871884" cy="25208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8E093282-422F-4E2F-875E-78950D87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87" y="2545041"/>
            <a:ext cx="1332000" cy="1332000"/>
          </a:xfrm>
          <a:prstGeom prst="rect">
            <a:avLst/>
          </a:prstGeom>
        </p:spPr>
      </p:pic>
      <p:pic>
        <p:nvPicPr>
          <p:cNvPr id="10" name="Graphic 9" descr="Alarm">
            <a:extLst>
              <a:ext uri="{FF2B5EF4-FFF2-40B4-BE49-F238E27FC236}">
                <a16:creationId xmlns:a16="http://schemas.microsoft.com/office/drawing/2014/main" id="{D70FBE49-C056-4C24-8515-1821AE92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12" y="2545041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6875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Plan Deployment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3D7E1-B3B8-460F-A502-E1301EBEBD41}"/>
              </a:ext>
            </a:extLst>
          </p:cNvPr>
          <p:cNvSpPr txBox="1"/>
          <p:nvPr/>
        </p:nvSpPr>
        <p:spPr>
          <a:xfrm>
            <a:off x="3690679" y="817259"/>
            <a:ext cx="6855424" cy="522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model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Data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diperbaharui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kotor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dibersihkan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bab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Dari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(HR)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E0471B-9414-42E6-9936-38A469FD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AD0A1-6FCA-47B7-BC85-5B7EC3202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0F109-A45A-4DC3-92FA-B9A70BDE3B7E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701FF2-3123-4062-87D6-D87AE483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6" name="Graphic 15" descr="Exit Door">
            <a:extLst>
              <a:ext uri="{FF2B5EF4-FFF2-40B4-BE49-F238E27FC236}">
                <a16:creationId xmlns:a16="http://schemas.microsoft.com/office/drawing/2014/main" id="{75EE59CE-EAD5-4DF0-AC0A-FB8785BE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F0FCB-2125-442A-9808-A9839FD39A4E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54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87923"/>
            <a:ext cx="5746377" cy="7063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Plan Monitoring and Maintenance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E6B65-B542-45B5-AE25-CEE0B6511265}"/>
              </a:ext>
            </a:extLst>
          </p:cNvPr>
          <p:cNvSpPr txBox="1">
            <a:spLocks/>
          </p:cNvSpPr>
          <p:nvPr/>
        </p:nvSpPr>
        <p:spPr>
          <a:xfrm>
            <a:off x="-737285" y="669697"/>
            <a:ext cx="4381141" cy="227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1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115D48-2F39-4D2A-9866-09B4AF521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DB255-B4AC-49D3-92CA-98ACAAE24010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73AF2C-762B-49F8-AA83-9DA733868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2C86A2FF-0ED2-4242-95F2-BF49E2BF0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CF9D84-1D1B-4853-9999-DF5A6913EF97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D3F0A2-0E9D-4580-9BC6-DCFB96137CFF}"/>
              </a:ext>
            </a:extLst>
          </p:cNvPr>
          <p:cNvSpPr txBox="1"/>
          <p:nvPr/>
        </p:nvSpPr>
        <p:spPr>
          <a:xfrm>
            <a:off x="3527094" y="1255757"/>
            <a:ext cx="8233106" cy="420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benar-benar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di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-generate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ditingkatkan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3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40430" y="13712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Produce Final Report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C25DA-AB5B-48CA-94F9-221A1F3AFC94}"/>
              </a:ext>
            </a:extLst>
          </p:cNvPr>
          <p:cNvSpPr txBox="1"/>
          <p:nvPr/>
        </p:nvSpPr>
        <p:spPr>
          <a:xfrm>
            <a:off x="3702470" y="1073558"/>
            <a:ext cx="7295721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penambangan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ringkasan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mengorganisir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disampaikan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report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dimaksud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CRISP-DM, file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CRISP-DM, poster, dan video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menyampaikan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BD97F7-30AF-4E81-8013-6A2F1DF06D9D}"/>
              </a:ext>
            </a:extLst>
          </p:cNvPr>
          <p:cNvSpPr txBox="1">
            <a:spLocks/>
          </p:cNvSpPr>
          <p:nvPr/>
        </p:nvSpPr>
        <p:spPr>
          <a:xfrm>
            <a:off x="-737285" y="669697"/>
            <a:ext cx="4381141" cy="2278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1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2C7D04-C95F-4913-9D4D-135D91728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D6293-0092-40E7-9A12-3932DFB0F110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5E191D-7CED-4ABA-A26F-156CE319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10F42655-C80C-4C32-863B-11B5AE43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DDD09-1A0A-48C8-BF44-9A27DA012E0C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94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719867" y="152093"/>
            <a:ext cx="5746377" cy="706340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Review Project</a:t>
            </a:r>
            <a:endParaRPr lang="en-ID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049C0-9393-41D4-91AD-34939982FD32}"/>
              </a:ext>
            </a:extLst>
          </p:cNvPr>
          <p:cNvSpPr txBox="1"/>
          <p:nvPr/>
        </p:nvSpPr>
        <p:spPr>
          <a:xfrm>
            <a:off x="3527094" y="988079"/>
            <a:ext cx="844900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terlibat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pengerjaan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mampu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pemahaman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detail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eksplorasi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pada dataset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pemrosesan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rating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diperoleh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pemahaman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menerapkan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bagaimana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CRISP-DM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mining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kekurangan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pengimplementasiannya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pattern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pola-pola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rating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Oleh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kedepannya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perbaikan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ditemukan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diintegrasikan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Selain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sebaiknya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diperbaharui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kedepannya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B64DBF-E78B-4F8A-9D05-1FC0021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4FC879-0FC7-4F08-AA19-003A4E3F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7C678-A501-472A-AEC3-6E7C25A3E9C1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1E2B6A-52C7-495B-B858-C9698A8AC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6" name="Graphic 15" descr="Exit Door">
            <a:extLst>
              <a:ext uri="{FF2B5EF4-FFF2-40B4-BE49-F238E27FC236}">
                <a16:creationId xmlns:a16="http://schemas.microsoft.com/office/drawing/2014/main" id="{6C76D96E-FCED-4F95-B1B1-C04B82DD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76FDE2-42DB-402C-8AC2-F2DAE15D6B62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96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2F304F2-966B-4CDA-B0FD-D2C1C922E23D}"/>
              </a:ext>
            </a:extLst>
          </p:cNvPr>
          <p:cNvSpPr txBox="1">
            <a:spLocks/>
          </p:cNvSpPr>
          <p:nvPr/>
        </p:nvSpPr>
        <p:spPr bwMode="grayWhite">
          <a:xfrm>
            <a:off x="592237" y="3379130"/>
            <a:ext cx="10676571" cy="1002421"/>
          </a:xfrm>
          <a:prstGeom prst="rect">
            <a:avLst/>
          </a:prstGeom>
        </p:spPr>
        <p:txBody>
          <a:bodyPr vert="horz" lIns="91440" tIns="45721" rIns="91440" bIns="45721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1" dirty="0">
                <a:solidFill>
                  <a:schemeClr val="tx1"/>
                </a:solidFill>
              </a:rPr>
              <a:t>Thank you </a:t>
            </a:r>
            <a:r>
              <a:rPr lang="en-US" sz="500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50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73D181-A84D-41A6-84AB-0BD6841F5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18009-25B9-4191-8133-699B7E1BD2B4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8616397-70A7-46FD-BA8E-4966A8455ED8}"/>
              </a:ext>
            </a:extLst>
          </p:cNvPr>
          <p:cNvSpPr txBox="1">
            <a:spLocks/>
          </p:cNvSpPr>
          <p:nvPr/>
        </p:nvSpPr>
        <p:spPr>
          <a:xfrm>
            <a:off x="3819759" y="303297"/>
            <a:ext cx="5746377" cy="66563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Situation 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Assesment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en-ID" sz="19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Hardware:</a:t>
            </a:r>
            <a:r>
              <a:rPr lang="en-ID" sz="19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Laptop Lenovo </a:t>
            </a: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Ideapad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310 </a:t>
            </a: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i5-7200 </a:t>
            </a:r>
            <a:r>
              <a:rPr lang="en-ID" sz="1900" i="1" dirty="0">
                <a:latin typeface="Times New Roman" panose="02020603050405020304" pitchFamily="18" charset="0"/>
                <a:ea typeface="Calibri" panose="020F0502020204030204" pitchFamily="34" charset="0"/>
              </a:rPr>
              <a:t>microprocessor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dan 8GB RAM</a:t>
            </a:r>
          </a:p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en-ID" sz="19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Dataset: 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ID" sz="1900" i="1" dirty="0">
                <a:latin typeface="Times New Roman" panose="02020603050405020304" pitchFamily="18" charset="0"/>
                <a:ea typeface="Calibri" panose="020F0502020204030204" pitchFamily="34" charset="0"/>
              </a:rPr>
              <a:t>employee 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diperoleh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 Kaggle</a:t>
            </a:r>
          </a:p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 orang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mahasiswa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terlibat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 understanding, data understanding, data preparation, </a:t>
            </a:r>
            <a:r>
              <a:rPr lang="en-ID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modeling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evaluation,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deployment.</a:t>
            </a:r>
          </a:p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en-ID" sz="1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sumsi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pengerjaan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team management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perlu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diperoleh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lain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perlu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yang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pengklasifikasian</a:t>
            </a:r>
            <a:endParaRPr lang="en-ID" sz="19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1000"/>
              </a:spcAft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0090F-E0CC-431D-BEDA-2D5C0DBC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1" name="Graphic 10" descr="Exit Door">
            <a:extLst>
              <a:ext uri="{FF2B5EF4-FFF2-40B4-BE49-F238E27FC236}">
                <a16:creationId xmlns:a16="http://schemas.microsoft.com/office/drawing/2014/main" id="{7CAF2815-3920-4DED-A721-E89F1D3B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81A30E-CAC7-4EAA-9F46-CBA06266DC0B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0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900495" y="201697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Determine Data Mining Goal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karwayan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penghargaan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motivasi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menghentikan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n-ID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BD09C8-1A08-4383-A0C2-C59B749B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76DC13-170D-4F90-AFED-C75A43E6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DD68D-3FFC-4BD3-B2D8-3A54D66D4FCE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5D435F-3D2D-4E21-A3DC-11503277F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6" name="Graphic 15" descr="Exit Door">
            <a:extLst>
              <a:ext uri="{FF2B5EF4-FFF2-40B4-BE49-F238E27FC236}">
                <a16:creationId xmlns:a16="http://schemas.microsoft.com/office/drawing/2014/main" id="{11F7ED16-0D03-451E-BE9D-5155782E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7253B9-0D56-4679-A03C-6CE35F2C9B88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5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819759" y="158704"/>
            <a:ext cx="5746377" cy="10219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Determine Data Mining Goal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n-ID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52848-E2AE-4A18-B5CE-ED6D5D424039}"/>
              </a:ext>
            </a:extLst>
          </p:cNvPr>
          <p:cNvSpPr txBox="1"/>
          <p:nvPr/>
        </p:nvSpPr>
        <p:spPr>
          <a:xfrm>
            <a:off x="3764795" y="66969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Mining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Tahapan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Knowledge Discovery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297E0-B6BA-4EB2-A37C-7E8E119F9DA4}"/>
              </a:ext>
            </a:extLst>
          </p:cNvPr>
          <p:cNvPicPr/>
          <p:nvPr/>
        </p:nvPicPr>
        <p:blipFill rotWithShape="1">
          <a:blip r:embed="rId2"/>
          <a:srcRect l="5484"/>
          <a:stretch/>
        </p:blipFill>
        <p:spPr bwMode="auto">
          <a:xfrm>
            <a:off x="3764795" y="1571331"/>
            <a:ext cx="6486247" cy="5189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FA3527-FABB-41A6-B604-A7726AA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A8A619-6A12-4893-8A4F-4B766F951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47961-CB13-4726-94AB-676D69D73F3A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25DBAD-F908-4603-9ADB-4415C4219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7" name="Graphic 16" descr="Exit Door">
            <a:extLst>
              <a:ext uri="{FF2B5EF4-FFF2-40B4-BE49-F238E27FC236}">
                <a16:creationId xmlns:a16="http://schemas.microsoft.com/office/drawing/2014/main" id="{F046ECFF-4A2B-4263-9D95-E5CE70724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72C4C7-5E8E-439E-B2F2-A5111F546ECC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4A12A6-792C-473D-8C24-A1090442303E}"/>
              </a:ext>
            </a:extLst>
          </p:cNvPr>
          <p:cNvSpPr txBox="1">
            <a:spLocks/>
          </p:cNvSpPr>
          <p:nvPr/>
        </p:nvSpPr>
        <p:spPr>
          <a:xfrm>
            <a:off x="3819759" y="161020"/>
            <a:ext cx="5746377" cy="10219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Determine Data Mining Goal (</a:t>
            </a:r>
            <a:r>
              <a:rPr lang="en-US" sz="3001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Con’t</a:t>
            </a: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en-ID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48326-05CC-474B-B0CD-C13C5985531F}"/>
              </a:ext>
            </a:extLst>
          </p:cNvPr>
          <p:cNvSpPr txBox="1"/>
          <p:nvPr/>
        </p:nvSpPr>
        <p:spPr>
          <a:xfrm>
            <a:off x="3539840" y="855025"/>
            <a:ext cx="7699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karwayan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mining task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asosiasi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Penerapan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menemukan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item-item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rule</a:t>
            </a:r>
            <a:endParaRPr lang="en-US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rules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dataset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mengidentifikasi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atribut-atribut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Employee’s Performance with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Algorithm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Hasil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Association Rule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apriori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minimum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10 % dan minimum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confidence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60%.</a:t>
            </a:r>
            <a:endParaRPr lang="en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9D6BFA-0E2D-4ADC-98B7-5E314C1C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53AB44-8972-4E0A-8510-BFD818D06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F390D-A37E-4FA3-8211-5E28A8651782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B48F04-D326-4793-9B18-7624ACE75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8" name="Graphic 17" descr="Exit Door">
            <a:extLst>
              <a:ext uri="{FF2B5EF4-FFF2-40B4-BE49-F238E27FC236}">
                <a16:creationId xmlns:a16="http://schemas.microsoft.com/office/drawing/2014/main" id="{E57DD69D-52EA-4303-9126-49E810E1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A01D9-9C3A-42CF-8A6F-16EEB03C83EB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D1C597-B025-4B87-8CF7-F7E9D1D83A03}"/>
              </a:ext>
            </a:extLst>
          </p:cNvPr>
          <p:cNvSpPr txBox="1">
            <a:spLocks/>
          </p:cNvSpPr>
          <p:nvPr/>
        </p:nvSpPr>
        <p:spPr>
          <a:xfrm>
            <a:off x="3702471" y="187923"/>
            <a:ext cx="5746377" cy="5456279"/>
          </a:xfrm>
          <a:prstGeom prst="rect">
            <a:avLst/>
          </a:prstGeom>
        </p:spPr>
        <p:txBody>
          <a:bodyPr>
            <a:normAutofit/>
          </a:bodyPr>
          <a:lstStyle>
            <a:lvl1pPr marL="283468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9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15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21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27" indent="-283468" algn="l" defTabSz="914411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32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38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44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49" indent="-283468" algn="l" defTabSz="914411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en-US" sz="3001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Produce Project Plan</a:t>
            </a:r>
            <a:endParaRPr lang="en-ID" sz="3001" u="sng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8CA8F5-29FC-4DC0-911F-EAD72EB8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96219"/>
              </p:ext>
            </p:extLst>
          </p:nvPr>
        </p:nvGraphicFramePr>
        <p:xfrm>
          <a:off x="3344905" y="975224"/>
          <a:ext cx="7399289" cy="583622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78285">
                  <a:extLst>
                    <a:ext uri="{9D8B030D-6E8A-4147-A177-3AD203B41FA5}">
                      <a16:colId xmlns:a16="http://schemas.microsoft.com/office/drawing/2014/main" val="3482544117"/>
                    </a:ext>
                  </a:extLst>
                </a:gridCol>
                <a:gridCol w="952286">
                  <a:extLst>
                    <a:ext uri="{9D8B030D-6E8A-4147-A177-3AD203B41FA5}">
                      <a16:colId xmlns:a16="http://schemas.microsoft.com/office/drawing/2014/main" val="1282064201"/>
                    </a:ext>
                  </a:extLst>
                </a:gridCol>
                <a:gridCol w="1406031">
                  <a:extLst>
                    <a:ext uri="{9D8B030D-6E8A-4147-A177-3AD203B41FA5}">
                      <a16:colId xmlns:a16="http://schemas.microsoft.com/office/drawing/2014/main" val="964019980"/>
                    </a:ext>
                  </a:extLst>
                </a:gridCol>
                <a:gridCol w="2233888">
                  <a:extLst>
                    <a:ext uri="{9D8B030D-6E8A-4147-A177-3AD203B41FA5}">
                      <a16:colId xmlns:a16="http://schemas.microsoft.com/office/drawing/2014/main" val="3202034144"/>
                    </a:ext>
                  </a:extLst>
                </a:gridCol>
                <a:gridCol w="1528799">
                  <a:extLst>
                    <a:ext uri="{9D8B030D-6E8A-4147-A177-3AD203B41FA5}">
                      <a16:colId xmlns:a16="http://schemas.microsoft.com/office/drawing/2014/main" val="2383731714"/>
                    </a:ext>
                  </a:extLst>
                </a:gridCol>
              </a:tblGrid>
              <a:tr h="287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Tahapan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Waktu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Sumber daya yang dibutuhkan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Kegiatan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Ketergantungan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3897209224"/>
                  </a:ext>
                </a:extLst>
              </a:tr>
              <a:tr h="842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Bussiness</a:t>
                      </a:r>
                      <a:r>
                        <a:rPr lang="en-US" sz="800" dirty="0">
                          <a:effectLst/>
                        </a:rPr>
                        <a:t> Understanding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3 hari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Semua analysts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Menentukan tujuan utama bisnis, melakukan penilaian terhadap situasi, menentukan tujuan data mining, dan membuat project plan.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Perkembangan penerapan konsep data mining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3689691935"/>
                  </a:ext>
                </a:extLst>
              </a:tr>
              <a:tr h="881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Data understanding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4 hari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Semua analysts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Mengumpulkan data yang akan digunakan, mendeskripsikan data, melakukan eksplorasi data, dan memverifikasi kualitas data.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Masalah data dan teknologi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1309009795"/>
                  </a:ext>
                </a:extLst>
              </a:tr>
              <a:tr h="881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Data preparation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2 minggu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Data mining consultant, beberapa database analyst time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Memilih data yang akan digunakan, membersihkan data dari noise atau outlier, membangun data, menggabungkan data, dan membuat format data.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Masalah data dan teknologi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1595857625"/>
                  </a:ext>
                </a:extLst>
              </a:tr>
              <a:tr h="733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Modelling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1 minggu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Data mining consultant, beberapa database analyst time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Memilih teknik pemodelan, membuat Test Design, membangun model, dan menilai model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Ketidakmampuan menemukan model yang tepat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3473535572"/>
                  </a:ext>
                </a:extLst>
              </a:tr>
              <a:tr h="1327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Evaluation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3 hari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Semua analysts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Mengevaluasi hasil, meninjau proses, dan menentukan tahapan selanjutnya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Ketidakmampuan untuk menerapkan hasil, terjadi kesalahan pada proses pengerjaan proyek, perkembangan penerapan konsep data mining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566627699"/>
                  </a:ext>
                </a:extLst>
              </a:tr>
              <a:tr h="881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Deployment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1 minggu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Data mining consultant, beberapa database analyst time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Membuat plan deployment, </a:t>
                      </a:r>
                      <a:r>
                        <a:rPr lang="en-ID" sz="800">
                          <a:effectLst/>
                        </a:rPr>
                        <a:t>Monitoring and Maintenance Plan dan meninjau proyek 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Ketidakmampuan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untuk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menerapkan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hasil</a:t>
                      </a:r>
                      <a:r>
                        <a:rPr lang="en-US" sz="800" dirty="0">
                          <a:effectLst/>
                        </a:rPr>
                        <a:t>, </a:t>
                      </a:r>
                      <a:r>
                        <a:rPr lang="en-US" sz="800" dirty="0" err="1">
                          <a:effectLst/>
                        </a:rPr>
                        <a:t>perkembangan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penerapan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konsep</a:t>
                      </a:r>
                      <a:r>
                        <a:rPr lang="en-US" sz="800" dirty="0">
                          <a:effectLst/>
                        </a:rPr>
                        <a:t> data mining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05" marR="57405" marT="0" marB="0"/>
                </a:tc>
                <a:extLst>
                  <a:ext uri="{0D108BD9-81ED-4DB2-BD59-A6C34878D82A}">
                    <a16:rowId xmlns:a16="http://schemas.microsoft.com/office/drawing/2014/main" val="277660334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F0710BC-3802-435B-9235-170D738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285" y="669697"/>
            <a:ext cx="4381141" cy="22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Understanding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0D25C0-DDF2-46BF-8D57-33E09F469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4471" y="1879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4C8C8-42FC-4313-B7CD-38CDACCCBE00}"/>
              </a:ext>
            </a:extLst>
          </p:cNvPr>
          <p:cNvSpPr txBox="1"/>
          <p:nvPr/>
        </p:nvSpPr>
        <p:spPr>
          <a:xfrm>
            <a:off x="3310482" y="201697"/>
            <a:ext cx="3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732DD1-84B8-4062-A43D-D235674B1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02" y="2227162"/>
            <a:ext cx="2760390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5" name="Graphic 14" descr="Exit Door">
            <a:extLst>
              <a:ext uri="{FF2B5EF4-FFF2-40B4-BE49-F238E27FC236}">
                <a16:creationId xmlns:a16="http://schemas.microsoft.com/office/drawing/2014/main" id="{4957FDEB-8427-451B-9EAB-3FAA3619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04" y="2475000"/>
            <a:ext cx="1908000" cy="190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4DAE1-37DB-4E42-888C-20635167BA89}"/>
              </a:ext>
            </a:extLst>
          </p:cNvPr>
          <p:cNvCxnSpPr/>
          <p:nvPr/>
        </p:nvCxnSpPr>
        <p:spPr>
          <a:xfrm>
            <a:off x="2977831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876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3647</Words>
  <Application>Microsoft Office PowerPoint</Application>
  <PresentationFormat>Widescreen</PresentationFormat>
  <Paragraphs>493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Corbel</vt:lpstr>
      <vt:lpstr>Franklin Gothic Demi</vt:lpstr>
      <vt:lpstr>Franklin Gothic Medium</vt:lpstr>
      <vt:lpstr>Symbol</vt:lpstr>
      <vt:lpstr>Times New Roman</vt:lpstr>
      <vt:lpstr>Wingdings</vt:lpstr>
      <vt:lpstr>Headlines</vt:lpstr>
      <vt:lpstr>PowerPoint Presentation</vt:lpstr>
      <vt:lpstr>Overview</vt:lpstr>
      <vt:lpstr>PowerPoint Presentation</vt:lpstr>
      <vt:lpstr>Business Understanding</vt:lpstr>
      <vt:lpstr>Business Understanding</vt:lpstr>
      <vt:lpstr>Business Understanding</vt:lpstr>
      <vt:lpstr>Business Understanding</vt:lpstr>
      <vt:lpstr>Business Understanding</vt:lpstr>
      <vt:lpstr>Business Understanding</vt:lpstr>
      <vt:lpstr>PowerPoint Presentation</vt:lpstr>
      <vt:lpstr>Data  Understanding</vt:lpstr>
      <vt:lpstr>Data  Understanding</vt:lpstr>
      <vt:lpstr>Data  Understanding</vt:lpstr>
      <vt:lpstr>Data  Understanding</vt:lpstr>
      <vt:lpstr>Data  Preparation</vt:lpstr>
      <vt:lpstr>Data  Preparation</vt:lpstr>
      <vt:lpstr>Data  Preparation</vt:lpstr>
      <vt:lpstr>Data  Preparation</vt:lpstr>
      <vt:lpstr>Data  Preparation</vt:lpstr>
      <vt:lpstr>Data  Preparation</vt:lpstr>
      <vt:lpstr>Data  Preparation</vt:lpstr>
      <vt:lpstr>Data  Preparation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PowerPoint Presentation</vt:lpstr>
      <vt:lpstr>Modelling</vt:lpstr>
      <vt:lpstr>Modelling</vt:lpstr>
      <vt:lpstr>Modelling</vt:lpstr>
      <vt:lpstr>Modelling</vt:lpstr>
      <vt:lpstr>Modelling</vt:lpstr>
      <vt:lpstr>Evaluation</vt:lpstr>
      <vt:lpstr>Evaluation</vt:lpstr>
      <vt:lpstr>Evaluation</vt:lpstr>
      <vt:lpstr>Evaluation</vt:lpstr>
      <vt:lpstr>Evaluation</vt:lpstr>
      <vt:lpstr>Deployment</vt:lpstr>
      <vt:lpstr>Deployment</vt:lpstr>
      <vt:lpstr>PowerPoint Presentation</vt:lpstr>
      <vt:lpstr>PowerPoint Presentation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2020-05-31T09:30:14Z</dcterms:created>
  <dcterms:modified xsi:type="dcterms:W3CDTF">2021-01-04T08:57:10Z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