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47"/>
  </p:notesMasterIdLst>
  <p:handoutMasterIdLst>
    <p:handoutMasterId r:id="rId48"/>
  </p:handoutMasterIdLst>
  <p:sldIdLst>
    <p:sldId id="350" r:id="rId5"/>
    <p:sldId id="352" r:id="rId6"/>
    <p:sldId id="369" r:id="rId7"/>
    <p:sldId id="361" r:id="rId8"/>
    <p:sldId id="366" r:id="rId9"/>
    <p:sldId id="367" r:id="rId10"/>
    <p:sldId id="368" r:id="rId11"/>
    <p:sldId id="334" r:id="rId12"/>
    <p:sldId id="373" r:id="rId13"/>
    <p:sldId id="374" r:id="rId14"/>
    <p:sldId id="375" r:id="rId15"/>
    <p:sldId id="376" r:id="rId16"/>
    <p:sldId id="362" r:id="rId17"/>
    <p:sldId id="387" r:id="rId18"/>
    <p:sldId id="389" r:id="rId19"/>
    <p:sldId id="383" r:id="rId20"/>
    <p:sldId id="390" r:id="rId21"/>
    <p:sldId id="378" r:id="rId22"/>
    <p:sldId id="392" r:id="rId23"/>
    <p:sldId id="413" r:id="rId24"/>
    <p:sldId id="391" r:id="rId25"/>
    <p:sldId id="379" r:id="rId26"/>
    <p:sldId id="393" r:id="rId27"/>
    <p:sldId id="394" r:id="rId28"/>
    <p:sldId id="380" r:id="rId29"/>
    <p:sldId id="395" r:id="rId30"/>
    <p:sldId id="396" r:id="rId31"/>
    <p:sldId id="382" r:id="rId32"/>
    <p:sldId id="397" r:id="rId33"/>
    <p:sldId id="401" r:id="rId34"/>
    <p:sldId id="400" r:id="rId35"/>
    <p:sldId id="399" r:id="rId36"/>
    <p:sldId id="403" r:id="rId37"/>
    <p:sldId id="405" r:id="rId38"/>
    <p:sldId id="406" r:id="rId39"/>
    <p:sldId id="407" r:id="rId40"/>
    <p:sldId id="408" r:id="rId41"/>
    <p:sldId id="409" r:id="rId42"/>
    <p:sldId id="410" r:id="rId43"/>
    <p:sldId id="411" r:id="rId44"/>
    <p:sldId id="412" r:id="rId45"/>
    <p:sldId id="34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65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26" autoAdjust="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30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02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8,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8,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8,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8,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8,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8,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8,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8,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8,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January 8, 2021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andlow.github.io/about-me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andlow.github.io/about-me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sbt/musicmood/tree/master/dataset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8421" y="1547772"/>
            <a:ext cx="9350203" cy="953338"/>
          </a:xfrm>
        </p:spPr>
        <p:txBody>
          <a:bodyPr/>
          <a:lstStyle/>
          <a:p>
            <a:r>
              <a:rPr lang="en-US" sz="5400" dirty="0"/>
              <a:t>Sentiment Analysis of Song Lyrics using SVM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latin typeface="+mj-lt"/>
              </a:rPr>
              <a:t>KIBOU</a:t>
            </a:r>
            <a:r>
              <a:rPr lang="en-US" b="1" dirty="0"/>
              <a:t> 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  <a:tabLst>
                <a:tab pos="116141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12S17007 –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Ernike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Nelsi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Manurung</a:t>
            </a:r>
            <a:endParaRPr lang="en-ID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  <a:tabLst>
                <a:tab pos="116141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12S17021 – Inggrit S. Purba</a:t>
            </a:r>
            <a:endParaRPr lang="en-ID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1000"/>
              </a:spcAft>
              <a:buFont typeface="+mj-lt"/>
              <a:buAutoNum type="arabicPeriod"/>
              <a:tabLst>
                <a:tab pos="116141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12S17024 – Yohana Veronika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Aritonang</a:t>
            </a:r>
            <a:endParaRPr lang="en-ID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b="1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ECCB645-5542-4FC4-8203-58E2DABDEF7E}"/>
              </a:ext>
            </a:extLst>
          </p:cNvPr>
          <p:cNvSpPr txBox="1">
            <a:spLocks/>
          </p:cNvSpPr>
          <p:nvPr/>
        </p:nvSpPr>
        <p:spPr>
          <a:xfrm>
            <a:off x="6367054" y="3424054"/>
            <a:ext cx="5491570" cy="22509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Proyek</a:t>
            </a:r>
            <a:r>
              <a:rPr lang="en-US" b="1" dirty="0">
                <a:solidFill>
                  <a:schemeClr val="bg1"/>
                </a:solidFill>
                <a:latin typeface="Arial Narrow" panose="020B0606020202030204" pitchFamily="34" charset="0"/>
              </a:rPr>
              <a:t> Natural Language Processing (NLP)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Analisis</a:t>
            </a:r>
            <a:r>
              <a:rPr lang="en-US" dirty="0"/>
              <a:t> Data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456044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33170" y="6409269"/>
            <a:ext cx="4029711" cy="341203"/>
          </a:xfrm>
        </p:spPr>
        <p:txBody>
          <a:bodyPr/>
          <a:lstStyle/>
          <a:p>
            <a:r>
              <a:rPr lang="en-US" dirty="0"/>
              <a:t>Sentiment Analysis of Song Lyrics using SVM Algorithm - KIBOU</a:t>
            </a:r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EFF97A10-CC36-4455-A88F-994C60CBE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259901"/>
              </p:ext>
            </p:extLst>
          </p:nvPr>
        </p:nvGraphicFramePr>
        <p:xfrm>
          <a:off x="815169" y="1769990"/>
          <a:ext cx="10169988" cy="40118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4994">
                  <a:extLst>
                    <a:ext uri="{9D8B030D-6E8A-4147-A177-3AD203B41FA5}">
                      <a16:colId xmlns:a16="http://schemas.microsoft.com/office/drawing/2014/main" val="3569451654"/>
                    </a:ext>
                  </a:extLst>
                </a:gridCol>
                <a:gridCol w="5084994">
                  <a:extLst>
                    <a:ext uri="{9D8B030D-6E8A-4147-A177-3AD203B41FA5}">
                      <a16:colId xmlns:a16="http://schemas.microsoft.com/office/drawing/2014/main" val="2143324946"/>
                    </a:ext>
                  </a:extLst>
                </a:gridCol>
              </a:tblGrid>
              <a:tr h="55308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</a:rPr>
                        <a:t>Distribusi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 Mood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</a:rPr>
                        <a:t>Lirik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</a:rPr>
                        <a:t>Lagu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 pada Train Data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</a:rPr>
                        <a:t>Distribusi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 Mood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</a:rPr>
                        <a:t>Lirik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</a:rPr>
                        <a:t>Lagu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 pada Test Data</a:t>
                      </a:r>
                      <a:endParaRPr lang="en-ID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92079"/>
                  </a:ext>
                </a:extLst>
              </a:tr>
              <a:tr h="3458807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8399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3F0E031-68BC-4397-BCBA-AAC02D7BB1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170" y="2640550"/>
            <a:ext cx="4279557" cy="2734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25D1DA-5F66-4CC8-85CB-F35E0330B17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470" y="2640551"/>
            <a:ext cx="4399710" cy="273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4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Metode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456044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33170" y="6409269"/>
            <a:ext cx="4029711" cy="341203"/>
          </a:xfrm>
        </p:spPr>
        <p:txBody>
          <a:bodyPr/>
          <a:lstStyle/>
          <a:p>
            <a:r>
              <a:rPr lang="en-US" dirty="0"/>
              <a:t>Sentiment Analysis of Song Lyrics using SVM Algorithm - KIBOU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1B068-A45C-4035-BC42-76E5356B49BC}"/>
              </a:ext>
            </a:extLst>
          </p:cNvPr>
          <p:cNvSpPr txBox="1"/>
          <p:nvPr/>
        </p:nvSpPr>
        <p:spPr>
          <a:xfrm>
            <a:off x="964022" y="2199660"/>
            <a:ext cx="1088610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Analisis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sentimen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berkaitan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bidang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lebih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luas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seperti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pengolahan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bahasa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alami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komputasi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linguistik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dan </a:t>
            </a:r>
            <a:r>
              <a:rPr lang="en-US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text mining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tujuan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menganalisis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sentiment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pendapat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sikap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evaluasi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penilaian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emosi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seseorang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berkenan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topik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produk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layanan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organisasi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kegiatan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tertentu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SVM,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objek-objek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terluar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paling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dekat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hyperplane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disebut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support vector. </a:t>
            </a:r>
            <a:endParaRPr lang="en-US" sz="2000" i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US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upport vector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diperhitungkan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oleh SVM 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menemukan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hyperplane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paling  optimal 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sedangkan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objek-objek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data yang lain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diperhitungkan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sekali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lirik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lagu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dataset (</a:t>
            </a:r>
            <a:r>
              <a:rPr lang="en-US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 set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 set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diimplementasikan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pemodelan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 Vector Machine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(SVM)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TF-IDF,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pemodelan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 Vector Machine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(SVM)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Word2Vec, </a:t>
            </a:r>
            <a:r>
              <a:rPr lang="en-US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 Vector Machine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(SVM)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K-Fold Cross Validation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pemodelan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Linear SVM Classifier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86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456044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33170" y="6409269"/>
            <a:ext cx="4029711" cy="341203"/>
          </a:xfrm>
        </p:spPr>
        <p:txBody>
          <a:bodyPr/>
          <a:lstStyle/>
          <a:p>
            <a:r>
              <a:rPr lang="en-US" dirty="0"/>
              <a:t>Sentiment Analysis of Song Lyrics using SVM Algorithm - KIBOU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933088-4B48-4755-8540-29C9D825D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2378487"/>
            <a:ext cx="10029825" cy="360045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4AFB823-1554-4B5F-A4A0-1885ED0BED9C}"/>
              </a:ext>
            </a:extLst>
          </p:cNvPr>
          <p:cNvSpPr txBox="1"/>
          <p:nvPr/>
        </p:nvSpPr>
        <p:spPr>
          <a:xfrm>
            <a:off x="1307628" y="214704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Desain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Analisis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Sentimen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Lirik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Lagu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285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 Cleaning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ea typeface="Calibri" panose="020F0502020204030204" pitchFamily="34" charset="0"/>
              </a:rPr>
              <a:t>Data yang </a:t>
            </a:r>
            <a:r>
              <a:rPr lang="en-US" dirty="0" err="1">
                <a:effectLst/>
                <a:ea typeface="Calibri" panose="020F0502020204030204" pitchFamily="34" charset="0"/>
              </a:rPr>
              <a:t>diperoleh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dari</a:t>
            </a:r>
            <a:r>
              <a:rPr lang="en-US" dirty="0">
                <a:effectLst/>
                <a:ea typeface="Calibri" panose="020F0502020204030204" pitchFamily="34" charset="0"/>
              </a:rPr>
              <a:t> dataset </a:t>
            </a:r>
            <a:r>
              <a:rPr lang="en-US" dirty="0" err="1">
                <a:effectLst/>
                <a:ea typeface="Calibri" panose="020F0502020204030204" pitchFamily="34" charset="0"/>
              </a:rPr>
              <a:t>memiliki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beberapa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i="1" dirty="0">
                <a:effectLst/>
                <a:ea typeface="Calibri" panose="020F0502020204030204" pitchFamily="34" charset="0"/>
              </a:rPr>
              <a:t>noise</a:t>
            </a:r>
            <a:r>
              <a:rPr lang="en-US" dirty="0">
                <a:effectLst/>
                <a:ea typeface="Calibri" panose="020F0502020204030204" pitchFamily="34" charset="0"/>
              </a:rPr>
              <a:t> yang </a:t>
            </a:r>
            <a:r>
              <a:rPr lang="en-US" dirty="0" err="1">
                <a:effectLst/>
                <a:ea typeface="Calibri" panose="020F0502020204030204" pitchFamily="34" charset="0"/>
              </a:rPr>
              <a:t>perlu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dibersihkan</a:t>
            </a:r>
            <a:r>
              <a:rPr lang="en-US" dirty="0">
                <a:effectLst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ea typeface="Calibri" panose="020F0502020204030204" pitchFamily="34" charset="0"/>
              </a:rPr>
              <a:t>misalnya</a:t>
            </a:r>
            <a:r>
              <a:rPr lang="en-US" dirty="0">
                <a:effectLst/>
                <a:ea typeface="Calibri" panose="020F0502020204030204" pitchFamily="34" charset="0"/>
              </a:rPr>
              <a:t> string yang </a:t>
            </a:r>
            <a:r>
              <a:rPr lang="en-US" dirty="0" err="1">
                <a:effectLst/>
                <a:ea typeface="Calibri" panose="020F0502020204030204" pitchFamily="34" charset="0"/>
              </a:rPr>
              <a:t>kosong</a:t>
            </a:r>
            <a:r>
              <a:rPr lang="en-US" dirty="0">
                <a:effectLst/>
                <a:ea typeface="Calibri" panose="020F0502020204030204" pitchFamily="34" charset="0"/>
              </a:rPr>
              <a:t> (</a:t>
            </a:r>
            <a:r>
              <a:rPr lang="en-US" i="1" dirty="0">
                <a:effectLst/>
                <a:ea typeface="Calibri" panose="020F0502020204030204" pitchFamily="34" charset="0"/>
              </a:rPr>
              <a:t>incomplete data</a:t>
            </a:r>
            <a:r>
              <a:rPr lang="en-US" dirty="0">
                <a:effectLst/>
                <a:ea typeface="Calibri" panose="020F0502020204030204" pitchFamily="34" charset="0"/>
              </a:rPr>
              <a:t> / </a:t>
            </a:r>
            <a:r>
              <a:rPr lang="en-US" i="1" dirty="0">
                <a:effectLst/>
                <a:ea typeface="Calibri" panose="020F0502020204030204" pitchFamily="34" charset="0"/>
              </a:rPr>
              <a:t>missing value</a:t>
            </a:r>
            <a:r>
              <a:rPr lang="en-US" dirty="0">
                <a:effectLst/>
                <a:ea typeface="Calibri" panose="020F0502020204030204" pitchFamily="34" charset="0"/>
              </a:rPr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13</a:t>
            </a:fld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7353C73A-7806-4A80-A2F5-E9025D3DD4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33170" y="6288354"/>
            <a:ext cx="4029711" cy="341203"/>
          </a:xfrm>
        </p:spPr>
        <p:txBody>
          <a:bodyPr/>
          <a:lstStyle/>
          <a:p>
            <a:r>
              <a:rPr lang="en-US" dirty="0"/>
              <a:t>Sentiment Analysis of Song Lyrics using SVM Algorithm - KIBOU</a:t>
            </a:r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14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1C04B17-9B98-4536-995D-D8C8FB42D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95" y="2480470"/>
            <a:ext cx="5251249" cy="34481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0AE5AF-43EF-4882-A632-4A8AADCB3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627" y="2723888"/>
            <a:ext cx="5934878" cy="3732157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D888D02-BA34-42BF-B3A2-FE4C85CE5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151" y="2076254"/>
            <a:ext cx="4827178" cy="404216"/>
          </a:xfrm>
        </p:spPr>
        <p:txBody>
          <a:bodyPr/>
          <a:lstStyle/>
          <a:p>
            <a:r>
              <a:rPr lang="en-US" dirty="0"/>
              <a:t>Data  Cleaning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75EBF86D-EE88-4FEF-BBAE-FBFC92FEAB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33170" y="6332220"/>
            <a:ext cx="4029711" cy="341203"/>
          </a:xfrm>
        </p:spPr>
        <p:txBody>
          <a:bodyPr/>
          <a:lstStyle/>
          <a:p>
            <a:r>
              <a:rPr lang="en-US" dirty="0"/>
              <a:t>Sentiment Analysis of Song Lyrics using SVM Algorithm - KIBOU</a:t>
            </a:r>
          </a:p>
        </p:txBody>
      </p:sp>
    </p:spTree>
    <p:extLst>
      <p:ext uri="{BB962C8B-B14F-4D97-AF65-F5344CB8AC3E}">
        <p14:creationId xmlns:p14="http://schemas.microsoft.com/office/powerpoint/2010/main" val="2962315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15</a:t>
            </a:fld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D888D02-BA34-42BF-B3A2-FE4C85CE5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151" y="2076254"/>
            <a:ext cx="4827178" cy="404216"/>
          </a:xfrm>
        </p:spPr>
        <p:txBody>
          <a:bodyPr/>
          <a:lstStyle/>
          <a:p>
            <a:r>
              <a:rPr lang="en-US" dirty="0"/>
              <a:t>Data  Cleaning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1219D-5DBC-49D4-9925-6B87F61EE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761" y="1979296"/>
            <a:ext cx="3943350" cy="4600575"/>
          </a:xfrm>
          <a:prstGeom prst="rect">
            <a:avLst/>
          </a:prstGeom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DB14C416-693B-4FD7-BC93-B77AC7F9385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33170" y="6335626"/>
            <a:ext cx="4029711" cy="341203"/>
          </a:xfrm>
        </p:spPr>
        <p:txBody>
          <a:bodyPr/>
          <a:lstStyle/>
          <a:p>
            <a:r>
              <a:rPr lang="en-US" dirty="0"/>
              <a:t>Sentiment Analysis of Song Lyrics using SVM Algorithm - KIBOU</a:t>
            </a:r>
          </a:p>
        </p:txBody>
      </p:sp>
    </p:spTree>
    <p:extLst>
      <p:ext uri="{BB962C8B-B14F-4D97-AF65-F5344CB8AC3E}">
        <p14:creationId xmlns:p14="http://schemas.microsoft.com/office/powerpoint/2010/main" val="699348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64023" y="2260668"/>
            <a:ext cx="4764829" cy="404216"/>
          </a:xfrm>
        </p:spPr>
        <p:txBody>
          <a:bodyPr/>
          <a:lstStyle/>
          <a:p>
            <a:r>
              <a:rPr lang="en-US" dirty="0"/>
              <a:t>Case Folding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64023" y="2758830"/>
            <a:ext cx="4756241" cy="125387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ea typeface="Calibri" panose="020F0502020204030204" pitchFamily="34" charset="0"/>
              </a:rPr>
              <a:t>Setelah data </a:t>
            </a:r>
            <a:r>
              <a:rPr lang="en-US" dirty="0" err="1">
                <a:effectLst/>
                <a:ea typeface="Calibri" panose="020F0502020204030204" pitchFamily="34" charset="0"/>
              </a:rPr>
              <a:t>dibersihkan</a:t>
            </a:r>
            <a:r>
              <a:rPr lang="en-US" dirty="0">
                <a:effectLst/>
                <a:ea typeface="Calibri" panose="020F0502020204030204" pitchFamily="34" charset="0"/>
              </a:rPr>
              <a:t>, pada </a:t>
            </a:r>
            <a:r>
              <a:rPr lang="en-US" dirty="0" err="1">
                <a:effectLst/>
                <a:ea typeface="Calibri" panose="020F0502020204030204" pitchFamily="34" charset="0"/>
              </a:rPr>
              <a:t>tahapan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ini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dilakukan</a:t>
            </a:r>
            <a:r>
              <a:rPr lang="en-US" dirty="0">
                <a:effectLst/>
                <a:ea typeface="Calibri" panose="020F0502020204030204" pitchFamily="34" charset="0"/>
              </a:rPr>
              <a:t> proses </a:t>
            </a:r>
            <a:r>
              <a:rPr lang="en-US" dirty="0" err="1">
                <a:effectLst/>
                <a:ea typeface="Calibri" panose="020F0502020204030204" pitchFamily="34" charset="0"/>
              </a:rPr>
              <a:t>konversi</a:t>
            </a:r>
            <a:r>
              <a:rPr lang="en-US" dirty="0">
                <a:effectLst/>
                <a:ea typeface="Calibri" panose="020F0502020204030204" pitchFamily="34" charset="0"/>
              </a:rPr>
              <a:t> data </a:t>
            </a:r>
            <a:r>
              <a:rPr lang="en-US" dirty="0" err="1">
                <a:effectLst/>
                <a:ea typeface="Calibri" panose="020F0502020204030204" pitchFamily="34" charset="0"/>
              </a:rPr>
              <a:t>teks</a:t>
            </a:r>
            <a:r>
              <a:rPr lang="en-US" dirty="0">
                <a:effectLst/>
                <a:ea typeface="Calibri" panose="020F0502020204030204" pitchFamily="34" charset="0"/>
              </a:rPr>
              <a:t> yang </a:t>
            </a:r>
            <a:r>
              <a:rPr lang="en-US" dirty="0" err="1">
                <a:effectLst/>
                <a:ea typeface="Calibri" panose="020F0502020204030204" pitchFamily="34" charset="0"/>
              </a:rPr>
              <a:t>terdapat</a:t>
            </a:r>
            <a:r>
              <a:rPr lang="en-US" dirty="0">
                <a:effectLst/>
                <a:ea typeface="Calibri" panose="020F0502020204030204" pitchFamily="34" charset="0"/>
              </a:rPr>
              <a:t> pada </a:t>
            </a:r>
            <a:r>
              <a:rPr lang="en-US" i="1" dirty="0">
                <a:effectLst/>
                <a:ea typeface="Calibri" panose="020F0502020204030204" pitchFamily="34" charset="0"/>
              </a:rPr>
              <a:t>dataset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menjadi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ke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dalam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bentuk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i="1" dirty="0">
                <a:effectLst/>
                <a:ea typeface="Calibri" panose="020F0502020204030204" pitchFamily="34" charset="0"/>
              </a:rPr>
              <a:t>lower case</a:t>
            </a:r>
            <a:r>
              <a:rPr lang="en-US" dirty="0">
                <a:effectLst/>
                <a:ea typeface="Calibri" panose="020F0502020204030204" pitchFamily="34" charset="0"/>
              </a:rPr>
              <a:t>. Hal </a:t>
            </a:r>
            <a:r>
              <a:rPr lang="en-US" dirty="0" err="1">
                <a:effectLst/>
                <a:ea typeface="Calibri" panose="020F0502020204030204" pitchFamily="34" charset="0"/>
              </a:rPr>
              <a:t>ini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untuk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memudahkan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preproses</a:t>
            </a:r>
            <a:r>
              <a:rPr lang="en-US" dirty="0">
                <a:effectLst/>
                <a:ea typeface="Calibri" panose="020F0502020204030204" pitchFamily="34" charset="0"/>
              </a:rPr>
              <a:t> data di </a:t>
            </a:r>
            <a:r>
              <a:rPr lang="en-US" dirty="0" err="1">
                <a:effectLst/>
                <a:ea typeface="Calibri" panose="020F0502020204030204" pitchFamily="34" charset="0"/>
              </a:rPr>
              <a:t>tahap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selanjutnya</a:t>
            </a:r>
            <a:r>
              <a:rPr lang="en-US" dirty="0">
                <a:effectLst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16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4903CF9-1D86-40CB-AD43-AF2978F28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337841"/>
              </p:ext>
            </p:extLst>
          </p:nvPr>
        </p:nvGraphicFramePr>
        <p:xfrm>
          <a:off x="6214884" y="2758830"/>
          <a:ext cx="4666736" cy="757011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2333368">
                  <a:extLst>
                    <a:ext uri="{9D8B030D-6E8A-4147-A177-3AD203B41FA5}">
                      <a16:colId xmlns:a16="http://schemas.microsoft.com/office/drawing/2014/main" val="662520340"/>
                    </a:ext>
                  </a:extLst>
                </a:gridCol>
                <a:gridCol w="2333368">
                  <a:extLst>
                    <a:ext uri="{9D8B030D-6E8A-4147-A177-3AD203B41FA5}">
                      <a16:colId xmlns:a16="http://schemas.microsoft.com/office/drawing/2014/main" val="3302367249"/>
                    </a:ext>
                  </a:extLst>
                </a:gridCol>
              </a:tblGrid>
              <a:tr h="2000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Text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Case Folding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2557789"/>
                  </a:ext>
                </a:extLst>
              </a:tr>
              <a:tr h="51215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b="0" dirty="0">
                          <a:effectLst/>
                        </a:rPr>
                        <a:t>LONG time ago, there lived a King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long time ago, there lived a king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6250921"/>
                  </a:ext>
                </a:extLst>
              </a:tr>
            </a:tbl>
          </a:graphicData>
        </a:graphic>
      </p:graphicFrame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C8756E06-DA60-426E-9540-99DC5698D4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33170" y="6332220"/>
            <a:ext cx="4029711" cy="341203"/>
          </a:xfrm>
        </p:spPr>
        <p:txBody>
          <a:bodyPr/>
          <a:lstStyle/>
          <a:p>
            <a:r>
              <a:rPr lang="en-US" dirty="0"/>
              <a:t>Sentiment Analysis of Song Lyrics using SVM Algorithm - KIBOU</a:t>
            </a:r>
          </a:p>
        </p:txBody>
      </p:sp>
    </p:spTree>
    <p:extLst>
      <p:ext uri="{BB962C8B-B14F-4D97-AF65-F5344CB8AC3E}">
        <p14:creationId xmlns:p14="http://schemas.microsoft.com/office/powerpoint/2010/main" val="591445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9705" y="449631"/>
            <a:ext cx="4764829" cy="404216"/>
          </a:xfrm>
        </p:spPr>
        <p:txBody>
          <a:bodyPr/>
          <a:lstStyle/>
          <a:p>
            <a:r>
              <a:rPr lang="en-US" dirty="0"/>
              <a:t>Case Folding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09705" y="6579871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17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571F06-F453-4D1C-ABB4-4B76378DF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05" y="750519"/>
            <a:ext cx="10496550" cy="5657850"/>
          </a:xfrm>
          <a:prstGeom prst="rect">
            <a:avLst/>
          </a:prstGeom>
        </p:spPr>
      </p:pic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CF65F9FA-8927-4F9A-93F4-5AB33D79DD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871325" y="6579871"/>
            <a:ext cx="4029711" cy="341203"/>
          </a:xfrm>
        </p:spPr>
        <p:txBody>
          <a:bodyPr/>
          <a:lstStyle/>
          <a:p>
            <a:r>
              <a:rPr lang="en-US" dirty="0"/>
              <a:t>Sentiment Analysis of Song Lyrics using SVM Algorithm - KIBOU</a:t>
            </a:r>
          </a:p>
        </p:txBody>
      </p:sp>
    </p:spTree>
    <p:extLst>
      <p:ext uri="{BB962C8B-B14F-4D97-AF65-F5344CB8AC3E}">
        <p14:creationId xmlns:p14="http://schemas.microsoft.com/office/powerpoint/2010/main" val="3857797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31410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10593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Tujuan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dari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tahapan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ini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adalah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untuk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memecah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teks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menjadi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unit yang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relevan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seperti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words,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simbol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phrases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atau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elemen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bermakna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lainnya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disebut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juga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dengan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token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18</a:t>
            </a:fld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A278868-A2AD-40E0-AB5E-C3187DFC2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399316"/>
              </p:ext>
            </p:extLst>
          </p:nvPr>
        </p:nvGraphicFramePr>
        <p:xfrm>
          <a:off x="6096000" y="2786446"/>
          <a:ext cx="4827178" cy="764032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2413589">
                  <a:extLst>
                    <a:ext uri="{9D8B030D-6E8A-4147-A177-3AD203B41FA5}">
                      <a16:colId xmlns:a16="http://schemas.microsoft.com/office/drawing/2014/main" val="3219613593"/>
                    </a:ext>
                  </a:extLst>
                </a:gridCol>
                <a:gridCol w="2413589">
                  <a:extLst>
                    <a:ext uri="{9D8B030D-6E8A-4147-A177-3AD203B41FA5}">
                      <a16:colId xmlns:a16="http://schemas.microsoft.com/office/drawing/2014/main" val="3262155864"/>
                    </a:ext>
                  </a:extLst>
                </a:gridCol>
              </a:tblGrid>
              <a:tr h="3820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Text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Tokenization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8742394"/>
                  </a:ext>
                </a:extLst>
              </a:tr>
              <a:tr h="3820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b="0" dirty="0">
                          <a:effectLst/>
                        </a:rPr>
                        <a:t>LONG time ago, there lived a King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long, time, ago, there, lived, a, king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8688054"/>
                  </a:ext>
                </a:extLst>
              </a:tr>
            </a:tbl>
          </a:graphicData>
        </a:graphic>
      </p:graphicFrame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492C57D7-3040-438A-93A4-E2E990C8B9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33170" y="6332220"/>
            <a:ext cx="4029711" cy="341203"/>
          </a:xfrm>
        </p:spPr>
        <p:txBody>
          <a:bodyPr/>
          <a:lstStyle/>
          <a:p>
            <a:r>
              <a:rPr lang="en-US" dirty="0"/>
              <a:t>Sentiment Analysis of Song Lyrics using SVM Algorithm - KIBOU</a:t>
            </a:r>
          </a:p>
        </p:txBody>
      </p:sp>
    </p:spTree>
    <p:extLst>
      <p:ext uri="{BB962C8B-B14F-4D97-AF65-F5344CB8AC3E}">
        <p14:creationId xmlns:p14="http://schemas.microsoft.com/office/powerpoint/2010/main" val="1353748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385" y="862839"/>
            <a:ext cx="4827178" cy="404216"/>
          </a:xfrm>
        </p:spPr>
        <p:txBody>
          <a:bodyPr/>
          <a:lstStyle/>
          <a:p>
            <a:r>
              <a:rPr lang="en-US" dirty="0"/>
              <a:t>Tokenization </a:t>
            </a:r>
            <a:r>
              <a:rPr lang="en-US" dirty="0" err="1"/>
              <a:t>train_data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19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1F98119-12DC-4804-9984-F618AD1DD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85" y="1347272"/>
            <a:ext cx="10946786" cy="3348296"/>
          </a:xfrm>
          <a:prstGeom prst="rect">
            <a:avLst/>
          </a:prstGeom>
        </p:spPr>
      </p:pic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62CA7B24-B95F-4421-8032-E2A7F5A6022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33170" y="6332220"/>
            <a:ext cx="4029711" cy="341203"/>
          </a:xfrm>
        </p:spPr>
        <p:txBody>
          <a:bodyPr/>
          <a:lstStyle/>
          <a:p>
            <a:r>
              <a:rPr lang="en-US" dirty="0"/>
              <a:t>Sentiment Analysis of Song Lyrics using SVM Algorithm - KIBOU</a:t>
            </a:r>
          </a:p>
        </p:txBody>
      </p:sp>
    </p:spTree>
    <p:extLst>
      <p:ext uri="{BB962C8B-B14F-4D97-AF65-F5344CB8AC3E}">
        <p14:creationId xmlns:p14="http://schemas.microsoft.com/office/powerpoint/2010/main" val="196896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r>
              <a:rPr lang="en-US" dirty="0"/>
              <a:t>01. PENDAHULUAN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Tujuan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Manfaat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Ruang </a:t>
            </a:r>
            <a:r>
              <a:rPr lang="en-US" dirty="0" err="1"/>
              <a:t>Lingkup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/>
          <a:lstStyle/>
          <a:p>
            <a:r>
              <a:rPr lang="en-US" dirty="0"/>
              <a:t>02. </a:t>
            </a:r>
            <a:r>
              <a:rPr lang="en-US" dirty="0" err="1"/>
              <a:t>Pembahasan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Analisis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Desain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Implementasi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Hasil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64023" y="6271115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62125" y="6271115"/>
            <a:ext cx="3945272" cy="205837"/>
          </a:xfrm>
        </p:spPr>
        <p:txBody>
          <a:bodyPr/>
          <a:lstStyle/>
          <a:p>
            <a:r>
              <a:rPr lang="en-US" dirty="0"/>
              <a:t>Sentiment Analysis of Song Lyrics using SVM Algorithm - KIBOU</a:t>
            </a:r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385" y="862839"/>
            <a:ext cx="4827178" cy="404216"/>
          </a:xfrm>
        </p:spPr>
        <p:txBody>
          <a:bodyPr/>
          <a:lstStyle/>
          <a:p>
            <a:r>
              <a:rPr lang="en-US" dirty="0"/>
              <a:t>Tokenization </a:t>
            </a:r>
            <a:r>
              <a:rPr lang="en-US" dirty="0" err="1"/>
              <a:t>test_data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438C7-278C-4109-A848-FAA837182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85" y="1375847"/>
            <a:ext cx="10970131" cy="3356791"/>
          </a:xfrm>
          <a:prstGeom prst="rect">
            <a:avLst/>
          </a:prstGeom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2E2E3E72-3E4B-494C-AC89-418B3A66109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33170" y="6285443"/>
            <a:ext cx="4029711" cy="341203"/>
          </a:xfrm>
        </p:spPr>
        <p:txBody>
          <a:bodyPr/>
          <a:lstStyle/>
          <a:p>
            <a:r>
              <a:rPr lang="en-US" dirty="0"/>
              <a:t>Sentiment Analysis of Song Lyrics using SVM Algorithm - KIBOU</a:t>
            </a:r>
          </a:p>
        </p:txBody>
      </p:sp>
    </p:spTree>
    <p:extLst>
      <p:ext uri="{BB962C8B-B14F-4D97-AF65-F5344CB8AC3E}">
        <p14:creationId xmlns:p14="http://schemas.microsoft.com/office/powerpoint/2010/main" val="1993255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31410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64023" y="2152703"/>
            <a:ext cx="4764829" cy="404216"/>
          </a:xfrm>
        </p:spPr>
        <p:txBody>
          <a:bodyPr/>
          <a:lstStyle/>
          <a:p>
            <a:r>
              <a:rPr lang="en-US" dirty="0" err="1"/>
              <a:t>Stopwords</a:t>
            </a:r>
            <a:r>
              <a:rPr lang="en-US" dirty="0"/>
              <a:t> Removal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64023" y="2592761"/>
            <a:ext cx="10676042" cy="1253870"/>
          </a:xfrm>
        </p:spPr>
        <p:txBody>
          <a:bodyPr>
            <a:noAutofit/>
          </a:bodyPr>
          <a:lstStyle/>
          <a:p>
            <a:r>
              <a:rPr lang="en-US" i="1" dirty="0" err="1">
                <a:effectLst/>
                <a:ea typeface="Calibri" panose="020F0502020204030204" pitchFamily="34" charset="0"/>
              </a:rPr>
              <a:t>Stopwords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merupakan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elemen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penting</a:t>
            </a:r>
            <a:r>
              <a:rPr lang="en-US" dirty="0">
                <a:effectLst/>
                <a:ea typeface="Calibri" panose="020F0502020204030204" pitchFamily="34" charset="0"/>
              </a:rPr>
              <a:t> yang </a:t>
            </a:r>
            <a:r>
              <a:rPr lang="en-US" dirty="0" err="1">
                <a:effectLst/>
                <a:ea typeface="Calibri" panose="020F0502020204030204" pitchFamily="34" charset="0"/>
              </a:rPr>
              <a:t>perlu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untuk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dihilangkan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karena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membuat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teks</a:t>
            </a:r>
            <a:r>
              <a:rPr lang="en-US" dirty="0">
                <a:effectLst/>
                <a:ea typeface="Calibri" panose="020F0502020204030204" pitchFamily="34" charset="0"/>
              </a:rPr>
              <a:t> yang </a:t>
            </a:r>
            <a:r>
              <a:rPr lang="en-US" dirty="0" err="1">
                <a:effectLst/>
                <a:ea typeface="Calibri" panose="020F0502020204030204" pitchFamily="34" charset="0"/>
              </a:rPr>
              <a:t>diproses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menjadi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lebih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banyak</a:t>
            </a:r>
            <a:r>
              <a:rPr lang="en-US" dirty="0">
                <a:effectLst/>
                <a:ea typeface="Calibri" panose="020F0502020204030204" pitchFamily="34" charset="0"/>
              </a:rPr>
              <a:t>.</a:t>
            </a:r>
          </a:p>
          <a:p>
            <a:r>
              <a:rPr lang="en-US" dirty="0" err="1">
                <a:effectLst/>
                <a:ea typeface="Calibri" panose="020F0502020204030204" pitchFamily="34" charset="0"/>
              </a:rPr>
              <a:t>Sehingga</a:t>
            </a:r>
            <a:r>
              <a:rPr lang="en-US" dirty="0">
                <a:effectLst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ea typeface="Calibri" panose="020F0502020204030204" pitchFamily="34" charset="0"/>
              </a:rPr>
              <a:t>menghilangkan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i="1" dirty="0" err="1">
                <a:effectLst/>
                <a:ea typeface="Calibri" panose="020F0502020204030204" pitchFamily="34" charset="0"/>
              </a:rPr>
              <a:t>stopwords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akan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mengurangi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dimensi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dari</a:t>
            </a:r>
            <a:r>
              <a:rPr lang="en-US" dirty="0">
                <a:effectLst/>
                <a:ea typeface="Calibri" panose="020F0502020204030204" pitchFamily="34" charset="0"/>
              </a:rPr>
              <a:t> data dan </a:t>
            </a:r>
            <a:r>
              <a:rPr lang="en-US" dirty="0" err="1">
                <a:effectLst/>
                <a:ea typeface="Calibri" panose="020F0502020204030204" pitchFamily="34" charset="0"/>
              </a:rPr>
              <a:t>akan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meningkatkan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kecepatan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dalam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memproses</a:t>
            </a:r>
            <a:r>
              <a:rPr lang="en-US" dirty="0">
                <a:effectLst/>
                <a:ea typeface="Calibri" panose="020F0502020204030204" pitchFamily="34" charset="0"/>
              </a:rPr>
              <a:t> data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21</a:t>
            </a:fld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61FE821-8A30-4700-8C31-9780BF10C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765489"/>
              </p:ext>
            </p:extLst>
          </p:nvPr>
        </p:nvGraphicFramePr>
        <p:xfrm>
          <a:off x="1233170" y="3882473"/>
          <a:ext cx="5017874" cy="764032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2508937">
                  <a:extLst>
                    <a:ext uri="{9D8B030D-6E8A-4147-A177-3AD203B41FA5}">
                      <a16:colId xmlns:a16="http://schemas.microsoft.com/office/drawing/2014/main" val="2360698065"/>
                    </a:ext>
                  </a:extLst>
                </a:gridCol>
                <a:gridCol w="2508937">
                  <a:extLst>
                    <a:ext uri="{9D8B030D-6E8A-4147-A177-3AD203B41FA5}">
                      <a16:colId xmlns:a16="http://schemas.microsoft.com/office/drawing/2014/main" val="2091726413"/>
                    </a:ext>
                  </a:extLst>
                </a:gridCol>
              </a:tblGrid>
              <a:tr h="3820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Text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Stopwords Removal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27477"/>
                  </a:ext>
                </a:extLst>
              </a:tr>
              <a:tr h="3820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b="0" dirty="0">
                          <a:effectLst/>
                        </a:rPr>
                        <a:t>LONG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time ago, there lived a King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LONG time ago, lived King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8839067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049E3157-7222-4A71-B22D-45AC576BC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665" y="4735331"/>
            <a:ext cx="10439400" cy="1447800"/>
          </a:xfrm>
          <a:prstGeom prst="rect">
            <a:avLst/>
          </a:prstGeom>
        </p:spPr>
      </p:pic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8CC5D615-DD02-48E5-8EE8-87C0C8FD07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33170" y="6332220"/>
            <a:ext cx="4029711" cy="341203"/>
          </a:xfrm>
        </p:spPr>
        <p:txBody>
          <a:bodyPr/>
          <a:lstStyle/>
          <a:p>
            <a:r>
              <a:rPr lang="en-US" dirty="0"/>
              <a:t>Sentiment Analysis of Song Lyrics using SVM Algorithm - KIBOU</a:t>
            </a:r>
          </a:p>
        </p:txBody>
      </p:sp>
    </p:spTree>
    <p:extLst>
      <p:ext uri="{BB962C8B-B14F-4D97-AF65-F5344CB8AC3E}">
        <p14:creationId xmlns:p14="http://schemas.microsoft.com/office/powerpoint/2010/main" val="3280283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31410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105932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Stemming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merupakan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sebuah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proses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menghilangkan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imbuhan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pada kata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untuk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mendapatkan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kata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dasar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atau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stem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dari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kata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tersebut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22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132856-1DC6-4F79-A01C-9F6D919F3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670" y="2300984"/>
            <a:ext cx="5017874" cy="16043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B11AB47-945F-4C7E-8AC4-918FCC7BE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22" y="4152801"/>
            <a:ext cx="10497447" cy="1481880"/>
          </a:xfrm>
          <a:prstGeom prst="rect">
            <a:avLst/>
          </a:prstGeom>
        </p:spPr>
      </p:pic>
      <p:sp>
        <p:nvSpPr>
          <p:cNvPr id="21" name="Footer Placeholder 5">
            <a:extLst>
              <a:ext uri="{FF2B5EF4-FFF2-40B4-BE49-F238E27FC236}">
                <a16:creationId xmlns:a16="http://schemas.microsoft.com/office/drawing/2014/main" id="{FBFE332D-F88C-4F87-B094-6EE6F93915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33170" y="6332220"/>
            <a:ext cx="4029711" cy="341203"/>
          </a:xfrm>
        </p:spPr>
        <p:txBody>
          <a:bodyPr/>
          <a:lstStyle/>
          <a:p>
            <a:r>
              <a:rPr lang="en-US" dirty="0"/>
              <a:t>Sentiment Analysis of Song Lyrics using SVM Algorithm - KIBOU</a:t>
            </a:r>
          </a:p>
        </p:txBody>
      </p:sp>
    </p:spTree>
    <p:extLst>
      <p:ext uri="{BB962C8B-B14F-4D97-AF65-F5344CB8AC3E}">
        <p14:creationId xmlns:p14="http://schemas.microsoft.com/office/powerpoint/2010/main" val="3683883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31410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64023" y="2214487"/>
            <a:ext cx="4764829" cy="404216"/>
          </a:xfrm>
        </p:spPr>
        <p:txBody>
          <a:bodyPr/>
          <a:lstStyle/>
          <a:p>
            <a:r>
              <a:rPr lang="en-US" dirty="0"/>
              <a:t>Lemmatization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64023" y="2594656"/>
            <a:ext cx="5413289" cy="1253870"/>
          </a:xfrm>
        </p:spPr>
        <p:txBody>
          <a:bodyPr>
            <a:noAutofit/>
          </a:bodyPr>
          <a:lstStyle/>
          <a:p>
            <a:r>
              <a:rPr lang="en-US" i="1" dirty="0" err="1">
                <a:effectLst/>
                <a:ea typeface="Calibri" panose="020F0502020204030204" pitchFamily="34" charset="0"/>
              </a:rPr>
              <a:t>Stopwords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merupakan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elemen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penting</a:t>
            </a:r>
            <a:r>
              <a:rPr lang="en-US" dirty="0">
                <a:effectLst/>
                <a:ea typeface="Calibri" panose="020F0502020204030204" pitchFamily="34" charset="0"/>
              </a:rPr>
              <a:t> yang </a:t>
            </a:r>
            <a:r>
              <a:rPr lang="en-US" dirty="0" err="1">
                <a:effectLst/>
                <a:ea typeface="Calibri" panose="020F0502020204030204" pitchFamily="34" charset="0"/>
              </a:rPr>
              <a:t>perlu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untuk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dihilangkan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karena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membuat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teks</a:t>
            </a:r>
            <a:r>
              <a:rPr lang="en-US" dirty="0">
                <a:effectLst/>
                <a:ea typeface="Calibri" panose="020F0502020204030204" pitchFamily="34" charset="0"/>
              </a:rPr>
              <a:t> yang </a:t>
            </a:r>
            <a:r>
              <a:rPr lang="en-US" dirty="0" err="1">
                <a:effectLst/>
                <a:ea typeface="Calibri" panose="020F0502020204030204" pitchFamily="34" charset="0"/>
              </a:rPr>
              <a:t>diproses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menjadi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lebih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banyak</a:t>
            </a:r>
            <a:r>
              <a:rPr lang="en-US" dirty="0">
                <a:effectLst/>
                <a:ea typeface="Calibri" panose="020F0502020204030204" pitchFamily="34" charset="0"/>
              </a:rPr>
              <a:t>.</a:t>
            </a:r>
          </a:p>
          <a:p>
            <a:r>
              <a:rPr lang="en-US" dirty="0" err="1">
                <a:effectLst/>
                <a:ea typeface="Calibri" panose="020F0502020204030204" pitchFamily="34" charset="0"/>
              </a:rPr>
              <a:t>Sehingga</a:t>
            </a:r>
            <a:r>
              <a:rPr lang="en-US" dirty="0">
                <a:effectLst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ea typeface="Calibri" panose="020F0502020204030204" pitchFamily="34" charset="0"/>
              </a:rPr>
              <a:t>menghilangkan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i="1" dirty="0" err="1">
                <a:effectLst/>
                <a:ea typeface="Calibri" panose="020F0502020204030204" pitchFamily="34" charset="0"/>
              </a:rPr>
              <a:t>stopwords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akan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mengurangi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dimensi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dari</a:t>
            </a:r>
            <a:r>
              <a:rPr lang="en-US" dirty="0">
                <a:effectLst/>
                <a:ea typeface="Calibri" panose="020F0502020204030204" pitchFamily="34" charset="0"/>
              </a:rPr>
              <a:t> data dan </a:t>
            </a:r>
            <a:r>
              <a:rPr lang="en-US" dirty="0" err="1">
                <a:effectLst/>
                <a:ea typeface="Calibri" panose="020F0502020204030204" pitchFamily="34" charset="0"/>
              </a:rPr>
              <a:t>akan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meningkatkan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kecepatan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dalam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memproses</a:t>
            </a:r>
            <a:r>
              <a:rPr lang="en-US" dirty="0">
                <a:effectLst/>
                <a:ea typeface="Calibri" panose="020F0502020204030204" pitchFamily="34" charset="0"/>
              </a:rPr>
              <a:t> data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23</a:t>
            </a:fld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69CE7C3-F329-4DD6-9C5C-29A56B65A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320025"/>
              </p:ext>
            </p:extLst>
          </p:nvPr>
        </p:nvGraphicFramePr>
        <p:xfrm>
          <a:off x="6377312" y="2416595"/>
          <a:ext cx="5119816" cy="1706826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2559908">
                  <a:extLst>
                    <a:ext uri="{9D8B030D-6E8A-4147-A177-3AD203B41FA5}">
                      <a16:colId xmlns:a16="http://schemas.microsoft.com/office/drawing/2014/main" val="1232760359"/>
                    </a:ext>
                  </a:extLst>
                </a:gridCol>
                <a:gridCol w="2559908">
                  <a:extLst>
                    <a:ext uri="{9D8B030D-6E8A-4147-A177-3AD203B41FA5}">
                      <a16:colId xmlns:a16="http://schemas.microsoft.com/office/drawing/2014/main" val="2426132539"/>
                    </a:ext>
                  </a:extLst>
                </a:gridCol>
              </a:tblGrid>
              <a:tr h="2844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Word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Word Lemmatization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6641129"/>
                  </a:ext>
                </a:extLst>
              </a:tr>
              <a:tr h="28447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b="0">
                          <a:effectLst/>
                        </a:rPr>
                        <a:t>Good</a:t>
                      </a:r>
                      <a:endParaRPr lang="en-ID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Good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885132"/>
                  </a:ext>
                </a:extLst>
              </a:tr>
              <a:tr h="28447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b="0">
                          <a:effectLst/>
                        </a:rPr>
                        <a:t>Better</a:t>
                      </a:r>
                      <a:endParaRPr lang="en-ID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Good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319563"/>
                  </a:ext>
                </a:extLst>
              </a:tr>
              <a:tr h="28447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b="0">
                          <a:effectLst/>
                        </a:rPr>
                        <a:t>Best</a:t>
                      </a:r>
                      <a:endParaRPr lang="en-ID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Good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2004858"/>
                  </a:ext>
                </a:extLst>
              </a:tr>
              <a:tr h="28447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b="0" dirty="0" err="1">
                          <a:effectLst/>
                        </a:rPr>
                        <a:t>Leafs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Leaf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077850"/>
                  </a:ext>
                </a:extLst>
              </a:tr>
              <a:tr h="28447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b="0" dirty="0">
                          <a:effectLst/>
                        </a:rPr>
                        <a:t>Leaves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Leaf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1998725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4C81D273-F304-4ACC-8025-9C582FADE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70" y="4301482"/>
            <a:ext cx="10401300" cy="1704975"/>
          </a:xfrm>
          <a:prstGeom prst="rect">
            <a:avLst/>
          </a:prstGeom>
        </p:spPr>
      </p:pic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4CE4B075-C921-46B9-8DD3-2874D46AFC2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33170" y="6332220"/>
            <a:ext cx="4029711" cy="341203"/>
          </a:xfrm>
        </p:spPr>
        <p:txBody>
          <a:bodyPr/>
          <a:lstStyle/>
          <a:p>
            <a:r>
              <a:rPr lang="en-US" dirty="0"/>
              <a:t>Sentiment Analysis of Song Lyrics using SVM Algorithm - KIBOU</a:t>
            </a:r>
          </a:p>
        </p:txBody>
      </p:sp>
    </p:spTree>
    <p:extLst>
      <p:ext uri="{BB962C8B-B14F-4D97-AF65-F5344CB8AC3E}">
        <p14:creationId xmlns:p14="http://schemas.microsoft.com/office/powerpoint/2010/main" val="2815411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61576"/>
            <a:ext cx="6314107" cy="610863"/>
          </a:xfrm>
        </p:spPr>
        <p:txBody>
          <a:bodyPr>
            <a:normAutofit/>
          </a:bodyPr>
          <a:lstStyle/>
          <a:p>
            <a:r>
              <a:rPr lang="en-US" sz="2800" dirty="0"/>
              <a:t>Hasil Data Preprocessing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76298" y="6590422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24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B37164-57A1-4055-8C7E-1BDED52CF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36" y="449287"/>
            <a:ext cx="9163050" cy="31969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69742F-C181-41B3-97D9-AE4C8E742E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44"/>
          <a:stretch/>
        </p:blipFill>
        <p:spPr>
          <a:xfrm>
            <a:off x="870636" y="3442401"/>
            <a:ext cx="9110156" cy="3054469"/>
          </a:xfrm>
          <a:prstGeom prst="rect">
            <a:avLst/>
          </a:prstGeom>
        </p:spPr>
      </p:pic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F69D1DCC-57C0-4695-A4BE-930C6FD87E2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63545" y="6590422"/>
            <a:ext cx="4029711" cy="341203"/>
          </a:xfrm>
        </p:spPr>
        <p:txBody>
          <a:bodyPr/>
          <a:lstStyle/>
          <a:p>
            <a:r>
              <a:rPr lang="en-US" dirty="0"/>
              <a:t>Sentiment Analysis of Song Lyrics using SVM Algorithm - KIBOU</a:t>
            </a:r>
          </a:p>
        </p:txBody>
      </p:sp>
    </p:spTree>
    <p:extLst>
      <p:ext uri="{BB962C8B-B14F-4D97-AF65-F5344CB8AC3E}">
        <p14:creationId xmlns:p14="http://schemas.microsoft.com/office/powerpoint/2010/main" val="300080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9316800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Extraction (TD IDF / Word2Vec)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138574"/>
            <a:ext cx="4827178" cy="404216"/>
          </a:xfrm>
        </p:spPr>
        <p:txBody>
          <a:bodyPr/>
          <a:lstStyle/>
          <a:p>
            <a:r>
              <a:rPr lang="en-US" dirty="0"/>
              <a:t>TF-IDF Vectorization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25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7C9FAA-2917-4BE5-B985-39223F684EA4}"/>
              </a:ext>
            </a:extLst>
          </p:cNvPr>
          <p:cNvSpPr txBox="1"/>
          <p:nvPr/>
        </p:nvSpPr>
        <p:spPr>
          <a:xfrm>
            <a:off x="801130" y="2704270"/>
            <a:ext cx="11147854" cy="87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  <a:tabLst>
                <a:tab pos="1161415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TF-IDF juga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digunakan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menghitung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frekuensi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kata.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TF-IDF,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maka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di-</a:t>
            </a:r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assign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jumlah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frekuensi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kemunculan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kata yang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mengidentifikasikan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pentingnya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kata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tersebut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dokumen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korpus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ID" sz="1600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162B981-60AE-4F0B-A0F6-8802596D7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30" y="3739131"/>
            <a:ext cx="6647740" cy="2465247"/>
          </a:xfrm>
          <a:prstGeom prst="rect">
            <a:avLst/>
          </a:prstGeom>
        </p:spPr>
      </p:pic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65CD9B35-48BC-4870-9D7C-D82F8484DD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33170" y="6321992"/>
            <a:ext cx="4029711" cy="341203"/>
          </a:xfrm>
        </p:spPr>
        <p:txBody>
          <a:bodyPr/>
          <a:lstStyle/>
          <a:p>
            <a:r>
              <a:rPr lang="en-US" dirty="0"/>
              <a:t>Sentiment Analysis of Song Lyrics using SVM Algorithm - KIBOU</a:t>
            </a:r>
          </a:p>
        </p:txBody>
      </p:sp>
    </p:spTree>
    <p:extLst>
      <p:ext uri="{BB962C8B-B14F-4D97-AF65-F5344CB8AC3E}">
        <p14:creationId xmlns:p14="http://schemas.microsoft.com/office/powerpoint/2010/main" val="946249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9316800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Extraction (TD IDF / Word2Vec)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64022" y="2175644"/>
            <a:ext cx="4764829" cy="404216"/>
          </a:xfrm>
        </p:spPr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42065" y="2575235"/>
            <a:ext cx="10006021" cy="340370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Word2Vec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salah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metode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embedding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word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berguna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merepresentasikan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menjadi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sebuah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vektor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panjang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Word2Vec</a:t>
            </a:r>
            <a:r>
              <a:rPr lang="en-US" sz="1800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mentransformasi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sebuah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vektor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K-dimensional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vector space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kesamaan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vektor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merepresentasikan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kesamaan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semantic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tersebut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26</a:t>
            </a:fld>
            <a:endParaRPr lang="en-US" dirty="0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A2F6B60D-9929-4E83-B1AC-99C7A7BF9E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33170" y="6300710"/>
            <a:ext cx="4029711" cy="341203"/>
          </a:xfrm>
        </p:spPr>
        <p:txBody>
          <a:bodyPr/>
          <a:lstStyle/>
          <a:p>
            <a:r>
              <a:rPr lang="en-US" dirty="0"/>
              <a:t>Sentiment Analysis of Song Lyrics using SVM Algorithm - KIBOU</a:t>
            </a:r>
          </a:p>
        </p:txBody>
      </p:sp>
    </p:spTree>
    <p:extLst>
      <p:ext uri="{BB962C8B-B14F-4D97-AF65-F5344CB8AC3E}">
        <p14:creationId xmlns:p14="http://schemas.microsoft.com/office/powerpoint/2010/main" val="4250814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9316800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Extraction (TD IDF / Word2Vec)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31356" y="2089147"/>
            <a:ext cx="4764829" cy="404216"/>
          </a:xfrm>
        </p:spPr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27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  <a:endParaRPr lang="en-US" sz="11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January 8, 2021</a:t>
            </a:fld>
            <a:endParaRPr lang="en-US" sz="11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CB310B-B580-4A34-ABDF-852A779CB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22" y="2336966"/>
            <a:ext cx="8235858" cy="443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17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253220" cy="610863"/>
          </a:xfrm>
        </p:spPr>
        <p:txBody>
          <a:bodyPr>
            <a:normAutofit/>
          </a:bodyPr>
          <a:lstStyle/>
          <a:p>
            <a:r>
              <a:rPr lang="en-US" dirty="0"/>
              <a:t>Feature Selection (</a:t>
            </a:r>
            <a:r>
              <a:rPr lang="en-US" dirty="0" err="1"/>
              <a:t>Ngrams</a:t>
            </a:r>
            <a:r>
              <a:rPr lang="en-US" dirty="0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2617" y="2272086"/>
            <a:ext cx="9996616" cy="3308248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1000"/>
              </a:spcAft>
              <a:tabLst>
                <a:tab pos="116141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Teks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diekstrak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selanjutnya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diproses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 selection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kata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urutan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kata,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dll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Urutan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kata (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sequence of words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penting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Misalnya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kata “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am sorry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3-gram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dibandingkan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ketika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per kata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individu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misalnya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”, “am”, “sorry”.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pengerjaan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proyek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 selection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unigram, bigram, dan trigram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 term matrix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Gram.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456044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33170" y="6409269"/>
            <a:ext cx="4029711" cy="341203"/>
          </a:xfrm>
        </p:spPr>
        <p:txBody>
          <a:bodyPr/>
          <a:lstStyle/>
          <a:p>
            <a:r>
              <a:rPr lang="en-US" dirty="0"/>
              <a:t>Sentiment Analysis of Song Lyrics using SVM Algorithm - KIBOU</a:t>
            </a:r>
          </a:p>
        </p:txBody>
      </p:sp>
    </p:spTree>
    <p:extLst>
      <p:ext uri="{BB962C8B-B14F-4D97-AF65-F5344CB8AC3E}">
        <p14:creationId xmlns:p14="http://schemas.microsoft.com/office/powerpoint/2010/main" val="2006768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9156161" cy="610863"/>
          </a:xfrm>
        </p:spPr>
        <p:txBody>
          <a:bodyPr>
            <a:normAutofit/>
          </a:bodyPr>
          <a:lstStyle/>
          <a:p>
            <a:r>
              <a:rPr lang="en-US" dirty="0"/>
              <a:t>Feature Selection (</a:t>
            </a:r>
            <a:r>
              <a:rPr lang="en-US" dirty="0" err="1"/>
              <a:t>Ngrams</a:t>
            </a:r>
            <a:r>
              <a:rPr lang="en-US" dirty="0"/>
              <a:t>)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456044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33170" y="6409269"/>
            <a:ext cx="4029711" cy="341203"/>
          </a:xfrm>
        </p:spPr>
        <p:txBody>
          <a:bodyPr/>
          <a:lstStyle/>
          <a:p>
            <a:r>
              <a:rPr lang="en-US" dirty="0"/>
              <a:t>Sentiment Analysis of Song Lyrics using SVM Algorithm - KIBOU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3BD39F-6E8E-4383-BE2F-2488A7630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331" y="2409824"/>
            <a:ext cx="6695208" cy="321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1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12F007AF-B3B3-4BBC-9990-D46E31738B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704A28-E62C-2E4A-A2A4-AD85CB61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308" y="3428999"/>
            <a:ext cx="3901688" cy="414454"/>
          </a:xfrm>
        </p:spPr>
        <p:txBody>
          <a:bodyPr>
            <a:normAutofit fontScale="90000"/>
          </a:bodyPr>
          <a:lstStyle/>
          <a:p>
            <a:r>
              <a:rPr lang="en-US" dirty="0"/>
              <a:t>PENDAHULUAN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6EE753-BEBB-4348-896E-73627FDDC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85360" y="4016234"/>
            <a:ext cx="3493915" cy="0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935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9156161" cy="610863"/>
          </a:xfrm>
        </p:spPr>
        <p:txBody>
          <a:bodyPr>
            <a:normAutofit/>
          </a:bodyPr>
          <a:lstStyle/>
          <a:p>
            <a:r>
              <a:rPr lang="en-US" dirty="0"/>
              <a:t>Feature Selection (</a:t>
            </a:r>
            <a:r>
              <a:rPr lang="en-US" dirty="0" err="1"/>
              <a:t>Ngrams</a:t>
            </a:r>
            <a:r>
              <a:rPr lang="en-US" dirty="0"/>
              <a:t>)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456044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33170" y="6409269"/>
            <a:ext cx="4029711" cy="341203"/>
          </a:xfrm>
        </p:spPr>
        <p:txBody>
          <a:bodyPr/>
          <a:lstStyle/>
          <a:p>
            <a:r>
              <a:rPr lang="en-US" dirty="0"/>
              <a:t>Sentiment Analysis of Song Lyrics using SVM Algorithm - KIBOU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0AC7F-AF85-44F1-9696-E4109B0BF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81" y="2138104"/>
            <a:ext cx="8361643" cy="366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84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9156161" cy="610863"/>
          </a:xfrm>
        </p:spPr>
        <p:txBody>
          <a:bodyPr>
            <a:normAutofit/>
          </a:bodyPr>
          <a:lstStyle/>
          <a:p>
            <a:r>
              <a:rPr lang="en-US" dirty="0"/>
              <a:t>Feature Selection (</a:t>
            </a:r>
            <a:r>
              <a:rPr lang="en-US" dirty="0" err="1"/>
              <a:t>Ngrams</a:t>
            </a:r>
            <a:r>
              <a:rPr lang="en-US" dirty="0"/>
              <a:t>)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456044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33170" y="6409269"/>
            <a:ext cx="4029711" cy="341203"/>
          </a:xfrm>
        </p:spPr>
        <p:txBody>
          <a:bodyPr/>
          <a:lstStyle/>
          <a:p>
            <a:r>
              <a:rPr lang="en-US" dirty="0"/>
              <a:t>Sentiment Analysis of Song Lyrics using SVM Algorithm - KIBOU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3E9DF-E2AE-43BF-BC4D-155F9DED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248" y="2334011"/>
            <a:ext cx="8002737" cy="341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12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10" y="994021"/>
            <a:ext cx="10305340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Hasil Feature Selection (</a:t>
            </a:r>
            <a:r>
              <a:rPr lang="en-US" dirty="0" err="1"/>
              <a:t>Ngrams</a:t>
            </a:r>
            <a:r>
              <a:rPr lang="en-US" dirty="0"/>
              <a:t>)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456044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33170" y="6409269"/>
            <a:ext cx="4029711" cy="341203"/>
          </a:xfrm>
        </p:spPr>
        <p:txBody>
          <a:bodyPr/>
          <a:lstStyle/>
          <a:p>
            <a:r>
              <a:rPr lang="en-US" dirty="0"/>
              <a:t>Sentiment Analysis of Song Lyrics using SVM Algorithm - KIBOU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ADA2AE-6F32-42FB-81D0-47187F0DA1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45" y="2586079"/>
            <a:ext cx="2675303" cy="22948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D1404E-2451-4312-B6B0-7457DBBF8DF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460" y="2586079"/>
            <a:ext cx="3254547" cy="22948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9967C0-DCBD-4A79-ABD2-630D5C8D117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401" y="2575480"/>
            <a:ext cx="3079257" cy="2090093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E8C99CE-AC08-466E-9EAB-4619DB09183D}"/>
              </a:ext>
            </a:extLst>
          </p:cNvPr>
          <p:cNvSpPr txBox="1">
            <a:spLocks/>
          </p:cNvSpPr>
          <p:nvPr/>
        </p:nvSpPr>
        <p:spPr>
          <a:xfrm>
            <a:off x="865610" y="2181863"/>
            <a:ext cx="4764829" cy="4042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D9B513-56EF-4D9E-9F62-E59C52BBD852}"/>
              </a:ext>
            </a:extLst>
          </p:cNvPr>
          <p:cNvSpPr txBox="1"/>
          <p:nvPr/>
        </p:nvSpPr>
        <p:spPr>
          <a:xfrm>
            <a:off x="865610" y="2120132"/>
            <a:ext cx="2398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CA655"/>
                </a:solidFill>
              </a:rPr>
              <a:t>Unigram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997C63-0748-40D3-B4DC-32359DAC1A34}"/>
              </a:ext>
            </a:extLst>
          </p:cNvPr>
          <p:cNvSpPr txBox="1"/>
          <p:nvPr/>
        </p:nvSpPr>
        <p:spPr>
          <a:xfrm>
            <a:off x="4063460" y="2181863"/>
            <a:ext cx="2398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CA655"/>
                </a:solidFill>
              </a:rPr>
              <a:t>Bigram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BEABB9-880D-4B67-AE49-CD8093FCDA7B}"/>
              </a:ext>
            </a:extLst>
          </p:cNvPr>
          <p:cNvSpPr txBox="1"/>
          <p:nvPr/>
        </p:nvSpPr>
        <p:spPr>
          <a:xfrm>
            <a:off x="7987221" y="2175947"/>
            <a:ext cx="2398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CA655"/>
                </a:solidFill>
              </a:rPr>
              <a:t>Trigram</a:t>
            </a:r>
          </a:p>
        </p:txBody>
      </p:sp>
    </p:spTree>
    <p:extLst>
      <p:ext uri="{BB962C8B-B14F-4D97-AF65-F5344CB8AC3E}">
        <p14:creationId xmlns:p14="http://schemas.microsoft.com/office/powerpoint/2010/main" val="2376942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10" y="1000354"/>
            <a:ext cx="10305340" cy="610863"/>
          </a:xfrm>
        </p:spPr>
        <p:txBody>
          <a:bodyPr>
            <a:normAutofit/>
          </a:bodyPr>
          <a:lstStyle/>
          <a:p>
            <a:r>
              <a:rPr lang="en-US" dirty="0"/>
              <a:t>Modelling with SVM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456044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33170" y="6409269"/>
            <a:ext cx="4029711" cy="341203"/>
          </a:xfrm>
        </p:spPr>
        <p:txBody>
          <a:bodyPr/>
          <a:lstStyle/>
          <a:p>
            <a:r>
              <a:rPr lang="en-US" dirty="0"/>
              <a:t>Sentiment Analysis of Song Lyrics using SVM Algorithm - KIBOU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E8C99CE-AC08-466E-9EAB-4619DB09183D}"/>
              </a:ext>
            </a:extLst>
          </p:cNvPr>
          <p:cNvSpPr txBox="1">
            <a:spLocks/>
          </p:cNvSpPr>
          <p:nvPr/>
        </p:nvSpPr>
        <p:spPr>
          <a:xfrm>
            <a:off x="865610" y="2181863"/>
            <a:ext cx="4764829" cy="4042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D9B513-56EF-4D9E-9F62-E59C52BBD852}"/>
              </a:ext>
            </a:extLst>
          </p:cNvPr>
          <p:cNvSpPr txBox="1"/>
          <p:nvPr/>
        </p:nvSpPr>
        <p:spPr>
          <a:xfrm>
            <a:off x="865610" y="2120132"/>
            <a:ext cx="33974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7CA6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SVM Model with TF IDF</a:t>
            </a:r>
            <a:endParaRPr lang="en-ID" sz="1800" b="1" i="1" dirty="0">
              <a:solidFill>
                <a:srgbClr val="7CA655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7CA65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398DB-F2D9-4E21-9385-9594F0463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51" y="2541953"/>
            <a:ext cx="9553575" cy="14668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553F9B-152D-4A27-BAB5-F397969BC245}"/>
              </a:ext>
            </a:extLst>
          </p:cNvPr>
          <p:cNvSpPr txBox="1"/>
          <p:nvPr/>
        </p:nvSpPr>
        <p:spPr>
          <a:xfrm>
            <a:off x="827134" y="4008803"/>
            <a:ext cx="33974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7CA6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SVM Model with Word2Vec</a:t>
            </a:r>
            <a:endParaRPr lang="en-ID" sz="1800" b="1" i="1" dirty="0">
              <a:solidFill>
                <a:srgbClr val="7CA655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7CA655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ADFE47-F3D5-48C4-9539-97B17CCD8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51" y="4430624"/>
            <a:ext cx="92868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91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10" y="1000354"/>
            <a:ext cx="10305340" cy="610863"/>
          </a:xfrm>
        </p:spPr>
        <p:txBody>
          <a:bodyPr>
            <a:normAutofit/>
          </a:bodyPr>
          <a:lstStyle/>
          <a:p>
            <a:r>
              <a:rPr lang="en-US" dirty="0"/>
              <a:t>Modelling with SVM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456044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33170" y="6409269"/>
            <a:ext cx="4029711" cy="341203"/>
          </a:xfrm>
        </p:spPr>
        <p:txBody>
          <a:bodyPr/>
          <a:lstStyle/>
          <a:p>
            <a:r>
              <a:rPr lang="en-US" dirty="0"/>
              <a:t>Sentiment Analysis of Song Lyrics using SVM Algorithm - KIBOU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E8C99CE-AC08-466E-9EAB-4619DB09183D}"/>
              </a:ext>
            </a:extLst>
          </p:cNvPr>
          <p:cNvSpPr txBox="1">
            <a:spLocks/>
          </p:cNvSpPr>
          <p:nvPr/>
        </p:nvSpPr>
        <p:spPr>
          <a:xfrm>
            <a:off x="865610" y="2181863"/>
            <a:ext cx="4764829" cy="4042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D9B513-56EF-4D9E-9F62-E59C52BBD852}"/>
              </a:ext>
            </a:extLst>
          </p:cNvPr>
          <p:cNvSpPr txBox="1"/>
          <p:nvPr/>
        </p:nvSpPr>
        <p:spPr>
          <a:xfrm>
            <a:off x="865610" y="2120132"/>
            <a:ext cx="47648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7CA6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SVM Model with K-Fold Cross Validatio</a:t>
            </a:r>
            <a:r>
              <a:rPr lang="en-US" b="1" i="1" dirty="0">
                <a:solidFill>
                  <a:srgbClr val="7CA65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ID" sz="1800" b="1" i="1" dirty="0">
              <a:solidFill>
                <a:srgbClr val="7CA655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7CA65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96092-80A9-4315-A67F-FF6C2FCEE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10" y="2586079"/>
            <a:ext cx="75057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51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10" y="1000354"/>
            <a:ext cx="10305340" cy="610863"/>
          </a:xfrm>
        </p:spPr>
        <p:txBody>
          <a:bodyPr>
            <a:normAutofit/>
          </a:bodyPr>
          <a:lstStyle/>
          <a:p>
            <a:r>
              <a:rPr lang="en-US" dirty="0"/>
              <a:t>Evaluation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456044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33170" y="6409269"/>
            <a:ext cx="4029711" cy="341203"/>
          </a:xfrm>
        </p:spPr>
        <p:txBody>
          <a:bodyPr/>
          <a:lstStyle/>
          <a:p>
            <a:r>
              <a:rPr lang="en-US" dirty="0"/>
              <a:t>Sentiment Analysis of Song Lyrics using SVM Algorithm - KIBOU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E8C99CE-AC08-466E-9EAB-4619DB09183D}"/>
              </a:ext>
            </a:extLst>
          </p:cNvPr>
          <p:cNvSpPr txBox="1">
            <a:spLocks/>
          </p:cNvSpPr>
          <p:nvPr/>
        </p:nvSpPr>
        <p:spPr>
          <a:xfrm>
            <a:off x="865610" y="2181863"/>
            <a:ext cx="4764829" cy="4042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D9B513-56EF-4D9E-9F62-E59C52BBD852}"/>
              </a:ext>
            </a:extLst>
          </p:cNvPr>
          <p:cNvSpPr txBox="1"/>
          <p:nvPr/>
        </p:nvSpPr>
        <p:spPr>
          <a:xfrm>
            <a:off x="865610" y="2028107"/>
            <a:ext cx="47648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7CA6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Evaluation SVM Model – TF </a:t>
            </a:r>
            <a:r>
              <a:rPr lang="en-US" b="1" i="1" dirty="0">
                <a:solidFill>
                  <a:srgbClr val="7CA65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IDF</a:t>
            </a:r>
            <a:endParaRPr lang="en-ID" sz="1800" b="1" i="1" dirty="0">
              <a:solidFill>
                <a:srgbClr val="7CA655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7CA65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D03C6-6565-44FB-9590-B5E8644A6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10" y="2311558"/>
            <a:ext cx="6424876" cy="392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46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10" y="1000354"/>
            <a:ext cx="10305340" cy="610863"/>
          </a:xfrm>
        </p:spPr>
        <p:txBody>
          <a:bodyPr>
            <a:normAutofit/>
          </a:bodyPr>
          <a:lstStyle/>
          <a:p>
            <a:r>
              <a:rPr lang="en-US" dirty="0"/>
              <a:t>Evaluation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456044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33170" y="6409269"/>
            <a:ext cx="4029711" cy="341203"/>
          </a:xfrm>
        </p:spPr>
        <p:txBody>
          <a:bodyPr/>
          <a:lstStyle/>
          <a:p>
            <a:r>
              <a:rPr lang="en-US" dirty="0"/>
              <a:t>Sentiment Analysis of Song Lyrics using SVM Algorithm - KIBOU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E8C99CE-AC08-466E-9EAB-4619DB09183D}"/>
              </a:ext>
            </a:extLst>
          </p:cNvPr>
          <p:cNvSpPr txBox="1">
            <a:spLocks/>
          </p:cNvSpPr>
          <p:nvPr/>
        </p:nvSpPr>
        <p:spPr>
          <a:xfrm>
            <a:off x="865610" y="2181863"/>
            <a:ext cx="4764829" cy="4042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D9B513-56EF-4D9E-9F62-E59C52BBD852}"/>
              </a:ext>
            </a:extLst>
          </p:cNvPr>
          <p:cNvSpPr txBox="1"/>
          <p:nvPr/>
        </p:nvSpPr>
        <p:spPr>
          <a:xfrm>
            <a:off x="865610" y="2028107"/>
            <a:ext cx="47648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7CA6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Evaluation SVM Model – </a:t>
            </a:r>
            <a:r>
              <a:rPr lang="en-US" sz="1800" b="1" i="1" dirty="0" err="1">
                <a:solidFill>
                  <a:srgbClr val="7CA6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Skipgra</a:t>
            </a:r>
            <a:r>
              <a:rPr lang="en-US" b="1" i="1" dirty="0" err="1">
                <a:solidFill>
                  <a:srgbClr val="7CA65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i="1" dirty="0">
                <a:solidFill>
                  <a:srgbClr val="7CA65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Word2Vec</a:t>
            </a:r>
            <a:endParaRPr lang="en-ID" sz="1800" b="1" i="1" dirty="0">
              <a:solidFill>
                <a:srgbClr val="7CA655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7CA65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E6491-A5BA-48B9-873D-8C8FF509C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10" y="2392863"/>
            <a:ext cx="91344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21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10" y="1000354"/>
            <a:ext cx="10305340" cy="610863"/>
          </a:xfrm>
        </p:spPr>
        <p:txBody>
          <a:bodyPr>
            <a:normAutofit/>
          </a:bodyPr>
          <a:lstStyle/>
          <a:p>
            <a:r>
              <a:rPr lang="en-US" dirty="0"/>
              <a:t>Evaluation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456044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33170" y="6409269"/>
            <a:ext cx="4029711" cy="341203"/>
          </a:xfrm>
        </p:spPr>
        <p:txBody>
          <a:bodyPr/>
          <a:lstStyle/>
          <a:p>
            <a:r>
              <a:rPr lang="en-US" dirty="0"/>
              <a:t>Sentiment Analysis of Song Lyrics using SVM Algorithm - KIBOU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E8C99CE-AC08-466E-9EAB-4619DB09183D}"/>
              </a:ext>
            </a:extLst>
          </p:cNvPr>
          <p:cNvSpPr txBox="1">
            <a:spLocks/>
          </p:cNvSpPr>
          <p:nvPr/>
        </p:nvSpPr>
        <p:spPr>
          <a:xfrm>
            <a:off x="865610" y="2181863"/>
            <a:ext cx="4764829" cy="4042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D9B513-56EF-4D9E-9F62-E59C52BBD852}"/>
              </a:ext>
            </a:extLst>
          </p:cNvPr>
          <p:cNvSpPr txBox="1"/>
          <p:nvPr/>
        </p:nvSpPr>
        <p:spPr>
          <a:xfrm>
            <a:off x="865610" y="2028107"/>
            <a:ext cx="56587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7CA6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Evaluation SVM Model </a:t>
            </a:r>
            <a:r>
              <a:rPr lang="en-US" b="1" i="1" dirty="0">
                <a:solidFill>
                  <a:srgbClr val="7CA65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K-Fold Cross Validation</a:t>
            </a:r>
            <a:endParaRPr lang="en-ID" sz="1800" b="1" i="1" dirty="0">
              <a:solidFill>
                <a:srgbClr val="7CA655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7CA65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A99792-5BF7-4DF7-A1F9-69D5370C5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383971"/>
            <a:ext cx="8140731" cy="32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28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10" y="1000354"/>
            <a:ext cx="10305340" cy="610863"/>
          </a:xfrm>
        </p:spPr>
        <p:txBody>
          <a:bodyPr>
            <a:normAutofit/>
          </a:bodyPr>
          <a:lstStyle/>
          <a:p>
            <a:r>
              <a:rPr lang="en-US" dirty="0"/>
              <a:t>Evaluation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456044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33170" y="6409269"/>
            <a:ext cx="4029711" cy="341203"/>
          </a:xfrm>
        </p:spPr>
        <p:txBody>
          <a:bodyPr/>
          <a:lstStyle/>
          <a:p>
            <a:r>
              <a:rPr lang="en-US" dirty="0"/>
              <a:t>Sentiment Analysis of Song Lyrics using SVM Algorithm - KIBOU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E8C99CE-AC08-466E-9EAB-4619DB09183D}"/>
              </a:ext>
            </a:extLst>
          </p:cNvPr>
          <p:cNvSpPr txBox="1">
            <a:spLocks/>
          </p:cNvSpPr>
          <p:nvPr/>
        </p:nvSpPr>
        <p:spPr>
          <a:xfrm>
            <a:off x="865610" y="2181863"/>
            <a:ext cx="4764829" cy="4042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D9B513-56EF-4D9E-9F62-E59C52BBD852}"/>
              </a:ext>
            </a:extLst>
          </p:cNvPr>
          <p:cNvSpPr txBox="1"/>
          <p:nvPr/>
        </p:nvSpPr>
        <p:spPr>
          <a:xfrm>
            <a:off x="865610" y="2028107"/>
            <a:ext cx="56587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7CA6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Evaluation SVM Model </a:t>
            </a:r>
            <a:r>
              <a:rPr lang="en-US" b="1" i="1" dirty="0">
                <a:solidFill>
                  <a:srgbClr val="7CA65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K-Fold Cross Validation</a:t>
            </a:r>
            <a:endParaRPr lang="en-ID" b="1" i="1" dirty="0">
              <a:solidFill>
                <a:srgbClr val="7CA655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7CA65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50A866-F784-4FB7-9DDC-DD21EC2AF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09" y="2516688"/>
            <a:ext cx="10287917" cy="1931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07FECF-63D2-4E89-B015-C832E7FCC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09" y="4557313"/>
            <a:ext cx="9348830" cy="70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19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10" y="1000354"/>
            <a:ext cx="10305340" cy="610863"/>
          </a:xfrm>
        </p:spPr>
        <p:txBody>
          <a:bodyPr>
            <a:normAutofit/>
          </a:bodyPr>
          <a:lstStyle/>
          <a:p>
            <a:r>
              <a:rPr lang="en-US" dirty="0"/>
              <a:t>Evaluation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456044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33170" y="6409269"/>
            <a:ext cx="4029711" cy="341203"/>
          </a:xfrm>
        </p:spPr>
        <p:txBody>
          <a:bodyPr/>
          <a:lstStyle/>
          <a:p>
            <a:r>
              <a:rPr lang="en-US" dirty="0"/>
              <a:t>Sentiment Analysis of Song Lyrics using SVM Algorithm - KIBOU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E8C99CE-AC08-466E-9EAB-4619DB09183D}"/>
              </a:ext>
            </a:extLst>
          </p:cNvPr>
          <p:cNvSpPr txBox="1">
            <a:spLocks/>
          </p:cNvSpPr>
          <p:nvPr/>
        </p:nvSpPr>
        <p:spPr>
          <a:xfrm>
            <a:off x="865610" y="2181863"/>
            <a:ext cx="4764829" cy="4042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D9B513-56EF-4D9E-9F62-E59C52BBD852}"/>
              </a:ext>
            </a:extLst>
          </p:cNvPr>
          <p:cNvSpPr txBox="1"/>
          <p:nvPr/>
        </p:nvSpPr>
        <p:spPr>
          <a:xfrm>
            <a:off x="865609" y="2028107"/>
            <a:ext cx="81407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7CA6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Evaluation Accuracy SVM Model </a:t>
            </a:r>
            <a:r>
              <a:rPr lang="en-US" b="1" i="1" dirty="0">
                <a:solidFill>
                  <a:srgbClr val="7CA65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Linear SVM Classifier</a:t>
            </a:r>
            <a:endParaRPr lang="en-ID" sz="1800" b="1" i="1" dirty="0">
              <a:solidFill>
                <a:srgbClr val="7CA655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7CA65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2B732E-51D0-4AE6-B044-A8FCA3094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09" y="2471107"/>
            <a:ext cx="9628867" cy="292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7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069232"/>
            <a:ext cx="10860560" cy="40102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Menentukan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emosi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suatu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lagu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biasanya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dilakukan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secara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manual oleh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manusia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tetapi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lagu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tersebut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belum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tentu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menggambarkan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perasaan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sesuai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makna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lagu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tersebut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Keterbatasan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tersebut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mendorong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diciptakannya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klasifikasi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lirik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lagu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agar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lebih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efektif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jika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seseorang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sedang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ingin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mendengarkan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lagu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sesuai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emosi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diinginkan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Pengklasifikasian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emosi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lirik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lagu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dilakukan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berdasarkan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fitur-fitur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terdapat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lagu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tersebut</a:t>
            </a:r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456044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33170" y="6409269"/>
            <a:ext cx="4029711" cy="341203"/>
          </a:xfrm>
        </p:spPr>
        <p:txBody>
          <a:bodyPr/>
          <a:lstStyle/>
          <a:p>
            <a:r>
              <a:rPr lang="en-US" dirty="0"/>
              <a:t>Sentiment Analysis of Song Lyrics using SVM Algorithm - KIBOU</a:t>
            </a:r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10" y="1000354"/>
            <a:ext cx="10305340" cy="610863"/>
          </a:xfrm>
        </p:spPr>
        <p:txBody>
          <a:bodyPr>
            <a:normAutofit/>
          </a:bodyPr>
          <a:lstStyle/>
          <a:p>
            <a:r>
              <a:rPr lang="en-US" dirty="0"/>
              <a:t>KESIMPULAN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456044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33170" y="6409269"/>
            <a:ext cx="4029711" cy="341203"/>
          </a:xfrm>
        </p:spPr>
        <p:txBody>
          <a:bodyPr/>
          <a:lstStyle/>
          <a:p>
            <a:r>
              <a:rPr lang="en-US" dirty="0"/>
              <a:t>Sentiment Analysis of Song Lyrics using SVM Algorithm - KIBOU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E8C99CE-AC08-466E-9EAB-4619DB09183D}"/>
              </a:ext>
            </a:extLst>
          </p:cNvPr>
          <p:cNvSpPr txBox="1">
            <a:spLocks/>
          </p:cNvSpPr>
          <p:nvPr/>
        </p:nvSpPr>
        <p:spPr>
          <a:xfrm>
            <a:off x="865610" y="2181863"/>
            <a:ext cx="4764829" cy="4042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8788E-4BBA-4105-B120-7F28C6EE6314}"/>
              </a:ext>
            </a:extLst>
          </p:cNvPr>
          <p:cNvSpPr txBox="1"/>
          <p:nvPr/>
        </p:nvSpPr>
        <p:spPr>
          <a:xfrm>
            <a:off x="1233169" y="2009677"/>
            <a:ext cx="10209188" cy="4197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Penggunaan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sentiment analysis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pada </a:t>
            </a:r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song lyrics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menerapkan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metode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Support Vector Machine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(SVM)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menganalisis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lirik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lagu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ditampilkan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dataset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label </a:t>
            </a:r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happy dan sad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Analisis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sentimen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lirik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lagu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dataset (</a:t>
            </a:r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train set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test set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diimplementasikan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pemodelan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Support Vector Machine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(SVM)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TF-IDF,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pemodelan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Support Vector Machine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(SVM)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Word2Vec, </a:t>
            </a:r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Support Vector Machine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(SVM)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K-Fold Cross Validation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dan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pemodelan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Linear SVM Classifier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Setelah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dievaluasi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analisis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sentimen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pemodelan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tersebut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menghasil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hasil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akurasi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secara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berurutan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0,60, 0,68, 0,70, dan 0,73.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Berdasarkan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hasil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pemodelan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tersebut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pemodelan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lebih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akurat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lebih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sesuai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menganalisis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lirik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lagu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diberikan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label </a:t>
            </a:r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happy dan sad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tersebut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pemodelan</a:t>
            </a:r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Linear SVM Classifier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hasil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akurasi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0,73.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8225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10" y="1000354"/>
            <a:ext cx="10305340" cy="610863"/>
          </a:xfrm>
        </p:spPr>
        <p:txBody>
          <a:bodyPr>
            <a:normAutofit/>
          </a:bodyPr>
          <a:lstStyle/>
          <a:p>
            <a:r>
              <a:rPr lang="en-US" dirty="0"/>
              <a:t>SARAN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456044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33170" y="6409269"/>
            <a:ext cx="4029711" cy="341203"/>
          </a:xfrm>
        </p:spPr>
        <p:txBody>
          <a:bodyPr/>
          <a:lstStyle/>
          <a:p>
            <a:r>
              <a:rPr lang="en-US" dirty="0"/>
              <a:t>Sentiment Analysis of Song Lyrics using SVM Algorithm - KIBOU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E8C99CE-AC08-466E-9EAB-4619DB09183D}"/>
              </a:ext>
            </a:extLst>
          </p:cNvPr>
          <p:cNvSpPr txBox="1">
            <a:spLocks/>
          </p:cNvSpPr>
          <p:nvPr/>
        </p:nvSpPr>
        <p:spPr>
          <a:xfrm>
            <a:off x="865610" y="2181863"/>
            <a:ext cx="4764829" cy="4042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8788E-4BBA-4105-B120-7F28C6EE6314}"/>
              </a:ext>
            </a:extLst>
          </p:cNvPr>
          <p:cNvSpPr txBox="1"/>
          <p:nvPr/>
        </p:nvSpPr>
        <p:spPr>
          <a:xfrm>
            <a:off x="-521490" y="2181863"/>
            <a:ext cx="11847880" cy="327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00050" algn="l"/>
                <a:tab pos="1428750" algn="l"/>
              </a:tabLst>
            </a:pP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Penambahan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sekiranya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membantu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memperbanyak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kosa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kata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training.</a:t>
            </a:r>
            <a:endParaRPr lang="en-ID" sz="2000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57350" lvl="3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00050" algn="l"/>
                <a:tab pos="1428750" algn="l"/>
              </a:tabLst>
            </a:pP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Penambahan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kategori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label </a:t>
            </a:r>
            <a:r>
              <a:rPr lang="en-US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mood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kategori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lainnya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misalnya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relaxed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angry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dll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57350" lvl="3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00050" algn="l"/>
                <a:tab pos="1428750" algn="l"/>
              </a:tabLst>
            </a:pP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Pemodelan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lainnya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lirik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lagu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akurat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misalnya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Bi-LSTM, Maximum Entropy,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dll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3141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3" name="Picture Placeholder 12" descr="Portrait of a team member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KIBOU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9575458" cy="3308248"/>
          </a:xfrm>
        </p:spPr>
        <p:txBody>
          <a:bodyPr/>
          <a:lstStyle/>
          <a:p>
            <a:pPr marL="742950" lvl="1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540385" algn="l"/>
              </a:tabLst>
            </a:pP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Menerapkan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 Vector Machine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(SVM)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menganalisis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lirik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lagu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apakah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lirik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lagu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termasuk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lirik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lagu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label </a:t>
            </a:r>
            <a:r>
              <a:rPr lang="en-US" sz="21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happy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1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sad.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540385" algn="l"/>
              </a:tabLst>
            </a:pP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tingkat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 Vector Machine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(SVM)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lirik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lagu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456044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33170" y="6409269"/>
            <a:ext cx="4029711" cy="341203"/>
          </a:xfrm>
        </p:spPr>
        <p:txBody>
          <a:bodyPr/>
          <a:lstStyle/>
          <a:p>
            <a:r>
              <a:rPr lang="en-US" dirty="0"/>
              <a:t>Sentiment Analysis of Song Lyrics using SVM Algorithm - KIBOU</a:t>
            </a:r>
          </a:p>
        </p:txBody>
      </p:sp>
    </p:spTree>
    <p:extLst>
      <p:ext uri="{BB962C8B-B14F-4D97-AF65-F5344CB8AC3E}">
        <p14:creationId xmlns:p14="http://schemas.microsoft.com/office/powerpoint/2010/main" val="356439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Manfaat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1341" y="2289363"/>
            <a:ext cx="9996616" cy="3308248"/>
          </a:xfrm>
        </p:spPr>
        <p:txBody>
          <a:bodyPr/>
          <a:lstStyle/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990600" algn="l"/>
              </a:tabLst>
            </a:pP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Proyek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diharapkan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nantinya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wawasan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pengetahuan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proyek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menerapkan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pemrosesan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alami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khususnya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sentiment pada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lirik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lagu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Penikmat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Musik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Proyek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diharapkan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acuan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masukan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penikmat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musik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memahami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lagu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mengekspresikan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rasa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senang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happy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dan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sedih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sad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yang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lirik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lagu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agar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penikmat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musik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lagu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mana yang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yang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mungkin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ingin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dengarkan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mengekspresikan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sedang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rasakan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456044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33170" y="6409269"/>
            <a:ext cx="4029711" cy="341203"/>
          </a:xfrm>
        </p:spPr>
        <p:txBody>
          <a:bodyPr/>
          <a:lstStyle/>
          <a:p>
            <a:r>
              <a:rPr lang="en-US" dirty="0"/>
              <a:t>Sentiment Analysis of Song Lyrics using SVM Algorithm - KIBOU</a:t>
            </a:r>
          </a:p>
        </p:txBody>
      </p:sp>
    </p:spTree>
    <p:extLst>
      <p:ext uri="{BB962C8B-B14F-4D97-AF65-F5344CB8AC3E}">
        <p14:creationId xmlns:p14="http://schemas.microsoft.com/office/powerpoint/2010/main" val="142056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Ruang </a:t>
            </a:r>
            <a:r>
              <a:rPr lang="en-US" dirty="0" err="1"/>
              <a:t>Lingkup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1341" y="2289363"/>
            <a:ext cx="9996616" cy="3308248"/>
          </a:xfrm>
        </p:spPr>
        <p:txBody>
          <a:bodyPr/>
          <a:lstStyle/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990600" algn="l"/>
              </a:tabLst>
            </a:pP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etode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Support Vector Machine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(SVM)</a:t>
            </a:r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990600" algn="l"/>
              </a:tabLs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sampel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berasal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github.com</a:t>
            </a:r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990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Dataset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lirik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lagu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bahasa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Inggris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diberikan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label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happy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dan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sad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456044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33170" y="6409269"/>
            <a:ext cx="4029711" cy="341203"/>
          </a:xfrm>
        </p:spPr>
        <p:txBody>
          <a:bodyPr/>
          <a:lstStyle/>
          <a:p>
            <a:r>
              <a:rPr lang="en-US" dirty="0"/>
              <a:t>Sentiment Analysis of Song Lyrics using SVM Algorithm - KIBOU</a:t>
            </a:r>
          </a:p>
        </p:txBody>
      </p:sp>
    </p:spTree>
    <p:extLst>
      <p:ext uri="{BB962C8B-B14F-4D97-AF65-F5344CB8AC3E}">
        <p14:creationId xmlns:p14="http://schemas.microsoft.com/office/powerpoint/2010/main" val="261215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12F007AF-B3B3-4BBC-9990-D46E31738B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704A28-E62C-2E4A-A2A4-AD85CB61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308" y="3428999"/>
            <a:ext cx="3901688" cy="414454"/>
          </a:xfrm>
        </p:spPr>
        <p:txBody>
          <a:bodyPr>
            <a:normAutofit fontScale="90000"/>
          </a:bodyPr>
          <a:lstStyle/>
          <a:p>
            <a:r>
              <a:rPr lang="en-US" dirty="0"/>
              <a:t>PEMBAHASAN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6EE753-BEBB-4348-896E-73627FDDC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85360" y="4016234"/>
            <a:ext cx="3493915" cy="0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65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Analisis</a:t>
            </a:r>
            <a:r>
              <a:rPr lang="en-US" dirty="0"/>
              <a:t>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456044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33170" y="6409269"/>
            <a:ext cx="4029711" cy="341203"/>
          </a:xfrm>
        </p:spPr>
        <p:txBody>
          <a:bodyPr/>
          <a:lstStyle/>
          <a:p>
            <a:r>
              <a:rPr lang="en-US" dirty="0"/>
              <a:t>Sentiment Analysis of Song Lyrics using SVM Algorithm - KIBOU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BCCD27-507F-4C69-800C-1CA926F2C3DE}"/>
              </a:ext>
            </a:extLst>
          </p:cNvPr>
          <p:cNvSpPr txBox="1"/>
          <p:nvPr/>
        </p:nvSpPr>
        <p:spPr>
          <a:xfrm>
            <a:off x="-33534" y="2087333"/>
            <a:ext cx="10592829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90600" algn="l"/>
              </a:tabLst>
            </a:pP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berasal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ari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link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berikut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https://github.com/rasbt/musicmood/tree/master/dataset</a:t>
            </a:r>
            <a:endParaRPr lang="en-ID" sz="14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D2A15B-17D6-4712-B37F-8938FEC29EB6}"/>
              </a:ext>
            </a:extLst>
          </p:cNvPr>
          <p:cNvSpPr txBox="1"/>
          <p:nvPr/>
        </p:nvSpPr>
        <p:spPr>
          <a:xfrm>
            <a:off x="1726857" y="259568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Atribut</a:t>
            </a:r>
            <a:r>
              <a:rPr lang="en-US" sz="18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pada</a:t>
            </a:r>
            <a:r>
              <a:rPr lang="en-US" sz="18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Dataset:</a:t>
            </a:r>
            <a:endParaRPr lang="en-ID" i="1" dirty="0">
              <a:solidFill>
                <a:schemeClr val="bg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D34049C-B587-428B-9511-65E5B2607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911174"/>
              </p:ext>
            </p:extLst>
          </p:nvPr>
        </p:nvGraphicFramePr>
        <p:xfrm>
          <a:off x="1726857" y="3006025"/>
          <a:ext cx="8018693" cy="2994724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480268">
                  <a:extLst>
                    <a:ext uri="{9D8B030D-6E8A-4147-A177-3AD203B41FA5}">
                      <a16:colId xmlns:a16="http://schemas.microsoft.com/office/drawing/2014/main" val="3387437388"/>
                    </a:ext>
                  </a:extLst>
                </a:gridCol>
                <a:gridCol w="1596445">
                  <a:extLst>
                    <a:ext uri="{9D8B030D-6E8A-4147-A177-3AD203B41FA5}">
                      <a16:colId xmlns:a16="http://schemas.microsoft.com/office/drawing/2014/main" val="1375971564"/>
                    </a:ext>
                  </a:extLst>
                </a:gridCol>
                <a:gridCol w="2001116">
                  <a:extLst>
                    <a:ext uri="{9D8B030D-6E8A-4147-A177-3AD203B41FA5}">
                      <a16:colId xmlns:a16="http://schemas.microsoft.com/office/drawing/2014/main" val="2718550353"/>
                    </a:ext>
                  </a:extLst>
                </a:gridCol>
                <a:gridCol w="3940864">
                  <a:extLst>
                    <a:ext uri="{9D8B030D-6E8A-4147-A177-3AD203B41FA5}">
                      <a16:colId xmlns:a16="http://schemas.microsoft.com/office/drawing/2014/main" val="2598175435"/>
                    </a:ext>
                  </a:extLst>
                </a:gridCol>
              </a:tblGrid>
              <a:tr h="2954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No.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Nama </a:t>
                      </a:r>
                      <a:r>
                        <a:rPr lang="en-US" sz="1100" dirty="0" err="1">
                          <a:effectLst/>
                        </a:rPr>
                        <a:t>atribut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Tipe Atribut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Deskripsi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8391929"/>
                  </a:ext>
                </a:extLst>
              </a:tr>
              <a:tr h="2954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1.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file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Nominal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Nama file dari setiap lagu dan bersifat unik.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5829351"/>
                  </a:ext>
                </a:extLst>
              </a:tr>
              <a:tr h="2954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2.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artist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Nominal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Nama artis yang menyanyikan lagu tersebut.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1512536"/>
                  </a:ext>
                </a:extLst>
              </a:tr>
              <a:tr h="2954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3.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title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Nominal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Judul lagu.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7711088"/>
                  </a:ext>
                </a:extLst>
              </a:tr>
              <a:tr h="2954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4.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lyrics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Nominal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Lirik dari lagu tersebut.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7162662"/>
                  </a:ext>
                </a:extLst>
              </a:tr>
              <a:tr h="6110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5.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genre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Nominal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Pengelompokkan musik sesuai dengan kemiripannya satu sama lain.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0279972"/>
                  </a:ext>
                </a:extLst>
              </a:tr>
              <a:tr h="6110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6.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mood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Nominal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Emosi yang terdapat pada lagu tersebut, yaitu happy dan sad.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7328610"/>
                  </a:ext>
                </a:extLst>
              </a:tr>
              <a:tr h="2954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7.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year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Nominal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</a:rPr>
                        <a:t>Tahun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lagu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tersebut</a:t>
                      </a:r>
                      <a:r>
                        <a:rPr lang="en-US" sz="1100" dirty="0">
                          <a:effectLst/>
                        </a:rPr>
                        <a:t> di-release.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6369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89281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188</TotalTime>
  <Words>1805</Words>
  <Application>Microsoft Office PowerPoint</Application>
  <PresentationFormat>Widescreen</PresentationFormat>
  <Paragraphs>254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Arial Narrow</vt:lpstr>
      <vt:lpstr>Calibri</vt:lpstr>
      <vt:lpstr>Cambria</vt:lpstr>
      <vt:lpstr>Franklin Gothic Book</vt:lpstr>
      <vt:lpstr>Franklin Gothic Demi</vt:lpstr>
      <vt:lpstr>Times New Roman</vt:lpstr>
      <vt:lpstr>Wingdings</vt:lpstr>
      <vt:lpstr>Theme1</vt:lpstr>
      <vt:lpstr>Sentiment Analysis of Song Lyrics using SVM Algorithm</vt:lpstr>
      <vt:lpstr>Overview</vt:lpstr>
      <vt:lpstr>PENDAHULUAN</vt:lpstr>
      <vt:lpstr>Latar Belakang</vt:lpstr>
      <vt:lpstr>Tujuan</vt:lpstr>
      <vt:lpstr>Manfaat</vt:lpstr>
      <vt:lpstr>Ruang Lingkup</vt:lpstr>
      <vt:lpstr>PEMBAHASAN</vt:lpstr>
      <vt:lpstr>Analisis Data</vt:lpstr>
      <vt:lpstr>Analisis Data (Con’t)</vt:lpstr>
      <vt:lpstr>Analisis Metode</vt:lpstr>
      <vt:lpstr>Desain</vt:lpstr>
      <vt:lpstr>Data Preprocessing</vt:lpstr>
      <vt:lpstr>Data Preprocessing</vt:lpstr>
      <vt:lpstr>Data Preprocessing</vt:lpstr>
      <vt:lpstr>Data Preprocessing</vt:lpstr>
      <vt:lpstr>PowerPoint Presentation</vt:lpstr>
      <vt:lpstr>Data Preprocessing (Con’t)</vt:lpstr>
      <vt:lpstr>PowerPoint Presentation</vt:lpstr>
      <vt:lpstr>PowerPoint Presentation</vt:lpstr>
      <vt:lpstr>Data Preprocessing (Con’t)</vt:lpstr>
      <vt:lpstr>Data Preprocessing (Con’t)</vt:lpstr>
      <vt:lpstr>Data Preprocessing (Con’t)</vt:lpstr>
      <vt:lpstr>Hasil Data Preprocessing</vt:lpstr>
      <vt:lpstr>Feature Extraction (TD IDF / Word2Vec)</vt:lpstr>
      <vt:lpstr>Feature Extraction (TD IDF / Word2Vec)</vt:lpstr>
      <vt:lpstr>Feature Extraction (TD IDF / Word2Vec)</vt:lpstr>
      <vt:lpstr>Feature Selection (Ngrams)</vt:lpstr>
      <vt:lpstr>Feature Selection (Ngrams) (Con’t)</vt:lpstr>
      <vt:lpstr>Feature Selection (Ngrams) (Con’t)</vt:lpstr>
      <vt:lpstr>Feature Selection (Ngrams) (Con’t)</vt:lpstr>
      <vt:lpstr>Hasil Feature Selection (Ngrams) (Con’t)</vt:lpstr>
      <vt:lpstr>Modelling with SVM</vt:lpstr>
      <vt:lpstr>Modelling with SVM (Con’t)</vt:lpstr>
      <vt:lpstr>Evaluation</vt:lpstr>
      <vt:lpstr>Evaluation (Con’t)</vt:lpstr>
      <vt:lpstr>Evaluation (Con’t)</vt:lpstr>
      <vt:lpstr>Evaluation (Con’t)</vt:lpstr>
      <vt:lpstr>Evaluation (Con’t)</vt:lpstr>
      <vt:lpstr>KESIMPULAN</vt:lpstr>
      <vt:lpstr>SARAN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Inggrit Purba</dc:creator>
  <cp:lastModifiedBy>Inggrit Purba</cp:lastModifiedBy>
  <cp:revision>25</cp:revision>
  <dcterms:created xsi:type="dcterms:W3CDTF">2021-01-07T13:50:52Z</dcterms:created>
  <dcterms:modified xsi:type="dcterms:W3CDTF">2021-01-08T12:38:15Z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