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
      <p:font typeface="Google Sans"/>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924638-B59E-4629-A80E-730EAA4CF89C}">
  <a:tblStyle styleId="{B9924638-B59E-4629-A80E-730EAA4CF8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GoogleSans-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GoogleSans-italic.fntdata"/><Relationship Id="rId12" Type="http://schemas.openxmlformats.org/officeDocument/2006/relationships/slide" Target="slides/slide6.xml"/><Relationship Id="rId34" Type="http://schemas.openxmlformats.org/officeDocument/2006/relationships/font" Target="fonts/GoogleSans-bold.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GoogleSans-bold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daireka.id/matchingfund" TargetMode="External"/><Relationship Id="rId3" Type="http://schemas.openxmlformats.org/officeDocument/2006/relationships/hyperlink" Target="https://kedaireka.id/panduan/panduan_matching_fund.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daireka.id/matchingfund" TargetMode="External"/><Relationship Id="rId3" Type="http://schemas.openxmlformats.org/officeDocument/2006/relationships/hyperlink" Target="https://kedaireka.id/panduan/panduan_matching_fund.pdf"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sample serves as a guideline on what should be covered on Go-to-Market / Sustainability Proposal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79011ef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79011ef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d79011eff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d79011eff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03ed8df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03ed8df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03ed8df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03ed8df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79011ef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d79011ef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d79011ef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d79011ef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details on: </a:t>
            </a:r>
            <a:r>
              <a:rPr lang="en" u="sng">
                <a:solidFill>
                  <a:schemeClr val="hlink"/>
                </a:solidFill>
                <a:hlinkClick r:id="rId2"/>
              </a:rPr>
              <a:t>https://kedaireka.id/matchingfund</a:t>
            </a:r>
            <a:br>
              <a:rPr lang="en"/>
            </a:br>
            <a:r>
              <a:rPr lang="en" u="sng">
                <a:solidFill>
                  <a:schemeClr val="hlink"/>
                </a:solidFill>
                <a:hlinkClick r:id="rId3"/>
              </a:rPr>
              <a:t>https://kedaireka.id/panduan/panduan_matching_fund.pdf</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f4e57189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f4e57189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details on: </a:t>
            </a:r>
            <a:r>
              <a:rPr lang="en" u="sng">
                <a:solidFill>
                  <a:schemeClr val="hlink"/>
                </a:solidFill>
                <a:hlinkClick r:id="rId2"/>
              </a:rPr>
              <a:t>https://kedaireka.id/matchingfund</a:t>
            </a:r>
            <a:br>
              <a:rPr lang="en"/>
            </a:br>
            <a:r>
              <a:rPr lang="en" u="sng">
                <a:solidFill>
                  <a:schemeClr val="hlink"/>
                </a:solidFill>
                <a:hlinkClick r:id="rId3"/>
              </a:rPr>
              <a:t>https://kedaireka.id/panduan/panduan_matching_fund.pdf</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d79011eff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d79011ef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please modify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d79011eff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d79011eff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please modify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bd82ad4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bd82ad4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d79011ef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d79011ef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d79011ef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d79011ef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b97eb91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b97eb91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d79011e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d79011ef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79011e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d79011e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f4e5718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f4e5718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79011ef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79011ef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Dolling App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Go-to-Market / Sustainability Proposal</a:t>
            </a:r>
            <a:endParaRPr/>
          </a:p>
        </p:txBody>
      </p:sp>
      <p:pic>
        <p:nvPicPr>
          <p:cNvPr id="130" name="Google Shape;130;p13"/>
          <p:cNvPicPr preferRelativeResize="0"/>
          <p:nvPr/>
        </p:nvPicPr>
        <p:blipFill>
          <a:blip r:embed="rId3">
            <a:alphaModFix/>
          </a:blip>
          <a:stretch>
            <a:fillRect/>
          </a:stretch>
        </p:blipFill>
        <p:spPr>
          <a:xfrm>
            <a:off x="239900" y="251175"/>
            <a:ext cx="1307400" cy="35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1" name="Shape 201"/>
        <p:cNvGrpSpPr/>
        <p:nvPr/>
      </p:nvGrpSpPr>
      <p:grpSpPr>
        <a:xfrm>
          <a:off x="0" y="0"/>
          <a:ext cx="0" cy="0"/>
          <a:chOff x="0" y="0"/>
          <a:chExt cx="0" cy="0"/>
        </a:xfrm>
      </p:grpSpPr>
      <p:sp>
        <p:nvSpPr>
          <p:cNvPr id="202" name="Google Shape;202;p22"/>
          <p:cNvSpPr txBox="1"/>
          <p:nvPr>
            <p:ph idx="1" type="body"/>
          </p:nvPr>
        </p:nvSpPr>
        <p:spPr>
          <a:xfrm>
            <a:off x="819150"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Purpose-driven</a:t>
            </a:r>
            <a:endParaRPr b="1"/>
          </a:p>
          <a:p>
            <a:pPr indent="0" lvl="0" marL="0" rtl="0" algn="l">
              <a:spcBef>
                <a:spcPts val="1200"/>
              </a:spcBef>
              <a:spcAft>
                <a:spcPts val="0"/>
              </a:spcAft>
              <a:buNone/>
            </a:pPr>
            <a:r>
              <a:rPr lang="en"/>
              <a:t>Simplify the selling process</a:t>
            </a:r>
            <a:endParaRPr/>
          </a:p>
          <a:p>
            <a:pPr indent="0" lvl="0" marL="0" rtl="0" algn="l">
              <a:spcBef>
                <a:spcPts val="1200"/>
              </a:spcBef>
              <a:spcAft>
                <a:spcPts val="0"/>
              </a:spcAft>
              <a:buNone/>
            </a:pPr>
            <a:r>
              <a:rPr lang="en"/>
              <a:t>Increase profits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3" name="Google Shape;203;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your target market needs your solution?</a:t>
            </a:r>
            <a:endParaRPr/>
          </a:p>
        </p:txBody>
      </p:sp>
      <p:sp>
        <p:nvSpPr>
          <p:cNvPr id="204" name="Google Shape;204;p22"/>
          <p:cNvSpPr txBox="1"/>
          <p:nvPr>
            <p:ph idx="2" type="body"/>
          </p:nvPr>
        </p:nvSpPr>
        <p:spPr>
          <a:xfrm>
            <a:off x="4606194" y="1990725"/>
            <a:ext cx="1825200" cy="24480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b="1" lang="en"/>
              <a:t>Government reasoning</a:t>
            </a:r>
            <a:endParaRPr b="1"/>
          </a:p>
          <a:p>
            <a:pPr indent="0" lvl="0" marL="0" rtl="0" algn="l">
              <a:lnSpc>
                <a:spcPct val="115000"/>
              </a:lnSpc>
              <a:spcBef>
                <a:spcPts val="1200"/>
              </a:spcBef>
              <a:spcAft>
                <a:spcPts val="1200"/>
              </a:spcAft>
              <a:buNone/>
            </a:pPr>
            <a:r>
              <a:rPr lang="en"/>
              <a:t>In 2023, the </a:t>
            </a:r>
            <a:r>
              <a:rPr b="1" lang="en"/>
              <a:t>government target as many as 6.1 million UKM/IKM</a:t>
            </a:r>
            <a:r>
              <a:rPr lang="en"/>
              <a:t> onboarding with  digitalization concept. Dolling's services provide freedom for Pedagang Keliling to sell and develop business and get </a:t>
            </a:r>
            <a:r>
              <a:rPr lang="en"/>
              <a:t>their </a:t>
            </a:r>
            <a:r>
              <a:rPr lang="en"/>
              <a:t>market.so, </a:t>
            </a:r>
            <a:r>
              <a:rPr b="1" lang="en"/>
              <a:t>Dolling has an impact on that target.</a:t>
            </a:r>
            <a:endParaRPr b="1"/>
          </a:p>
        </p:txBody>
      </p:sp>
      <p:sp>
        <p:nvSpPr>
          <p:cNvPr id="205" name="Google Shape;205;p22"/>
          <p:cNvSpPr txBox="1"/>
          <p:nvPr>
            <p:ph idx="1" type="body"/>
          </p:nvPr>
        </p:nvSpPr>
        <p:spPr>
          <a:xfrm>
            <a:off x="2712672" y="1990725"/>
            <a:ext cx="1825200" cy="24480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b="1" lang="en"/>
              <a:t>Data-driven</a:t>
            </a:r>
            <a:endParaRPr b="1"/>
          </a:p>
          <a:p>
            <a:pPr indent="0" lvl="0" marL="0" rtl="0" algn="l">
              <a:lnSpc>
                <a:spcPct val="115000"/>
              </a:lnSpc>
              <a:spcBef>
                <a:spcPts val="1200"/>
              </a:spcBef>
              <a:spcAft>
                <a:spcPts val="1200"/>
              </a:spcAft>
              <a:buNone/>
            </a:pPr>
            <a:r>
              <a:rPr lang="en"/>
              <a:t>Data from google trend food and beverage service will increase in 2021 and Ekhel Chandra from tokopedia said "</a:t>
            </a:r>
            <a:r>
              <a:rPr lang="en" sz="1200">
                <a:solidFill>
                  <a:srgbClr val="000000"/>
                </a:solidFill>
              </a:rPr>
              <a:t>Tokopedia mengalami peningkatan penjualan makanan 3 kali di akhir tahun 2020</a:t>
            </a:r>
            <a:r>
              <a:rPr lang="en"/>
              <a:t>" so we can conclude that our services engaged in food and beverage services will continue to increase.</a:t>
            </a:r>
            <a:endParaRPr/>
          </a:p>
        </p:txBody>
      </p:sp>
      <p:sp>
        <p:nvSpPr>
          <p:cNvPr id="206" name="Google Shape;206;p22"/>
          <p:cNvSpPr txBox="1"/>
          <p:nvPr>
            <p:ph idx="1" type="body"/>
          </p:nvPr>
        </p:nvSpPr>
        <p:spPr>
          <a:xfrm>
            <a:off x="6499699" y="1990725"/>
            <a:ext cx="2266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Stakeholders related and benefitted from your solutions</a:t>
            </a:r>
            <a:endParaRPr b="1"/>
          </a:p>
          <a:p>
            <a:pPr indent="0" lvl="0" marL="0" rtl="0" algn="l">
              <a:spcBef>
                <a:spcPts val="1200"/>
              </a:spcBef>
              <a:spcAft>
                <a:spcPts val="0"/>
              </a:spcAft>
              <a:buNone/>
            </a:pPr>
            <a:r>
              <a:rPr lang="en"/>
              <a:t>Increase sales targets.</a:t>
            </a:r>
            <a:endParaRPr/>
          </a:p>
          <a:p>
            <a:pPr indent="0" lvl="0" marL="0" rtl="0" algn="l">
              <a:spcBef>
                <a:spcPts val="1200"/>
              </a:spcBef>
              <a:spcAft>
                <a:spcPts val="0"/>
              </a:spcAft>
              <a:buNone/>
            </a:pPr>
            <a:r>
              <a:rPr lang="en"/>
              <a:t>Simplify the buying and selling process.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30"/>
          </a:srgbClr>
        </a:solidFill>
      </p:bgPr>
    </p:bg>
    <p:spTree>
      <p:nvGrpSpPr>
        <p:cNvPr id="210" name="Shape 210"/>
        <p:cNvGrpSpPr/>
        <p:nvPr/>
      </p:nvGrpSpPr>
      <p:grpSpPr>
        <a:xfrm>
          <a:off x="0" y="0"/>
          <a:ext cx="0" cy="0"/>
          <a:chOff x="0" y="0"/>
          <a:chExt cx="0" cy="0"/>
        </a:xfrm>
      </p:grpSpPr>
      <p:sp>
        <p:nvSpPr>
          <p:cNvPr id="211" name="Google Shape;211;p23"/>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40"/>
              <a:t>Comparison to similar services/apps</a:t>
            </a:r>
            <a:endParaRPr sz="5240"/>
          </a:p>
        </p:txBody>
      </p:sp>
      <p:sp>
        <p:nvSpPr>
          <p:cNvPr id="212" name="Google Shape;212;p23"/>
          <p:cNvSpPr txBox="1"/>
          <p:nvPr>
            <p:ph idx="1" type="body"/>
          </p:nvPr>
        </p:nvSpPr>
        <p:spPr>
          <a:xfrm>
            <a:off x="1385850" y="2863850"/>
            <a:ext cx="6372300" cy="195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accent2"/>
                </a:solidFill>
              </a:rPr>
              <a:t>70</a:t>
            </a:r>
            <a:r>
              <a:rPr lang="en" sz="2400">
                <a:solidFill>
                  <a:schemeClr val="accent2"/>
                </a:solidFill>
              </a:rPr>
              <a:t> % better</a:t>
            </a:r>
            <a:r>
              <a:rPr lang="en" sz="3050"/>
              <a:t> </a:t>
            </a:r>
            <a:endParaRPr sz="3050"/>
          </a:p>
          <a:p>
            <a:pPr indent="0" lvl="0" marL="0" rtl="0" algn="ctr">
              <a:spcBef>
                <a:spcPts val="1200"/>
              </a:spcBef>
              <a:spcAft>
                <a:spcPts val="1200"/>
              </a:spcAft>
              <a:buNone/>
            </a:pPr>
            <a:r>
              <a:rPr lang="en"/>
              <a:t>(Based on features, compared to Gofood, GrabFood, and Shopee Food)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nvSpPr>
        <p:spPr>
          <a:xfrm>
            <a:off x="4627175" y="1512750"/>
            <a:ext cx="3718800" cy="1495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D</a:t>
            </a:r>
            <a:r>
              <a:rPr b="1" lang="en" sz="1500">
                <a:solidFill>
                  <a:srgbClr val="233A44"/>
                </a:solidFill>
                <a:latin typeface="Calibri"/>
                <a:ea typeface="Calibri"/>
                <a:cs typeface="Calibri"/>
                <a:sym typeface="Calibri"/>
              </a:rPr>
              <a:t>emands and Supplies</a:t>
            </a:r>
            <a:endParaRPr b="1" sz="15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rgbClr val="233A44"/>
                </a:solidFill>
                <a:latin typeface="Calibri"/>
                <a:ea typeface="Calibri"/>
                <a:cs typeface="Calibri"/>
                <a:sym typeface="Calibri"/>
              </a:rPr>
              <a:t>Increased demand from Food and Beverage services, especially for street culinary (Pedagang Keliling), and the absence of services that facilitate the online transaction process for Pedagang Keliling. Dolling supply one solution for Pedagang Keliling to market their product.</a:t>
            </a:r>
            <a:endParaRPr sz="1200">
              <a:solidFill>
                <a:srgbClr val="233A44"/>
              </a:solidFill>
              <a:latin typeface="Calibri"/>
              <a:ea typeface="Calibri"/>
              <a:cs typeface="Calibri"/>
              <a:sym typeface="Calibri"/>
            </a:endParaRPr>
          </a:p>
        </p:txBody>
      </p:sp>
      <p:sp>
        <p:nvSpPr>
          <p:cNvPr id="218" name="Google Shape;218;p24"/>
          <p:cNvSpPr txBox="1"/>
          <p:nvPr/>
        </p:nvSpPr>
        <p:spPr>
          <a:xfrm>
            <a:off x="4627175" y="425370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00">
              <a:solidFill>
                <a:schemeClr val="dk2"/>
              </a:solidFill>
              <a:latin typeface="Calibri"/>
              <a:ea typeface="Calibri"/>
              <a:cs typeface="Calibri"/>
              <a:sym typeface="Calibri"/>
            </a:endParaRPr>
          </a:p>
        </p:txBody>
      </p:sp>
      <p:sp>
        <p:nvSpPr>
          <p:cNvPr id="219" name="Google Shape;219;p24"/>
          <p:cNvSpPr txBox="1"/>
          <p:nvPr/>
        </p:nvSpPr>
        <p:spPr>
          <a:xfrm>
            <a:off x="822750" y="1512750"/>
            <a:ext cx="3338700" cy="172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Commercial V</a:t>
            </a:r>
            <a:r>
              <a:rPr b="1" lang="en" sz="1500">
                <a:solidFill>
                  <a:srgbClr val="233A44"/>
                </a:solidFill>
                <a:latin typeface="Calibri"/>
                <a:ea typeface="Calibri"/>
                <a:cs typeface="Calibri"/>
                <a:sym typeface="Calibri"/>
              </a:rPr>
              <a:t>alue</a:t>
            </a:r>
            <a:endParaRPr b="1" sz="15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233A44"/>
                </a:solidFill>
                <a:latin typeface="Calibri"/>
                <a:ea typeface="Calibri"/>
                <a:cs typeface="Calibri"/>
                <a:sym typeface="Calibri"/>
              </a:rPr>
              <a:t>Mobile app for supporting Pedagang Keliling Indonesia</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rgbClr val="233A44"/>
                </a:solidFill>
                <a:latin typeface="Calibri"/>
                <a:ea typeface="Calibri"/>
                <a:cs typeface="Calibri"/>
                <a:sym typeface="Calibri"/>
              </a:rPr>
              <a:t>Economy Resilience for Pedagang Keliling</a:t>
            </a:r>
            <a:endParaRPr sz="1300">
              <a:solidFill>
                <a:srgbClr val="233A44"/>
              </a:solidFill>
              <a:latin typeface="Calibri"/>
              <a:ea typeface="Calibri"/>
              <a:cs typeface="Calibri"/>
              <a:sym typeface="Calibri"/>
            </a:endParaRPr>
          </a:p>
        </p:txBody>
      </p:sp>
      <p:sp>
        <p:nvSpPr>
          <p:cNvPr id="220" name="Google Shape;220;p24"/>
          <p:cNvSpPr txBox="1"/>
          <p:nvPr/>
        </p:nvSpPr>
        <p:spPr>
          <a:xfrm>
            <a:off x="822750" y="3078900"/>
            <a:ext cx="3463500" cy="172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Business Opportunities</a:t>
            </a:r>
            <a:endParaRPr b="1" sz="1500">
              <a:solidFill>
                <a:srgbClr val="233A44"/>
              </a:solidFill>
              <a:latin typeface="Calibri"/>
              <a:ea typeface="Calibri"/>
              <a:cs typeface="Calibri"/>
              <a:sym typeface="Calibri"/>
            </a:endParaRPr>
          </a:p>
          <a:p>
            <a:pPr indent="-304800" lvl="0" marL="457200" rtl="0" algn="l">
              <a:lnSpc>
                <a:spcPct val="115000"/>
              </a:lnSpc>
              <a:spcBef>
                <a:spcPts val="120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Ads from partnerships on Dolling app</a:t>
            </a:r>
            <a:endParaRPr sz="1200">
              <a:solidFill>
                <a:srgbClr val="233A44"/>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rgbClr val="233A44"/>
                </a:solidFill>
                <a:latin typeface="Calibri"/>
                <a:ea typeface="Calibri"/>
                <a:cs typeface="Calibri"/>
                <a:sym typeface="Calibri"/>
              </a:rPr>
              <a:t>Percentage of accommodation of products sold by</a:t>
            </a:r>
            <a:r>
              <a:rPr lang="en" sz="1200">
                <a:solidFill>
                  <a:srgbClr val="233A44"/>
                </a:solidFill>
                <a:latin typeface="Calibri"/>
                <a:ea typeface="Calibri"/>
                <a:cs typeface="Calibri"/>
                <a:sym typeface="Calibri"/>
              </a:rPr>
              <a:t> Pedagang Keliling.</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rgbClr val="233A44"/>
              </a:solidFill>
              <a:latin typeface="Calibri"/>
              <a:ea typeface="Calibri"/>
              <a:cs typeface="Calibri"/>
              <a:sym typeface="Calibri"/>
            </a:endParaRPr>
          </a:p>
        </p:txBody>
      </p:sp>
      <p:sp>
        <p:nvSpPr>
          <p:cNvPr id="221" name="Google Shape;221;p24"/>
          <p:cNvSpPr txBox="1"/>
          <p:nvPr/>
        </p:nvSpPr>
        <p:spPr>
          <a:xfrm>
            <a:off x="4669550" y="3043425"/>
            <a:ext cx="3552300" cy="1210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Technology Advantages</a:t>
            </a:r>
            <a:endParaRPr b="1" sz="1500">
              <a:solidFill>
                <a:srgbClr val="233A44"/>
              </a:solidFill>
              <a:latin typeface="Calibri"/>
              <a:ea typeface="Calibri"/>
              <a:cs typeface="Calibri"/>
              <a:sym typeface="Calibri"/>
            </a:endParaRPr>
          </a:p>
          <a:p>
            <a:pPr indent="-306435" lvl="0" marL="457200" rtl="0" algn="l">
              <a:lnSpc>
                <a:spcPct val="115000"/>
              </a:lnSpc>
              <a:spcBef>
                <a:spcPts val="1200"/>
              </a:spcBef>
              <a:spcAft>
                <a:spcPts val="0"/>
              </a:spcAft>
              <a:buClr>
                <a:srgbClr val="233A44"/>
              </a:buClr>
              <a:buSzPts val="1226"/>
              <a:buFont typeface="Calibri"/>
              <a:buChar char="●"/>
            </a:pPr>
            <a:r>
              <a:rPr lang="en" sz="1225">
                <a:solidFill>
                  <a:srgbClr val="233A44"/>
                </a:solidFill>
                <a:latin typeface="Calibri"/>
                <a:ea typeface="Calibri"/>
                <a:cs typeface="Calibri"/>
                <a:sym typeface="Calibri"/>
              </a:rPr>
              <a:t>Facilitate business processes between Pedagang Keliling and Customers.</a:t>
            </a:r>
            <a:endParaRPr sz="1225">
              <a:solidFill>
                <a:srgbClr val="233A44"/>
              </a:solidFill>
              <a:latin typeface="Calibri"/>
              <a:ea typeface="Calibri"/>
              <a:cs typeface="Calibri"/>
              <a:sym typeface="Calibri"/>
            </a:endParaRPr>
          </a:p>
          <a:p>
            <a:pPr indent="-306435" lvl="0" marL="457200" rtl="0" algn="l">
              <a:lnSpc>
                <a:spcPct val="115000"/>
              </a:lnSpc>
              <a:spcBef>
                <a:spcPts val="0"/>
              </a:spcBef>
              <a:spcAft>
                <a:spcPts val="0"/>
              </a:spcAft>
              <a:buClr>
                <a:srgbClr val="233A44"/>
              </a:buClr>
              <a:buSzPts val="1226"/>
              <a:buFont typeface="Calibri"/>
              <a:buChar char="●"/>
            </a:pPr>
            <a:r>
              <a:rPr lang="en" sz="1225">
                <a:solidFill>
                  <a:srgbClr val="233A44"/>
                </a:solidFill>
                <a:latin typeface="Calibri"/>
                <a:ea typeface="Calibri"/>
                <a:cs typeface="Calibri"/>
                <a:sym typeface="Calibri"/>
              </a:rPr>
              <a:t>Tracking of Pedagang Keliling location</a:t>
            </a:r>
            <a:endParaRPr sz="1225">
              <a:solidFill>
                <a:srgbClr val="233A44"/>
              </a:solidFill>
              <a:latin typeface="Calibri"/>
              <a:ea typeface="Calibri"/>
              <a:cs typeface="Calibri"/>
              <a:sym typeface="Calibri"/>
            </a:endParaRPr>
          </a:p>
        </p:txBody>
      </p:sp>
      <p:sp>
        <p:nvSpPr>
          <p:cNvPr id="222" name="Google Shape;222;p24"/>
          <p:cNvSpPr txBox="1"/>
          <p:nvPr/>
        </p:nvSpPr>
        <p:spPr>
          <a:xfrm>
            <a:off x="517625" y="349000"/>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Dolling Roadmap</a:t>
            </a:r>
            <a:endParaRPr sz="3000">
              <a:solidFill>
                <a:srgbClr val="AF7B5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4627175" y="598350"/>
            <a:ext cx="3298500" cy="172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Benefits for long-term</a:t>
            </a:r>
            <a:endParaRPr b="1" sz="1500">
              <a:solidFill>
                <a:srgbClr val="233A44"/>
              </a:solidFill>
              <a:latin typeface="Calibri"/>
              <a:ea typeface="Calibri"/>
              <a:cs typeface="Calibri"/>
              <a:sym typeface="Calibri"/>
            </a:endParaRPr>
          </a:p>
          <a:p>
            <a:pPr indent="-304800" lvl="0" marL="457200" rtl="0" algn="l">
              <a:lnSpc>
                <a:spcPct val="115000"/>
              </a:lnSpc>
              <a:spcBef>
                <a:spcPts val="120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Increased target market for mobile traders</a:t>
            </a:r>
            <a:endParaRPr sz="1200">
              <a:solidFill>
                <a:srgbClr val="233A44"/>
              </a:solidFill>
              <a:latin typeface="Calibri"/>
              <a:ea typeface="Calibri"/>
              <a:cs typeface="Calibri"/>
              <a:sym typeface="Calibri"/>
            </a:endParaRPr>
          </a:p>
          <a:p>
            <a:pPr indent="-304800" lvl="0" marL="4572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Increase in the number of mobile traders and enthusiasts.</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rgbClr val="233A44"/>
              </a:solidFill>
              <a:latin typeface="Calibri"/>
              <a:ea typeface="Calibri"/>
              <a:cs typeface="Calibri"/>
              <a:sym typeface="Calibri"/>
            </a:endParaRPr>
          </a:p>
        </p:txBody>
      </p:sp>
      <p:sp>
        <p:nvSpPr>
          <p:cNvPr id="228" name="Google Shape;228;p25"/>
          <p:cNvSpPr txBox="1"/>
          <p:nvPr/>
        </p:nvSpPr>
        <p:spPr>
          <a:xfrm>
            <a:off x="4627175" y="333930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00">
              <a:solidFill>
                <a:schemeClr val="dk2"/>
              </a:solidFill>
              <a:latin typeface="Calibri"/>
              <a:ea typeface="Calibri"/>
              <a:cs typeface="Calibri"/>
              <a:sym typeface="Calibri"/>
            </a:endParaRPr>
          </a:p>
        </p:txBody>
      </p:sp>
      <p:sp>
        <p:nvSpPr>
          <p:cNvPr id="229" name="Google Shape;229;p25"/>
          <p:cNvSpPr txBox="1"/>
          <p:nvPr/>
        </p:nvSpPr>
        <p:spPr>
          <a:xfrm>
            <a:off x="822750" y="598350"/>
            <a:ext cx="3718800" cy="172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Tracking Bigger</a:t>
            </a:r>
            <a:endParaRPr b="1" sz="1500">
              <a:solidFill>
                <a:srgbClr val="233A44"/>
              </a:solidFill>
              <a:latin typeface="Calibri"/>
              <a:ea typeface="Calibri"/>
              <a:cs typeface="Calibri"/>
              <a:sym typeface="Calibri"/>
            </a:endParaRPr>
          </a:p>
          <a:p>
            <a:pPr indent="0" lvl="0" marL="0" rtl="0" algn="just">
              <a:spcBef>
                <a:spcPts val="1200"/>
              </a:spcBef>
              <a:spcAft>
                <a:spcPts val="0"/>
              </a:spcAft>
              <a:buNone/>
            </a:pPr>
            <a:r>
              <a:rPr lang="en" sz="1200">
                <a:latin typeface="Calibri"/>
                <a:ea typeface="Calibri"/>
                <a:cs typeface="Calibri"/>
                <a:sym typeface="Calibri"/>
              </a:rPr>
              <a:t>Food and beverage service users have increased in 2021. This is also driven by an increasingly instant lifestyle, and pandemic situation,  people choose to use delivery service to get food. we can growth 89%.</a:t>
            </a:r>
            <a:endParaRPr sz="1200">
              <a:solidFill>
                <a:srgbClr val="233A44"/>
              </a:solidFill>
              <a:latin typeface="Calibri"/>
              <a:ea typeface="Calibri"/>
              <a:cs typeface="Calibri"/>
              <a:sym typeface="Calibri"/>
            </a:endParaRPr>
          </a:p>
          <a:p>
            <a:pPr indent="0" lvl="0" marL="0" rtl="0" algn="l">
              <a:lnSpc>
                <a:spcPct val="115000"/>
              </a:lnSpc>
              <a:spcBef>
                <a:spcPts val="0"/>
              </a:spcBef>
              <a:spcAft>
                <a:spcPts val="1200"/>
              </a:spcAft>
              <a:buNone/>
            </a:pPr>
            <a:r>
              <a:t/>
            </a:r>
            <a:endParaRPr sz="1300">
              <a:solidFill>
                <a:srgbClr val="233A44"/>
              </a:solidFill>
              <a:latin typeface="Calibri"/>
              <a:ea typeface="Calibri"/>
              <a:cs typeface="Calibri"/>
              <a:sym typeface="Calibri"/>
            </a:endParaRPr>
          </a:p>
        </p:txBody>
      </p:sp>
      <p:sp>
        <p:nvSpPr>
          <p:cNvPr id="230" name="Google Shape;230;p25"/>
          <p:cNvSpPr txBox="1"/>
          <p:nvPr/>
        </p:nvSpPr>
        <p:spPr>
          <a:xfrm>
            <a:off x="822750" y="2164500"/>
            <a:ext cx="3354300" cy="172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Problem In Future</a:t>
            </a:r>
            <a:endParaRPr b="1" sz="1500">
              <a:solidFill>
                <a:srgbClr val="233A44"/>
              </a:solidFill>
              <a:latin typeface="Calibri"/>
              <a:ea typeface="Calibri"/>
              <a:cs typeface="Calibri"/>
              <a:sym typeface="Calibri"/>
            </a:endParaRPr>
          </a:p>
          <a:p>
            <a:pPr indent="-304800" lvl="0" marL="457200" rtl="0" algn="l">
              <a:lnSpc>
                <a:spcPct val="115000"/>
              </a:lnSpc>
              <a:spcBef>
                <a:spcPts val="120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Decrease in street food enthusiasts</a:t>
            </a:r>
            <a:endParaRPr sz="1200">
              <a:solidFill>
                <a:srgbClr val="233A44"/>
              </a:solidFill>
              <a:latin typeface="Calibri"/>
              <a:ea typeface="Calibri"/>
              <a:cs typeface="Calibri"/>
              <a:sym typeface="Calibri"/>
            </a:endParaRPr>
          </a:p>
          <a:p>
            <a:pPr indent="-304800" lvl="0" marL="4572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Changes in government regulations Regarding business licenses</a:t>
            </a:r>
            <a:endParaRPr sz="1200">
              <a:solidFill>
                <a:srgbClr val="233A44"/>
              </a:solidFill>
              <a:latin typeface="Calibri"/>
              <a:ea typeface="Calibri"/>
              <a:cs typeface="Calibri"/>
              <a:sym typeface="Calibri"/>
            </a:endParaRPr>
          </a:p>
          <a:p>
            <a:pPr indent="-304800" lvl="0" marL="4572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New Competitor and Cash Flow</a:t>
            </a:r>
            <a:endParaRPr sz="1200">
              <a:solidFill>
                <a:srgbClr val="233A44"/>
              </a:solidFill>
              <a:latin typeface="Calibri"/>
              <a:ea typeface="Calibri"/>
              <a:cs typeface="Calibri"/>
              <a:sym typeface="Calibri"/>
            </a:endParaRPr>
          </a:p>
        </p:txBody>
      </p:sp>
      <p:sp>
        <p:nvSpPr>
          <p:cNvPr id="231" name="Google Shape;231;p25"/>
          <p:cNvSpPr txBox="1"/>
          <p:nvPr/>
        </p:nvSpPr>
        <p:spPr>
          <a:xfrm>
            <a:off x="4669550" y="2129025"/>
            <a:ext cx="3718800" cy="12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233A44"/>
                </a:solidFill>
                <a:latin typeface="Calibri"/>
                <a:ea typeface="Calibri"/>
                <a:cs typeface="Calibri"/>
                <a:sym typeface="Calibri"/>
              </a:rPr>
              <a:t>Indirect Benerifs</a:t>
            </a:r>
            <a:endParaRPr b="1" sz="15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233A44"/>
                </a:solidFill>
                <a:latin typeface="Calibri"/>
                <a:ea typeface="Calibri"/>
                <a:cs typeface="Calibri"/>
                <a:sym typeface="Calibri"/>
              </a:rPr>
              <a:t>Increasing Indonesian SMEs</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2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5" name="Shape 235"/>
        <p:cNvGrpSpPr/>
        <p:nvPr/>
      </p:nvGrpSpPr>
      <p:grpSpPr>
        <a:xfrm>
          <a:off x="0" y="0"/>
          <a:ext cx="0" cy="0"/>
          <a:chOff x="0" y="0"/>
          <a:chExt cx="0" cy="0"/>
        </a:xfrm>
      </p:grpSpPr>
      <p:sp>
        <p:nvSpPr>
          <p:cNvPr id="236" name="Google Shape;236;p26"/>
          <p:cNvSpPr txBox="1"/>
          <p:nvPr>
            <p:ph type="title"/>
          </p:nvPr>
        </p:nvSpPr>
        <p:spPr>
          <a:xfrm>
            <a:off x="2173100" y="0"/>
            <a:ext cx="70104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40"/>
              <a:t>Project Milestones for 2021</a:t>
            </a:r>
            <a:endParaRPr sz="3940"/>
          </a:p>
          <a:p>
            <a:pPr indent="0" lvl="0" marL="0" rtl="0" algn="ctr">
              <a:spcBef>
                <a:spcPts val="0"/>
              </a:spcBef>
              <a:spcAft>
                <a:spcPts val="0"/>
              </a:spcAft>
              <a:buSzPts val="990"/>
              <a:buNone/>
            </a:pPr>
            <a:r>
              <a:rPr b="1" lang="en" sz="1740"/>
              <a:t>(to end of year)</a:t>
            </a:r>
            <a:endParaRPr b="1" sz="1740"/>
          </a:p>
        </p:txBody>
      </p:sp>
      <p:sp>
        <p:nvSpPr>
          <p:cNvPr id="237" name="Google Shape;237;p26"/>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6"/>
          <p:cNvGrpSpPr/>
          <p:nvPr/>
        </p:nvGrpSpPr>
        <p:grpSpPr>
          <a:xfrm>
            <a:off x="5607925" y="1560497"/>
            <a:ext cx="1712700" cy="1246754"/>
            <a:chOff x="4409300" y="1219942"/>
            <a:chExt cx="1712700" cy="1246754"/>
          </a:xfrm>
        </p:grpSpPr>
        <p:sp>
          <p:nvSpPr>
            <p:cNvPr id="241" name="Google Shape;241;p26"/>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November</a:t>
              </a:r>
              <a:endParaRPr b="1" sz="800">
                <a:solidFill>
                  <a:srgbClr val="5E5E5E"/>
                </a:solidFill>
                <a:latin typeface="Roboto"/>
                <a:ea typeface="Roboto"/>
                <a:cs typeface="Roboto"/>
                <a:sym typeface="Roboto"/>
              </a:endParaRPr>
            </a:p>
          </p:txBody>
        </p:sp>
        <p:sp>
          <p:nvSpPr>
            <p:cNvPr id="243" name="Google Shape;243;p26"/>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4" name="Google Shape;244;p26"/>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5E5E5E"/>
                  </a:solidFill>
                  <a:latin typeface="Roboto"/>
                  <a:ea typeface="Roboto"/>
                  <a:cs typeface="Roboto"/>
                  <a:sym typeface="Roboto"/>
                </a:rPr>
                <a:t>Project Implementation</a:t>
              </a:r>
              <a:br>
                <a:rPr lang="en" sz="800">
                  <a:solidFill>
                    <a:srgbClr val="5E5E5E"/>
                  </a:solidFill>
                  <a:latin typeface="Roboto"/>
                  <a:ea typeface="Roboto"/>
                  <a:cs typeface="Roboto"/>
                  <a:sym typeface="Roboto"/>
                </a:rPr>
              </a:br>
              <a:r>
                <a:rPr lang="en" sz="800">
                  <a:solidFill>
                    <a:srgbClr val="5E5E5E"/>
                  </a:solidFill>
                  <a:latin typeface="Roboto"/>
                  <a:ea typeface="Roboto"/>
                  <a:cs typeface="Roboto"/>
                  <a:sym typeface="Roboto"/>
                </a:rPr>
                <a:t>1</a:t>
              </a:r>
              <a:r>
                <a:rPr lang="en" sz="700">
                  <a:solidFill>
                    <a:srgbClr val="5E5E5E"/>
                  </a:solidFill>
                  <a:latin typeface="Roboto"/>
                  <a:ea typeface="Roboto"/>
                  <a:cs typeface="Roboto"/>
                  <a:sym typeface="Roboto"/>
                </a:rPr>
                <a:t>. Database Normalization</a:t>
              </a:r>
              <a:br>
                <a:rPr lang="en" sz="700">
                  <a:solidFill>
                    <a:srgbClr val="5E5E5E"/>
                  </a:solidFill>
                  <a:latin typeface="Roboto"/>
                  <a:ea typeface="Roboto"/>
                  <a:cs typeface="Roboto"/>
                  <a:sym typeface="Roboto"/>
                </a:rPr>
              </a:br>
              <a:r>
                <a:rPr lang="en" sz="700">
                  <a:solidFill>
                    <a:srgbClr val="5E5E5E"/>
                  </a:solidFill>
                  <a:latin typeface="Roboto"/>
                  <a:ea typeface="Roboto"/>
                  <a:cs typeface="Roboto"/>
                  <a:sym typeface="Roboto"/>
                </a:rPr>
                <a:t>2. UO/UC Testing</a:t>
              </a:r>
              <a:br>
                <a:rPr lang="en" sz="700">
                  <a:solidFill>
                    <a:srgbClr val="5E5E5E"/>
                  </a:solidFill>
                  <a:latin typeface="Roboto"/>
                  <a:ea typeface="Roboto"/>
                  <a:cs typeface="Roboto"/>
                  <a:sym typeface="Roboto"/>
                </a:rPr>
              </a:br>
              <a:r>
                <a:rPr lang="en" sz="700">
                  <a:solidFill>
                    <a:srgbClr val="5E5E5E"/>
                  </a:solidFill>
                  <a:latin typeface="Roboto"/>
                  <a:ea typeface="Roboto"/>
                  <a:cs typeface="Roboto"/>
                  <a:sym typeface="Roboto"/>
                </a:rPr>
                <a:t>3. Security Testing</a:t>
              </a:r>
              <a:endParaRPr sz="7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grpSp>
      <p:sp>
        <p:nvSpPr>
          <p:cNvPr id="246" name="Google Shape;246;p26"/>
          <p:cNvSpPr/>
          <p:nvPr/>
        </p:nvSpPr>
        <p:spPr>
          <a:xfrm flipH="1" rot="711236">
            <a:off x="2608258"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6"/>
          <p:cNvGrpSpPr/>
          <p:nvPr/>
        </p:nvGrpSpPr>
        <p:grpSpPr>
          <a:xfrm>
            <a:off x="1789863" y="2451569"/>
            <a:ext cx="1712700" cy="1230715"/>
            <a:chOff x="3021975" y="2541798"/>
            <a:chExt cx="1712700" cy="1230715"/>
          </a:xfrm>
        </p:grpSpPr>
        <p:sp>
          <p:nvSpPr>
            <p:cNvPr id="248" name="Google Shape;248;p26"/>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August</a:t>
              </a:r>
              <a:endParaRPr b="1" sz="800">
                <a:solidFill>
                  <a:srgbClr val="701C7F"/>
                </a:solidFill>
                <a:latin typeface="Roboto"/>
                <a:ea typeface="Roboto"/>
                <a:cs typeface="Roboto"/>
                <a:sym typeface="Roboto"/>
              </a:endParaRPr>
            </a:p>
          </p:txBody>
        </p:sp>
        <p:sp>
          <p:nvSpPr>
            <p:cNvPr id="249" name="Google Shape;249;p26"/>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p26"/>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FFFFFF"/>
                  </a:solidFill>
                  <a:latin typeface="Roboto"/>
                  <a:ea typeface="Roboto"/>
                  <a:cs typeface="Roboto"/>
                  <a:sym typeface="Roboto"/>
                </a:rPr>
                <a:t>Project Design </a:t>
              </a:r>
              <a:br>
                <a:rPr lang="en" sz="8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1. </a:t>
              </a:r>
              <a:r>
                <a:rPr lang="en" sz="700">
                  <a:solidFill>
                    <a:srgbClr val="FFFFFF"/>
                  </a:solidFill>
                  <a:latin typeface="Roboto"/>
                  <a:ea typeface="Roboto"/>
                  <a:cs typeface="Roboto"/>
                  <a:sym typeface="Roboto"/>
                </a:rPr>
                <a:t> Database Design </a:t>
              </a:r>
              <a:br>
                <a:rPr lang="en" sz="7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2. UI/UX Design </a:t>
              </a:r>
              <a:br>
                <a:rPr lang="en" sz="7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3. </a:t>
              </a:r>
              <a:r>
                <a:rPr lang="en" sz="700">
                  <a:solidFill>
                    <a:srgbClr val="FFFFFF"/>
                  </a:solidFill>
                  <a:latin typeface="Roboto"/>
                  <a:ea typeface="Roboto"/>
                  <a:cs typeface="Roboto"/>
                  <a:sym typeface="Roboto"/>
                </a:rPr>
                <a:t>Infrastructure</a:t>
              </a:r>
              <a:r>
                <a:rPr lang="en" sz="700">
                  <a:solidFill>
                    <a:srgbClr val="FFFFFF"/>
                  </a:solidFill>
                  <a:latin typeface="Roboto"/>
                  <a:ea typeface="Roboto"/>
                  <a:cs typeface="Roboto"/>
                  <a:sym typeface="Roboto"/>
                </a:rPr>
                <a:t> Design </a:t>
              </a:r>
              <a:endParaRPr sz="700">
                <a:solidFill>
                  <a:srgbClr val="FFFFFF"/>
                </a:solidFill>
                <a:latin typeface="Roboto"/>
                <a:ea typeface="Roboto"/>
                <a:cs typeface="Roboto"/>
                <a:sym typeface="Roboto"/>
              </a:endParaRPr>
            </a:p>
            <a:p>
              <a:pPr indent="0" lvl="0" marL="0" rtl="0" algn="ctr">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52" name="Google Shape;252;p26"/>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6"/>
          <p:cNvGrpSpPr/>
          <p:nvPr/>
        </p:nvGrpSpPr>
        <p:grpSpPr>
          <a:xfrm>
            <a:off x="4425675" y="2426244"/>
            <a:ext cx="1712700" cy="1230715"/>
            <a:chOff x="5796625" y="2541798"/>
            <a:chExt cx="1712700" cy="1230715"/>
          </a:xfrm>
        </p:grpSpPr>
        <p:sp>
          <p:nvSpPr>
            <p:cNvPr id="255" name="Google Shape;255;p26"/>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5E5E5E"/>
                  </a:solidFill>
                  <a:latin typeface="Roboto"/>
                  <a:ea typeface="Roboto"/>
                  <a:cs typeface="Roboto"/>
                  <a:sym typeface="Roboto"/>
                </a:rPr>
                <a:t>October</a:t>
              </a:r>
              <a:endParaRPr b="1" sz="8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800">
                <a:solidFill>
                  <a:srgbClr val="5E5E5E"/>
                </a:solidFill>
                <a:latin typeface="Roboto"/>
                <a:ea typeface="Roboto"/>
                <a:cs typeface="Roboto"/>
                <a:sym typeface="Roboto"/>
              </a:endParaRPr>
            </a:p>
          </p:txBody>
        </p:sp>
        <p:sp>
          <p:nvSpPr>
            <p:cNvPr id="257" name="Google Shape;257;p26"/>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26"/>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5E5E5E"/>
                  </a:solidFill>
                  <a:latin typeface="Roboto"/>
                  <a:ea typeface="Roboto"/>
                  <a:cs typeface="Roboto"/>
                  <a:sym typeface="Roboto"/>
                </a:rPr>
                <a:t>Project Implementation</a:t>
              </a:r>
              <a:br>
                <a:rPr lang="en" sz="800">
                  <a:solidFill>
                    <a:srgbClr val="5E5E5E"/>
                  </a:solidFill>
                  <a:latin typeface="Roboto"/>
                  <a:ea typeface="Roboto"/>
                  <a:cs typeface="Roboto"/>
                  <a:sym typeface="Roboto"/>
                </a:rPr>
              </a:br>
              <a:r>
                <a:rPr lang="en" sz="800">
                  <a:solidFill>
                    <a:srgbClr val="5E5E5E"/>
                  </a:solidFill>
                  <a:latin typeface="Roboto"/>
                  <a:ea typeface="Roboto"/>
                  <a:cs typeface="Roboto"/>
                  <a:sym typeface="Roboto"/>
                </a:rPr>
                <a:t>1</a:t>
              </a:r>
              <a:r>
                <a:rPr lang="en" sz="700">
                  <a:solidFill>
                    <a:srgbClr val="5E5E5E"/>
                  </a:solidFill>
                  <a:latin typeface="Roboto"/>
                  <a:ea typeface="Roboto"/>
                  <a:cs typeface="Roboto"/>
                  <a:sym typeface="Roboto"/>
                </a:rPr>
                <a:t>. Firebase Integration</a:t>
              </a:r>
              <a:br>
                <a:rPr lang="en" sz="700">
                  <a:solidFill>
                    <a:srgbClr val="5E5E5E"/>
                  </a:solidFill>
                  <a:latin typeface="Roboto"/>
                  <a:ea typeface="Roboto"/>
                  <a:cs typeface="Roboto"/>
                  <a:sym typeface="Roboto"/>
                </a:rPr>
              </a:br>
              <a:r>
                <a:rPr lang="en" sz="700">
                  <a:solidFill>
                    <a:srgbClr val="5E5E5E"/>
                  </a:solidFill>
                  <a:latin typeface="Roboto"/>
                  <a:ea typeface="Roboto"/>
                  <a:cs typeface="Roboto"/>
                  <a:sym typeface="Roboto"/>
                </a:rPr>
                <a:t>2. Training Model</a:t>
              </a:r>
              <a:br>
                <a:rPr lang="en" sz="700">
                  <a:solidFill>
                    <a:srgbClr val="5E5E5E"/>
                  </a:solidFill>
                  <a:latin typeface="Roboto"/>
                  <a:ea typeface="Roboto"/>
                  <a:cs typeface="Roboto"/>
                  <a:sym typeface="Roboto"/>
                </a:rPr>
              </a:br>
              <a:r>
                <a:rPr lang="en" sz="700">
                  <a:solidFill>
                    <a:srgbClr val="5E5E5E"/>
                  </a:solidFill>
                  <a:latin typeface="Roboto"/>
                  <a:ea typeface="Roboto"/>
                  <a:cs typeface="Roboto"/>
                  <a:sym typeface="Roboto"/>
                </a:rPr>
                <a:t>3. Backend ML API</a:t>
              </a:r>
              <a:endParaRPr sz="700">
                <a:solidFill>
                  <a:srgbClr val="5E5E5E"/>
                </a:solidFill>
                <a:latin typeface="Roboto"/>
                <a:ea typeface="Roboto"/>
                <a:cs typeface="Roboto"/>
                <a:sym typeface="Roboto"/>
              </a:endParaRPr>
            </a:p>
          </p:txBody>
        </p:sp>
        <p:sp>
          <p:nvSpPr>
            <p:cNvPr id="259" name="Google Shape;259;p26"/>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6"/>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6"/>
          <p:cNvGrpSpPr/>
          <p:nvPr/>
        </p:nvGrpSpPr>
        <p:grpSpPr>
          <a:xfrm>
            <a:off x="536600" y="1576222"/>
            <a:ext cx="1712700" cy="1246754"/>
            <a:chOff x="1637475" y="1219942"/>
            <a:chExt cx="1712700" cy="1246754"/>
          </a:xfrm>
        </p:grpSpPr>
        <p:sp>
          <p:nvSpPr>
            <p:cNvPr id="263" name="Google Shape;263;p2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p2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July</a:t>
              </a:r>
              <a:endParaRPr b="1" sz="800">
                <a:solidFill>
                  <a:srgbClr val="701C7F"/>
                </a:solidFill>
                <a:latin typeface="Roboto"/>
                <a:ea typeface="Roboto"/>
                <a:cs typeface="Roboto"/>
                <a:sym typeface="Roboto"/>
              </a:endParaRPr>
            </a:p>
          </p:txBody>
        </p:sp>
        <p:sp>
          <p:nvSpPr>
            <p:cNvPr id="265" name="Google Shape;265;p2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rgbClr val="FFFFFF"/>
                  </a:solidFill>
                  <a:latin typeface="Roboto"/>
                  <a:ea typeface="Roboto"/>
                  <a:cs typeface="Roboto"/>
                  <a:sym typeface="Roboto"/>
                </a:rPr>
                <a:t>Business</a:t>
              </a:r>
              <a:r>
                <a:rPr b="1" lang="en" sz="900">
                  <a:solidFill>
                    <a:srgbClr val="FFFFFF"/>
                  </a:solidFill>
                  <a:latin typeface="Roboto"/>
                  <a:ea typeface="Roboto"/>
                  <a:cs typeface="Roboto"/>
                  <a:sym typeface="Roboto"/>
                </a:rPr>
                <a:t> And Project Plan</a:t>
              </a:r>
              <a:br>
                <a:rPr lang="en" sz="8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1. Project Chapter</a:t>
              </a:r>
              <a:br>
                <a:rPr lang="en" sz="7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2. Project Plan</a:t>
              </a:r>
              <a:br>
                <a:rPr lang="en" sz="700">
                  <a:solidFill>
                    <a:srgbClr val="FFFFFF"/>
                  </a:solidFill>
                  <a:latin typeface="Roboto"/>
                  <a:ea typeface="Roboto"/>
                  <a:cs typeface="Roboto"/>
                  <a:sym typeface="Roboto"/>
                </a:rPr>
              </a:br>
              <a:r>
                <a:rPr lang="en" sz="700">
                  <a:solidFill>
                    <a:srgbClr val="FFFFFF"/>
                  </a:solidFill>
                  <a:latin typeface="Roboto"/>
                  <a:ea typeface="Roboto"/>
                  <a:cs typeface="Roboto"/>
                  <a:sym typeface="Roboto"/>
                </a:rPr>
                <a:t>3. Get Pathnership</a:t>
              </a:r>
              <a:endParaRPr sz="700">
                <a:solidFill>
                  <a:srgbClr val="FFFFFF"/>
                </a:solidFill>
                <a:latin typeface="Roboto"/>
                <a:ea typeface="Roboto"/>
                <a:cs typeface="Roboto"/>
                <a:sym typeface="Roboto"/>
              </a:endParaRPr>
            </a:p>
          </p:txBody>
        </p:sp>
        <p:sp>
          <p:nvSpPr>
            <p:cNvPr id="267" name="Google Shape;267;p2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6"/>
          <p:cNvSpPr/>
          <p:nvPr/>
        </p:nvSpPr>
        <p:spPr>
          <a:xfrm flipH="1" rot="711236">
            <a:off x="4158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6"/>
          <p:cNvGrpSpPr/>
          <p:nvPr/>
        </p:nvGrpSpPr>
        <p:grpSpPr>
          <a:xfrm>
            <a:off x="3076675" y="1601072"/>
            <a:ext cx="1712700" cy="1285754"/>
            <a:chOff x="1637475" y="1180942"/>
            <a:chExt cx="1712700" cy="1285754"/>
          </a:xfrm>
        </p:grpSpPr>
        <p:sp>
          <p:nvSpPr>
            <p:cNvPr id="270" name="Google Shape;270;p2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1" name="Google Shape;271;p2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July</a:t>
              </a:r>
              <a:endParaRPr b="1" sz="800">
                <a:solidFill>
                  <a:srgbClr val="701C7F"/>
                </a:solidFill>
                <a:latin typeface="Roboto"/>
                <a:ea typeface="Roboto"/>
                <a:cs typeface="Roboto"/>
                <a:sym typeface="Roboto"/>
              </a:endParaRPr>
            </a:p>
          </p:txBody>
        </p:sp>
        <p:sp>
          <p:nvSpPr>
            <p:cNvPr id="272" name="Google Shape;272;p2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txBox="1"/>
            <p:nvPr/>
          </p:nvSpPr>
          <p:spPr>
            <a:xfrm>
              <a:off x="1681725" y="11809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dk1"/>
                  </a:solidFill>
                  <a:latin typeface="Roboto"/>
                  <a:ea typeface="Roboto"/>
                  <a:cs typeface="Roboto"/>
                  <a:sym typeface="Roboto"/>
                </a:rPr>
                <a:t>Project Implementation </a:t>
              </a:r>
              <a:br>
                <a:rPr b="1" lang="en" sz="800">
                  <a:solidFill>
                    <a:schemeClr val="dk1"/>
                  </a:solidFill>
                  <a:latin typeface="Roboto"/>
                  <a:ea typeface="Roboto"/>
                  <a:cs typeface="Roboto"/>
                  <a:sym typeface="Roboto"/>
                </a:rPr>
              </a:br>
              <a:r>
                <a:rPr b="1" lang="en" sz="700">
                  <a:solidFill>
                    <a:schemeClr val="dk1"/>
                  </a:solidFill>
                  <a:latin typeface="Roboto"/>
                  <a:ea typeface="Roboto"/>
                  <a:cs typeface="Roboto"/>
                  <a:sym typeface="Roboto"/>
                </a:rPr>
                <a:t>1. </a:t>
              </a:r>
              <a:r>
                <a:rPr lang="en" sz="700">
                  <a:solidFill>
                    <a:schemeClr val="dk1"/>
                  </a:solidFill>
                  <a:latin typeface="Roboto"/>
                  <a:ea typeface="Roboto"/>
                  <a:cs typeface="Roboto"/>
                  <a:sym typeface="Roboto"/>
                </a:rPr>
                <a:t>Layout</a:t>
              </a:r>
              <a:br>
                <a:rPr lang="en" sz="700">
                  <a:solidFill>
                    <a:schemeClr val="dk1"/>
                  </a:solidFill>
                  <a:latin typeface="Roboto"/>
                  <a:ea typeface="Roboto"/>
                  <a:cs typeface="Roboto"/>
                  <a:sym typeface="Roboto"/>
                </a:rPr>
              </a:br>
              <a:r>
                <a:rPr lang="en" sz="700">
                  <a:solidFill>
                    <a:schemeClr val="dk1"/>
                  </a:solidFill>
                  <a:latin typeface="Roboto"/>
                  <a:ea typeface="Roboto"/>
                  <a:cs typeface="Roboto"/>
                  <a:sym typeface="Roboto"/>
                </a:rPr>
                <a:t>2.Create Model</a:t>
              </a:r>
              <a:br>
                <a:rPr lang="en" sz="700">
                  <a:solidFill>
                    <a:schemeClr val="dk1"/>
                  </a:solidFill>
                  <a:latin typeface="Roboto"/>
                  <a:ea typeface="Roboto"/>
                  <a:cs typeface="Roboto"/>
                  <a:sym typeface="Roboto"/>
                </a:rPr>
              </a:br>
              <a:r>
                <a:rPr lang="en" sz="700">
                  <a:solidFill>
                    <a:schemeClr val="dk1"/>
                  </a:solidFill>
                  <a:latin typeface="Roboto"/>
                  <a:ea typeface="Roboto"/>
                  <a:cs typeface="Roboto"/>
                  <a:sym typeface="Roboto"/>
                </a:rPr>
                <a:t>3.Database integration  </a:t>
              </a:r>
              <a:br>
                <a:rPr lang="en" sz="700">
                  <a:solidFill>
                    <a:schemeClr val="dk1"/>
                  </a:solidFill>
                  <a:latin typeface="Roboto"/>
                  <a:ea typeface="Roboto"/>
                  <a:cs typeface="Roboto"/>
                  <a:sym typeface="Roboto"/>
                </a:rPr>
              </a:br>
              <a:r>
                <a:rPr lang="en" sz="700">
                  <a:solidFill>
                    <a:schemeClr val="dk1"/>
                  </a:solidFill>
                  <a:latin typeface="Roboto"/>
                  <a:ea typeface="Roboto"/>
                  <a:cs typeface="Roboto"/>
                  <a:sym typeface="Roboto"/>
                </a:rPr>
                <a:t>4. Backend API </a:t>
              </a:r>
              <a:endParaRPr sz="700">
                <a:solidFill>
                  <a:schemeClr val="dk1"/>
                </a:solidFill>
                <a:latin typeface="Roboto"/>
                <a:ea typeface="Roboto"/>
                <a:cs typeface="Roboto"/>
                <a:sym typeface="Roboto"/>
              </a:endParaRPr>
            </a:p>
          </p:txBody>
        </p:sp>
        <p:sp>
          <p:nvSpPr>
            <p:cNvPr id="274" name="Google Shape;274;p2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6"/>
          <p:cNvGrpSpPr/>
          <p:nvPr/>
        </p:nvGrpSpPr>
        <p:grpSpPr>
          <a:xfrm>
            <a:off x="6895150" y="2426244"/>
            <a:ext cx="1712700" cy="1230715"/>
            <a:chOff x="5796625" y="2541798"/>
            <a:chExt cx="1712700" cy="1230715"/>
          </a:xfrm>
        </p:grpSpPr>
        <p:sp>
          <p:nvSpPr>
            <p:cNvPr id="276" name="Google Shape;276;p26"/>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December</a:t>
              </a:r>
              <a:endParaRPr b="1" sz="800">
                <a:solidFill>
                  <a:srgbClr val="5E5E5E"/>
                </a:solidFill>
                <a:latin typeface="Roboto"/>
                <a:ea typeface="Roboto"/>
                <a:cs typeface="Roboto"/>
                <a:sym typeface="Roboto"/>
              </a:endParaRPr>
            </a:p>
          </p:txBody>
        </p:sp>
        <p:sp>
          <p:nvSpPr>
            <p:cNvPr id="278" name="Google Shape;278;p26"/>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26"/>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5E5E5E"/>
                  </a:solidFill>
                  <a:latin typeface="Roboto"/>
                  <a:ea typeface="Roboto"/>
                  <a:cs typeface="Roboto"/>
                  <a:sym typeface="Roboto"/>
                </a:rPr>
                <a:t>Project Closing</a:t>
              </a:r>
              <a:br>
                <a:rPr lang="en" sz="800">
                  <a:solidFill>
                    <a:srgbClr val="5E5E5E"/>
                  </a:solidFill>
                  <a:latin typeface="Roboto"/>
                  <a:ea typeface="Roboto"/>
                  <a:cs typeface="Roboto"/>
                  <a:sym typeface="Roboto"/>
                </a:rPr>
              </a:br>
              <a:r>
                <a:rPr lang="en" sz="800">
                  <a:solidFill>
                    <a:srgbClr val="5E5E5E"/>
                  </a:solidFill>
                  <a:latin typeface="Roboto"/>
                  <a:ea typeface="Roboto"/>
                  <a:cs typeface="Roboto"/>
                  <a:sym typeface="Roboto"/>
                </a:rPr>
                <a:t>1</a:t>
              </a:r>
              <a:r>
                <a:rPr lang="en" sz="700">
                  <a:solidFill>
                    <a:srgbClr val="5E5E5E"/>
                  </a:solidFill>
                  <a:latin typeface="Roboto"/>
                  <a:ea typeface="Roboto"/>
                  <a:cs typeface="Roboto"/>
                  <a:sym typeface="Roboto"/>
                </a:rPr>
                <a:t>. Project Closure</a:t>
              </a:r>
              <a:br>
                <a:rPr lang="en" sz="700">
                  <a:solidFill>
                    <a:srgbClr val="5E5E5E"/>
                  </a:solidFill>
                  <a:latin typeface="Roboto"/>
                  <a:ea typeface="Roboto"/>
                  <a:cs typeface="Roboto"/>
                  <a:sym typeface="Roboto"/>
                </a:rPr>
              </a:br>
              <a:r>
                <a:rPr lang="en" sz="700">
                  <a:solidFill>
                    <a:srgbClr val="5E5E5E"/>
                  </a:solidFill>
                  <a:latin typeface="Roboto"/>
                  <a:ea typeface="Roboto"/>
                  <a:cs typeface="Roboto"/>
                  <a:sym typeface="Roboto"/>
                </a:rPr>
                <a:t>2. Promotion and Training for Pedagang Keliling</a:t>
              </a:r>
              <a:endParaRPr sz="700">
                <a:solidFill>
                  <a:srgbClr val="5E5E5E"/>
                </a:solidFill>
                <a:latin typeface="Roboto"/>
                <a:ea typeface="Roboto"/>
                <a:cs typeface="Roboto"/>
                <a:sym typeface="Roboto"/>
              </a:endParaRPr>
            </a:p>
            <a:p>
              <a:pPr indent="0" lvl="0" marL="0" rtl="0" algn="ctr">
                <a:lnSpc>
                  <a:spcPct val="115000"/>
                </a:lnSpc>
                <a:spcBef>
                  <a:spcPts val="1600"/>
                </a:spcBef>
                <a:spcAft>
                  <a:spcPts val="0"/>
                </a:spcAft>
                <a:buNone/>
              </a:pPr>
              <a:r>
                <a:t/>
              </a:r>
              <a:endParaRPr sz="8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sp>
          <p:nvSpPr>
            <p:cNvPr id="280" name="Google Shape;280;p26"/>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284" name="Shape 284"/>
        <p:cNvGrpSpPr/>
        <p:nvPr/>
      </p:nvGrpSpPr>
      <p:grpSpPr>
        <a:xfrm>
          <a:off x="0" y="0"/>
          <a:ext cx="0" cy="0"/>
          <a:chOff x="0" y="0"/>
          <a:chExt cx="0" cy="0"/>
        </a:xfrm>
      </p:grpSpPr>
      <p:sp>
        <p:nvSpPr>
          <p:cNvPr id="285" name="Google Shape;285;p27"/>
          <p:cNvSpPr txBox="1"/>
          <p:nvPr>
            <p:ph type="title"/>
          </p:nvPr>
        </p:nvSpPr>
        <p:spPr>
          <a:xfrm>
            <a:off x="819150" y="288225"/>
            <a:ext cx="7505700" cy="56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Budgeting - 1 - USD 5k / IDR 70m</a:t>
            </a:r>
            <a:endParaRPr/>
          </a:p>
        </p:txBody>
      </p:sp>
      <p:graphicFrame>
        <p:nvGraphicFramePr>
          <p:cNvPr id="286" name="Google Shape;286;p27"/>
          <p:cNvGraphicFramePr/>
          <p:nvPr/>
        </p:nvGraphicFramePr>
        <p:xfrm>
          <a:off x="819150" y="853765"/>
          <a:ext cx="3000000" cy="3000000"/>
        </p:xfrm>
        <a:graphic>
          <a:graphicData uri="http://schemas.openxmlformats.org/drawingml/2006/table">
            <a:tbl>
              <a:tblPr>
                <a:noFill/>
                <a:tableStyleId>{B9924638-B59E-4629-A80E-730EAA4CF89C}</a:tableStyleId>
              </a:tblPr>
              <a:tblGrid>
                <a:gridCol w="3040925"/>
                <a:gridCol w="1785075"/>
                <a:gridCol w="2413000"/>
              </a:tblGrid>
              <a:tr h="486025">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b="1" lang="en"/>
                        <a:t>Proportions (max)</a:t>
                      </a:r>
                      <a:endParaRPr b="1"/>
                    </a:p>
                  </a:txBody>
                  <a:tcPr marT="91425" marB="91425" marR="91425" marL="91425"/>
                </a:tc>
                <a:tc>
                  <a:txBody>
                    <a:bodyPr/>
                    <a:lstStyle/>
                    <a:p>
                      <a:pPr indent="0" lvl="0" marL="0" rtl="0" algn="l">
                        <a:spcBef>
                          <a:spcPts val="0"/>
                        </a:spcBef>
                        <a:spcAft>
                          <a:spcPts val="0"/>
                        </a:spcAft>
                        <a:buNone/>
                      </a:pPr>
                      <a:r>
                        <a:rPr b="1" lang="en"/>
                        <a:t>Budget (max) in USD</a:t>
                      </a:r>
                      <a:endParaRPr b="1"/>
                    </a:p>
                  </a:txBody>
                  <a:tcPr marT="91425" marB="91425" marR="91425" marL="91425"/>
                </a:tc>
              </a:tr>
              <a:tr h="486025">
                <a:tc>
                  <a:txBody>
                    <a:bodyPr/>
                    <a:lstStyle/>
                    <a:p>
                      <a:pPr indent="0" lvl="0" marL="0" rtl="0" algn="l">
                        <a:spcBef>
                          <a:spcPts val="0"/>
                        </a:spcBef>
                        <a:spcAft>
                          <a:spcPts val="0"/>
                        </a:spcAft>
                        <a:buNone/>
                      </a:pPr>
                      <a:r>
                        <a:rPr lang="en"/>
                        <a:t>Team Salary ( 6 Person)</a:t>
                      </a:r>
                      <a:endParaRPr/>
                    </a:p>
                  </a:txBody>
                  <a:tcPr marT="91425" marB="91425" marR="91425" marL="91425"/>
                </a:tc>
                <a:tc>
                  <a:txBody>
                    <a:bodyPr/>
                    <a:lstStyle/>
                    <a:p>
                      <a:pPr indent="0" lvl="0" marL="0" rtl="0" algn="l">
                        <a:spcBef>
                          <a:spcPts val="0"/>
                        </a:spcBef>
                        <a:spcAft>
                          <a:spcPts val="0"/>
                        </a:spcAft>
                        <a:buNone/>
                      </a:pPr>
                      <a:r>
                        <a:rPr lang="en"/>
                        <a:t>46,3%</a:t>
                      </a:r>
                      <a:endParaRPr/>
                    </a:p>
                  </a:txBody>
                  <a:tcPr marT="91425" marB="91425" marR="91425" marL="91425"/>
                </a:tc>
                <a:tc>
                  <a:txBody>
                    <a:bodyPr/>
                    <a:lstStyle/>
                    <a:p>
                      <a:pPr indent="0" lvl="0" marL="0" rtl="0" algn="l">
                        <a:spcBef>
                          <a:spcPts val="0"/>
                        </a:spcBef>
                        <a:spcAft>
                          <a:spcPts val="0"/>
                        </a:spcAft>
                        <a:buNone/>
                      </a:pPr>
                      <a:r>
                        <a:rPr lang="en"/>
                        <a:t>$</a:t>
                      </a:r>
                      <a:r>
                        <a:rPr lang="en"/>
                        <a:t>2273.72</a:t>
                      </a:r>
                      <a:r>
                        <a:rPr lang="en"/>
                        <a:t> / Rp 32.400.000</a:t>
                      </a:r>
                      <a:endParaRPr/>
                    </a:p>
                  </a:txBody>
                  <a:tcPr marT="91425" marB="91425" marR="91425" marL="91425"/>
                </a:tc>
              </a:tr>
              <a:tr h="747750">
                <a:tc>
                  <a:txBody>
                    <a:bodyPr/>
                    <a:lstStyle/>
                    <a:p>
                      <a:pPr indent="0" lvl="0" marL="0" rtl="0" algn="l">
                        <a:spcBef>
                          <a:spcPts val="0"/>
                        </a:spcBef>
                        <a:spcAft>
                          <a:spcPts val="0"/>
                        </a:spcAft>
                        <a:buNone/>
                      </a:pPr>
                      <a:r>
                        <a:rPr lang="en"/>
                        <a:t>Research / Operational</a:t>
                      </a:r>
                      <a:endParaRPr/>
                    </a:p>
                    <a:p>
                      <a:pPr indent="-304800" lvl="0" marL="457200" rtl="0" algn="l">
                        <a:spcBef>
                          <a:spcPts val="0"/>
                        </a:spcBef>
                        <a:spcAft>
                          <a:spcPts val="0"/>
                        </a:spcAft>
                        <a:buSzPts val="1200"/>
                        <a:buAutoNum type="arabicPeriod"/>
                      </a:pPr>
                      <a:r>
                        <a:rPr lang="en" sz="1200"/>
                        <a:t>GCP Service</a:t>
                      </a:r>
                      <a:endParaRPr sz="1200"/>
                    </a:p>
                    <a:p>
                      <a:pPr indent="-304800" lvl="1" marL="914400" rtl="0" algn="l">
                        <a:spcBef>
                          <a:spcPts val="0"/>
                        </a:spcBef>
                        <a:spcAft>
                          <a:spcPts val="0"/>
                        </a:spcAft>
                        <a:buSzPts val="1200"/>
                        <a:buAutoNum type="alphaLcPeriod"/>
                      </a:pPr>
                      <a:r>
                        <a:rPr lang="en" sz="1200"/>
                        <a:t>Compute Engine</a:t>
                      </a:r>
                      <a:endParaRPr sz="1200"/>
                    </a:p>
                    <a:p>
                      <a:pPr indent="-304800" lvl="1" marL="914400" rtl="0" algn="l">
                        <a:spcBef>
                          <a:spcPts val="0"/>
                        </a:spcBef>
                        <a:spcAft>
                          <a:spcPts val="0"/>
                        </a:spcAft>
                        <a:buSzPts val="1200"/>
                        <a:buAutoNum type="alphaLcPeriod"/>
                      </a:pPr>
                      <a:r>
                        <a:rPr lang="en" sz="1200"/>
                        <a:t>Cloud run</a:t>
                      </a:r>
                      <a:endParaRPr sz="1200"/>
                    </a:p>
                    <a:p>
                      <a:pPr indent="-304800" lvl="1" marL="914400" rtl="0" algn="l">
                        <a:spcBef>
                          <a:spcPts val="0"/>
                        </a:spcBef>
                        <a:spcAft>
                          <a:spcPts val="0"/>
                        </a:spcAft>
                        <a:buSzPts val="1200"/>
                        <a:buAutoNum type="alphaLcPeriod"/>
                      </a:pPr>
                      <a:r>
                        <a:rPr lang="en" sz="1200"/>
                        <a:t>AI platform</a:t>
                      </a:r>
                      <a:endParaRPr sz="1200"/>
                    </a:p>
                    <a:p>
                      <a:pPr indent="-304800" lvl="1" marL="914400" rtl="0" algn="l">
                        <a:spcBef>
                          <a:spcPts val="0"/>
                        </a:spcBef>
                        <a:spcAft>
                          <a:spcPts val="0"/>
                        </a:spcAft>
                        <a:buSzPts val="1200"/>
                        <a:buAutoNum type="alphaLcPeriod"/>
                      </a:pPr>
                      <a:r>
                        <a:rPr lang="en" sz="1200"/>
                        <a:t>Cloud Load Balancer</a:t>
                      </a:r>
                      <a:endParaRPr sz="1200"/>
                    </a:p>
                    <a:p>
                      <a:pPr indent="-304800" lvl="1" marL="914400" rtl="0" algn="l">
                        <a:spcBef>
                          <a:spcPts val="0"/>
                        </a:spcBef>
                        <a:spcAft>
                          <a:spcPts val="0"/>
                        </a:spcAft>
                        <a:buSzPts val="1200"/>
                        <a:buAutoNum type="alphaLcPeriod"/>
                      </a:pPr>
                      <a:r>
                        <a:rPr lang="en" sz="1200"/>
                        <a:t>Cloud Pub/Sub</a:t>
                      </a:r>
                      <a:endParaRPr sz="1200"/>
                    </a:p>
                    <a:p>
                      <a:pPr indent="-304800" lvl="1" marL="914400" rtl="0" algn="l">
                        <a:spcBef>
                          <a:spcPts val="0"/>
                        </a:spcBef>
                        <a:spcAft>
                          <a:spcPts val="0"/>
                        </a:spcAft>
                        <a:buSzPts val="1200"/>
                        <a:buAutoNum type="alphaLcPeriod"/>
                      </a:pPr>
                      <a:r>
                        <a:rPr lang="en" sz="1200"/>
                        <a:t>Bigquery ML</a:t>
                      </a:r>
                      <a:endParaRPr sz="1200"/>
                    </a:p>
                    <a:p>
                      <a:pPr indent="-304800" lvl="1" marL="914400" rtl="0" algn="l">
                        <a:spcBef>
                          <a:spcPts val="0"/>
                        </a:spcBef>
                        <a:spcAft>
                          <a:spcPts val="0"/>
                        </a:spcAft>
                        <a:buSzPts val="1200"/>
                        <a:buAutoNum type="alphaLcPeriod"/>
                      </a:pPr>
                      <a:r>
                        <a:rPr lang="en" sz="1200"/>
                        <a:t>Cloud Storage</a:t>
                      </a:r>
                      <a:endParaRPr sz="1200"/>
                    </a:p>
                    <a:p>
                      <a:pPr indent="-304800" lvl="0" marL="457200" rtl="0" algn="l">
                        <a:spcBef>
                          <a:spcPts val="0"/>
                        </a:spcBef>
                        <a:spcAft>
                          <a:spcPts val="0"/>
                        </a:spcAft>
                        <a:buSzPts val="1200"/>
                        <a:buAutoNum type="arabicPeriod"/>
                      </a:pPr>
                      <a:r>
                        <a:rPr lang="en" sz="1200"/>
                        <a:t>Firestore</a:t>
                      </a:r>
                      <a:endParaRPr sz="1200"/>
                    </a:p>
                    <a:p>
                      <a:pPr indent="-304800" lvl="0" marL="457200" rtl="0" algn="l">
                        <a:spcBef>
                          <a:spcPts val="0"/>
                        </a:spcBef>
                        <a:spcAft>
                          <a:spcPts val="0"/>
                        </a:spcAft>
                        <a:buSzPts val="1200"/>
                        <a:buAutoNum type="arabicPeriod"/>
                      </a:pPr>
                      <a:r>
                        <a:rPr lang="en" sz="1200"/>
                        <a:t>Hosting App in Play store and App Store</a:t>
                      </a:r>
                      <a:endParaRPr sz="1200"/>
                    </a:p>
                    <a:p>
                      <a:pPr indent="-304800" lvl="0" marL="457200" rtl="0" algn="l">
                        <a:spcBef>
                          <a:spcPts val="0"/>
                        </a:spcBef>
                        <a:spcAft>
                          <a:spcPts val="0"/>
                        </a:spcAft>
                        <a:buSzPts val="1200"/>
                        <a:buAutoNum type="arabicPeriod"/>
                      </a:pPr>
                      <a:r>
                        <a:rPr lang="en" sz="1200"/>
                        <a:t>License Project Management Tools</a:t>
                      </a:r>
                      <a:endParaRPr sz="1200"/>
                    </a:p>
                  </a:txBody>
                  <a:tcPr marT="91425" marB="91425" marR="91425" marL="91425"/>
                </a:tc>
                <a:tc>
                  <a:txBody>
                    <a:bodyPr/>
                    <a:lstStyle/>
                    <a:p>
                      <a:pPr indent="0" lvl="0" marL="0" rtl="0" algn="l">
                        <a:spcBef>
                          <a:spcPts val="0"/>
                        </a:spcBef>
                        <a:spcAft>
                          <a:spcPts val="0"/>
                        </a:spcAft>
                        <a:buNone/>
                      </a:pPr>
                      <a:r>
                        <a:rPr lang="en"/>
                        <a:t>53,7%</a:t>
                      </a:r>
                      <a:endParaRPr/>
                    </a:p>
                  </a:txBody>
                  <a:tcPr marT="91425" marB="91425" marR="91425" marL="91425"/>
                </a:tc>
                <a:tc>
                  <a:txBody>
                    <a:bodyPr/>
                    <a:lstStyle/>
                    <a:p>
                      <a:pPr indent="0" lvl="0" marL="0" rtl="0" algn="l">
                        <a:spcBef>
                          <a:spcPts val="0"/>
                        </a:spcBef>
                        <a:spcAft>
                          <a:spcPts val="0"/>
                        </a:spcAft>
                        <a:buNone/>
                      </a:pPr>
                      <a:r>
                        <a:rPr lang="en"/>
                        <a:t>$3.700 / Rp 37.600.000</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290" name="Shape 290"/>
        <p:cNvGrpSpPr/>
        <p:nvPr/>
      </p:nvGrpSpPr>
      <p:grpSpPr>
        <a:xfrm>
          <a:off x="0" y="0"/>
          <a:ext cx="0" cy="0"/>
          <a:chOff x="0" y="0"/>
          <a:chExt cx="0" cy="0"/>
        </a:xfrm>
      </p:grpSpPr>
      <p:sp>
        <p:nvSpPr>
          <p:cNvPr id="291" name="Google Shape;291;p28"/>
          <p:cNvSpPr txBox="1"/>
          <p:nvPr>
            <p:ph type="title"/>
          </p:nvPr>
        </p:nvSpPr>
        <p:spPr>
          <a:xfrm>
            <a:off x="819150" y="288225"/>
            <a:ext cx="7505700" cy="56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Budgeting - 1 - USD 5k / IDR 70m</a:t>
            </a:r>
            <a:endParaRPr/>
          </a:p>
        </p:txBody>
      </p:sp>
      <p:graphicFrame>
        <p:nvGraphicFramePr>
          <p:cNvPr id="292" name="Google Shape;292;p28"/>
          <p:cNvGraphicFramePr/>
          <p:nvPr/>
        </p:nvGraphicFramePr>
        <p:xfrm>
          <a:off x="819150" y="853765"/>
          <a:ext cx="3000000" cy="3000000"/>
        </p:xfrm>
        <a:graphic>
          <a:graphicData uri="http://schemas.openxmlformats.org/drawingml/2006/table">
            <a:tbl>
              <a:tblPr>
                <a:noFill/>
                <a:tableStyleId>{B9924638-B59E-4629-A80E-730EAA4CF89C}</a:tableStyleId>
              </a:tblPr>
              <a:tblGrid>
                <a:gridCol w="3040925"/>
                <a:gridCol w="1785075"/>
                <a:gridCol w="2413000"/>
              </a:tblGrid>
              <a:tr h="486025">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b="1" lang="en"/>
                        <a:t>Proportions (max)</a:t>
                      </a:r>
                      <a:endParaRPr b="1"/>
                    </a:p>
                  </a:txBody>
                  <a:tcPr marT="91425" marB="91425" marR="91425" marL="91425"/>
                </a:tc>
                <a:tc>
                  <a:txBody>
                    <a:bodyPr/>
                    <a:lstStyle/>
                    <a:p>
                      <a:pPr indent="0" lvl="0" marL="0" rtl="0" algn="l">
                        <a:spcBef>
                          <a:spcPts val="0"/>
                        </a:spcBef>
                        <a:spcAft>
                          <a:spcPts val="0"/>
                        </a:spcAft>
                        <a:buNone/>
                      </a:pPr>
                      <a:r>
                        <a:rPr b="1" lang="en"/>
                        <a:t>Budget (max) in USD</a:t>
                      </a:r>
                      <a:endParaRPr b="1"/>
                    </a:p>
                  </a:txBody>
                  <a:tcPr marT="91425" marB="91425" marR="91425" marL="91425"/>
                </a:tc>
              </a:tr>
              <a:tr h="747750">
                <a:tc>
                  <a:txBody>
                    <a:bodyPr/>
                    <a:lstStyle/>
                    <a:p>
                      <a:pPr indent="-304800" lvl="0" marL="457200" rtl="0" algn="l">
                        <a:spcBef>
                          <a:spcPts val="0"/>
                        </a:spcBef>
                        <a:spcAft>
                          <a:spcPts val="0"/>
                        </a:spcAft>
                        <a:buSzPts val="1200"/>
                        <a:buAutoNum type="arabicPeriod" startAt="5"/>
                      </a:pPr>
                      <a:r>
                        <a:rPr lang="en" sz="1200"/>
                        <a:t>Business Cost</a:t>
                      </a:r>
                      <a:endParaRPr sz="1200"/>
                    </a:p>
                    <a:p>
                      <a:pPr indent="-304800" lvl="1" marL="914400" rtl="0" algn="l">
                        <a:spcBef>
                          <a:spcPts val="0"/>
                        </a:spcBef>
                        <a:spcAft>
                          <a:spcPts val="0"/>
                        </a:spcAft>
                        <a:buSzPts val="1200"/>
                        <a:buAutoNum type="alphaLcPeriod"/>
                      </a:pPr>
                      <a:r>
                        <a:rPr lang="en" sz="1200"/>
                        <a:t>Market Analysis</a:t>
                      </a:r>
                      <a:endParaRPr sz="1200"/>
                    </a:p>
                    <a:p>
                      <a:pPr indent="-304800" lvl="1" marL="914400" rtl="0" algn="l">
                        <a:spcBef>
                          <a:spcPts val="0"/>
                        </a:spcBef>
                        <a:spcAft>
                          <a:spcPts val="0"/>
                        </a:spcAft>
                        <a:buSzPts val="1200"/>
                        <a:buAutoNum type="alphaLcPeriod"/>
                      </a:pPr>
                      <a:r>
                        <a:rPr lang="en" sz="1200"/>
                        <a:t>Competitor Analysis</a:t>
                      </a:r>
                      <a:endParaRPr sz="1200"/>
                    </a:p>
                    <a:p>
                      <a:pPr indent="-304800" lvl="1" marL="914400" rtl="0" algn="l">
                        <a:spcBef>
                          <a:spcPts val="0"/>
                        </a:spcBef>
                        <a:spcAft>
                          <a:spcPts val="0"/>
                        </a:spcAft>
                        <a:buSzPts val="1200"/>
                        <a:buAutoNum type="alphaLcPeriod"/>
                      </a:pPr>
                      <a:r>
                        <a:rPr lang="en" sz="1200"/>
                        <a:t>Ads  Payment (Instagram, Youtube)</a:t>
                      </a:r>
                      <a:endParaRPr sz="1200"/>
                    </a:p>
                    <a:p>
                      <a:pPr indent="-304800" lvl="0" marL="457200" rtl="0" algn="l">
                        <a:spcBef>
                          <a:spcPts val="0"/>
                        </a:spcBef>
                        <a:spcAft>
                          <a:spcPts val="0"/>
                        </a:spcAft>
                        <a:buSzPts val="1200"/>
                        <a:buAutoNum type="arabicPeriod" startAt="5"/>
                      </a:pPr>
                      <a:r>
                        <a:rPr lang="en" sz="1200"/>
                        <a:t>Additional salary for external experts </a:t>
                      </a:r>
                      <a:br>
                        <a:rPr lang="en" sz="1200"/>
                      </a:br>
                      <a:r>
                        <a:rPr lang="en" sz="1200"/>
                        <a:t>4.1. UI/UX Design </a:t>
                      </a:r>
                      <a:br>
                        <a:rPr lang="en" sz="1200"/>
                      </a:br>
                      <a:r>
                        <a:rPr lang="en" sz="1200"/>
                        <a:t>4.2. Business Analyst</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475">
                <a:tc>
                  <a:txBody>
                    <a:bodyPr/>
                    <a:lstStyle/>
                    <a:p>
                      <a:pPr indent="-228600" lvl="0" marL="457200" rtl="0" algn="l">
                        <a:spcBef>
                          <a:spcPts val="0"/>
                        </a:spcBef>
                        <a:spcAft>
                          <a:spcPts val="0"/>
                        </a:spcAft>
                        <a:buNone/>
                      </a:pPr>
                      <a:r>
                        <a:rPr lang="en" sz="1200"/>
                        <a:t>Total</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$ 5.000 / Rp 70.000.000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Based on the 5k USD Budgeting, expectations are</a:t>
            </a:r>
            <a:endParaRPr/>
          </a:p>
        </p:txBody>
      </p:sp>
      <p:sp>
        <p:nvSpPr>
          <p:cNvPr id="298" name="Google Shape;298;p29"/>
          <p:cNvSpPr txBox="1"/>
          <p:nvPr>
            <p:ph idx="1" type="body"/>
          </p:nvPr>
        </p:nvSpPr>
        <p:spPr>
          <a:xfrm>
            <a:off x="819150" y="2463025"/>
            <a:ext cx="3682200" cy="20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Runway: 6 months</a:t>
            </a:r>
            <a:endParaRPr/>
          </a:p>
          <a:p>
            <a:pPr indent="0" lvl="0" marL="0" rtl="0" algn="l">
              <a:spcBef>
                <a:spcPts val="1200"/>
              </a:spcBef>
              <a:spcAft>
                <a:spcPts val="0"/>
              </a:spcAft>
              <a:buNone/>
            </a:pPr>
            <a:r>
              <a:rPr lang="en"/>
              <a:t>Expected Headcount: 8 people</a:t>
            </a:r>
            <a:endParaRPr/>
          </a:p>
          <a:p>
            <a:pPr indent="0" lvl="0" marL="0" rtl="0" algn="l">
              <a:spcBef>
                <a:spcPts val="1200"/>
              </a:spcBef>
              <a:spcAft>
                <a:spcPts val="0"/>
              </a:spcAft>
              <a:buNone/>
            </a:pPr>
            <a:r>
              <a:rPr lang="en"/>
              <a:t>Assets: - copyright (Our App)</a:t>
            </a:r>
            <a:endParaRPr/>
          </a:p>
          <a:p>
            <a:pPr indent="0" lvl="0" marL="0" rtl="0" algn="l">
              <a:spcBef>
                <a:spcPts val="1200"/>
              </a:spcBef>
              <a:spcAft>
                <a:spcPts val="0"/>
              </a:spcAft>
              <a:buNone/>
            </a:pPr>
            <a:r>
              <a:rPr lang="en"/>
              <a:t>              - data</a:t>
            </a:r>
            <a:endParaRPr/>
          </a:p>
          <a:p>
            <a:pPr indent="0" lvl="0" marL="0" rtl="0" algn="l">
              <a:spcBef>
                <a:spcPts val="1200"/>
              </a:spcBef>
              <a:spcAft>
                <a:spcPts val="1200"/>
              </a:spcAft>
              <a:buNone/>
            </a:pPr>
            <a:r>
              <a:rPr lang="en"/>
              <a:t>	  - Customer Relationship</a:t>
            </a:r>
            <a:endParaRPr/>
          </a:p>
        </p:txBody>
      </p:sp>
      <p:sp>
        <p:nvSpPr>
          <p:cNvPr id="299" name="Google Shape;299;p29"/>
          <p:cNvSpPr txBox="1"/>
          <p:nvPr>
            <p:ph idx="1" type="body"/>
          </p:nvPr>
        </p:nvSpPr>
        <p:spPr>
          <a:xfrm>
            <a:off x="819150" y="2068975"/>
            <a:ext cx="3682200" cy="35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a:t>5K Funding</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Sustainability</a:t>
            </a:r>
            <a:endParaRPr/>
          </a:p>
        </p:txBody>
      </p:sp>
      <p:sp>
        <p:nvSpPr>
          <p:cNvPr id="305" name="Google Shape;305;p30"/>
          <p:cNvSpPr txBox="1"/>
          <p:nvPr>
            <p:ph idx="1" type="body"/>
          </p:nvPr>
        </p:nvSpPr>
        <p:spPr>
          <a:xfrm>
            <a:off x="819150" y="2384775"/>
            <a:ext cx="3682200" cy="20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Percentage of profit sharing with Pedagang Keliling</a:t>
            </a:r>
            <a:endParaRPr/>
          </a:p>
          <a:p>
            <a:pPr indent="0" lvl="0" marL="0" rtl="0" algn="l">
              <a:spcBef>
                <a:spcPts val="1200"/>
              </a:spcBef>
              <a:spcAft>
                <a:spcPts val="0"/>
              </a:spcAft>
              <a:buNone/>
            </a:pPr>
            <a:r>
              <a:rPr lang="en"/>
              <a:t>: $ (0,025 * Pedagang Keliling Profit)</a:t>
            </a:r>
            <a:endParaRPr/>
          </a:p>
          <a:p>
            <a:pPr indent="0" lvl="0" marL="0" rtl="0" algn="l">
              <a:spcBef>
                <a:spcPts val="1200"/>
              </a:spcBef>
              <a:spcAft>
                <a:spcPts val="0"/>
              </a:spcAft>
              <a:buNone/>
            </a:pPr>
            <a:r>
              <a:rPr lang="en"/>
              <a:t>Rounds of Funding (pembiayaan)</a:t>
            </a:r>
            <a:r>
              <a:rPr lang="en"/>
              <a:t>: $ 15K</a:t>
            </a:r>
            <a:endParaRPr/>
          </a:p>
          <a:p>
            <a:pPr indent="0" lvl="0" marL="0" rtl="0" algn="l">
              <a:spcBef>
                <a:spcPts val="1200"/>
              </a:spcBef>
              <a:spcAft>
                <a:spcPts val="1200"/>
              </a:spcAft>
              <a:buNone/>
            </a:pPr>
            <a:r>
              <a:rPr lang="en"/>
              <a:t>Partner ads in slide ads : $ 36/Slide/Day</a:t>
            </a:r>
            <a:endParaRPr/>
          </a:p>
        </p:txBody>
      </p:sp>
      <p:sp>
        <p:nvSpPr>
          <p:cNvPr id="306" name="Google Shape;306;p30"/>
          <p:cNvSpPr txBox="1"/>
          <p:nvPr>
            <p:ph idx="1" type="body"/>
          </p:nvPr>
        </p:nvSpPr>
        <p:spPr>
          <a:xfrm>
            <a:off x="4642650" y="2349525"/>
            <a:ext cx="3682200" cy="208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Running with bare-minimum operations </a:t>
            </a:r>
            <a:endParaRPr/>
          </a:p>
          <a:p>
            <a:pPr indent="-311150" lvl="0" marL="457200" rtl="0" algn="l">
              <a:spcBef>
                <a:spcPts val="0"/>
              </a:spcBef>
              <a:spcAft>
                <a:spcPts val="0"/>
              </a:spcAft>
              <a:buSzPts val="1300"/>
              <a:buAutoNum type="arabicPeriod"/>
            </a:pPr>
            <a:r>
              <a:rPr lang="en"/>
              <a:t>Reducing overhead and unnecessary costs </a:t>
            </a:r>
            <a:endParaRPr/>
          </a:p>
          <a:p>
            <a:pPr indent="-311150" lvl="0" marL="457200" rtl="0" algn="l">
              <a:spcBef>
                <a:spcPts val="0"/>
              </a:spcBef>
              <a:spcAft>
                <a:spcPts val="0"/>
              </a:spcAft>
              <a:buSzPts val="1300"/>
              <a:buAutoNum type="arabicPeriod"/>
            </a:pPr>
            <a:r>
              <a:rPr lang="en"/>
              <a:t>Choose appropriate services and Technology </a:t>
            </a:r>
            <a:endParaRPr/>
          </a:p>
          <a:p>
            <a:pPr indent="-311150" lvl="0" marL="457200" rtl="0" algn="l">
              <a:spcBef>
                <a:spcPts val="0"/>
              </a:spcBef>
              <a:spcAft>
                <a:spcPts val="0"/>
              </a:spcAft>
              <a:buSzPts val="1300"/>
              <a:buAutoNum type="arabicPeriod"/>
            </a:pPr>
            <a:r>
              <a:rPr lang="en"/>
              <a:t>Collaborate with partnership</a:t>
            </a:r>
            <a:endParaRPr/>
          </a:p>
        </p:txBody>
      </p:sp>
      <p:sp>
        <p:nvSpPr>
          <p:cNvPr id="307" name="Google Shape;307;p30"/>
          <p:cNvSpPr txBox="1"/>
          <p:nvPr>
            <p:ph idx="1" type="body"/>
          </p:nvPr>
        </p:nvSpPr>
        <p:spPr>
          <a:xfrm>
            <a:off x="819150" y="1913088"/>
            <a:ext cx="3682200" cy="35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a:t>Sources of Income</a:t>
            </a:r>
            <a:endParaRPr b="1"/>
          </a:p>
        </p:txBody>
      </p:sp>
      <p:sp>
        <p:nvSpPr>
          <p:cNvPr id="308" name="Google Shape;308;p30"/>
          <p:cNvSpPr txBox="1"/>
          <p:nvPr>
            <p:ph idx="1" type="body"/>
          </p:nvPr>
        </p:nvSpPr>
        <p:spPr>
          <a:xfrm>
            <a:off x="4642650" y="1924400"/>
            <a:ext cx="3682200" cy="35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a:t>Efficiency Priority</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956428" y="10233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B21-CAP0114</a:t>
            </a:r>
            <a:endParaRPr/>
          </a:p>
        </p:txBody>
      </p:sp>
      <p:sp>
        <p:nvSpPr>
          <p:cNvPr id="136" name="Google Shape;136;p14"/>
          <p:cNvSpPr txBox="1"/>
          <p:nvPr>
            <p:ph idx="1" type="subTitle"/>
          </p:nvPr>
        </p:nvSpPr>
        <p:spPr>
          <a:xfrm>
            <a:off x="2951525" y="2395225"/>
            <a:ext cx="3310500" cy="2140800"/>
          </a:xfrm>
          <a:prstGeom prst="rect">
            <a:avLst/>
          </a:prstGeom>
        </p:spPr>
        <p:txBody>
          <a:bodyPr anchorCtr="0" anchor="t" bIns="91425" lIns="91425" spcFirstLastPara="1" rIns="91425" wrap="square" tIns="91425">
            <a:normAutofit fontScale="85000" lnSpcReduction="20000"/>
          </a:bodyPr>
          <a:lstStyle/>
          <a:p>
            <a:pPr indent="0" lvl="0" marL="228600" rtl="0" algn="l">
              <a:lnSpc>
                <a:spcPct val="200000"/>
              </a:lnSpc>
              <a:spcBef>
                <a:spcPts val="0"/>
              </a:spcBef>
              <a:spcAft>
                <a:spcPts val="0"/>
              </a:spcAft>
              <a:buNone/>
            </a:pPr>
            <a:r>
              <a:rPr lang="en" sz="1200">
                <a:solidFill>
                  <a:srgbClr val="000000"/>
                </a:solidFill>
                <a:latin typeface="Google Sans"/>
                <a:ea typeface="Google Sans"/>
                <a:cs typeface="Google Sans"/>
                <a:sym typeface="Google Sans"/>
              </a:rPr>
              <a:t>Bintang Fathur Rahman (A0060605) </a:t>
            </a:r>
            <a:endParaRPr sz="1200">
              <a:solidFill>
                <a:srgbClr val="000000"/>
              </a:solidFill>
              <a:latin typeface="Google Sans"/>
              <a:ea typeface="Google Sans"/>
              <a:cs typeface="Google Sans"/>
              <a:sym typeface="Google Sans"/>
            </a:endParaRPr>
          </a:p>
          <a:p>
            <a:pPr indent="0" lvl="0" marL="228600" rtl="0" algn="l">
              <a:lnSpc>
                <a:spcPct val="200000"/>
              </a:lnSpc>
              <a:spcBef>
                <a:spcPts val="0"/>
              </a:spcBef>
              <a:spcAft>
                <a:spcPts val="0"/>
              </a:spcAft>
              <a:buNone/>
            </a:pPr>
            <a:r>
              <a:rPr lang="en" sz="1200">
                <a:solidFill>
                  <a:srgbClr val="000000"/>
                </a:solidFill>
                <a:latin typeface="Google Sans"/>
                <a:ea typeface="Google Sans"/>
                <a:cs typeface="Google Sans"/>
                <a:sym typeface="Google Sans"/>
              </a:rPr>
              <a:t>Muhammad Hisyam Zayd (A0060600)</a:t>
            </a:r>
            <a:endParaRPr sz="1200">
              <a:solidFill>
                <a:srgbClr val="000000"/>
              </a:solidFill>
              <a:latin typeface="Google Sans"/>
              <a:ea typeface="Google Sans"/>
              <a:cs typeface="Google Sans"/>
              <a:sym typeface="Google Sans"/>
            </a:endParaRPr>
          </a:p>
          <a:p>
            <a:pPr indent="0" lvl="0" marL="228600" rtl="0" algn="l">
              <a:lnSpc>
                <a:spcPct val="200000"/>
              </a:lnSpc>
              <a:spcBef>
                <a:spcPts val="0"/>
              </a:spcBef>
              <a:spcAft>
                <a:spcPts val="0"/>
              </a:spcAft>
              <a:buNone/>
            </a:pPr>
            <a:r>
              <a:rPr lang="en" sz="1200">
                <a:solidFill>
                  <a:srgbClr val="000000"/>
                </a:solidFill>
                <a:latin typeface="Google Sans"/>
                <a:ea typeface="Google Sans"/>
                <a:cs typeface="Google Sans"/>
                <a:sym typeface="Google Sans"/>
              </a:rPr>
              <a:t>Yohana Polin Simatupang (C1141458)</a:t>
            </a:r>
            <a:endParaRPr sz="1200">
              <a:solidFill>
                <a:srgbClr val="000000"/>
              </a:solidFill>
              <a:latin typeface="Google Sans"/>
              <a:ea typeface="Google Sans"/>
              <a:cs typeface="Google Sans"/>
              <a:sym typeface="Google Sans"/>
            </a:endParaRPr>
          </a:p>
          <a:p>
            <a:pPr indent="0" lvl="0" marL="228600" rtl="0" algn="l">
              <a:lnSpc>
                <a:spcPct val="200000"/>
              </a:lnSpc>
              <a:spcBef>
                <a:spcPts val="0"/>
              </a:spcBef>
              <a:spcAft>
                <a:spcPts val="0"/>
              </a:spcAft>
              <a:buNone/>
            </a:pPr>
            <a:r>
              <a:rPr lang="en" sz="1200">
                <a:solidFill>
                  <a:srgbClr val="000000"/>
                </a:solidFill>
                <a:latin typeface="Google Sans"/>
                <a:ea typeface="Google Sans"/>
                <a:cs typeface="Google Sans"/>
                <a:sym typeface="Google Sans"/>
              </a:rPr>
              <a:t>Gustavo Thiodorus (C0060598) </a:t>
            </a:r>
            <a:br>
              <a:rPr lang="en" sz="1200">
                <a:solidFill>
                  <a:srgbClr val="000000"/>
                </a:solidFill>
                <a:latin typeface="Google Sans"/>
                <a:ea typeface="Google Sans"/>
                <a:cs typeface="Google Sans"/>
                <a:sym typeface="Google Sans"/>
              </a:rPr>
            </a:br>
            <a:r>
              <a:rPr lang="en" sz="1200">
                <a:solidFill>
                  <a:srgbClr val="000000"/>
                </a:solidFill>
                <a:latin typeface="Google Sans"/>
                <a:ea typeface="Google Sans"/>
                <a:cs typeface="Google Sans"/>
                <a:sym typeface="Google Sans"/>
              </a:rPr>
              <a:t>Rian Nugroho (M0060602)</a:t>
            </a:r>
            <a:br>
              <a:rPr lang="en" sz="1200">
                <a:solidFill>
                  <a:srgbClr val="000000"/>
                </a:solidFill>
                <a:latin typeface="Google Sans"/>
                <a:ea typeface="Google Sans"/>
                <a:cs typeface="Google Sans"/>
                <a:sym typeface="Google Sans"/>
              </a:rPr>
            </a:br>
            <a:r>
              <a:rPr lang="en" sz="1200">
                <a:solidFill>
                  <a:srgbClr val="000000"/>
                </a:solidFill>
                <a:latin typeface="Google Sans"/>
                <a:ea typeface="Google Sans"/>
                <a:cs typeface="Google Sans"/>
                <a:sym typeface="Google Sans"/>
              </a:rPr>
              <a:t>Tiara Yania Ifani Lakita  (M2082041)</a:t>
            </a:r>
            <a:endParaRPr sz="1200">
              <a:solidFill>
                <a:srgbClr val="000000"/>
              </a:solidFill>
              <a:latin typeface="Google Sans"/>
              <a:ea typeface="Google Sans"/>
              <a:cs typeface="Google Sans"/>
              <a:sym typeface="Google Sans"/>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SaKe Team</a:t>
            </a:r>
            <a:endParaRPr/>
          </a:p>
        </p:txBody>
      </p:sp>
      <p:pic>
        <p:nvPicPr>
          <p:cNvPr id="142" name="Google Shape;142;p15"/>
          <p:cNvPicPr preferRelativeResize="0"/>
          <p:nvPr/>
        </p:nvPicPr>
        <p:blipFill rotWithShape="1">
          <a:blip r:embed="rId3">
            <a:alphaModFix/>
          </a:blip>
          <a:srcRect b="25656" l="10634" r="15356" t="0"/>
          <a:stretch/>
        </p:blipFill>
        <p:spPr>
          <a:xfrm>
            <a:off x="666750" y="1800200"/>
            <a:ext cx="1188600" cy="1234500"/>
          </a:xfrm>
          <a:prstGeom prst="ellipse">
            <a:avLst/>
          </a:prstGeom>
          <a:noFill/>
          <a:ln>
            <a:noFill/>
          </a:ln>
        </p:spPr>
      </p:pic>
      <p:pic>
        <p:nvPicPr>
          <p:cNvPr id="143" name="Google Shape;143;p15"/>
          <p:cNvPicPr preferRelativeResize="0"/>
          <p:nvPr/>
        </p:nvPicPr>
        <p:blipFill rotWithShape="1">
          <a:blip r:embed="rId4">
            <a:alphaModFix/>
          </a:blip>
          <a:srcRect b="14386" l="2749" r="1456" t="8802"/>
          <a:stretch/>
        </p:blipFill>
        <p:spPr>
          <a:xfrm>
            <a:off x="1979442" y="1836432"/>
            <a:ext cx="1188600" cy="1234500"/>
          </a:xfrm>
          <a:prstGeom prst="ellipse">
            <a:avLst/>
          </a:prstGeom>
          <a:noFill/>
          <a:ln>
            <a:noFill/>
          </a:ln>
        </p:spPr>
      </p:pic>
      <p:pic>
        <p:nvPicPr>
          <p:cNvPr id="144" name="Google Shape;144;p15"/>
          <p:cNvPicPr preferRelativeResize="0"/>
          <p:nvPr/>
        </p:nvPicPr>
        <p:blipFill rotWithShape="1">
          <a:blip r:embed="rId5">
            <a:alphaModFix/>
          </a:blip>
          <a:srcRect b="21635" l="60301" r="0" t="26166"/>
          <a:stretch/>
        </p:blipFill>
        <p:spPr>
          <a:xfrm>
            <a:off x="7230250" y="1836436"/>
            <a:ext cx="1188600" cy="1234500"/>
          </a:xfrm>
          <a:prstGeom prst="ellipse">
            <a:avLst/>
          </a:prstGeom>
          <a:noFill/>
          <a:ln>
            <a:noFill/>
          </a:ln>
        </p:spPr>
      </p:pic>
      <p:pic>
        <p:nvPicPr>
          <p:cNvPr id="145" name="Google Shape;145;p15"/>
          <p:cNvPicPr preferRelativeResize="0"/>
          <p:nvPr/>
        </p:nvPicPr>
        <p:blipFill rotWithShape="1">
          <a:blip r:embed="rId6">
            <a:alphaModFix/>
          </a:blip>
          <a:srcRect b="40968" l="5537" r="17116" t="0"/>
          <a:stretch/>
        </p:blipFill>
        <p:spPr>
          <a:xfrm>
            <a:off x="5917543" y="1836425"/>
            <a:ext cx="1188600" cy="1234500"/>
          </a:xfrm>
          <a:prstGeom prst="ellipse">
            <a:avLst/>
          </a:prstGeom>
          <a:noFill/>
          <a:ln>
            <a:noFill/>
          </a:ln>
        </p:spPr>
      </p:pic>
      <p:pic>
        <p:nvPicPr>
          <p:cNvPr id="146" name="Google Shape;146;p15"/>
          <p:cNvPicPr preferRelativeResize="0"/>
          <p:nvPr/>
        </p:nvPicPr>
        <p:blipFill rotWithShape="1">
          <a:blip r:embed="rId7">
            <a:alphaModFix/>
          </a:blip>
          <a:srcRect b="33408" l="5055" r="17760" t="9090"/>
          <a:stretch/>
        </p:blipFill>
        <p:spPr>
          <a:xfrm>
            <a:off x="3292150" y="1836425"/>
            <a:ext cx="1188600" cy="1234500"/>
          </a:xfrm>
          <a:prstGeom prst="ellipse">
            <a:avLst/>
          </a:prstGeom>
          <a:noFill/>
          <a:ln>
            <a:noFill/>
          </a:ln>
        </p:spPr>
      </p:pic>
      <p:pic>
        <p:nvPicPr>
          <p:cNvPr id="147" name="Google Shape;147;p15"/>
          <p:cNvPicPr preferRelativeResize="0"/>
          <p:nvPr/>
        </p:nvPicPr>
        <p:blipFill rotWithShape="1">
          <a:blip r:embed="rId8">
            <a:alphaModFix/>
          </a:blip>
          <a:srcRect b="1749" l="6172" r="13557" t="33441"/>
          <a:stretch/>
        </p:blipFill>
        <p:spPr>
          <a:xfrm>
            <a:off x="4604861" y="1836425"/>
            <a:ext cx="1188600" cy="1234500"/>
          </a:xfrm>
          <a:prstGeom prst="ellipse">
            <a:avLst/>
          </a:prstGeom>
          <a:noFill/>
          <a:ln>
            <a:noFill/>
          </a:ln>
        </p:spPr>
      </p:pic>
      <p:sp>
        <p:nvSpPr>
          <p:cNvPr id="148" name="Google Shape;148;p15"/>
          <p:cNvSpPr txBox="1"/>
          <p:nvPr/>
        </p:nvSpPr>
        <p:spPr>
          <a:xfrm>
            <a:off x="2157350" y="32250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Bintang </a:t>
            </a:r>
            <a:endParaRPr b="1" sz="1200">
              <a:latin typeface="Roboto Mono"/>
              <a:ea typeface="Roboto Mono"/>
              <a:cs typeface="Roboto Mono"/>
              <a:sym typeface="Roboto Mono"/>
            </a:endParaRPr>
          </a:p>
        </p:txBody>
      </p:sp>
      <p:sp>
        <p:nvSpPr>
          <p:cNvPr id="149" name="Google Shape;149;p15"/>
          <p:cNvSpPr txBox="1"/>
          <p:nvPr/>
        </p:nvSpPr>
        <p:spPr>
          <a:xfrm>
            <a:off x="3470050" y="32250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Gustavo</a:t>
            </a:r>
            <a:endParaRPr b="1" sz="1200">
              <a:latin typeface="Roboto Mono"/>
              <a:ea typeface="Roboto Mono"/>
              <a:cs typeface="Roboto Mono"/>
              <a:sym typeface="Roboto Mono"/>
            </a:endParaRPr>
          </a:p>
        </p:txBody>
      </p:sp>
      <p:sp>
        <p:nvSpPr>
          <p:cNvPr id="150" name="Google Shape;150;p15"/>
          <p:cNvSpPr txBox="1"/>
          <p:nvPr/>
        </p:nvSpPr>
        <p:spPr>
          <a:xfrm>
            <a:off x="4782750" y="32250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Yohana</a:t>
            </a:r>
            <a:endParaRPr b="1" sz="1200">
              <a:latin typeface="Roboto Mono"/>
              <a:ea typeface="Roboto Mono"/>
              <a:cs typeface="Roboto Mono"/>
              <a:sym typeface="Roboto Mono"/>
            </a:endParaRPr>
          </a:p>
        </p:txBody>
      </p:sp>
      <p:sp>
        <p:nvSpPr>
          <p:cNvPr id="151" name="Google Shape;151;p15"/>
          <p:cNvSpPr txBox="1"/>
          <p:nvPr/>
        </p:nvSpPr>
        <p:spPr>
          <a:xfrm>
            <a:off x="6049000" y="32250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Tiara</a:t>
            </a:r>
            <a:endParaRPr b="1" sz="1200">
              <a:latin typeface="Roboto Mono"/>
              <a:ea typeface="Roboto Mono"/>
              <a:cs typeface="Roboto Mono"/>
              <a:sym typeface="Roboto Mono"/>
            </a:endParaRPr>
          </a:p>
        </p:txBody>
      </p:sp>
      <p:sp>
        <p:nvSpPr>
          <p:cNvPr id="152" name="Google Shape;152;p15"/>
          <p:cNvSpPr txBox="1"/>
          <p:nvPr/>
        </p:nvSpPr>
        <p:spPr>
          <a:xfrm>
            <a:off x="7415850" y="32250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Rian</a:t>
            </a:r>
            <a:endParaRPr b="1" sz="1200">
              <a:latin typeface="Roboto Mono"/>
              <a:ea typeface="Roboto Mono"/>
              <a:cs typeface="Roboto Mono"/>
              <a:sym typeface="Roboto Mono"/>
            </a:endParaRPr>
          </a:p>
        </p:txBody>
      </p:sp>
      <p:sp>
        <p:nvSpPr>
          <p:cNvPr id="153" name="Google Shape;153;p15"/>
          <p:cNvSpPr txBox="1"/>
          <p:nvPr/>
        </p:nvSpPr>
        <p:spPr>
          <a:xfrm>
            <a:off x="772925" y="3194650"/>
            <a:ext cx="83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Roboto Mono"/>
                <a:ea typeface="Roboto Mono"/>
                <a:cs typeface="Roboto Mono"/>
                <a:sym typeface="Roboto Mono"/>
              </a:rPr>
              <a:t>Hisyam </a:t>
            </a:r>
            <a:endParaRPr b="1" sz="12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30"/>
          </a:srgbClr>
        </a:solidFill>
      </p:bgPr>
    </p:bg>
    <p:spTree>
      <p:nvGrpSpPr>
        <p:cNvPr id="157" name="Shape 157"/>
        <p:cNvGrpSpPr/>
        <p:nvPr/>
      </p:nvGrpSpPr>
      <p:grpSpPr>
        <a:xfrm>
          <a:off x="0" y="0"/>
          <a:ext cx="0" cy="0"/>
          <a:chOff x="0" y="0"/>
          <a:chExt cx="0" cy="0"/>
        </a:xfrm>
      </p:grpSpPr>
      <p:sp>
        <p:nvSpPr>
          <p:cNvPr id="158" name="Google Shape;158;p16"/>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40"/>
              <a:t>Backgrounder Facts</a:t>
            </a:r>
            <a:endParaRPr sz="5240"/>
          </a:p>
        </p:txBody>
      </p:sp>
      <p:sp>
        <p:nvSpPr>
          <p:cNvPr id="159" name="Google Shape;159;p16"/>
          <p:cNvSpPr txBox="1"/>
          <p:nvPr>
            <p:ph idx="1" type="body"/>
          </p:nvPr>
        </p:nvSpPr>
        <p:spPr>
          <a:xfrm>
            <a:off x="1385850" y="2863850"/>
            <a:ext cx="6372300" cy="195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accent2"/>
                </a:solidFill>
              </a:rPr>
              <a:t>80</a:t>
            </a:r>
            <a:r>
              <a:rPr lang="en" sz="2400">
                <a:solidFill>
                  <a:schemeClr val="accent2"/>
                </a:solidFill>
              </a:rPr>
              <a:t> %</a:t>
            </a:r>
            <a:r>
              <a:rPr lang="en" sz="3050"/>
              <a:t> </a:t>
            </a:r>
            <a:endParaRPr sz="3050"/>
          </a:p>
          <a:p>
            <a:pPr indent="0" lvl="0" marL="0" rtl="0" algn="ctr">
              <a:spcBef>
                <a:spcPts val="1200"/>
              </a:spcBef>
              <a:spcAft>
                <a:spcPts val="1200"/>
              </a:spcAft>
              <a:buNone/>
            </a:pPr>
            <a:r>
              <a:rPr lang="en"/>
              <a:t>of our potential customers are thriving for new solutions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Backgrounder</a:t>
            </a:r>
            <a:endParaRPr sz="3000">
              <a:solidFill>
                <a:srgbClr val="AF7B51"/>
              </a:solidFill>
              <a:latin typeface="Nunito"/>
              <a:ea typeface="Nunito"/>
              <a:cs typeface="Nunito"/>
              <a:sym typeface="Nunito"/>
            </a:endParaRPr>
          </a:p>
        </p:txBody>
      </p:sp>
      <p:sp>
        <p:nvSpPr>
          <p:cNvPr id="165" name="Google Shape;165;p17"/>
          <p:cNvSpPr txBox="1"/>
          <p:nvPr/>
        </p:nvSpPr>
        <p:spPr>
          <a:xfrm>
            <a:off x="819150" y="1990725"/>
            <a:ext cx="3686100" cy="2448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What are you trying to achieve/solve?</a:t>
            </a:r>
            <a:endParaRPr sz="1300">
              <a:solidFill>
                <a:srgbClr val="233A44"/>
              </a:solidFill>
              <a:latin typeface="Calibri"/>
              <a:ea typeface="Calibri"/>
              <a:cs typeface="Calibri"/>
              <a:sym typeface="Calibri"/>
            </a:endParaRPr>
          </a:p>
          <a:p>
            <a:pPr indent="0" lvl="0" marL="0" rtl="0" algn="just">
              <a:lnSpc>
                <a:spcPct val="115000"/>
              </a:lnSpc>
              <a:spcBef>
                <a:spcPts val="1200"/>
              </a:spcBef>
              <a:spcAft>
                <a:spcPts val="0"/>
              </a:spcAft>
              <a:buNone/>
            </a:pPr>
            <a:r>
              <a:rPr lang="en" sz="1300">
                <a:solidFill>
                  <a:srgbClr val="233A44"/>
                </a:solidFill>
                <a:latin typeface="Calibri"/>
                <a:ea typeface="Calibri"/>
                <a:cs typeface="Calibri"/>
                <a:sym typeface="Calibri"/>
              </a:rPr>
              <a:t>According to some survey results from the research in the article "Tugas Akhir Mata Kuliah Perancangan Pengalaman Pengguna - Aplikasi E-Food Khusus </a:t>
            </a:r>
            <a:r>
              <a:rPr i="1" lang="en" sz="1300">
                <a:solidFill>
                  <a:srgbClr val="233A44"/>
                </a:solidFill>
                <a:latin typeface="Calibri"/>
                <a:ea typeface="Calibri"/>
                <a:cs typeface="Calibri"/>
                <a:sym typeface="Calibri"/>
              </a:rPr>
              <a:t>Pedagang Keliling</a:t>
            </a:r>
            <a:r>
              <a:rPr lang="en" sz="1300">
                <a:solidFill>
                  <a:srgbClr val="233A44"/>
                </a:solidFill>
                <a:latin typeface="Calibri"/>
                <a:ea typeface="Calibri"/>
                <a:cs typeface="Calibri"/>
                <a:sym typeface="Calibri"/>
              </a:rPr>
              <a:t> Dolling (Dodol Keliling)" as many as 82.6% of respondents complained that it was difficult to predict the arrival of </a:t>
            </a:r>
            <a:r>
              <a:rPr i="1" lang="en" sz="1300">
                <a:solidFill>
                  <a:srgbClr val="233A44"/>
                </a:solidFill>
                <a:latin typeface="Calibri"/>
                <a:ea typeface="Calibri"/>
                <a:cs typeface="Calibri"/>
                <a:sym typeface="Calibri"/>
              </a:rPr>
              <a:t>Pedagang Keliling</a:t>
            </a:r>
            <a:r>
              <a:rPr lang="en" sz="1300">
                <a:solidFill>
                  <a:srgbClr val="233A44"/>
                </a:solidFill>
                <a:latin typeface="Calibri"/>
                <a:ea typeface="Calibri"/>
                <a:cs typeface="Calibri"/>
                <a:sym typeface="Calibri"/>
              </a:rPr>
              <a:t> and 73.9% of respondents considered buying from mobile vendors is more practical than buying from a regular vendor. </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rgbClr val="233A44"/>
              </a:solidFill>
              <a:latin typeface="Calibri"/>
              <a:ea typeface="Calibri"/>
              <a:cs typeface="Calibri"/>
              <a:sym typeface="Calibri"/>
            </a:endParaRPr>
          </a:p>
        </p:txBody>
      </p:sp>
      <p:sp>
        <p:nvSpPr>
          <p:cNvPr id="166" name="Google Shape;166;p17"/>
          <p:cNvSpPr txBox="1"/>
          <p:nvPr/>
        </p:nvSpPr>
        <p:spPr>
          <a:xfrm>
            <a:off x="4638675" y="1990725"/>
            <a:ext cx="40029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33A44"/>
                </a:solidFill>
                <a:latin typeface="Calibri"/>
                <a:ea typeface="Calibri"/>
                <a:cs typeface="Calibri"/>
                <a:sym typeface="Calibri"/>
              </a:rPr>
              <a:t>Is there anything been done before?</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233A44"/>
                </a:solidFill>
                <a:latin typeface="Calibri"/>
                <a:ea typeface="Calibri"/>
                <a:cs typeface="Calibri"/>
                <a:sym typeface="Calibri"/>
              </a:rPr>
              <a:t>Based on article "Tugas Akhir Mata Kuliah Perancangan Pengalaman Pengguna - Aplikasi E-Food Khusus </a:t>
            </a:r>
            <a:r>
              <a:rPr i="1" lang="en" sz="1200">
                <a:solidFill>
                  <a:srgbClr val="233A44"/>
                </a:solidFill>
                <a:latin typeface="Calibri"/>
                <a:ea typeface="Calibri"/>
                <a:cs typeface="Calibri"/>
                <a:sym typeface="Calibri"/>
              </a:rPr>
              <a:t>Pedagang Keliling </a:t>
            </a:r>
            <a:r>
              <a:rPr lang="en" sz="1200">
                <a:solidFill>
                  <a:srgbClr val="233A44"/>
                </a:solidFill>
                <a:latin typeface="Calibri"/>
                <a:ea typeface="Calibri"/>
                <a:cs typeface="Calibri"/>
                <a:sym typeface="Calibri"/>
              </a:rPr>
              <a:t>Dolling (Dodol Keliling)". Their try to solve the problem but don't implement their idea in real product. New Dolling from our team add new idea and implement in this project. We added recommendation feature and tracking for the order. We, also add new feature to search for information about products with image similarity. In case, the product (Food) have different name (Like onde-onde and  k</a:t>
            </a:r>
            <a:r>
              <a:rPr lang="en" sz="1200">
                <a:solidFill>
                  <a:srgbClr val="233A44"/>
                </a:solidFill>
                <a:latin typeface="Calibri"/>
                <a:ea typeface="Calibri"/>
                <a:cs typeface="Calibri"/>
                <a:sym typeface="Calibri"/>
              </a:rPr>
              <a:t>lepon</a:t>
            </a:r>
            <a:r>
              <a:rPr lang="en" sz="1200">
                <a:solidFill>
                  <a:srgbClr val="233A44"/>
                </a:solidFill>
                <a:latin typeface="Calibri"/>
                <a:ea typeface="Calibri"/>
                <a:cs typeface="Calibri"/>
                <a:sym typeface="Calibri"/>
              </a:rPr>
              <a:t>)</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2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of your capstone project</a:t>
            </a:r>
            <a:endParaRPr/>
          </a:p>
        </p:txBody>
      </p:sp>
      <p:sp>
        <p:nvSpPr>
          <p:cNvPr id="172" name="Google Shape;17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your capstone project is built in the first place?</a:t>
            </a:r>
            <a:endParaRPr/>
          </a:p>
          <a:p>
            <a:pPr indent="0" lvl="0" marL="0" rtl="0" algn="l">
              <a:spcBef>
                <a:spcPts val="1200"/>
              </a:spcBef>
              <a:spcAft>
                <a:spcPts val="0"/>
              </a:spcAft>
              <a:buNone/>
            </a:pPr>
            <a:r>
              <a:rPr lang="en"/>
              <a:t>Dolling provides a platform for </a:t>
            </a:r>
            <a:r>
              <a:rPr i="1" lang="en"/>
              <a:t>pedagang keliling </a:t>
            </a:r>
            <a:r>
              <a:rPr lang="en"/>
              <a:t>to get customers by taking advantage of online ordering and tracking location features. the ease of using the services of dolling will attract customers and will certainly improve the Indonesian economic sector.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What are the advantages of your capstone project?</a:t>
            </a:r>
            <a:endParaRPr/>
          </a:p>
          <a:p>
            <a:pPr indent="0" lvl="0" marL="0" rtl="0" algn="l">
              <a:spcBef>
                <a:spcPts val="1200"/>
              </a:spcBef>
              <a:spcAft>
                <a:spcPts val="0"/>
              </a:spcAft>
              <a:buNone/>
            </a:pPr>
            <a:r>
              <a:rPr lang="en"/>
              <a:t>Dolling provides free shipping services to customers for every product purchased. Free shipping does not harm </a:t>
            </a:r>
            <a:r>
              <a:rPr i="1" lang="en"/>
              <a:t>pedagang keliling</a:t>
            </a:r>
            <a:r>
              <a:rPr lang="en"/>
              <a:t>, we provide options and limitations for</a:t>
            </a:r>
            <a:r>
              <a:rPr i="1" lang="en"/>
              <a:t> pedagang keliling</a:t>
            </a:r>
            <a:r>
              <a:rPr lang="en"/>
              <a:t> to accept or reject orders. </a:t>
            </a:r>
            <a:r>
              <a:rPr i="1" lang="en"/>
              <a:t>P</a:t>
            </a:r>
            <a:r>
              <a:rPr i="1" lang="en"/>
              <a:t>edagang keliling</a:t>
            </a:r>
            <a:r>
              <a:rPr lang="en"/>
              <a:t> are given the convenience to reach their larger target market and able to get information of interested customer in the products being sold by utilizing recommendations.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Screenshots of your app</a:t>
            </a:r>
            <a:endParaRPr/>
          </a:p>
        </p:txBody>
      </p:sp>
      <p:pic>
        <p:nvPicPr>
          <p:cNvPr id="178" name="Google Shape;178;p19"/>
          <p:cNvPicPr preferRelativeResize="0"/>
          <p:nvPr/>
        </p:nvPicPr>
        <p:blipFill>
          <a:blip r:embed="rId3">
            <a:alphaModFix/>
          </a:blip>
          <a:stretch>
            <a:fillRect/>
          </a:stretch>
        </p:blipFill>
        <p:spPr>
          <a:xfrm>
            <a:off x="1324850" y="985850"/>
            <a:ext cx="6526074" cy="3148000"/>
          </a:xfrm>
          <a:prstGeom prst="rect">
            <a:avLst/>
          </a:prstGeom>
          <a:noFill/>
          <a:ln>
            <a:noFill/>
          </a:ln>
        </p:spPr>
      </p:pic>
      <p:sp>
        <p:nvSpPr>
          <p:cNvPr id="179" name="Google Shape;179;p19"/>
          <p:cNvSpPr txBox="1"/>
          <p:nvPr/>
        </p:nvSpPr>
        <p:spPr>
          <a:xfrm>
            <a:off x="1590675" y="11479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180" name="Google Shape;180;p19"/>
          <p:cNvSpPr txBox="1"/>
          <p:nvPr/>
        </p:nvSpPr>
        <p:spPr>
          <a:xfrm>
            <a:off x="510875" y="4407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Buying Food App Flow</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Screenshots of your app</a:t>
            </a:r>
            <a:endParaRPr/>
          </a:p>
        </p:txBody>
      </p:sp>
      <p:sp>
        <p:nvSpPr>
          <p:cNvPr id="186" name="Google Shape;186;p20"/>
          <p:cNvSpPr txBox="1"/>
          <p:nvPr/>
        </p:nvSpPr>
        <p:spPr>
          <a:xfrm>
            <a:off x="510875" y="4407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Seller App Flow</a:t>
            </a:r>
            <a:endParaRPr sz="1900"/>
          </a:p>
        </p:txBody>
      </p:sp>
      <p:pic>
        <p:nvPicPr>
          <p:cNvPr id="187" name="Google Shape;187;p20"/>
          <p:cNvPicPr preferRelativeResize="0"/>
          <p:nvPr/>
        </p:nvPicPr>
        <p:blipFill>
          <a:blip r:embed="rId3">
            <a:alphaModFix/>
          </a:blip>
          <a:stretch>
            <a:fillRect/>
          </a:stretch>
        </p:blipFill>
        <p:spPr>
          <a:xfrm>
            <a:off x="1346500" y="1033475"/>
            <a:ext cx="6551651" cy="322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1" name="Shape 191"/>
        <p:cNvGrpSpPr/>
        <p:nvPr/>
      </p:nvGrpSpPr>
      <p:grpSpPr>
        <a:xfrm>
          <a:off x="0" y="0"/>
          <a:ext cx="0" cy="0"/>
          <a:chOff x="0" y="0"/>
          <a:chExt cx="0" cy="0"/>
        </a:xfrm>
      </p:grpSpPr>
      <p:sp>
        <p:nvSpPr>
          <p:cNvPr id="192" name="Google Shape;192;p21"/>
          <p:cNvSpPr txBox="1"/>
          <p:nvPr>
            <p:ph idx="1" type="body"/>
          </p:nvPr>
        </p:nvSpPr>
        <p:spPr>
          <a:xfrm>
            <a:off x="819150"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 range</a:t>
            </a:r>
            <a:endParaRPr b="1"/>
          </a:p>
          <a:p>
            <a:pPr indent="0" lvl="0" marL="0" rtl="0" algn="l">
              <a:spcBef>
                <a:spcPts val="1200"/>
              </a:spcBef>
              <a:spcAft>
                <a:spcPts val="1200"/>
              </a:spcAft>
              <a:buNone/>
            </a:pPr>
            <a:r>
              <a:rPr lang="en"/>
              <a:t>13 &gt; age &lt; 45</a:t>
            </a:r>
            <a:endParaRPr/>
          </a:p>
        </p:txBody>
      </p:sp>
      <p:sp>
        <p:nvSpPr>
          <p:cNvPr id="193" name="Google Shape;19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Market or Personas</a:t>
            </a:r>
            <a:endParaRPr/>
          </a:p>
        </p:txBody>
      </p:sp>
      <p:sp>
        <p:nvSpPr>
          <p:cNvPr id="194" name="Google Shape;194;p21"/>
          <p:cNvSpPr txBox="1"/>
          <p:nvPr>
            <p:ph idx="2" type="body"/>
          </p:nvPr>
        </p:nvSpPr>
        <p:spPr>
          <a:xfrm>
            <a:off x="460619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Roles</a:t>
            </a:r>
            <a:endParaRPr b="1"/>
          </a:p>
          <a:p>
            <a:pPr indent="0" lvl="0" marL="0" rtl="0" algn="l">
              <a:spcBef>
                <a:spcPts val="1200"/>
              </a:spcBef>
              <a:spcAft>
                <a:spcPts val="0"/>
              </a:spcAft>
              <a:buNone/>
            </a:pPr>
            <a:r>
              <a:rPr lang="en"/>
              <a:t>Buyers</a:t>
            </a:r>
            <a:endParaRPr/>
          </a:p>
          <a:p>
            <a:pPr indent="0" lvl="0" marL="0" rtl="0" algn="l">
              <a:spcBef>
                <a:spcPts val="1200"/>
              </a:spcBef>
              <a:spcAft>
                <a:spcPts val="1200"/>
              </a:spcAft>
              <a:buNone/>
            </a:pPr>
            <a:r>
              <a:rPr lang="en"/>
              <a:t>Sellers</a:t>
            </a:r>
            <a:endParaRPr/>
          </a:p>
        </p:txBody>
      </p:sp>
      <p:sp>
        <p:nvSpPr>
          <p:cNvPr id="195" name="Google Shape;195;p21"/>
          <p:cNvSpPr txBox="1"/>
          <p:nvPr>
            <p:ph idx="1" type="body"/>
          </p:nvPr>
        </p:nvSpPr>
        <p:spPr>
          <a:xfrm>
            <a:off x="2712672"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Profession</a:t>
            </a:r>
            <a:endParaRPr b="1"/>
          </a:p>
          <a:p>
            <a:pPr indent="0" lvl="0" marL="0" rtl="0" algn="l">
              <a:spcBef>
                <a:spcPts val="1200"/>
              </a:spcBef>
              <a:spcAft>
                <a:spcPts val="0"/>
              </a:spcAft>
              <a:buNone/>
            </a:pPr>
            <a:r>
              <a:rPr lang="en"/>
              <a:t>Student</a:t>
            </a:r>
            <a:endParaRPr/>
          </a:p>
          <a:p>
            <a:pPr indent="0" lvl="0" marL="0" rtl="0" algn="l">
              <a:spcBef>
                <a:spcPts val="1200"/>
              </a:spcBef>
              <a:spcAft>
                <a:spcPts val="0"/>
              </a:spcAft>
              <a:buNone/>
            </a:pPr>
            <a:r>
              <a:rPr lang="en"/>
              <a:t>WifeHouse</a:t>
            </a:r>
            <a:endParaRPr/>
          </a:p>
          <a:p>
            <a:pPr indent="0" lvl="0" marL="0" rtl="0" algn="l">
              <a:spcBef>
                <a:spcPts val="1200"/>
              </a:spcBef>
              <a:spcAft>
                <a:spcPts val="0"/>
              </a:spcAft>
              <a:buNone/>
            </a:pPr>
            <a:r>
              <a:rPr lang="en"/>
              <a:t>Office Staff</a:t>
            </a:r>
            <a:endParaRPr/>
          </a:p>
          <a:p>
            <a:pPr indent="0" lvl="0" marL="0" rtl="0" algn="l">
              <a:spcBef>
                <a:spcPts val="1200"/>
              </a:spcBef>
              <a:spcAft>
                <a:spcPts val="0"/>
              </a:spcAft>
              <a:buNone/>
            </a:pPr>
            <a:r>
              <a:rPr i="1" lang="en"/>
              <a:t>Pedagang Keliling </a:t>
            </a:r>
            <a:endParaRPr i="1"/>
          </a:p>
          <a:p>
            <a:pPr indent="0" lvl="0" marL="0" rtl="0" algn="l">
              <a:spcBef>
                <a:spcPts val="1200"/>
              </a:spcBef>
              <a:spcAft>
                <a:spcPts val="1200"/>
              </a:spcAft>
              <a:buNone/>
            </a:pPr>
            <a:r>
              <a:t/>
            </a:r>
            <a:endParaRPr/>
          </a:p>
        </p:txBody>
      </p:sp>
      <p:sp>
        <p:nvSpPr>
          <p:cNvPr id="196" name="Google Shape;196;p21"/>
          <p:cNvSpPr txBox="1"/>
          <p:nvPr>
            <p:ph idx="1" type="body"/>
          </p:nvPr>
        </p:nvSpPr>
        <p:spPr>
          <a:xfrm>
            <a:off x="649970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Specific Attributes or likings, hobbies</a:t>
            </a:r>
            <a:endParaRPr b="1"/>
          </a:p>
          <a:p>
            <a:pPr indent="0" lvl="0" marL="0" rtl="0" algn="l">
              <a:spcBef>
                <a:spcPts val="1200"/>
              </a:spcBef>
              <a:spcAft>
                <a:spcPts val="0"/>
              </a:spcAft>
              <a:buNone/>
            </a:pPr>
            <a:r>
              <a:rPr lang="en"/>
              <a:t>Have a mobile phone and internet connection</a:t>
            </a:r>
            <a:endParaRPr/>
          </a:p>
          <a:p>
            <a:pPr indent="0" lvl="0" marL="0" rtl="0" algn="l">
              <a:spcBef>
                <a:spcPts val="1200"/>
              </a:spcBef>
              <a:spcAft>
                <a:spcPts val="1200"/>
              </a:spcAft>
              <a:buNone/>
            </a:pPr>
            <a:r>
              <a:rPr lang="en"/>
              <a:t>Love to use the food and beverage delivery service</a:t>
            </a:r>
            <a:endParaRPr/>
          </a:p>
        </p:txBody>
      </p:sp>
      <p:pic>
        <p:nvPicPr>
          <p:cNvPr id="197" name="Google Shape;197;p21"/>
          <p:cNvPicPr preferRelativeResize="0"/>
          <p:nvPr/>
        </p:nvPicPr>
        <p:blipFill>
          <a:blip r:embed="rId3">
            <a:alphaModFix/>
          </a:blip>
          <a:stretch>
            <a:fillRect/>
          </a:stretch>
        </p:blipFill>
        <p:spPr>
          <a:xfrm>
            <a:off x="7059100" y="261025"/>
            <a:ext cx="1767424" cy="1767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