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Toy Racing Auto</a:t>
            </a:r>
            <a:endParaRPr/>
          </a:p>
          <a:p>
            <a:pPr indent="0" lvl="0" marL="0" rtl="0" algn="l">
              <a:lnSpc>
                <a:spcPct val="100000"/>
              </a:lnSpc>
              <a:spcBef>
                <a:spcPts val="0"/>
              </a:spcBef>
              <a:spcAft>
                <a:spcPts val="0"/>
              </a:spcAft>
              <a:buSzPts val="4000"/>
              <a:buNone/>
            </a:pPr>
            <a:r>
              <a:t/>
            </a:r>
            <a:endParaRPr/>
          </a:p>
          <a:p>
            <a:pPr indent="0" lvl="0" marL="0" rtl="0" algn="l">
              <a:lnSpc>
                <a:spcPct val="100000"/>
              </a:lnSpc>
              <a:spcBef>
                <a:spcPts val="0"/>
              </a:spcBef>
              <a:spcAft>
                <a:spcPts val="0"/>
              </a:spcAft>
              <a:buSzPts val="4000"/>
              <a:buNone/>
            </a:pPr>
            <a:r>
              <a:t/>
            </a:r>
            <a:endParaRPr/>
          </a:p>
        </p:txBody>
      </p:sp>
      <p:sp>
        <p:nvSpPr>
          <p:cNvPr id="135" name="Google Shape;135;p1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Yohanes Bosko Grethaputra | 4210161007</a:t>
            </a:r>
            <a:endParaRPr/>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t/>
            </a:r>
            <a:endParaRPr/>
          </a:p>
        </p:txBody>
      </p:sp>
      <p:sp>
        <p:nvSpPr>
          <p:cNvPr id="136" name="Google Shape;136;p13"/>
          <p:cNvSpPr txBox="1"/>
          <p:nvPr>
            <p:ph idx="1" type="subTitle"/>
          </p:nvPr>
        </p:nvSpPr>
        <p:spPr>
          <a:xfrm>
            <a:off x="3817900" y="2166300"/>
            <a:ext cx="4736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Game Design Final Project Desain Game Multiplayer Online</a:t>
            </a:r>
            <a:endParaRPr/>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Description</a:t>
            </a:r>
            <a:endParaRPr/>
          </a:p>
        </p:txBody>
      </p:sp>
      <p:sp>
        <p:nvSpPr>
          <p:cNvPr id="142" name="Google Shape;142;p14"/>
          <p:cNvSpPr txBox="1"/>
          <p:nvPr>
            <p:ph idx="1" type="body"/>
          </p:nvPr>
        </p:nvSpPr>
        <p:spPr>
          <a:xfrm>
            <a:off x="1297500" y="842850"/>
            <a:ext cx="7038900" cy="29112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SzPts val="1300"/>
              <a:buNone/>
            </a:pPr>
            <a:r>
              <a:rPr lang="en"/>
              <a:t>Game ini ber-genre balapan, 2D top-down, dan Multiplayer Online. Tema dan genre dari game ini terinpirasi oleh Ultimate Racing 2D, Mario Kart, dan Tamiya. Balapan dalam game ini akan dilakukan pada sirkuit yang dibagi-bagi menjadi beberapa garis sebagai tempat laju pemain. Pemain hanya perlu mengontrol mobilnya kanan-kiri dan gas. Di sirkuit nantinya juga akan ada booster yang bisa mempercepat laju mobil pemain dan juga akan ada item pendukung seperti pada Mario Kart. Item pendukung akan di-generate random, jadi pemain akan mendapatkan item secara random. Item pendukung akan berupa booster dan item serang.</a:t>
            </a:r>
            <a:endParaRPr/>
          </a:p>
          <a:p>
            <a:pPr indent="457200" lvl="0" marL="0" rtl="0" algn="just">
              <a:lnSpc>
                <a:spcPct val="115000"/>
              </a:lnSpc>
              <a:spcBef>
                <a:spcPts val="1600"/>
              </a:spcBef>
              <a:spcAft>
                <a:spcPts val="1600"/>
              </a:spcAft>
              <a:buSzPts val="1300"/>
              <a:buNone/>
            </a:pPr>
            <a:r>
              <a:rPr lang="en"/>
              <a:t>Game ini akan memakai platform Android dan GPGS sebagai login, penyimpan achievement, dan highscore untuk yang paling banyak menang. Untuk back-end game server memakai Photon.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Game Mockup</a:t>
            </a:r>
            <a:endParaRPr/>
          </a:p>
        </p:txBody>
      </p:sp>
      <p:grpSp>
        <p:nvGrpSpPr>
          <p:cNvPr id="148" name="Google Shape;148;p15"/>
          <p:cNvGrpSpPr/>
          <p:nvPr/>
        </p:nvGrpSpPr>
        <p:grpSpPr>
          <a:xfrm>
            <a:off x="1297561" y="955826"/>
            <a:ext cx="7047045" cy="3931495"/>
            <a:chOff x="1297561" y="955826"/>
            <a:chExt cx="7047045" cy="3931495"/>
          </a:xfrm>
        </p:grpSpPr>
        <p:grpSp>
          <p:nvGrpSpPr>
            <p:cNvPr id="149" name="Google Shape;149;p15"/>
            <p:cNvGrpSpPr/>
            <p:nvPr/>
          </p:nvGrpSpPr>
          <p:grpSpPr>
            <a:xfrm>
              <a:off x="1297561" y="955826"/>
              <a:ext cx="7047045" cy="3931495"/>
              <a:chOff x="1297561" y="955826"/>
              <a:chExt cx="7047045" cy="3931495"/>
            </a:xfrm>
          </p:grpSpPr>
          <p:pic>
            <p:nvPicPr>
              <p:cNvPr id="150" name="Google Shape;150;p15"/>
              <p:cNvPicPr preferRelativeResize="0"/>
              <p:nvPr/>
            </p:nvPicPr>
            <p:blipFill rotWithShape="1">
              <a:blip r:embed="rId3">
                <a:alphaModFix/>
              </a:blip>
              <a:srcRect b="0" l="0" r="0" t="0"/>
              <a:stretch/>
            </p:blipFill>
            <p:spPr>
              <a:xfrm>
                <a:off x="1297561" y="955826"/>
                <a:ext cx="7047045" cy="3931495"/>
              </a:xfrm>
              <a:prstGeom prst="rect">
                <a:avLst/>
              </a:prstGeom>
              <a:noFill/>
              <a:ln>
                <a:noFill/>
              </a:ln>
            </p:spPr>
          </p:pic>
          <p:sp>
            <p:nvSpPr>
              <p:cNvPr id="151" name="Google Shape;151;p15"/>
              <p:cNvSpPr/>
              <p:nvPr/>
            </p:nvSpPr>
            <p:spPr>
              <a:xfrm flipH="1">
                <a:off x="2523625" y="4151150"/>
                <a:ext cx="594300" cy="5424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a:off x="1525100" y="4152678"/>
                <a:ext cx="594300" cy="5424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15"/>
            <p:cNvGrpSpPr/>
            <p:nvPr/>
          </p:nvGrpSpPr>
          <p:grpSpPr>
            <a:xfrm>
              <a:off x="6325908" y="4045384"/>
              <a:ext cx="860846" cy="647382"/>
              <a:chOff x="6325908" y="4045384"/>
              <a:chExt cx="860846" cy="647382"/>
            </a:xfrm>
          </p:grpSpPr>
          <p:sp>
            <p:nvSpPr>
              <p:cNvPr id="154" name="Google Shape;154;p15"/>
              <p:cNvSpPr/>
              <p:nvPr/>
            </p:nvSpPr>
            <p:spPr>
              <a:xfrm>
                <a:off x="6432640" y="4045384"/>
                <a:ext cx="647382" cy="647382"/>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55" name="Google Shape;155;p15"/>
              <p:cNvSpPr txBox="1"/>
              <p:nvPr/>
            </p:nvSpPr>
            <p:spPr>
              <a:xfrm>
                <a:off x="6325908" y="4244862"/>
                <a:ext cx="860846" cy="248427"/>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ITEM</a:t>
                </a:r>
                <a:endParaRPr b="1" i="0" sz="1400" u="none" cap="none" strike="noStrike">
                  <a:solidFill>
                    <a:schemeClr val="lt1"/>
                  </a:solidFill>
                  <a:latin typeface="Lato"/>
                  <a:ea typeface="Lato"/>
                  <a:cs typeface="Lato"/>
                  <a:sym typeface="Lato"/>
                </a:endParaRPr>
              </a:p>
            </p:txBody>
          </p:sp>
        </p:grpSp>
        <p:grpSp>
          <p:nvGrpSpPr>
            <p:cNvPr id="156" name="Google Shape;156;p15"/>
            <p:cNvGrpSpPr/>
            <p:nvPr/>
          </p:nvGrpSpPr>
          <p:grpSpPr>
            <a:xfrm>
              <a:off x="7106797" y="4028270"/>
              <a:ext cx="860846" cy="681610"/>
              <a:chOff x="7106797" y="4028270"/>
              <a:chExt cx="860846" cy="681610"/>
            </a:xfrm>
          </p:grpSpPr>
          <p:sp>
            <p:nvSpPr>
              <p:cNvPr id="157" name="Google Shape;157;p15"/>
              <p:cNvSpPr/>
              <p:nvPr/>
            </p:nvSpPr>
            <p:spPr>
              <a:xfrm flipH="1" rot="-5400000">
                <a:off x="7196415" y="4058081"/>
                <a:ext cx="681610" cy="621988"/>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txBox="1"/>
              <p:nvPr/>
            </p:nvSpPr>
            <p:spPr>
              <a:xfrm>
                <a:off x="7106797" y="4298902"/>
                <a:ext cx="860846" cy="248427"/>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Lato"/>
                    <a:ea typeface="Lato"/>
                    <a:cs typeface="Lato"/>
                    <a:sym typeface="Lato"/>
                  </a:rPr>
                  <a:t>G</a:t>
                </a:r>
                <a:br>
                  <a:rPr b="1" i="0" lang="en" sz="1000" u="none" cap="none" strike="noStrike">
                    <a:solidFill>
                      <a:schemeClr val="lt1"/>
                    </a:solidFill>
                    <a:latin typeface="Lato"/>
                    <a:ea typeface="Lato"/>
                    <a:cs typeface="Lato"/>
                    <a:sym typeface="Lato"/>
                  </a:rPr>
                </a:br>
                <a:r>
                  <a:rPr b="1" i="0" lang="en" sz="1000" u="none" cap="none" strike="noStrike">
                    <a:solidFill>
                      <a:schemeClr val="lt1"/>
                    </a:solidFill>
                    <a:latin typeface="Lato"/>
                    <a:ea typeface="Lato"/>
                    <a:cs typeface="Lato"/>
                    <a:sym typeface="Lato"/>
                  </a:rPr>
                  <a:t>A</a:t>
                </a:r>
                <a:br>
                  <a:rPr b="1" i="0" lang="en" sz="1000" u="none" cap="none" strike="noStrike">
                    <a:solidFill>
                      <a:schemeClr val="lt1"/>
                    </a:solidFill>
                    <a:latin typeface="Lato"/>
                    <a:ea typeface="Lato"/>
                    <a:cs typeface="Lato"/>
                    <a:sym typeface="Lato"/>
                  </a:rPr>
                </a:br>
                <a:r>
                  <a:rPr b="1" i="0" lang="en" sz="1000" u="none" cap="none" strike="noStrike">
                    <a:solidFill>
                      <a:schemeClr val="lt1"/>
                    </a:solidFill>
                    <a:latin typeface="Lato"/>
                    <a:ea typeface="Lato"/>
                    <a:cs typeface="Lato"/>
                    <a:sym typeface="Lato"/>
                  </a:rPr>
                  <a:t>S</a:t>
                </a:r>
                <a:endParaRPr b="1" i="0" sz="1000" u="none" cap="none" strike="noStrike">
                  <a:solidFill>
                    <a:schemeClr val="lt1"/>
                  </a:solidFill>
                  <a:latin typeface="Lato"/>
                  <a:ea typeface="Lato"/>
                  <a:cs typeface="Lato"/>
                  <a:sym typeface="Lato"/>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Achievement</a:t>
            </a:r>
            <a:endParaRPr/>
          </a:p>
        </p:txBody>
      </p:sp>
      <p:sp>
        <p:nvSpPr>
          <p:cNvPr id="164" name="Google Shape;164;p16"/>
          <p:cNvSpPr txBox="1"/>
          <p:nvPr>
            <p:ph idx="1" type="body"/>
          </p:nvPr>
        </p:nvSpPr>
        <p:spPr>
          <a:xfrm>
            <a:off x="1297500" y="894625"/>
            <a:ext cx="7038900" cy="407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Booster:</a:t>
            </a:r>
            <a:endParaRPr/>
          </a:p>
          <a:p>
            <a:pPr indent="-311150" lvl="0" marL="457200" rtl="0" algn="l">
              <a:lnSpc>
                <a:spcPct val="115000"/>
              </a:lnSpc>
              <a:spcBef>
                <a:spcPts val="1600"/>
              </a:spcBef>
              <a:spcAft>
                <a:spcPts val="0"/>
              </a:spcAft>
              <a:buSzPts val="1300"/>
              <a:buAutoNum type="arabicPeriod"/>
            </a:pPr>
            <a:r>
              <a:rPr lang="en"/>
              <a:t>Beginner Racer - 10</a:t>
            </a:r>
            <a:endParaRPr/>
          </a:p>
          <a:p>
            <a:pPr indent="-311150" lvl="0" marL="457200" rtl="0" algn="l">
              <a:lnSpc>
                <a:spcPct val="115000"/>
              </a:lnSpc>
              <a:spcBef>
                <a:spcPts val="0"/>
              </a:spcBef>
              <a:spcAft>
                <a:spcPts val="0"/>
              </a:spcAft>
              <a:buSzPts val="1300"/>
              <a:buAutoNum type="arabicPeriod"/>
            </a:pPr>
            <a:r>
              <a:rPr lang="en"/>
              <a:t>Speed Limit Penetrator - 50</a:t>
            </a:r>
            <a:endParaRPr/>
          </a:p>
          <a:p>
            <a:pPr indent="-311150" lvl="0" marL="457200" rtl="0" algn="l">
              <a:lnSpc>
                <a:spcPct val="115000"/>
              </a:lnSpc>
              <a:spcBef>
                <a:spcPts val="0"/>
              </a:spcBef>
              <a:spcAft>
                <a:spcPts val="0"/>
              </a:spcAft>
              <a:buSzPts val="1300"/>
              <a:buAutoNum type="arabicPeriod"/>
            </a:pPr>
            <a:r>
              <a:rPr lang="en"/>
              <a:t>Speed Limit Breaker  - 100</a:t>
            </a:r>
            <a:endParaRPr/>
          </a:p>
          <a:p>
            <a:pPr indent="0" lvl="0" marL="0" rtl="0" algn="l">
              <a:lnSpc>
                <a:spcPct val="115000"/>
              </a:lnSpc>
              <a:spcBef>
                <a:spcPts val="1600"/>
              </a:spcBef>
              <a:spcAft>
                <a:spcPts val="0"/>
              </a:spcAft>
              <a:buSzPts val="1300"/>
              <a:buNone/>
            </a:pPr>
            <a:r>
              <a:rPr lang="en"/>
              <a:t>Item:</a:t>
            </a:r>
            <a:endParaRPr/>
          </a:p>
          <a:p>
            <a:pPr indent="-311150" lvl="0" marL="457200" rtl="0" algn="l">
              <a:lnSpc>
                <a:spcPct val="115000"/>
              </a:lnSpc>
              <a:spcBef>
                <a:spcPts val="1600"/>
              </a:spcBef>
              <a:spcAft>
                <a:spcPts val="0"/>
              </a:spcAft>
              <a:buSzPts val="1300"/>
              <a:buAutoNum type="arabicPeriod"/>
            </a:pPr>
            <a:r>
              <a:rPr lang="en"/>
              <a:t>Beginner Crook - 10</a:t>
            </a:r>
            <a:endParaRPr/>
          </a:p>
          <a:p>
            <a:pPr indent="-311150" lvl="0" marL="457200" rtl="0" algn="l">
              <a:lnSpc>
                <a:spcPct val="115000"/>
              </a:lnSpc>
              <a:spcBef>
                <a:spcPts val="0"/>
              </a:spcBef>
              <a:spcAft>
                <a:spcPts val="0"/>
              </a:spcAft>
              <a:buSzPts val="1300"/>
              <a:buAutoNum type="arabicPeriod"/>
            </a:pPr>
            <a:r>
              <a:rPr lang="en"/>
              <a:t>Gangster - 50</a:t>
            </a:r>
            <a:endParaRPr/>
          </a:p>
          <a:p>
            <a:pPr indent="-311150" lvl="0" marL="457200" rtl="0" algn="l">
              <a:lnSpc>
                <a:spcPct val="115000"/>
              </a:lnSpc>
              <a:spcBef>
                <a:spcPts val="0"/>
              </a:spcBef>
              <a:spcAft>
                <a:spcPts val="0"/>
              </a:spcAft>
              <a:buSzPts val="1300"/>
              <a:buAutoNum type="arabicPeriod"/>
            </a:pPr>
            <a:r>
              <a:rPr lang="en"/>
              <a:t>Mafia Boss - 100</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Win:</a:t>
            </a:r>
            <a:endParaRPr/>
          </a:p>
          <a:p>
            <a:pPr indent="0" lvl="0" marL="0" rtl="0" algn="l">
              <a:lnSpc>
                <a:spcPct val="115000"/>
              </a:lnSpc>
              <a:spcBef>
                <a:spcPts val="0"/>
              </a:spcBef>
              <a:spcAft>
                <a:spcPts val="0"/>
              </a:spcAft>
              <a:buNone/>
            </a:pPr>
            <a:r>
              <a:t/>
            </a:r>
            <a:endParaRPr/>
          </a:p>
          <a:p>
            <a:pPr indent="-311150" lvl="0" marL="457200" rtl="0" algn="l">
              <a:lnSpc>
                <a:spcPct val="115000"/>
              </a:lnSpc>
              <a:spcBef>
                <a:spcPts val="0"/>
              </a:spcBef>
              <a:spcAft>
                <a:spcPts val="0"/>
              </a:spcAft>
              <a:buSzPts val="1300"/>
              <a:buAutoNum type="arabicPeriod"/>
            </a:pPr>
            <a:r>
              <a:rPr lang="en"/>
              <a:t>First Win - 1</a:t>
            </a:r>
            <a:endParaRPr/>
          </a:p>
          <a:p>
            <a:pPr indent="-311150" lvl="0" marL="457200" rtl="0" algn="l">
              <a:lnSpc>
                <a:spcPct val="115000"/>
              </a:lnSpc>
              <a:spcBef>
                <a:spcPts val="0"/>
              </a:spcBef>
              <a:spcAft>
                <a:spcPts val="0"/>
              </a:spcAft>
              <a:buSzPts val="1300"/>
              <a:buAutoNum type="arabicPeriod"/>
            </a:pPr>
            <a:r>
              <a:rPr lang="en"/>
              <a:t>Kachika!! - 10</a:t>
            </a:r>
            <a:endParaRPr/>
          </a:p>
          <a:p>
            <a:pPr indent="-311150" lvl="0" marL="457200" rtl="0" algn="l">
              <a:lnSpc>
                <a:spcPct val="115000"/>
              </a:lnSpc>
              <a:spcBef>
                <a:spcPts val="0"/>
              </a:spcBef>
              <a:spcAft>
                <a:spcPts val="0"/>
              </a:spcAft>
              <a:buSzPts val="1300"/>
              <a:buAutoNum type="arabicPeriod"/>
            </a:pPr>
            <a:r>
              <a:rPr lang="en"/>
              <a:t>Kachow!! - 50</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 Consideration</a:t>
            </a:r>
            <a:endParaRPr/>
          </a:p>
        </p:txBody>
      </p:sp>
      <p:sp>
        <p:nvSpPr>
          <p:cNvPr id="170" name="Google Shape;170;p17"/>
          <p:cNvSpPr txBox="1"/>
          <p:nvPr>
            <p:ph idx="1" type="body"/>
          </p:nvPr>
        </p:nvSpPr>
        <p:spPr>
          <a:xfrm>
            <a:off x="1297500" y="838225"/>
            <a:ext cx="7038900" cy="29112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1600"/>
              </a:spcAft>
              <a:buSzPts val="1300"/>
              <a:buNone/>
            </a:pPr>
            <a:r>
              <a:rPr lang="en"/>
              <a:t>Mobil punya tier tersendiri untuk matchmaking, sehingga pemain akan bermain pada difficulty yang sama (seperti pada game Asphalt). Mobil akan dijual pada item shop. Namun untuk sekarang tier mobil akan disamaratakan.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