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93" r:id="rId3"/>
    <p:sldId id="257" r:id="rId4"/>
    <p:sldId id="268" r:id="rId5"/>
    <p:sldId id="269" r:id="rId6"/>
    <p:sldId id="290" r:id="rId7"/>
    <p:sldId id="258" r:id="rId8"/>
    <p:sldId id="259" r:id="rId9"/>
    <p:sldId id="287" r:id="rId10"/>
    <p:sldId id="260" r:id="rId11"/>
    <p:sldId id="267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5" r:id="rId30"/>
    <p:sldId id="288" r:id="rId31"/>
    <p:sldId id="289" r:id="rId32"/>
    <p:sldId id="284" r:id="rId33"/>
    <p:sldId id="261" r:id="rId34"/>
    <p:sldId id="266" r:id="rId35"/>
    <p:sldId id="292" r:id="rId36"/>
    <p:sldId id="291" r:id="rId37"/>
    <p:sldId id="295" r:id="rId38"/>
    <p:sldId id="306" r:id="rId39"/>
    <p:sldId id="307" r:id="rId40"/>
    <p:sldId id="301" r:id="rId41"/>
    <p:sldId id="302" r:id="rId42"/>
    <p:sldId id="303" r:id="rId43"/>
    <p:sldId id="308" r:id="rId44"/>
    <p:sldId id="309" r:id="rId45"/>
    <p:sldId id="310" r:id="rId46"/>
    <p:sldId id="311" r:id="rId47"/>
    <p:sldId id="312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71" autoAdjust="0"/>
  </p:normalViewPr>
  <p:slideViewPr>
    <p:cSldViewPr snapToGrid="0">
      <p:cViewPr varScale="1">
        <p:scale>
          <a:sx n="62" d="100"/>
          <a:sy n="62" d="100"/>
        </p:scale>
        <p:origin x="1536" y="42"/>
      </p:cViewPr>
      <p:guideLst/>
    </p:cSldViewPr>
  </p:slideViewPr>
  <p:outlineViewPr>
    <p:cViewPr>
      <p:scale>
        <a:sx n="33" d="100"/>
        <a:sy n="33" d="100"/>
      </p:scale>
      <p:origin x="0" y="-503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9F0C9-77EA-47D3-82C5-ED286EEB23A0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DF9B-A9CB-431D-9E24-474995D9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Queue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cuma</a:t>
            </a:r>
            <a:r>
              <a:rPr lang="en-US" dirty="0" smtClean="0"/>
              <a:t> callback</a:t>
            </a:r>
            <a:r>
              <a:rPr lang="en-US" baseline="0" dirty="0" smtClean="0"/>
              <a:t> queue,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4 queue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node.js. Event-loop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ngejalanin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berurutan</a:t>
            </a:r>
            <a:r>
              <a:rPr lang="en-US" baseline="0" dirty="0" smtClean="0"/>
              <a:t>. Notice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poll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mastiin</a:t>
            </a:r>
            <a:r>
              <a:rPr lang="en-US" baseline="0" dirty="0" smtClean="0"/>
              <a:t> incoming connection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keinterupsi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callback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 yang paling </a:t>
            </a:r>
            <a:r>
              <a:rPr lang="en-US" baseline="0" dirty="0" err="1" smtClean="0"/>
              <a:t>bikin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ribet</a:t>
            </a:r>
            <a:r>
              <a:rPr lang="en-US" baseline="0" dirty="0" smtClean="0"/>
              <a:t>. Cluster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node.js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manfaatin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prosesor</a:t>
            </a:r>
            <a:r>
              <a:rPr lang="en-US" baseline="0" dirty="0" smtClean="0"/>
              <a:t> multicore.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single-core, </a:t>
            </a:r>
            <a:r>
              <a:rPr lang="en-US" baseline="0" dirty="0" err="1" smtClean="0"/>
              <a:t>sebenernya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node.js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program2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 kayak java.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diperhatiin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batasan-batasan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dikasih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processingnya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br>
              <a:rPr lang="en-US" dirty="0" smtClean="0"/>
            </a:br>
            <a:r>
              <a:rPr lang="en-US" dirty="0" smtClean="0"/>
              <a:t>Event-based: </a:t>
            </a:r>
            <a:r>
              <a:rPr lang="en-US" dirty="0" err="1" smtClean="0"/>
              <a:t>saat</a:t>
            </a:r>
            <a:r>
              <a:rPr lang="en-US" dirty="0" smtClean="0"/>
              <a:t> master </a:t>
            </a:r>
            <a:r>
              <a:rPr lang="en-US" dirty="0" err="1" smtClean="0"/>
              <a:t>mengirimkan</a:t>
            </a:r>
            <a:r>
              <a:rPr lang="en-US" baseline="0" dirty="0" smtClean="0"/>
              <a:t> message,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child/worker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next-tick (queue “pending callback”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4 queue yang </a:t>
            </a:r>
            <a:r>
              <a:rPr lang="en-US" baseline="0" dirty="0" err="1" smtClean="0"/>
              <a:t>tadi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thread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gajahnya</a:t>
            </a:r>
            <a:r>
              <a:rPr lang="en-US" dirty="0" smtClean="0"/>
              <a:t>.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diliat</a:t>
            </a:r>
            <a:r>
              <a:rPr lang="en-US" dirty="0" smtClean="0"/>
              <a:t> </a:t>
            </a:r>
            <a:r>
              <a:rPr lang="en-US" dirty="0" err="1" smtClean="0"/>
              <a:t>skemanya</a:t>
            </a:r>
            <a:r>
              <a:rPr lang="en-US" dirty="0" smtClean="0"/>
              <a:t>,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line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kayak yang </a:t>
            </a:r>
            <a:r>
              <a:rPr lang="en-US" dirty="0" err="1" smtClean="0"/>
              <a:t>ada</a:t>
            </a:r>
            <a:r>
              <a:rPr lang="en-US" dirty="0" smtClean="0"/>
              <a:t> di slide </a:t>
            </a:r>
            <a:r>
              <a:rPr lang="en-US" dirty="0" err="1" smtClean="0"/>
              <a:t>bapak</a:t>
            </a:r>
            <a:r>
              <a:rPr lang="en-US" dirty="0" smtClean="0"/>
              <a:t>?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baseline="0" dirty="0" smtClean="0"/>
              <a:t> memory sharing kayak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multithreading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kalian </a:t>
            </a:r>
            <a:r>
              <a:rPr lang="en-US" baseline="0" dirty="0" err="1" smtClean="0"/>
              <a:t>nemu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kasih</a:t>
            </a:r>
            <a:r>
              <a:rPr lang="en-US" baseline="0" dirty="0" smtClean="0"/>
              <a:t> tau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diperbaiki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memory sharing.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1. Master </a:t>
            </a:r>
            <a:r>
              <a:rPr lang="en-US" baseline="0" dirty="0" err="1" smtClean="0"/>
              <a:t>menangani</a:t>
            </a:r>
            <a:r>
              <a:rPr lang="en-US" baseline="0" dirty="0" smtClean="0"/>
              <a:t> outgoing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meminimalisir</a:t>
            </a:r>
            <a:r>
              <a:rPr lang="en-US" baseline="0" dirty="0" smtClean="0"/>
              <a:t> traffic server-to-server,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Bayangin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child-process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communication channel </a:t>
            </a:r>
            <a:r>
              <a:rPr lang="en-US" baseline="0" dirty="0" err="1" smtClean="0"/>
              <a:t>macam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2. Master yang </a:t>
            </a:r>
            <a:r>
              <a:rPr lang="en-US" baseline="0" dirty="0" err="1" smtClean="0"/>
              <a:t>megang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alesannya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diandalkan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Kenapa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master + child </a:t>
            </a:r>
            <a:r>
              <a:rPr lang="en-US" baseline="0" dirty="0" err="1" smtClean="0"/>
              <a:t>barengan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benchmark,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test (MySQL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ngehandle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5000 concurrent request,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handle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sampe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bottleneck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3. Cache </a:t>
            </a:r>
            <a:r>
              <a:rPr lang="en-US" dirty="0" err="1" smtClean="0"/>
              <a:t>pada</a:t>
            </a:r>
            <a:r>
              <a:rPr lang="en-US" dirty="0" smtClean="0"/>
              <a:t> child process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ChatPull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master. Beda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cukup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benchmark. (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+/-19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+ crash </a:t>
            </a:r>
            <a:r>
              <a:rPr lang="en-US" baseline="0" dirty="0" err="1" smtClean="0"/>
              <a:t>kadang-kadang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4.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proses (</a:t>
            </a:r>
            <a:r>
              <a:rPr lang="en-US" baseline="0" dirty="0" err="1" smtClean="0"/>
              <a:t>master+child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melebihi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logical core,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performancenya</a:t>
            </a:r>
            <a:r>
              <a:rPr lang="en-US" baseline="0" dirty="0" smtClean="0"/>
              <a:t>. Logical core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(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non-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x 2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single core, </a:t>
            </a:r>
            <a:r>
              <a:rPr lang="en-US" baseline="0" dirty="0" err="1" smtClean="0"/>
              <a:t>tetap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butuh</a:t>
            </a:r>
            <a:r>
              <a:rPr lang="en-US" baseline="0" dirty="0" smtClean="0"/>
              <a:t> minimal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worker.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ChatSend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tadinya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SessionID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Searching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1.4million ops/s,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500k ops/s (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 core i5).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dibaca</a:t>
            </a:r>
            <a:r>
              <a:rPr lang="en-US" baseline="0" dirty="0" smtClean="0"/>
              <a:t> di: https://github.com/techfort/LokiJS/wiki/Indexing-and-Query-Performance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Pada</a:t>
            </a:r>
            <a:r>
              <a:rPr lang="en-US" dirty="0" smtClean="0"/>
              <a:t> method </a:t>
            </a:r>
            <a:r>
              <a:rPr lang="en-US" sz="1200" dirty="0" err="1" smtClean="0"/>
              <a:t>RegistrasiClient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LoginClient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dan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LogoutClient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timestamp </a:t>
            </a:r>
            <a:r>
              <a:rPr lang="en-US" sz="1200" baseline="0" dirty="0" err="1" smtClean="0"/>
              <a:t>untuk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negosiasi</a:t>
            </a:r>
            <a:r>
              <a:rPr lang="en-US" sz="1200" baseline="0" dirty="0" smtClean="0"/>
              <a:t> state </a:t>
            </a:r>
            <a:r>
              <a:rPr lang="en-US" sz="1200" baseline="0" dirty="0" err="1" smtClean="0"/>
              <a:t>terakhir</a:t>
            </a:r>
            <a:r>
              <a:rPr lang="en-US" sz="1200" baseline="0" dirty="0" smtClean="0"/>
              <a:t> database user. Network </a:t>
            </a:r>
            <a:r>
              <a:rPr lang="en-US" sz="1200" baseline="0" dirty="0" err="1" smtClean="0"/>
              <a:t>kadang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sifatnya</a:t>
            </a:r>
            <a:r>
              <a:rPr lang="en-US" sz="1200" baseline="0" dirty="0" smtClean="0"/>
              <a:t> unpredictable, </a:t>
            </a:r>
            <a:r>
              <a:rPr lang="en-US" sz="1200" baseline="0" dirty="0" err="1" smtClean="0"/>
              <a:t>jadi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bisa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aja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yang login </a:t>
            </a:r>
            <a:r>
              <a:rPr lang="en-US" sz="1200" baseline="0" dirty="0" err="1" smtClean="0"/>
              <a:t>hampir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bersamaan</a:t>
            </a:r>
            <a:r>
              <a:rPr lang="en-US" sz="1200" baseline="0" dirty="0" smtClean="0"/>
              <a:t>. Server </a:t>
            </a:r>
            <a:r>
              <a:rPr lang="en-US" sz="1200" baseline="0" dirty="0" err="1" smtClean="0"/>
              <a:t>mana</a:t>
            </a:r>
            <a:r>
              <a:rPr lang="en-US" sz="1200" baseline="0" dirty="0" smtClean="0"/>
              <a:t> yang </a:t>
            </a:r>
            <a:r>
              <a:rPr lang="en-US" sz="1200" baseline="0" dirty="0" err="1" smtClean="0"/>
              <a:t>berhasil</a:t>
            </a:r>
            <a:r>
              <a:rPr lang="en-US" sz="1200" baseline="0" dirty="0" smtClean="0"/>
              <a:t> me-login-</a:t>
            </a:r>
            <a:r>
              <a:rPr lang="en-US" sz="1200" baseline="0" dirty="0" err="1" smtClean="0"/>
              <a:t>kan</a:t>
            </a:r>
            <a:r>
              <a:rPr lang="en-US" sz="1200" baseline="0" dirty="0" smtClean="0"/>
              <a:t> client </a:t>
            </a:r>
            <a:r>
              <a:rPr lang="en-US" sz="1200" baseline="0" dirty="0" err="1" smtClean="0"/>
              <a:t>ditentukan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oleh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timestampnya</a:t>
            </a:r>
            <a:r>
              <a:rPr lang="en-US" sz="1200" baseline="0" dirty="0" smtClean="0"/>
              <a:t>. Baca slide </a:t>
            </a:r>
            <a:r>
              <a:rPr lang="en-US" sz="1200" baseline="0" dirty="0" err="1" smtClean="0"/>
              <a:t>berikutnya</a:t>
            </a:r>
            <a:r>
              <a:rPr lang="en-US" sz="120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dirty="0" err="1" smtClean="0"/>
              <a:t>serverHook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server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dikontak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list server-server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termasuk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). IP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Kalau</a:t>
            </a:r>
            <a:r>
              <a:rPr lang="en-US" baseline="0" dirty="0" smtClean="0"/>
              <a:t> null, server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listen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IP yang </a:t>
            </a:r>
            <a:r>
              <a:rPr lang="en-US" baseline="0" dirty="0" err="1" smtClean="0"/>
              <a:t>tersedia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bersangkutan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heartbeat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cleanup connection </a:t>
            </a:r>
            <a:r>
              <a:rPr lang="en-US" dirty="0" err="1" smtClean="0"/>
              <a:t>ke</a:t>
            </a:r>
            <a:r>
              <a:rPr lang="en-US" dirty="0" smtClean="0"/>
              <a:t> server yang </a:t>
            </a:r>
            <a:r>
              <a:rPr lang="en-US" dirty="0" err="1" smtClean="0"/>
              <a:t>bermasalah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handledByMe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cleanup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server 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cleanup </a:t>
            </a:r>
            <a:r>
              <a:rPr lang="en-US" dirty="0" err="1" smtClean="0"/>
              <a:t>untuk</a:t>
            </a:r>
            <a:r>
              <a:rPr lang="en-US" dirty="0" smtClean="0"/>
              <a:t> user yang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sempat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dulu</a:t>
            </a:r>
            <a:r>
              <a:rPr lang="en-US" dirty="0" smtClean="0"/>
              <a:t>, </a:t>
            </a:r>
            <a:r>
              <a:rPr lang="en-US" dirty="0" err="1" smtClean="0"/>
              <a:t>supaya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kerjanya</a:t>
            </a:r>
            <a:r>
              <a:rPr lang="en-US" baseline="0" dirty="0" smtClean="0"/>
              <a:t> node.js,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style programming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bingung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CallStack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baseline="0" dirty="0" smtClean="0"/>
              <a:t> stack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program. </a:t>
            </a:r>
            <a:r>
              <a:rPr lang="en-US" baseline="0" dirty="0" err="1" smtClean="0"/>
              <a:t>Kadang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java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nongol</a:t>
            </a:r>
            <a:r>
              <a:rPr lang="en-US" baseline="0" dirty="0" smtClean="0"/>
              <a:t> stack-overflow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rekursif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terus-terusan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space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penuh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method yang </a:t>
            </a:r>
            <a:r>
              <a:rPr lang="en-US" baseline="0" dirty="0" err="1" smtClean="0"/>
              <a:t>dipanggil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ngasih</a:t>
            </a:r>
            <a:r>
              <a:rPr lang="en-US" baseline="0" dirty="0" smtClean="0"/>
              <a:t> return value.</a:t>
            </a:r>
            <a:br>
              <a:rPr lang="en-US" baseline="0" dirty="0" smtClean="0"/>
            </a:br>
            <a:r>
              <a:rPr lang="en-US" baseline="0" dirty="0" smtClean="0"/>
              <a:t>Callback queue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callback yang </a:t>
            </a:r>
            <a:r>
              <a:rPr lang="en-US" baseline="0" dirty="0" err="1" smtClean="0"/>
              <a:t>dipassing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di node.js </a:t>
            </a:r>
            <a:r>
              <a:rPr lang="en-US" baseline="0" dirty="0" err="1" smtClean="0"/>
              <a:t>ngantri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liat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youtubenya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ource.com/blog/understanding-the-nodejs-event-loo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ent/clusterhub" TargetMode="External"/><Relationship Id="rId5" Type="http://schemas.openxmlformats.org/officeDocument/2006/relationships/hyperlink" Target="https://nodejs.org/api/cluster.html" TargetMode="External"/><Relationship Id="rId4" Type="http://schemas.openxmlformats.org/officeDocument/2006/relationships/hyperlink" Target="https://www.youtube.com/watch?v=8aGhZQkoFbQ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DESAIN APLIKASI CHATTING MULTI SERVER MENGGUNAKAN PROTOKOL HTTP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Oleh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Yohanes Mario </a:t>
            </a:r>
            <a:r>
              <a:rPr lang="en-US" sz="1400" dirty="0" smtClean="0"/>
              <a:t>Chandra (2011730031)</a:t>
            </a:r>
          </a:p>
          <a:p>
            <a:r>
              <a:rPr lang="en-US" sz="1400" dirty="0" err="1"/>
              <a:t>Aswin</a:t>
            </a:r>
            <a:r>
              <a:rPr lang="en-US" sz="1400" dirty="0"/>
              <a:t> Sebastian </a:t>
            </a:r>
            <a:r>
              <a:rPr lang="en-US" sz="1400" dirty="0" smtClean="0"/>
              <a:t>Hanes (2011730059)</a:t>
            </a:r>
          </a:p>
          <a:p>
            <a:r>
              <a:rPr lang="en-US" sz="1400" dirty="0" err="1"/>
              <a:t>Reanta</a:t>
            </a:r>
            <a:r>
              <a:rPr lang="en-US" sz="1400" dirty="0"/>
              <a:t> </a:t>
            </a:r>
            <a:r>
              <a:rPr lang="en-US" sz="1400" dirty="0" err="1"/>
              <a:t>Indra</a:t>
            </a:r>
            <a:r>
              <a:rPr lang="en-US" sz="1400" dirty="0"/>
              <a:t> Putra </a:t>
            </a:r>
            <a:r>
              <a:rPr lang="en-US" sz="1400" dirty="0" err="1" smtClean="0"/>
              <a:t>Pratama</a:t>
            </a:r>
            <a:r>
              <a:rPr lang="en-US" sz="1400" dirty="0" smtClean="0"/>
              <a:t> (2011730079)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3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Pesan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Request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&lt;request type=“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&lt;method&gt;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&lt;/method&gt;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&lt;/request&gt;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Response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&lt;response 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&lt;/response&gt;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203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C2S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 smtClean="0"/>
              <a:t>method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</a:t>
            </a:r>
            <a:r>
              <a:rPr lang="en-US" dirty="0"/>
              <a:t>server error </a:t>
            </a:r>
            <a:r>
              <a:rPr lang="en-US" dirty="0" smtClean="0"/>
              <a:t>/ duplicate”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Login 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name=“login”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=“session id for this user”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wrong password / user doesn’t exist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/>
              <a:t>, Message)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params:sessionid</a:t>
            </a:r>
            <a:r>
              <a:rPr lang="en-US" dirty="0" smtClean="0"/>
              <a:t>=“user’s session id”</a:t>
            </a:r>
          </a:p>
          <a:p>
            <a:pPr lvl="3"/>
            <a:r>
              <a:rPr lang="en-US" dirty="0" smtClean="0"/>
              <a:t>message=“message”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ChatGet</a:t>
            </a:r>
            <a:r>
              <a:rPr lang="en-US" dirty="0" smtClean="0"/>
              <a:t> (Time)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chatget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time=timestamp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time=timestamp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messages =</a:t>
            </a:r>
          </a:p>
          <a:p>
            <a:pPr lvl="3"/>
            <a:r>
              <a:rPr lang="en-US" dirty="0"/>
              <a:t>&lt;message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Logout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name=“logout”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ChatPull</a:t>
            </a:r>
            <a:r>
              <a:rPr lang="en-US" dirty="0" smtClean="0"/>
              <a:t>(</a:t>
            </a:r>
            <a:r>
              <a:rPr lang="en-US" dirty="0" err="1" smtClean="0"/>
              <a:t>lastID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chatpull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lastID</a:t>
            </a:r>
            <a:r>
              <a:rPr lang="en-US" dirty="0" smtClean="0"/>
              <a:t>=“last retrieved message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messages =</a:t>
            </a:r>
          </a:p>
          <a:p>
            <a:pPr lvl="3"/>
            <a:r>
              <a:rPr lang="en-US" dirty="0" smtClean="0"/>
              <a:t>&lt;message username=“user” time=“timestamp” message=“message content” /&gt;</a:t>
            </a:r>
          </a:p>
          <a:p>
            <a:pPr lvl="2"/>
            <a:r>
              <a:rPr lang="en-US" dirty="0" err="1" smtClean="0"/>
              <a:t>lastID</a:t>
            </a:r>
            <a:r>
              <a:rPr lang="en-US" dirty="0" smtClean="0"/>
              <a:t> = last id of sent message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ClientHeartbeat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clientheartbeat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S2S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chat multi server.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rotokol</a:t>
            </a:r>
            <a:r>
              <a:rPr lang="en-US" dirty="0" smtClean="0"/>
              <a:t> HTTP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XML </a:t>
            </a:r>
            <a:r>
              <a:rPr lang="en-US" dirty="0" err="1" smtClean="0"/>
              <a:t>untuk</a:t>
            </a:r>
            <a:r>
              <a:rPr lang="en-US" dirty="0" smtClean="0"/>
              <a:t> format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RegistrasiServer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duplicate </a:t>
            </a:r>
            <a:r>
              <a:rPr lang="en-US" dirty="0" err="1" smtClean="0"/>
              <a:t>ip:port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LoginServer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=session id for server (per connected server)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messages =</a:t>
            </a:r>
          </a:p>
          <a:p>
            <a:pPr lvl="3"/>
            <a:r>
              <a:rPr lang="en-US" dirty="0"/>
              <a:t>&lt;message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</a:t>
            </a:r>
            <a:r>
              <a:rPr lang="en-US" dirty="0" err="1" smtClean="0"/>
              <a:t>ip:port</a:t>
            </a:r>
            <a:r>
              <a:rPr lang="en-US" dirty="0" smtClean="0"/>
              <a:t> doesn’t exist / wrong password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RegistrasiClient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1800" dirty="0" smtClean="0"/>
              <a:t>Request</a:t>
            </a:r>
            <a:endParaRPr lang="en-US" sz="1800" dirty="0"/>
          </a:p>
          <a:p>
            <a:pPr lvl="2"/>
            <a:r>
              <a:rPr lang="en-US" sz="1600" dirty="0"/>
              <a:t>m</a:t>
            </a:r>
            <a:r>
              <a:rPr lang="en-US" sz="1600" dirty="0" smtClean="0"/>
              <a:t>ethod:</a:t>
            </a:r>
          </a:p>
          <a:p>
            <a:pPr lvl="3"/>
            <a:r>
              <a:rPr lang="en-US" sz="1400" dirty="0" smtClean="0"/>
              <a:t>name=“</a:t>
            </a:r>
            <a:r>
              <a:rPr lang="en-US" sz="1400" dirty="0" err="1" smtClean="0"/>
              <a:t>registrasiclient</a:t>
            </a:r>
            <a:r>
              <a:rPr lang="en-US" sz="1400" dirty="0" smtClean="0"/>
              <a:t>”</a:t>
            </a:r>
          </a:p>
          <a:p>
            <a:pPr lvl="2"/>
            <a:r>
              <a:rPr lang="en-US" sz="1600" dirty="0" err="1"/>
              <a:t>p</a:t>
            </a:r>
            <a:r>
              <a:rPr lang="en-US" sz="1600" dirty="0" err="1" smtClean="0"/>
              <a:t>arams</a:t>
            </a:r>
            <a:r>
              <a:rPr lang="en-US" sz="1600" dirty="0" smtClean="0"/>
              <a:t>:</a:t>
            </a:r>
          </a:p>
          <a:p>
            <a:pPr lvl="3"/>
            <a:r>
              <a:rPr lang="en-US" sz="1400" dirty="0" err="1" smtClean="0"/>
              <a:t>userid</a:t>
            </a:r>
            <a:r>
              <a:rPr lang="en-US" sz="1400" dirty="0" smtClean="0"/>
              <a:t>=“username”</a:t>
            </a:r>
          </a:p>
          <a:p>
            <a:pPr lvl="3"/>
            <a:r>
              <a:rPr lang="en-US" sz="1400" dirty="0" err="1" smtClean="0"/>
              <a:t>passwordhash</a:t>
            </a:r>
            <a:r>
              <a:rPr lang="en-US" sz="1400" dirty="0" smtClean="0"/>
              <a:t>=“hash of user’s password”</a:t>
            </a:r>
          </a:p>
          <a:p>
            <a:pPr lvl="3"/>
            <a:r>
              <a:rPr lang="en-US" sz="1400" dirty="0" err="1" smtClean="0"/>
              <a:t>sessionid</a:t>
            </a:r>
            <a:r>
              <a:rPr lang="en-US" sz="1400" dirty="0" smtClean="0"/>
              <a:t>=“server’s session id</a:t>
            </a:r>
            <a:r>
              <a:rPr lang="en-US" sz="1400" dirty="0" smtClean="0"/>
              <a:t>”</a:t>
            </a:r>
          </a:p>
          <a:p>
            <a:pPr lvl="1"/>
            <a:r>
              <a:rPr lang="en-US" sz="1800" dirty="0" smtClean="0"/>
              <a:t>Response</a:t>
            </a:r>
          </a:p>
          <a:p>
            <a:pPr lvl="2"/>
            <a:r>
              <a:rPr lang="en-US" sz="1600" dirty="0" smtClean="0"/>
              <a:t>status</a:t>
            </a:r>
            <a:r>
              <a:rPr lang="en-US" sz="1600" dirty="0" smtClean="0"/>
              <a:t>=“accepted”</a:t>
            </a:r>
            <a:br>
              <a:rPr lang="en-US" sz="1600" dirty="0" smtClean="0"/>
            </a:br>
            <a:r>
              <a:rPr lang="en-US" sz="1600" dirty="0" smtClean="0"/>
              <a:t>status-code=“1”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</a:t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r>
              <a:rPr lang="en-US" sz="1600" dirty="0"/>
              <a:t>s</a:t>
            </a:r>
            <a:r>
              <a:rPr lang="en-US" sz="1600" dirty="0" smtClean="0"/>
              <a:t>tatus=“rejected”</a:t>
            </a:r>
            <a:br>
              <a:rPr lang="en-US" sz="1600" dirty="0" smtClean="0"/>
            </a:br>
            <a:r>
              <a:rPr lang="en-US" sz="1600" dirty="0"/>
              <a:t>status-code</a:t>
            </a:r>
            <a:r>
              <a:rPr lang="en-US" sz="1600" dirty="0" smtClean="0"/>
              <a:t>=“2 / 3 / 4”</a:t>
            </a:r>
            <a:br>
              <a:rPr lang="en-US" sz="1600" dirty="0" smtClean="0"/>
            </a:br>
            <a:r>
              <a:rPr lang="en-US" sz="1600" dirty="0" smtClean="0"/>
              <a:t>message=“server error / integrity error / session expired”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LoginClient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  <a:endParaRPr lang="en-US" dirty="0" smtClean="0"/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ChatSendClient</a:t>
            </a:r>
            <a:r>
              <a:rPr lang="en-US" dirty="0"/>
              <a:t> (</a:t>
            </a:r>
            <a:r>
              <a:rPr lang="en-US" dirty="0" err="1"/>
              <a:t>UserId</a:t>
            </a:r>
            <a:r>
              <a:rPr lang="en-US" dirty="0"/>
              <a:t>, Message, </a:t>
            </a:r>
            <a:r>
              <a:rPr lang="en-US" dirty="0" smtClean="0"/>
              <a:t>Timestamp, </a:t>
            </a:r>
            <a:r>
              <a:rPr lang="en-US" dirty="0" err="1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userid</a:t>
            </a:r>
            <a:r>
              <a:rPr lang="en-US" dirty="0"/>
              <a:t>=“username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message=“user’s message”</a:t>
            </a:r>
            <a:endParaRPr lang="en-US" dirty="0"/>
          </a:p>
          <a:p>
            <a:pPr lvl="3"/>
            <a:r>
              <a:rPr lang="en-US" dirty="0"/>
              <a:t>timestamp=“timestamp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/>
              <a:t>s</a:t>
            </a:r>
            <a:r>
              <a:rPr lang="en-US" dirty="0" err="1" smtClean="0"/>
              <a:t>essionid</a:t>
            </a:r>
            <a:r>
              <a:rPr lang="en-US" dirty="0" smtClean="0"/>
              <a:t>=“server’s session id”</a:t>
            </a:r>
            <a:endParaRPr lang="en-US" dirty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LogoutClient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, timestamp)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  <a:endParaRPr lang="en-US" dirty="0" smtClean="0"/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LogoutServer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ServerHeartbeat</a:t>
            </a:r>
            <a:r>
              <a:rPr lang="en-US" dirty="0" smtClean="0"/>
              <a:t>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serverheartbeat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ListRegisteredServer</a:t>
            </a:r>
            <a:r>
              <a:rPr lang="en-US" dirty="0" smtClean="0"/>
              <a:t> ()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listregisteredserver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servers=</a:t>
            </a:r>
          </a:p>
          <a:p>
            <a:pPr lvl="3"/>
            <a:r>
              <a:rPr lang="en-US" dirty="0" smtClean="0"/>
              <a:t>&lt;server </a:t>
            </a:r>
            <a:r>
              <a:rPr lang="en-US" dirty="0" err="1" smtClean="0"/>
              <a:t>ip</a:t>
            </a:r>
            <a:r>
              <a:rPr lang="en-US" dirty="0" smtClean="0"/>
              <a:t>=“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” port=“listening port” password=“hash” 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Diagram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Skema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Chatting </a:t>
            </a:r>
            <a:r>
              <a:rPr lang="en-US" b="1" dirty="0"/>
              <a:t>Multi Server</a:t>
            </a:r>
          </a:p>
        </p:txBody>
      </p:sp>
      <p:sp>
        <p:nvSpPr>
          <p:cNvPr id="4" name="Oval 3"/>
          <p:cNvSpPr/>
          <p:nvPr/>
        </p:nvSpPr>
        <p:spPr>
          <a:xfrm>
            <a:off x="3179928" y="4047887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6728" y="27851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3528" y="40805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4528" y="37756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489" y="48424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8528" y="3781187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918691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4225" y="152722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C3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93389" y="153916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C4</a:t>
            </a:r>
            <a:endParaRPr lang="en-US"/>
          </a:p>
        </p:txBody>
      </p:sp>
      <p:cxnSp>
        <p:nvCxnSpPr>
          <p:cNvPr id="13" name="Straight Connector 12"/>
          <p:cNvCxnSpPr>
            <a:stCxn id="7" idx="3"/>
            <a:endCxn id="4" idx="1"/>
          </p:cNvCxnSpPr>
          <p:nvPr/>
        </p:nvCxnSpPr>
        <p:spPr>
          <a:xfrm>
            <a:off x="2494128" y="4042391"/>
            <a:ext cx="842029" cy="16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4" idx="3"/>
          </p:cNvCxnSpPr>
          <p:nvPr/>
        </p:nvCxnSpPr>
        <p:spPr>
          <a:xfrm flipV="1">
            <a:off x="2502089" y="4958458"/>
            <a:ext cx="834068" cy="15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5" idx="1"/>
          </p:cNvCxnSpPr>
          <p:nvPr/>
        </p:nvCxnSpPr>
        <p:spPr>
          <a:xfrm>
            <a:off x="4129025" y="2060622"/>
            <a:ext cx="273932" cy="88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5" idx="7"/>
          </p:cNvCxnSpPr>
          <p:nvPr/>
        </p:nvCxnSpPr>
        <p:spPr>
          <a:xfrm flipH="1">
            <a:off x="5157299" y="2072564"/>
            <a:ext cx="340890" cy="86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6" idx="7"/>
          </p:cNvCxnSpPr>
          <p:nvPr/>
        </p:nvCxnSpPr>
        <p:spPr>
          <a:xfrm flipH="1">
            <a:off x="6224099" y="4047887"/>
            <a:ext cx="994429" cy="18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6224099" y="4991115"/>
            <a:ext cx="1014901" cy="19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7"/>
            <a:endCxn id="5" idx="3"/>
          </p:cNvCxnSpPr>
          <p:nvPr/>
        </p:nvCxnSpPr>
        <p:spPr>
          <a:xfrm flipV="1">
            <a:off x="4090499" y="3695715"/>
            <a:ext cx="312458" cy="508401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4" idx="6"/>
            <a:endCxn id="6" idx="2"/>
          </p:cNvCxnSpPr>
          <p:nvPr/>
        </p:nvCxnSpPr>
        <p:spPr>
          <a:xfrm>
            <a:off x="4246728" y="4581287"/>
            <a:ext cx="1066800" cy="3265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5" idx="5"/>
            <a:endCxn id="6" idx="1"/>
          </p:cNvCxnSpPr>
          <p:nvPr/>
        </p:nvCxnSpPr>
        <p:spPr>
          <a:xfrm>
            <a:off x="5157299" y="3695715"/>
            <a:ext cx="312458" cy="541058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1663696" y="593662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2285" y="600671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(Telnet/Browser)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1078" y="5992817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(node.js)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69348" y="5644083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Client-Server (c2s)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016578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7" name="Rectangle 6"/>
          <p:cNvSpPr/>
          <p:nvPr/>
        </p:nvSpPr>
        <p:spPr>
          <a:xfrm>
            <a:off x="5747657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604407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5486" y="2713095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4407" y="32820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04407" y="439587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56783">
            <a:off x="3681674" y="3282030"/>
            <a:ext cx="2164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Login (username, password)</a:t>
            </a:r>
            <a:endParaRPr lang="id-ID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950899" y="4639578"/>
            <a:ext cx="16837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/>
              <a:t>Session-id = “</a:t>
            </a:r>
            <a:r>
              <a:rPr lang="en-US" sz="1350" dirty="0" err="1"/>
              <a:t>abcdef</a:t>
            </a:r>
            <a:r>
              <a:rPr lang="en-US" sz="1350" dirty="0"/>
              <a:t>”</a:t>
            </a:r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26210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Server-Server (s2s)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160224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219007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90274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1</a:t>
            </a:r>
            <a:endParaRPr lang="id-ID" sz="1350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378103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6406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2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695189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90075" y="3135086"/>
            <a:ext cx="2188028" cy="28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30539">
            <a:off x="2519385" y="2992480"/>
            <a:ext cx="1721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Login (username, password)</a:t>
            </a:r>
            <a:endParaRPr lang="id-ID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8103" y="3633107"/>
            <a:ext cx="2580029" cy="38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10503">
            <a:off x="4440058" y="3503615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loginClient</a:t>
            </a:r>
            <a:r>
              <a:rPr lang="en-US" sz="1050" dirty="0"/>
              <a:t> (</a:t>
            </a:r>
            <a:r>
              <a:rPr lang="en-US" sz="1050" dirty="0" smtClean="0"/>
              <a:t>username, </a:t>
            </a:r>
            <a:r>
              <a:rPr lang="en-US" sz="1050" dirty="0" err="1" smtClean="0"/>
              <a:t>sessid</a:t>
            </a:r>
            <a:r>
              <a:rPr lang="en-US" sz="1050" dirty="0" smtClean="0"/>
              <a:t>, timestamp)</a:t>
            </a:r>
            <a:endParaRPr lang="id-ID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78104" y="4451266"/>
            <a:ext cx="2580028" cy="30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369183">
            <a:off x="5111513" y="4639465"/>
            <a:ext cx="12650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  <a:endParaRPr lang="id-ID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96313" y="5126514"/>
            <a:ext cx="2188028" cy="212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369183">
            <a:off x="2706937" y="5196213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</a:p>
          <a:p>
            <a:r>
              <a:rPr lang="en-US" sz="1050" dirty="0"/>
              <a:t>Session-id = “</a:t>
            </a:r>
            <a:r>
              <a:rPr lang="en-US" sz="1050" dirty="0" err="1"/>
              <a:t>abcdef</a:t>
            </a:r>
            <a:r>
              <a:rPr lang="en-US" sz="1050" dirty="0"/>
              <a:t>”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3278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 &amp; Database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serverx.cfg</a:t>
            </a:r>
            <a:r>
              <a:rPr lang="en-US" dirty="0" smtClean="0"/>
              <a:t> (</a:t>
            </a:r>
            <a:r>
              <a:rPr lang="en-US" dirty="0" err="1" smtClean="0"/>
              <a:t>json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“ip”:”192.168.1.100”/null,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“port”:”80”,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password”:”password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”:”DBNAME”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serverHook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{“ip”:”192.168.1.101”,”port”:”80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persistDB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”:true/false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Keterangan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server.</a:t>
            </a:r>
            <a:br>
              <a:rPr lang="en-US" dirty="0" smtClean="0"/>
            </a:br>
            <a:r>
              <a:rPr lang="en-US" sz="2000" b="1" dirty="0" err="1" smtClean="0"/>
              <a:t>Misal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i="1" dirty="0" smtClean="0"/>
              <a:t>server1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filenya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i="1" dirty="0" smtClean="0"/>
              <a:t>server1.cfg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286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‘server’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lnSpc>
                <a:spcPct val="110000"/>
              </a:lnSpc>
            </a:pPr>
            <a:r>
              <a:rPr lang="en-US" dirty="0" err="1" smtClean="0">
                <a:cs typeface="Courier New" panose="02070309020205020404" pitchFamily="49" charset="0"/>
              </a:rPr>
              <a:t>Dibutuhkan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ipPort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karena</a:t>
            </a:r>
            <a:r>
              <a:rPr lang="en-US" dirty="0" smtClean="0">
                <a:cs typeface="Courier New" panose="02070309020205020404" pitchFamily="49" charset="0"/>
              </a:rPr>
              <a:t> database yang </a:t>
            </a:r>
            <a:r>
              <a:rPr lang="en-US" dirty="0" err="1" smtClean="0">
                <a:cs typeface="Courier New" panose="02070309020205020404" pitchFamily="49" charset="0"/>
              </a:rPr>
              <a:t>digunakan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hanya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dapat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memberikan</a:t>
            </a:r>
            <a:r>
              <a:rPr lang="en-US" dirty="0" smtClean="0">
                <a:cs typeface="Courier New" panose="02070309020205020404" pitchFamily="49" charset="0"/>
              </a:rPr>
              <a:t> unique index per field, </a:t>
            </a:r>
            <a:r>
              <a:rPr lang="en-US" dirty="0" err="1" smtClean="0">
                <a:cs typeface="Courier New" panose="02070309020205020404" pitchFamily="49" charset="0"/>
              </a:rPr>
              <a:t>bukan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gabungan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berapa</a:t>
            </a:r>
            <a:r>
              <a:rPr lang="en-US" dirty="0" smtClean="0">
                <a:cs typeface="Courier New" panose="02070309020205020404" pitchFamily="49" charset="0"/>
              </a:rPr>
              <a:t> field </a:t>
            </a:r>
            <a:r>
              <a:rPr lang="en-US" dirty="0" err="1" smtClean="0">
                <a:cs typeface="Courier New" panose="02070309020205020404" pitchFamily="49" charset="0"/>
              </a:rPr>
              <a:t>seperti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pada</a:t>
            </a:r>
            <a:r>
              <a:rPr lang="en-US" dirty="0" smtClean="0">
                <a:cs typeface="Courier New" panose="02070309020205020404" pitchFamily="49" charset="0"/>
              </a:rPr>
              <a:t> DBMS </a:t>
            </a:r>
            <a:r>
              <a:rPr lang="en-US" dirty="0" err="1" smtClean="0">
                <a:cs typeface="Courier New" panose="02070309020205020404" pitchFamily="49" charset="0"/>
              </a:rPr>
              <a:t>berbasis</a:t>
            </a:r>
            <a:r>
              <a:rPr lang="en-US" dirty="0" smtClean="0">
                <a:cs typeface="Courier New" panose="02070309020205020404" pitchFamily="49" charset="0"/>
              </a:rPr>
              <a:t> SQL. </a:t>
            </a:r>
            <a:r>
              <a:rPr lang="en-US" dirty="0" err="1" smtClean="0">
                <a:cs typeface="Courier New" panose="02070309020205020404" pitchFamily="49" charset="0"/>
              </a:rPr>
              <a:t>ip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dan</a:t>
            </a:r>
            <a:r>
              <a:rPr lang="en-US" dirty="0" smtClean="0">
                <a:cs typeface="Courier New" panose="02070309020205020404" pitchFamily="49" charset="0"/>
              </a:rPr>
              <a:t> port </a:t>
            </a:r>
            <a:r>
              <a:rPr lang="en-US" dirty="0" err="1" smtClean="0">
                <a:cs typeface="Courier New" panose="02070309020205020404" pitchFamily="49" charset="0"/>
              </a:rPr>
              <a:t>tetap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ada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supaya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tidak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perlu</a:t>
            </a:r>
            <a:r>
              <a:rPr lang="en-US" dirty="0" smtClean="0">
                <a:cs typeface="Courier New" panose="02070309020205020404" pitchFamily="49" charset="0"/>
              </a:rPr>
              <a:t> parsing.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457200"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user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‘user’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handledByMe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84188">
              <a:lnSpc>
                <a:spcPct val="100000"/>
              </a:lnSpc>
            </a:pPr>
            <a:r>
              <a:rPr lang="en-US" dirty="0"/>
              <a:t>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i="1" dirty="0"/>
              <a:t>history chat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collection </a:t>
            </a:r>
            <a:r>
              <a:rPr lang="en-US" dirty="0" err="1"/>
              <a:t>bernama</a:t>
            </a:r>
            <a:r>
              <a:rPr lang="en-US" dirty="0"/>
              <a:t> ‘</a:t>
            </a:r>
            <a:r>
              <a:rPr lang="en-US" dirty="0" err="1"/>
              <a:t>chatHistory</a:t>
            </a:r>
            <a:r>
              <a:rPr lang="en-US" dirty="0"/>
              <a:t>’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message”:String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Threading </a:t>
            </a:r>
            <a:r>
              <a:rPr lang="en-US" b="1" dirty="0" err="1" smtClean="0"/>
              <a:t>pada</a:t>
            </a:r>
            <a:r>
              <a:rPr lang="en-US" b="1" dirty="0" smtClean="0"/>
              <a:t> Node.js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err="1" smtClean="0"/>
              <a:t>Sumber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nodesource.com/blog/understanding-the-nodejs-event-loop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www.youtube.com/watch?v=8aGhZQkoFbQ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nodejs.org/api/cluster.html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github.com/fent/clusterhub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1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Node.js?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Sederhananya</a:t>
            </a:r>
            <a:r>
              <a:rPr lang="en-US" sz="2400" dirty="0" smtClean="0"/>
              <a:t>: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server &amp;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API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i="1" dirty="0" smtClean="0"/>
              <a:t>event-loop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57334" y="2454424"/>
            <a:ext cx="6772268" cy="2716900"/>
            <a:chOff x="871538" y="3054507"/>
            <a:chExt cx="8119523" cy="3257392"/>
          </a:xfrm>
        </p:grpSpPr>
        <p:sp>
          <p:nvSpPr>
            <p:cNvPr id="2" name="Rectangle 1"/>
            <p:cNvSpPr/>
            <p:nvPr/>
          </p:nvSpPr>
          <p:spPr>
            <a:xfrm>
              <a:off x="871538" y="3054507"/>
              <a:ext cx="1528763" cy="18288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Stack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7294" y="5085317"/>
              <a:ext cx="857250" cy="857250"/>
              <a:chOff x="3857625" y="4200525"/>
              <a:chExt cx="1157288" cy="1157288"/>
            </a:xfrm>
          </p:grpSpPr>
          <p:sp>
            <p:nvSpPr>
              <p:cNvPr id="3" name="Circular Arrow 2"/>
              <p:cNvSpPr/>
              <p:nvPr/>
            </p:nvSpPr>
            <p:spPr>
              <a:xfrm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65550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ular Arrow 5"/>
              <p:cNvSpPr/>
              <p:nvPr/>
            </p:nvSpPr>
            <p:spPr>
              <a:xfrm rot="10800000"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72035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400301" y="5085317"/>
              <a:ext cx="4672012" cy="857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 Queue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0111" y="5942567"/>
              <a:ext cx="12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Event-loop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1763" y="3054507"/>
              <a:ext cx="4400550" cy="18288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C++ library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(network, </a:t>
              </a:r>
              <a:r>
                <a:rPr lang="en-US" dirty="0" err="1" smtClean="0"/>
                <a:t>i</a:t>
              </a:r>
              <a:r>
                <a:rPr lang="en-US" dirty="0" smtClean="0"/>
                <a:t>/o, timer, crypto)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98878" y="3784205"/>
              <a:ext cx="647712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6055514" y="4823899"/>
              <a:ext cx="647712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6793687" y="3784204"/>
              <a:ext cx="647712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2418" y="3653277"/>
              <a:ext cx="1438643" cy="77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</a:t>
              </a:r>
            </a:p>
            <a:p>
              <a:r>
                <a:rPr lang="en-US" dirty="0" smtClean="0"/>
                <a:t>Event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3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Event-loop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Ketentuan</a:t>
            </a:r>
            <a:r>
              <a:rPr lang="en-US" b="1" dirty="0"/>
              <a:t>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Semua</a:t>
            </a:r>
            <a:r>
              <a:rPr lang="en-US" dirty="0"/>
              <a:t> server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Mendengarkan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port </a:t>
            </a:r>
            <a:r>
              <a:rPr lang="en-US" dirty="0" err="1"/>
              <a:t>tertentu</a:t>
            </a:r>
            <a:endParaRPr lang="en-US" dirty="0"/>
          </a:p>
          <a:p>
            <a:pPr lvl="1"/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server lain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text </a:t>
            </a:r>
            <a:r>
              <a:rPr lang="en-US" b="1" dirty="0" err="1"/>
              <a:t>serverx.cfg</a:t>
            </a:r>
            <a:r>
              <a:rPr lang="en-US" dirty="0"/>
              <a:t>.</a:t>
            </a:r>
          </a:p>
          <a:p>
            <a:r>
              <a:rPr lang="en-US" dirty="0"/>
              <a:t>File </a:t>
            </a:r>
            <a:r>
              <a:rPr lang="en-US" b="1" dirty="0" err="1"/>
              <a:t>severx.cfg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parameter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server.</a:t>
            </a:r>
            <a:br>
              <a:rPr lang="en-US" dirty="0" smtClean="0"/>
            </a:br>
            <a:r>
              <a:rPr lang="en-US" dirty="0" err="1" smtClean="0"/>
              <a:t>Misalnya</a:t>
            </a:r>
            <a:r>
              <a:rPr lang="en-US" dirty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server.js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serverx.cfg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Semua</a:t>
            </a:r>
            <a:r>
              <a:rPr lang="en-US" dirty="0"/>
              <a:t> client </a:t>
            </a:r>
            <a:r>
              <a:rPr lang="en-US" dirty="0" err="1"/>
              <a:t>maupun</a:t>
            </a:r>
            <a:r>
              <a:rPr lang="en-US" dirty="0"/>
              <a:t> server lain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port yang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6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Event-loop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event-loop </a:t>
            </a:r>
            <a:r>
              <a:rPr lang="en-US" dirty="0" err="1" smtClean="0"/>
              <a:t>pada</a:t>
            </a:r>
            <a:r>
              <a:rPr lang="en-US" dirty="0" smtClean="0"/>
              <a:t> node.js: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thread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event-loop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non-blocking.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0" y="2439192"/>
            <a:ext cx="5595939" cy="21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/>
              <a:t>throughput </a:t>
            </a:r>
            <a:r>
              <a:rPr lang="en-US" dirty="0" err="1"/>
              <a:t>untuk</a:t>
            </a:r>
            <a:r>
              <a:rPr lang="en-US" dirty="0"/>
              <a:t> proses yang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thread (</a:t>
            </a:r>
            <a:r>
              <a:rPr lang="en-US" dirty="0" err="1" smtClean="0"/>
              <a:t>sifatnya</a:t>
            </a:r>
            <a:r>
              <a:rPr lang="en-US" dirty="0" smtClean="0"/>
              <a:t> yang </a:t>
            </a:r>
            <a:r>
              <a:rPr lang="en-US" dirty="0" err="1" smtClean="0"/>
              <a:t>nonblocking</a:t>
            </a:r>
            <a:r>
              <a:rPr lang="en-US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deadlock </a:t>
            </a:r>
            <a:r>
              <a:rPr lang="en-US" dirty="0" err="1" smtClean="0"/>
              <a:t>antar</a:t>
            </a:r>
            <a:r>
              <a:rPr lang="en-US" dirty="0" smtClean="0"/>
              <a:t> thread </a:t>
            </a:r>
            <a:r>
              <a:rPr lang="en-US" dirty="0" err="1" smtClean="0"/>
              <a:t>maupun</a:t>
            </a:r>
            <a:r>
              <a:rPr lang="en-US" dirty="0" smtClean="0"/>
              <a:t> race-condition.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callback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atomik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Kelemahan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callback /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blocking, </a:t>
            </a:r>
            <a:r>
              <a:rPr lang="en-US" dirty="0" err="1"/>
              <a:t>seluruh</a:t>
            </a:r>
            <a:r>
              <a:rPr lang="en-US" dirty="0"/>
              <a:t> event-loop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-block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per “tick”,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 event-loop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4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node.js,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b="1" i="1" dirty="0" err="1" smtClean="0"/>
              <a:t>child_process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Cluster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node.js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i="1" dirty="0" smtClean="0"/>
              <a:t>load balancing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Beda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Child process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1:1 </a:t>
            </a:r>
            <a:r>
              <a:rPr lang="en-US" dirty="0" err="1" smtClean="0"/>
              <a:t>dari</a:t>
            </a:r>
            <a:r>
              <a:rPr lang="en-US" dirty="0" smtClean="0"/>
              <a:t> master process.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memory sharing.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Beda proses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beda</a:t>
            </a:r>
            <a:r>
              <a:rPr lang="en-US" dirty="0" smtClean="0">
                <a:sym typeface="Wingdings" panose="05000000000000000000" pitchFamily="2" charset="2"/>
              </a:rPr>
              <a:t> address space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inter-process messaging.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Inter-process messaging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pass-by-reference. </a:t>
            </a:r>
            <a:r>
              <a:rPr lang="en-GB" dirty="0" err="1" smtClean="0"/>
              <a:t>Semua</a:t>
            </a:r>
            <a:r>
              <a:rPr lang="en-GB" dirty="0" smtClean="0"/>
              <a:t> message 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JSON.stringify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r>
              <a:rPr lang="en-US" b="1" dirty="0" err="1" smtClean="0"/>
              <a:t>Antar</a:t>
            </a:r>
            <a:r>
              <a:rPr lang="en-US" b="1" dirty="0" smtClean="0"/>
              <a:t> Proses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Master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communication channel per worker.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Event-based: message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next-tick,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interrupt.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Deep copy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dikirimkan</a:t>
            </a:r>
            <a:r>
              <a:rPr lang="en-US" dirty="0" smtClean="0"/>
              <a:t>. (</a:t>
            </a:r>
            <a:r>
              <a:rPr lang="en-US" dirty="0" err="1" smtClean="0"/>
              <a:t>bukan</a:t>
            </a:r>
            <a:r>
              <a:rPr lang="en-US" dirty="0" smtClean="0"/>
              <a:t> object </a:t>
            </a:r>
            <a:r>
              <a:rPr lang="en-US" dirty="0" err="1" smtClean="0"/>
              <a:t>refference</a:t>
            </a:r>
            <a:r>
              <a:rPr lang="en-US" dirty="0" smtClean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85938" y="2471716"/>
            <a:ext cx="5543549" cy="2071709"/>
            <a:chOff x="1785938" y="3386133"/>
            <a:chExt cx="5543549" cy="3414166"/>
          </a:xfrm>
        </p:grpSpPr>
        <p:sp>
          <p:nvSpPr>
            <p:cNvPr id="4" name="Rectangle 3"/>
            <p:cNvSpPr/>
            <p:nvPr/>
          </p:nvSpPr>
          <p:spPr>
            <a:xfrm>
              <a:off x="1785938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Master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43263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9169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075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938" y="5629270"/>
              <a:ext cx="5543549" cy="1171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Communication Channel</a:t>
              </a:r>
              <a:endParaRPr lang="en-US" b="1" dirty="0"/>
            </a:p>
          </p:txBody>
        </p:sp>
        <p:sp>
          <p:nvSpPr>
            <p:cNvPr id="9" name="Up-Down Arrow 8"/>
            <p:cNvSpPr/>
            <p:nvPr/>
          </p:nvSpPr>
          <p:spPr>
            <a:xfrm>
              <a:off x="3536156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/>
            <p:cNvSpPr/>
            <p:nvPr/>
          </p:nvSpPr>
          <p:spPr>
            <a:xfrm>
              <a:off x="2078831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5072062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6607968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6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oud 47"/>
          <p:cNvSpPr/>
          <p:nvPr/>
        </p:nvSpPr>
        <p:spPr>
          <a:xfrm>
            <a:off x="3400425" y="5523190"/>
            <a:ext cx="5486401" cy="10061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Network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91490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9444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11893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49846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32294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70248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2" name="Content Placeholder 5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771775" cy="435133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Master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</a:t>
            </a:r>
            <a:r>
              <a:rPr lang="en-GB" sz="1800" dirty="0" err="1" smtClean="0"/>
              <a:t>transaki</a:t>
            </a:r>
            <a:r>
              <a:rPr lang="en-GB" sz="1800" dirty="0" smtClean="0"/>
              <a:t> database </a:t>
            </a:r>
            <a:r>
              <a:rPr lang="en-GB" sz="1800" dirty="0" err="1" smtClean="0"/>
              <a:t>dan</a:t>
            </a:r>
            <a:r>
              <a:rPr lang="en-GB" sz="1800" dirty="0" smtClean="0"/>
              <a:t> outgoing s2s.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c2s </a:t>
            </a:r>
            <a:r>
              <a:rPr lang="en-GB" sz="1800" dirty="0" err="1" smtClean="0"/>
              <a:t>dan</a:t>
            </a:r>
            <a:r>
              <a:rPr lang="en-GB" sz="1800" dirty="0" smtClean="0"/>
              <a:t> incoming s2s </a:t>
            </a:r>
            <a:r>
              <a:rPr lang="en-GB" sz="1800" dirty="0" err="1" smtClean="0"/>
              <a:t>dan</a:t>
            </a:r>
            <a:r>
              <a:rPr lang="en-GB" sz="1800" dirty="0" smtClean="0"/>
              <a:t> crypto.</a:t>
            </a:r>
          </a:p>
          <a:p>
            <a:r>
              <a:rPr lang="en-GB" sz="1800" dirty="0" err="1" smtClean="0"/>
              <a:t>Sebanyak</a:t>
            </a:r>
            <a:r>
              <a:rPr lang="en-GB" sz="1800" dirty="0" smtClean="0"/>
              <a:t> </a:t>
            </a:r>
            <a:r>
              <a:rPr lang="en-GB" sz="1800" dirty="0" err="1" smtClean="0"/>
              <a:t>mungkin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</a:t>
            </a:r>
            <a:r>
              <a:rPr lang="en-GB" sz="1800" dirty="0" err="1" smtClean="0"/>
              <a:t>komputasi</a:t>
            </a:r>
            <a:r>
              <a:rPr lang="en-GB" sz="1800" dirty="0" smtClean="0"/>
              <a:t> </a:t>
            </a:r>
            <a:r>
              <a:rPr lang="en-GB" sz="1800" dirty="0" err="1" smtClean="0"/>
              <a:t>didelegasikan</a:t>
            </a:r>
            <a:r>
              <a:rPr lang="en-GB" sz="1800" dirty="0" smtClean="0"/>
              <a:t> </a:t>
            </a:r>
            <a:r>
              <a:rPr lang="en-GB" sz="1800" dirty="0" err="1" smtClean="0"/>
              <a:t>ke</a:t>
            </a:r>
            <a:r>
              <a:rPr lang="en-GB" sz="1800" dirty="0" smtClean="0"/>
              <a:t> child.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menyimpan</a:t>
            </a:r>
            <a:r>
              <a:rPr lang="en-GB" sz="1800" dirty="0" smtClean="0"/>
              <a:t> cache </a:t>
            </a:r>
            <a:r>
              <a:rPr lang="en-GB" sz="1800" dirty="0" err="1" smtClean="0"/>
              <a:t>chatHistory</a:t>
            </a:r>
            <a:r>
              <a:rPr lang="en-GB" sz="1800" dirty="0" smtClean="0"/>
              <a:t>. </a:t>
            </a:r>
            <a:r>
              <a:rPr lang="en-GB" sz="1800" dirty="0" err="1" smtClean="0"/>
              <a:t>Versi</a:t>
            </a:r>
            <a:r>
              <a:rPr lang="en-GB" sz="1800" dirty="0" smtClean="0"/>
              <a:t> </a:t>
            </a:r>
            <a:r>
              <a:rPr lang="en-GB" sz="1800" dirty="0" err="1" smtClean="0"/>
              <a:t>terbaru</a:t>
            </a:r>
            <a:r>
              <a:rPr lang="en-GB" sz="1800" dirty="0" smtClean="0"/>
              <a:t> </a:t>
            </a:r>
            <a:r>
              <a:rPr lang="en-GB" sz="1800" dirty="0" err="1" smtClean="0"/>
              <a:t>akan</a:t>
            </a:r>
            <a:r>
              <a:rPr lang="en-GB" sz="1800" dirty="0" smtClean="0"/>
              <a:t> </a:t>
            </a:r>
            <a:r>
              <a:rPr lang="en-GB" sz="1800" dirty="0" err="1" smtClean="0"/>
              <a:t>selalu</a:t>
            </a:r>
            <a:r>
              <a:rPr lang="en-GB" sz="1800" dirty="0" smtClean="0"/>
              <a:t> </a:t>
            </a:r>
            <a:r>
              <a:rPr lang="en-GB" sz="1800" dirty="0" err="1" smtClean="0"/>
              <a:t>dimiliki</a:t>
            </a:r>
            <a:r>
              <a:rPr lang="en-GB" sz="1800" dirty="0" smtClean="0"/>
              <a:t> </a:t>
            </a:r>
            <a:r>
              <a:rPr lang="en-GB" sz="1800" dirty="0" err="1" smtClean="0"/>
              <a:t>oleh</a:t>
            </a:r>
            <a:r>
              <a:rPr lang="en-GB" sz="1800" dirty="0" smtClean="0"/>
              <a:t> master.</a:t>
            </a:r>
          </a:p>
          <a:p>
            <a:r>
              <a:rPr lang="en-GB" sz="1800" dirty="0" err="1" smtClean="0"/>
              <a:t>Jumlah</a:t>
            </a:r>
            <a:r>
              <a:rPr lang="en-GB" sz="1800" dirty="0" smtClean="0"/>
              <a:t> child = </a:t>
            </a:r>
            <a:r>
              <a:rPr lang="en-GB" sz="1800" dirty="0" err="1" smtClean="0"/>
              <a:t>jumlah</a:t>
            </a:r>
            <a:r>
              <a:rPr lang="en-GB" sz="1800" dirty="0" smtClean="0"/>
              <a:t> logical processor - 1.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054" y="1690689"/>
            <a:ext cx="1263148" cy="7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Master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91651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1651" y="2776535"/>
            <a:ext cx="4503953" cy="72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Communication Channel</a:t>
            </a:r>
            <a:endParaRPr lang="en-US" b="1" dirty="0"/>
          </a:p>
        </p:txBody>
      </p:sp>
      <p:sp>
        <p:nvSpPr>
          <p:cNvPr id="15" name="Up-Down Arrow 14"/>
          <p:cNvSpPr/>
          <p:nvPr/>
        </p:nvSpPr>
        <p:spPr>
          <a:xfrm>
            <a:off x="5926722" y="2307435"/>
            <a:ext cx="433808" cy="60007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5642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3063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2054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6045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3467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32456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06446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53868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7360574" y="1690689"/>
            <a:ext cx="861038" cy="7667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US" dirty="0"/>
          </a:p>
        </p:txBody>
      </p:sp>
      <p:sp>
        <p:nvSpPr>
          <p:cNvPr id="54" name="Up-Down Arrow 53"/>
          <p:cNvSpPr/>
          <p:nvPr/>
        </p:nvSpPr>
        <p:spPr>
          <a:xfrm rot="16200000">
            <a:off x="6878699" y="1663200"/>
            <a:ext cx="357187" cy="82172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87020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210613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7827824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12" name="Up-Down Arrow 11"/>
          <p:cNvSpPr/>
          <p:nvPr/>
        </p:nvSpPr>
        <p:spPr>
          <a:xfrm>
            <a:off x="4306321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926723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7547126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2628584" y="3154473"/>
            <a:ext cx="3912487" cy="1825426"/>
          </a:xfrm>
          <a:prstGeom prst="bentConnector3">
            <a:avLst>
              <a:gd name="adj1" fmla="val 99974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5101" y="1904029"/>
            <a:ext cx="503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asih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Pertanyaan</a:t>
            </a:r>
            <a:r>
              <a:rPr lang="en-US" dirty="0" smtClean="0"/>
              <a:t>? </a:t>
            </a:r>
            <a:r>
              <a:rPr lang="en-US" dirty="0" err="1" smtClean="0"/>
              <a:t>Kritik</a:t>
            </a:r>
            <a:r>
              <a:rPr lang="en-US" dirty="0" smtClean="0"/>
              <a:t>? Saran?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Server (</a:t>
            </a:r>
            <a:r>
              <a:rPr lang="en-US" b="1" dirty="0" err="1" smtClean="0"/>
              <a:t>Tambahan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tersinkronisasi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NTP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server)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timestamp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Client</a:t>
            </a:r>
          </a:p>
          <a:p>
            <a:pPr lvl="1"/>
            <a:r>
              <a:rPr lang="en-US" dirty="0" smtClean="0"/>
              <a:t>Telnet client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i="1" dirty="0" smtClean="0"/>
              <a:t>angular.js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bootstrap</a:t>
            </a:r>
            <a:r>
              <a:rPr lang="en-US" dirty="0" smtClean="0"/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Contoh</a:t>
            </a:r>
            <a:r>
              <a:rPr lang="en-US" i="1" dirty="0" smtClean="0"/>
              <a:t>: Chrome, Firefox, Safari, Microsoft Edge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85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Client (</a:t>
            </a:r>
            <a:r>
              <a:rPr lang="en-US" b="1" i="1" dirty="0" smtClean="0"/>
              <a:t>C2S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Login (User, Password)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, Message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ChatGet</a:t>
            </a:r>
            <a:r>
              <a:rPr lang="en-US" dirty="0"/>
              <a:t> </a:t>
            </a:r>
            <a:r>
              <a:rPr lang="en-US" dirty="0" smtClean="0"/>
              <a:t>(Time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Logout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ChatPull</a:t>
            </a:r>
            <a:r>
              <a:rPr lang="en-US" dirty="0" smtClean="0"/>
              <a:t> (</a:t>
            </a:r>
            <a:r>
              <a:rPr lang="en-US" dirty="0" err="1" smtClean="0"/>
              <a:t>lastID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Assume get all message if ID=-1.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return: new ID, chat history since last ID.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ClientHeartbeat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SessionID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tersedia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melalui</a:t>
            </a:r>
            <a:r>
              <a:rPr lang="en-US" dirty="0" smtClean="0">
                <a:sym typeface="Wingdings" panose="05000000000000000000" pitchFamily="2" charset="2"/>
              </a:rPr>
              <a:t> HTTP POST.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client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request HTTP GET,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server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GUI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berinteraksi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server.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HTTP method </a:t>
            </a:r>
            <a:r>
              <a:rPr lang="en-US" dirty="0" err="1" smtClean="0">
                <a:sym typeface="Wingdings" panose="05000000000000000000" pitchFamily="2" charset="2"/>
              </a:rPr>
              <a:t>lainnya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dilayani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Server Lain (</a:t>
            </a:r>
            <a:r>
              <a:rPr lang="en-US" b="1" i="1" dirty="0" smtClean="0"/>
              <a:t>S2S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RegistrasiServer</a:t>
            </a:r>
            <a:r>
              <a:rPr lang="en-US" sz="2000" dirty="0"/>
              <a:t> (IP, </a:t>
            </a:r>
            <a:r>
              <a:rPr lang="en-US" sz="2000" dirty="0" err="1"/>
              <a:t>PortListener</a:t>
            </a:r>
            <a:r>
              <a:rPr lang="en-US" sz="2000" dirty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LoginServer</a:t>
            </a:r>
            <a:r>
              <a:rPr lang="en-US" sz="2000" dirty="0" smtClean="0"/>
              <a:t> (IP, </a:t>
            </a:r>
            <a:r>
              <a:rPr lang="en-US" sz="2000" dirty="0" err="1" smtClean="0"/>
              <a:t>PortListener</a:t>
            </a:r>
            <a:r>
              <a:rPr lang="en-US" sz="2000" dirty="0" smtClean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RegistrasiClient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Userid</a:t>
            </a:r>
            <a:r>
              <a:rPr lang="en-US" sz="2000" dirty="0"/>
              <a:t>, </a:t>
            </a:r>
            <a:r>
              <a:rPr lang="en-US" sz="2000" b="1" i="1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LoginClient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ChatSendClient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smtClean="0"/>
              <a:t>Message, </a:t>
            </a:r>
            <a:r>
              <a:rPr lang="en-US" sz="2000" b="1" i="1" dirty="0" smtClean="0"/>
              <a:t>Timestamp</a:t>
            </a:r>
            <a:r>
              <a:rPr lang="en-US" sz="2000" dirty="0" smtClean="0"/>
              <a:t>, </a:t>
            </a:r>
            <a:r>
              <a:rPr lang="en-US" sz="2000" b="1" i="1" dirty="0" err="1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LogoutClient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LogoutServer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i="1" dirty="0" err="1" smtClean="0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ym typeface="Wingdings" panose="05000000000000000000" pitchFamily="2" charset="2"/>
              </a:rPr>
              <a:t>ServerHeartbeat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SessionID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ListRegisteredServer</a:t>
            </a:r>
            <a:r>
              <a:rPr lang="en-US" sz="2000" dirty="0" smtClean="0"/>
              <a:t>()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6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Arsitektur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5209" y="1913294"/>
            <a:ext cx="2867235" cy="1934223"/>
            <a:chOff x="751727" y="1815920"/>
            <a:chExt cx="2867235" cy="1934223"/>
          </a:xfrm>
        </p:grpSpPr>
        <p:sp>
          <p:nvSpPr>
            <p:cNvPr id="4" name="Rectangle 3"/>
            <p:cNvSpPr/>
            <p:nvPr/>
          </p:nvSpPr>
          <p:spPr>
            <a:xfrm>
              <a:off x="752059" y="1815920"/>
              <a:ext cx="2866903" cy="193422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727" y="1815921"/>
              <a:ext cx="603043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3879" y="2349122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GUI (HTML)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1170" y="2718454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(Angular.js)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0837" y="3090869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Networking (Angular.js)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54557" y="3531759"/>
            <a:ext cx="3131981" cy="3078051"/>
            <a:chOff x="5383369" y="1893194"/>
            <a:chExt cx="3131981" cy="3078051"/>
          </a:xfrm>
        </p:grpSpPr>
        <p:sp>
          <p:nvSpPr>
            <p:cNvPr id="5" name="Rectangle 4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53721" y="3233814"/>
              <a:ext cx="1455417" cy="62144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7109138" y="4023890"/>
              <a:ext cx="1236038" cy="80568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9139" y="3233814"/>
              <a:ext cx="1236038" cy="6214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1"/>
              <a:endCxn id="20" idx="2"/>
            </p:cNvCxnSpPr>
            <p:nvPr/>
          </p:nvCxnSpPr>
          <p:spPr>
            <a:xfrm flipV="1">
              <a:off x="7727157" y="3855255"/>
              <a:ext cx="1" cy="16863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854698" y="104767"/>
            <a:ext cx="3131981" cy="3078051"/>
            <a:chOff x="5383369" y="1893194"/>
            <a:chExt cx="3131981" cy="3078051"/>
          </a:xfrm>
        </p:grpSpPr>
        <p:sp>
          <p:nvSpPr>
            <p:cNvPr id="26" name="Rectangle 25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53721" y="3236896"/>
              <a:ext cx="1455417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1" name="Can 30"/>
            <p:cNvSpPr/>
            <p:nvPr/>
          </p:nvSpPr>
          <p:spPr>
            <a:xfrm>
              <a:off x="7109138" y="4071054"/>
              <a:ext cx="1236038" cy="75852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09139" y="3233814"/>
              <a:ext cx="1236038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1"/>
              <a:endCxn id="32" idx="2"/>
            </p:cNvCxnSpPr>
            <p:nvPr/>
          </p:nvCxnSpPr>
          <p:spPr>
            <a:xfrm flipV="1">
              <a:off x="7727157" y="3832687"/>
              <a:ext cx="1" cy="23836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>
            <a:stCxn id="14" idx="3"/>
            <a:endCxn id="15" idx="1"/>
          </p:cNvCxnSpPr>
          <p:nvPr/>
        </p:nvCxnSpPr>
        <p:spPr>
          <a:xfrm>
            <a:off x="2884201" y="3372909"/>
            <a:ext cx="1043750" cy="945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30" idx="1"/>
          </p:cNvCxnSpPr>
          <p:nvPr/>
        </p:nvCxnSpPr>
        <p:spPr>
          <a:xfrm flipV="1">
            <a:off x="5273679" y="1747906"/>
            <a:ext cx="851371" cy="2385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612" y="3058794"/>
            <a:ext cx="481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55012" y="3667370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4749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7750</TotalTime>
  <Words>1814</Words>
  <Application>Microsoft Office PowerPoint</Application>
  <PresentationFormat>On-screen Show (4:3)</PresentationFormat>
  <Paragraphs>420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Wingdings</vt:lpstr>
      <vt:lpstr>Office Theme</vt:lpstr>
      <vt:lpstr>DESAIN APLIKASI CHATTING MULTI SERVER MENGGUNAKAN PROTOKOL HTTP</vt:lpstr>
      <vt:lpstr>Spesifikasi Tugas</vt:lpstr>
      <vt:lpstr>Skema Dasar Chatting Multi Server</vt:lpstr>
      <vt:lpstr>Ketentuan Server</vt:lpstr>
      <vt:lpstr>Ketentuan Server (Tambahan)</vt:lpstr>
      <vt:lpstr>Ketentuan Client</vt:lpstr>
      <vt:lpstr>Layanan Server Untuk Client (C2S)</vt:lpstr>
      <vt:lpstr>Layanan Server Untuk Server Lain (S2S)</vt:lpstr>
      <vt:lpstr>Arsitektur Aplikasi</vt:lpstr>
      <vt:lpstr>Format Dasar Pesan</vt:lpstr>
      <vt:lpstr>Format Pesan C2S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S2S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Transition Diagram</vt:lpstr>
      <vt:lpstr>Login Client-Server (c2s)</vt:lpstr>
      <vt:lpstr>Login Server-Server (s2s)</vt:lpstr>
      <vt:lpstr>Format File &amp; Database</vt:lpstr>
      <vt:lpstr>Format File</vt:lpstr>
      <vt:lpstr>Format Database</vt:lpstr>
      <vt:lpstr>Format Database</vt:lpstr>
      <vt:lpstr>Format Database</vt:lpstr>
      <vt:lpstr>Threading pada Node.js</vt:lpstr>
      <vt:lpstr>Apa itu Node.js?</vt:lpstr>
      <vt:lpstr>Event-loop</vt:lpstr>
      <vt:lpstr>Event-loop</vt:lpstr>
      <vt:lpstr>Kelebihan Event-loop</vt:lpstr>
      <vt:lpstr>Kelemahan Event-loop</vt:lpstr>
      <vt:lpstr>Cluster</vt:lpstr>
      <vt:lpstr>Cluster</vt:lpstr>
      <vt:lpstr>Komunikasi Antar Proses</vt:lpstr>
      <vt:lpstr>Desain Multi-processing</vt:lpstr>
      <vt:lpstr>Desain Multi-processing</vt:lpstr>
      <vt:lpstr>Terima kasih.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APLIKASI CHATTING MULTI SERVER MENGGUNAKAN TEKNOLOGI WEB</dc:title>
  <dc:creator>Yohanes Mario</dc:creator>
  <cp:lastModifiedBy>Yohanes Mario</cp:lastModifiedBy>
  <cp:revision>881</cp:revision>
  <dcterms:created xsi:type="dcterms:W3CDTF">2015-10-01T15:16:16Z</dcterms:created>
  <dcterms:modified xsi:type="dcterms:W3CDTF">2015-10-17T23:10:27Z</dcterms:modified>
</cp:coreProperties>
</file>