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256" r:id="rId2"/>
    <p:sldId id="293" r:id="rId3"/>
    <p:sldId id="257" r:id="rId4"/>
    <p:sldId id="268" r:id="rId5"/>
    <p:sldId id="269" r:id="rId6"/>
    <p:sldId id="290" r:id="rId7"/>
    <p:sldId id="258" r:id="rId8"/>
    <p:sldId id="259" r:id="rId9"/>
    <p:sldId id="287" r:id="rId10"/>
    <p:sldId id="260" r:id="rId11"/>
    <p:sldId id="267" r:id="rId12"/>
    <p:sldId id="263" r:id="rId13"/>
    <p:sldId id="264" r:id="rId14"/>
    <p:sldId id="265" r:id="rId15"/>
    <p:sldId id="270" r:id="rId16"/>
    <p:sldId id="271" r:id="rId17"/>
    <p:sldId id="272" r:id="rId18"/>
    <p:sldId id="273" r:id="rId19"/>
    <p:sldId id="316" r:id="rId20"/>
    <p:sldId id="274" r:id="rId21"/>
    <p:sldId id="275" r:id="rId22"/>
    <p:sldId id="276" r:id="rId23"/>
    <p:sldId id="278" r:id="rId24"/>
    <p:sldId id="277" r:id="rId25"/>
    <p:sldId id="279" r:id="rId26"/>
    <p:sldId id="280" r:id="rId27"/>
    <p:sldId id="281" r:id="rId28"/>
    <p:sldId id="282" r:id="rId29"/>
    <p:sldId id="283" r:id="rId30"/>
    <p:sldId id="285" r:id="rId31"/>
    <p:sldId id="288" r:id="rId32"/>
    <p:sldId id="289" r:id="rId33"/>
    <p:sldId id="313" r:id="rId34"/>
    <p:sldId id="284" r:id="rId35"/>
    <p:sldId id="261" r:id="rId36"/>
    <p:sldId id="266" r:id="rId37"/>
    <p:sldId id="292" r:id="rId38"/>
    <p:sldId id="291" r:id="rId39"/>
    <p:sldId id="295" r:id="rId40"/>
    <p:sldId id="306" r:id="rId41"/>
    <p:sldId id="307" r:id="rId42"/>
    <p:sldId id="301" r:id="rId43"/>
    <p:sldId id="302" r:id="rId44"/>
    <p:sldId id="303" r:id="rId45"/>
    <p:sldId id="308" r:id="rId46"/>
    <p:sldId id="309" r:id="rId47"/>
    <p:sldId id="310" r:id="rId48"/>
    <p:sldId id="311" r:id="rId49"/>
    <p:sldId id="312" r:id="rId50"/>
    <p:sldId id="314" r:id="rId51"/>
    <p:sldId id="315" r:id="rId52"/>
    <p:sldId id="304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971" autoAdjust="0"/>
  </p:normalViewPr>
  <p:slideViewPr>
    <p:cSldViewPr snapToGrid="0">
      <p:cViewPr varScale="1">
        <p:scale>
          <a:sx n="62" d="100"/>
          <a:sy n="62" d="100"/>
        </p:scale>
        <p:origin x="1536" y="48"/>
      </p:cViewPr>
      <p:guideLst/>
    </p:cSldViewPr>
  </p:slideViewPr>
  <p:outlineViewPr>
    <p:cViewPr>
      <p:scale>
        <a:sx n="33" d="100"/>
        <a:sy n="33" d="100"/>
      </p:scale>
      <p:origin x="0" y="-5035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9F0C9-77EA-47D3-82C5-ED286EEB23A0}" type="datetimeFigureOut">
              <a:rPr lang="en-US" smtClean="0"/>
              <a:t>26-Oct-15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0DF9B-A9CB-431D-9E24-474995D9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68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75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 Queue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sebenernya</a:t>
            </a:r>
            <a:r>
              <a:rPr lang="en-US" dirty="0" smtClean="0"/>
              <a:t>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cuma</a:t>
            </a:r>
            <a:r>
              <a:rPr lang="en-US" dirty="0" smtClean="0"/>
              <a:t> callback</a:t>
            </a:r>
            <a:r>
              <a:rPr lang="en-US" baseline="0" dirty="0" smtClean="0"/>
              <a:t> queue,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4 queue yang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di node.js. Event-loop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dasarnya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ngejalanin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tiap</a:t>
            </a:r>
            <a:r>
              <a:rPr lang="en-US" baseline="0" dirty="0" smtClean="0"/>
              <a:t> queue </a:t>
            </a:r>
            <a:r>
              <a:rPr lang="en-US" baseline="0" dirty="0" err="1" smtClean="0"/>
              <a:t>secara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berurutan</a:t>
            </a:r>
            <a:r>
              <a:rPr lang="en-US" baseline="0" dirty="0" smtClean="0"/>
              <a:t>. Notice </a:t>
            </a:r>
            <a:r>
              <a:rPr lang="en-US" baseline="0" dirty="0" err="1" smtClean="0"/>
              <a:t>bahwa</a:t>
            </a:r>
            <a:r>
              <a:rPr lang="en-US" baseline="0" dirty="0" smtClean="0"/>
              <a:t> poll </a:t>
            </a:r>
            <a:r>
              <a:rPr lang="en-US" baseline="0" dirty="0" err="1" smtClean="0"/>
              <a:t>punya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satu</a:t>
            </a:r>
            <a:r>
              <a:rPr lang="en-US" baseline="0" dirty="0" smtClean="0"/>
              <a:t> queue </a:t>
            </a:r>
            <a:r>
              <a:rPr lang="en-US" baseline="0" dirty="0" err="1" smtClean="0"/>
              <a:t>sendiri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mastiin</a:t>
            </a:r>
            <a:r>
              <a:rPr lang="en-US" baseline="0" dirty="0" smtClean="0"/>
              <a:t> incoming connection </a:t>
            </a:r>
            <a:r>
              <a:rPr lang="en-US" baseline="0" dirty="0" err="1" smtClean="0"/>
              <a:t>ngga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keinterupsi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sama</a:t>
            </a:r>
            <a:r>
              <a:rPr lang="en-US" baseline="0" dirty="0" smtClean="0"/>
              <a:t> callback </a:t>
            </a:r>
            <a:r>
              <a:rPr lang="en-US" baseline="0" dirty="0" err="1" smtClean="0"/>
              <a:t>lainnya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64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38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dia</a:t>
            </a:r>
            <a:r>
              <a:rPr lang="en-US" baseline="0" dirty="0" smtClean="0"/>
              <a:t> yang paling </a:t>
            </a:r>
            <a:r>
              <a:rPr lang="en-US" baseline="0" dirty="0" err="1" smtClean="0"/>
              <a:t>bikin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ribet</a:t>
            </a:r>
            <a:r>
              <a:rPr lang="en-US" baseline="0" dirty="0" smtClean="0"/>
              <a:t>. Cluster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dasarnya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cara</a:t>
            </a:r>
            <a:r>
              <a:rPr lang="en-US" baseline="0" dirty="0" smtClean="0"/>
              <a:t> node.js </a:t>
            </a:r>
            <a:r>
              <a:rPr lang="en-US" baseline="0" dirty="0" err="1" smtClean="0"/>
              <a:t>buat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manfaatin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prosesor</a:t>
            </a:r>
            <a:r>
              <a:rPr lang="en-US" baseline="0" dirty="0" smtClean="0"/>
              <a:t> multicore. </a:t>
            </a:r>
            <a:r>
              <a:rPr lang="en-US" baseline="0" dirty="0" err="1" smtClean="0"/>
              <a:t>Kalo</a:t>
            </a:r>
            <a:r>
              <a:rPr lang="en-US" baseline="0" dirty="0" smtClean="0"/>
              <a:t> single-core, </a:t>
            </a:r>
            <a:r>
              <a:rPr lang="en-US" baseline="0" dirty="0" err="1" smtClean="0"/>
              <a:t>sebenernya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perlu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pake</a:t>
            </a:r>
            <a:r>
              <a:rPr lang="en-US" baseline="0" dirty="0" smtClean="0"/>
              <a:t> cluster,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satu</a:t>
            </a:r>
            <a:r>
              <a:rPr lang="en-US" baseline="0" dirty="0" smtClean="0"/>
              <a:t> thread node.js </a:t>
            </a:r>
            <a:r>
              <a:rPr lang="en-US" baseline="0" dirty="0" err="1" smtClean="0"/>
              <a:t>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jauh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lebih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efisien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satu</a:t>
            </a:r>
            <a:r>
              <a:rPr lang="en-US" baseline="0" dirty="0" smtClean="0"/>
              <a:t> thread program2 </a:t>
            </a:r>
            <a:r>
              <a:rPr lang="en-US" baseline="0" dirty="0" err="1" smtClean="0"/>
              <a:t>klasik</a:t>
            </a:r>
            <a:r>
              <a:rPr lang="en-US" baseline="0" dirty="0" smtClean="0"/>
              <a:t> kayak java. </a:t>
            </a:r>
            <a:r>
              <a:rPr lang="en-US" baseline="0" dirty="0" err="1" smtClean="0"/>
              <a:t>Tapi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diperhatiin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batasan-batasan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dikasih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sama</a:t>
            </a:r>
            <a:r>
              <a:rPr lang="en-US" baseline="0" dirty="0" smtClean="0"/>
              <a:t> cluster,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penting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desain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aplikasi</a:t>
            </a:r>
            <a:r>
              <a:rPr lang="en-US" baseline="0" dirty="0" smtClean="0"/>
              <a:t> multi-</a:t>
            </a:r>
            <a:r>
              <a:rPr lang="en-US" baseline="0" dirty="0" err="1" smtClean="0"/>
              <a:t>processingnya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26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</a:t>
            </a:r>
            <a:br>
              <a:rPr lang="en-US" dirty="0" smtClean="0"/>
            </a:br>
            <a:r>
              <a:rPr lang="en-US" dirty="0" smtClean="0"/>
              <a:t>Event-based: </a:t>
            </a:r>
            <a:r>
              <a:rPr lang="en-US" dirty="0" err="1" smtClean="0"/>
              <a:t>saat</a:t>
            </a:r>
            <a:r>
              <a:rPr lang="en-US" dirty="0" smtClean="0"/>
              <a:t> master </a:t>
            </a:r>
            <a:r>
              <a:rPr lang="en-US" dirty="0" err="1" smtClean="0"/>
              <a:t>mengirimkan</a:t>
            </a:r>
            <a:r>
              <a:rPr lang="en-US" baseline="0" dirty="0" smtClean="0"/>
              <a:t> message, </a:t>
            </a:r>
            <a:r>
              <a:rPr lang="en-US" baseline="0" dirty="0" err="1" smtClean="0"/>
              <a:t>baru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diterima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oleh</a:t>
            </a:r>
            <a:r>
              <a:rPr lang="en-US" baseline="0" dirty="0" smtClean="0"/>
              <a:t> child/worker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next-tick (queue “pending callback” </a:t>
            </a:r>
            <a:r>
              <a:rPr lang="en-US" baseline="0" dirty="0" err="1" smtClean="0"/>
              <a:t>kalo</a:t>
            </a:r>
            <a:r>
              <a:rPr lang="en-US" baseline="0" dirty="0" smtClean="0"/>
              <a:t> di 4 queue yang </a:t>
            </a:r>
            <a:r>
              <a:rPr lang="en-US" baseline="0" dirty="0" err="1" smtClean="0"/>
              <a:t>tadi</a:t>
            </a:r>
            <a:r>
              <a:rPr lang="en-US" baseline="0" dirty="0" smtClean="0"/>
              <a:t>), </a:t>
            </a:r>
            <a:r>
              <a:rPr lang="en-US" baseline="0" dirty="0" err="1" smtClean="0"/>
              <a:t>bukan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seperti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thread interrupt.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23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 smtClean="0"/>
              <a:t>gajahnya</a:t>
            </a:r>
            <a:r>
              <a:rPr lang="en-US" dirty="0" smtClean="0"/>
              <a:t>. </a:t>
            </a:r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diliat</a:t>
            </a:r>
            <a:r>
              <a:rPr lang="en-US" dirty="0" smtClean="0"/>
              <a:t> </a:t>
            </a:r>
            <a:r>
              <a:rPr lang="en-US" dirty="0" err="1" smtClean="0"/>
              <a:t>skemanya</a:t>
            </a:r>
            <a:r>
              <a:rPr lang="en-US" dirty="0" smtClean="0"/>
              <a:t>, </a:t>
            </a:r>
            <a:r>
              <a:rPr lang="en-US" dirty="0" err="1" smtClean="0"/>
              <a:t>kalo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yang </a:t>
            </a:r>
            <a:r>
              <a:rPr lang="en-US" dirty="0" err="1" smtClean="0"/>
              <a:t>bingung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line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apalah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Kenapa</a:t>
            </a:r>
            <a:r>
              <a:rPr lang="en-US" dirty="0" smtClean="0"/>
              <a:t> </a:t>
            </a:r>
            <a:r>
              <a:rPr lang="en-US" dirty="0" err="1" smtClean="0"/>
              <a:t>ngga</a:t>
            </a:r>
            <a:r>
              <a:rPr lang="en-US" dirty="0" smtClean="0"/>
              <a:t> </a:t>
            </a:r>
            <a:r>
              <a:rPr lang="en-US" dirty="0" err="1" smtClean="0"/>
              <a:t>pake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 kayak yang </a:t>
            </a:r>
            <a:r>
              <a:rPr lang="en-US" dirty="0" err="1" smtClean="0"/>
              <a:t>ada</a:t>
            </a:r>
            <a:r>
              <a:rPr lang="en-US" dirty="0" smtClean="0"/>
              <a:t> di slide </a:t>
            </a:r>
            <a:r>
              <a:rPr lang="en-US" dirty="0" err="1" smtClean="0"/>
              <a:t>bapak</a:t>
            </a:r>
            <a:r>
              <a:rPr lang="en-US" dirty="0" smtClean="0"/>
              <a:t>?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ngga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baseline="0" dirty="0" smtClean="0"/>
              <a:t> memory sharing kayak </a:t>
            </a:r>
            <a:r>
              <a:rPr lang="en-US" baseline="0" dirty="0" err="1" smtClean="0"/>
              <a:t>sistem</a:t>
            </a:r>
            <a:r>
              <a:rPr lang="en-US" baseline="0" dirty="0" smtClean="0"/>
              <a:t> multithreading </a:t>
            </a:r>
            <a:r>
              <a:rPr lang="en-US" baseline="0" dirty="0" err="1" smtClean="0"/>
              <a:t>biasa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Kalo</a:t>
            </a:r>
            <a:r>
              <a:rPr lang="en-US" baseline="0" dirty="0" smtClean="0"/>
              <a:t> kalian </a:t>
            </a:r>
            <a:r>
              <a:rPr lang="en-US" baseline="0" dirty="0" err="1" smtClean="0"/>
              <a:t>nemu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caranya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kasih</a:t>
            </a:r>
            <a:r>
              <a:rPr lang="en-US" baseline="0" dirty="0" smtClean="0"/>
              <a:t> tau </a:t>
            </a:r>
            <a:r>
              <a:rPr lang="en-US" baseline="0" dirty="0" err="1" smtClean="0"/>
              <a:t>gw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ganti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desain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beberapa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diperbaiki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memory sharing.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alasan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desain</a:t>
            </a:r>
            <a:r>
              <a:rPr lang="en-US" baseline="0" dirty="0" smtClean="0"/>
              <a:t>:</a:t>
            </a:r>
            <a:br>
              <a:rPr lang="en-US" baseline="0" dirty="0" smtClean="0"/>
            </a:br>
            <a:r>
              <a:rPr lang="en-US" baseline="0" dirty="0" smtClean="0"/>
              <a:t>1. Master </a:t>
            </a:r>
            <a:r>
              <a:rPr lang="en-US" baseline="0" dirty="0" err="1" smtClean="0"/>
              <a:t>menangani</a:t>
            </a:r>
            <a:r>
              <a:rPr lang="en-US" baseline="0" dirty="0" smtClean="0"/>
              <a:t> outgoing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meminimalisir</a:t>
            </a:r>
            <a:r>
              <a:rPr lang="en-US" baseline="0" dirty="0" smtClean="0"/>
              <a:t> traffic server-to-server,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memastikan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konsistensi</a:t>
            </a:r>
            <a:r>
              <a:rPr lang="en-US" baseline="0" dirty="0" smtClean="0"/>
              <a:t> data. </a:t>
            </a:r>
            <a:r>
              <a:rPr lang="en-US" baseline="0" dirty="0" err="1" smtClean="0"/>
              <a:t>Bayangin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mikirin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konsistensi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antar</a:t>
            </a:r>
            <a:r>
              <a:rPr lang="en-US" baseline="0" dirty="0" smtClean="0"/>
              <a:t> child-process </a:t>
            </a:r>
            <a:r>
              <a:rPr lang="en-US" baseline="0" dirty="0" err="1" smtClean="0"/>
              <a:t>lewat</a:t>
            </a:r>
            <a:r>
              <a:rPr lang="en-US" baseline="0" dirty="0" smtClean="0"/>
              <a:t> communication channel </a:t>
            </a:r>
            <a:r>
              <a:rPr lang="en-US" baseline="0" dirty="0" err="1" smtClean="0"/>
              <a:t>macam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itu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Mikirin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konsistensi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antar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aja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pusing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2. Master yang </a:t>
            </a:r>
            <a:r>
              <a:rPr lang="en-US" baseline="0" dirty="0" err="1" smtClean="0"/>
              <a:t>megang</a:t>
            </a:r>
            <a:r>
              <a:rPr lang="en-US" baseline="0" dirty="0" smtClean="0"/>
              <a:t> database, </a:t>
            </a:r>
            <a:r>
              <a:rPr lang="en-US" baseline="0" dirty="0" err="1" smtClean="0"/>
              <a:t>sama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alesannya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konsistensi</a:t>
            </a:r>
            <a:r>
              <a:rPr lang="en-US" baseline="0" dirty="0" smtClean="0"/>
              <a:t> data. </a:t>
            </a:r>
            <a:r>
              <a:rPr lang="en-US" baseline="0" dirty="0" err="1" smtClean="0"/>
              <a:t>Harus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skema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diandalkan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konsistensi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datanya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Kenapa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pake</a:t>
            </a:r>
            <a:r>
              <a:rPr lang="en-US" baseline="0" dirty="0" smtClean="0"/>
              <a:t> database yang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diakses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sama</a:t>
            </a:r>
            <a:r>
              <a:rPr lang="en-US" baseline="0" dirty="0" smtClean="0"/>
              <a:t> master + child </a:t>
            </a:r>
            <a:r>
              <a:rPr lang="en-US" baseline="0" dirty="0" err="1" smtClean="0"/>
              <a:t>barengan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gw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udah</a:t>
            </a:r>
            <a:r>
              <a:rPr lang="en-US" baseline="0" dirty="0" smtClean="0"/>
              <a:t> benchmark,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semua</a:t>
            </a:r>
            <a:r>
              <a:rPr lang="en-US" baseline="0" dirty="0" smtClean="0"/>
              <a:t> database yang </a:t>
            </a:r>
            <a:r>
              <a:rPr lang="en-US" baseline="0" dirty="0" err="1" smtClean="0"/>
              <a:t>gw</a:t>
            </a:r>
            <a:r>
              <a:rPr lang="en-US" baseline="0" dirty="0" smtClean="0"/>
              <a:t> test (MySQL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ngga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ngehandle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lebih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5000 concurrent request, </a:t>
            </a:r>
            <a:r>
              <a:rPr lang="en-US" baseline="0" dirty="0" err="1" smtClean="0"/>
              <a:t>sementara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kita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handle </a:t>
            </a:r>
            <a:r>
              <a:rPr lang="en-US" baseline="0" dirty="0" err="1" smtClean="0"/>
              <a:t>jauh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itu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Jangan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sampe</a:t>
            </a:r>
            <a:r>
              <a:rPr lang="en-US" baseline="0" dirty="0" smtClean="0"/>
              <a:t> database </a:t>
            </a:r>
            <a:r>
              <a:rPr lang="en-US" baseline="0" dirty="0" err="1" smtClean="0"/>
              <a:t>jadi</a:t>
            </a:r>
            <a:r>
              <a:rPr lang="en-US" baseline="0" dirty="0" smtClean="0"/>
              <a:t> bottleneck </a:t>
            </a:r>
            <a:r>
              <a:rPr lang="en-US" baseline="0" dirty="0" err="1" smtClean="0"/>
              <a:t>kita</a:t>
            </a:r>
            <a:r>
              <a:rPr lang="en-US" baseline="0" dirty="0" smtClean="0"/>
              <a:t>.</a:t>
            </a:r>
          </a:p>
          <a:p>
            <a:r>
              <a:rPr lang="en-US" dirty="0" smtClean="0"/>
              <a:t>3. Cache </a:t>
            </a:r>
            <a:r>
              <a:rPr lang="en-US" dirty="0" err="1" smtClean="0"/>
              <a:t>pada</a:t>
            </a:r>
            <a:r>
              <a:rPr lang="en-US" dirty="0" smtClean="0"/>
              <a:t> child process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</a:t>
            </a:r>
            <a:r>
              <a:rPr lang="en-US" dirty="0" err="1" smtClean="0"/>
              <a:t>ibutuhkan</a:t>
            </a:r>
            <a:r>
              <a:rPr lang="en-US" dirty="0" smtClean="0"/>
              <a:t> </a:t>
            </a:r>
            <a:r>
              <a:rPr lang="en-US" dirty="0" err="1" smtClean="0"/>
              <a:t>supaya</a:t>
            </a:r>
            <a:r>
              <a:rPr lang="en-US" dirty="0" smtClean="0"/>
              <a:t> </a:t>
            </a:r>
            <a:r>
              <a:rPr lang="en-US" dirty="0" err="1" smtClean="0"/>
              <a:t>ChatPull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perlu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akses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master. Beda </a:t>
            </a:r>
            <a:r>
              <a:rPr lang="en-US" baseline="0" dirty="0" err="1" smtClean="0"/>
              <a:t>lewat</a:t>
            </a:r>
            <a:r>
              <a:rPr lang="en-US" baseline="0" dirty="0" smtClean="0"/>
              <a:t> master </a:t>
            </a:r>
            <a:r>
              <a:rPr lang="en-US" baseline="0" dirty="0" err="1" smtClean="0"/>
              <a:t>sama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lewat</a:t>
            </a:r>
            <a:r>
              <a:rPr lang="en-US" baseline="0" dirty="0" smtClean="0"/>
              <a:t> master </a:t>
            </a:r>
            <a:r>
              <a:rPr lang="en-US" baseline="0" dirty="0" err="1" smtClean="0"/>
              <a:t>cukup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signifikan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setelah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gw</a:t>
            </a:r>
            <a:r>
              <a:rPr lang="en-US" baseline="0" dirty="0" smtClean="0"/>
              <a:t> benchmark. (</a:t>
            </a:r>
            <a:r>
              <a:rPr lang="en-US" baseline="0" dirty="0" err="1" smtClean="0"/>
              <a:t>Lewat</a:t>
            </a:r>
            <a:r>
              <a:rPr lang="en-US" baseline="0" dirty="0" smtClean="0"/>
              <a:t> master: +/-19 </a:t>
            </a:r>
            <a:r>
              <a:rPr lang="en-US" baseline="0" dirty="0" err="1" smtClean="0"/>
              <a:t>detik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16000 concurrent request + crash </a:t>
            </a:r>
            <a:r>
              <a:rPr lang="en-US" baseline="0" dirty="0" err="1" smtClean="0"/>
              <a:t>kadang-kadang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Ngga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lewat</a:t>
            </a:r>
            <a:r>
              <a:rPr lang="en-US" baseline="0" dirty="0" smtClean="0"/>
              <a:t> master: +/-9 </a:t>
            </a:r>
            <a:r>
              <a:rPr lang="en-US" baseline="0" dirty="0" err="1" smtClean="0"/>
              <a:t>detik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16000 concurrent request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stabil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Konsumsi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memori</a:t>
            </a:r>
            <a:r>
              <a:rPr lang="en-US" baseline="0" dirty="0" smtClean="0"/>
              <a:t> cache </a:t>
            </a:r>
            <a:r>
              <a:rPr lang="en-US" baseline="0" dirty="0" err="1" smtClean="0"/>
              <a:t>lebih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kecil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konsumsi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memori</a:t>
            </a:r>
            <a:r>
              <a:rPr lang="en-US" baseline="0" dirty="0" smtClean="0"/>
              <a:t> database, </a:t>
            </a:r>
            <a:r>
              <a:rPr lang="en-US" baseline="0" dirty="0" err="1" smtClean="0"/>
              <a:t>jadi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terlalu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masalah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4. </a:t>
            </a:r>
            <a:r>
              <a:rPr lang="en-US" baseline="0" dirty="0" err="1" smtClean="0"/>
              <a:t>Jumlah</a:t>
            </a:r>
            <a:r>
              <a:rPr lang="en-US" baseline="0" dirty="0" smtClean="0"/>
              <a:t> proses (</a:t>
            </a:r>
            <a:r>
              <a:rPr lang="en-US" baseline="0" dirty="0" err="1" smtClean="0"/>
              <a:t>master+child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ngga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boleh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melebihi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jumlah</a:t>
            </a:r>
            <a:r>
              <a:rPr lang="en-US" baseline="0" dirty="0" smtClean="0"/>
              <a:t> logical core,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justru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bakal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nurun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performancenya</a:t>
            </a:r>
            <a:r>
              <a:rPr lang="en-US" baseline="0" dirty="0" smtClean="0"/>
              <a:t>. Logical core </a:t>
            </a:r>
            <a:r>
              <a:rPr lang="en-US" baseline="0" dirty="0" err="1" smtClean="0"/>
              <a:t>itu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jumlah</a:t>
            </a:r>
            <a:r>
              <a:rPr lang="en-US" baseline="0" dirty="0" smtClean="0"/>
              <a:t> core (</a:t>
            </a:r>
            <a:r>
              <a:rPr lang="en-US" baseline="0" dirty="0" err="1" smtClean="0"/>
              <a:t>buat</a:t>
            </a:r>
            <a:r>
              <a:rPr lang="en-US" baseline="0" dirty="0" smtClean="0"/>
              <a:t> non-</a:t>
            </a:r>
            <a:r>
              <a:rPr lang="en-US" baseline="0" dirty="0" err="1" smtClean="0"/>
              <a:t>hyperthreading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atau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jumlah</a:t>
            </a:r>
            <a:r>
              <a:rPr lang="en-US" baseline="0" dirty="0" smtClean="0"/>
              <a:t> core x 2 (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hyperthreading</a:t>
            </a:r>
            <a:r>
              <a:rPr lang="en-US" baseline="0" dirty="0" smtClean="0"/>
              <a:t>). </a:t>
            </a:r>
            <a:r>
              <a:rPr lang="en-US" baseline="0" dirty="0" err="1" smtClean="0"/>
              <a:t>Kasus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khusus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buat</a:t>
            </a:r>
            <a:r>
              <a:rPr lang="en-US" baseline="0" dirty="0" smtClean="0"/>
              <a:t> single core, </a:t>
            </a:r>
            <a:r>
              <a:rPr lang="en-US" baseline="0" dirty="0" err="1" smtClean="0"/>
              <a:t>tetap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butuh</a:t>
            </a:r>
            <a:r>
              <a:rPr lang="en-US" baseline="0" dirty="0" smtClean="0"/>
              <a:t> minimal </a:t>
            </a:r>
            <a:r>
              <a:rPr lang="en-US" baseline="0" dirty="0" err="1" smtClean="0"/>
              <a:t>satu</a:t>
            </a:r>
            <a:r>
              <a:rPr lang="en-US" baseline="0" dirty="0" smtClean="0"/>
              <a:t> worker.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03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 </a:t>
            </a:r>
            <a:r>
              <a:rPr lang="en-US" dirty="0" err="1" smtClean="0"/>
              <a:t>ChatSend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Logout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tadinya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punya</a:t>
            </a:r>
            <a:r>
              <a:rPr lang="en-US" baseline="0" dirty="0" smtClean="0"/>
              <a:t> parameter </a:t>
            </a:r>
            <a:r>
              <a:rPr lang="en-US" baseline="0" dirty="0" err="1" smtClean="0"/>
              <a:t>UserId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UserId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menggunakan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uniqueIndex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sementara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SessionID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menggunakan</a:t>
            </a:r>
            <a:r>
              <a:rPr lang="en-US" baseline="0" dirty="0" smtClean="0"/>
              <a:t> index </a:t>
            </a:r>
            <a:r>
              <a:rPr lang="en-US" baseline="0" dirty="0" err="1" smtClean="0"/>
              <a:t>biasa</a:t>
            </a:r>
            <a:r>
              <a:rPr lang="en-US" baseline="0" dirty="0" smtClean="0"/>
              <a:t>. Searching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uniqueIndex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memiliki</a:t>
            </a:r>
            <a:r>
              <a:rPr lang="en-US" baseline="0" dirty="0" smtClean="0"/>
              <a:t> rating 1.4million ops/s, </a:t>
            </a:r>
            <a:r>
              <a:rPr lang="en-US" baseline="0" dirty="0" err="1" smtClean="0"/>
              <a:t>sementara</a:t>
            </a:r>
            <a:r>
              <a:rPr lang="en-US" baseline="0" dirty="0" smtClean="0"/>
              <a:t> index </a:t>
            </a:r>
            <a:r>
              <a:rPr lang="en-US" baseline="0" dirty="0" err="1" smtClean="0"/>
              <a:t>biasa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memiliki</a:t>
            </a:r>
            <a:r>
              <a:rPr lang="en-US" baseline="0" dirty="0" smtClean="0"/>
              <a:t> rating 500k ops/s (</a:t>
            </a:r>
            <a:r>
              <a:rPr lang="en-US" baseline="0" dirty="0" err="1" smtClean="0"/>
              <a:t>intel</a:t>
            </a:r>
            <a:r>
              <a:rPr lang="en-US" baseline="0" dirty="0" smtClean="0"/>
              <a:t> core i5).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detail </a:t>
            </a:r>
            <a:r>
              <a:rPr lang="en-US" baseline="0" dirty="0" err="1" smtClean="0"/>
              <a:t>teknis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dibaca</a:t>
            </a:r>
            <a:r>
              <a:rPr lang="en-US" baseline="0" dirty="0" smtClean="0"/>
              <a:t> di: https://github.com/techfort/LokiJS/wiki/Indexing-and-Query-Performance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64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 </a:t>
            </a:r>
            <a:r>
              <a:rPr lang="en-US" dirty="0" err="1" smtClean="0"/>
              <a:t>Pada</a:t>
            </a:r>
            <a:r>
              <a:rPr lang="en-US" dirty="0" smtClean="0"/>
              <a:t> method </a:t>
            </a:r>
            <a:r>
              <a:rPr lang="en-US" sz="1200" dirty="0" err="1" smtClean="0"/>
              <a:t>RegistrasiClient</a:t>
            </a:r>
            <a:r>
              <a:rPr lang="en-US" sz="1200" dirty="0" smtClean="0"/>
              <a:t>,</a:t>
            </a:r>
            <a:r>
              <a:rPr lang="en-US" sz="1200" baseline="0" dirty="0" smtClean="0"/>
              <a:t> </a:t>
            </a:r>
            <a:r>
              <a:rPr lang="en-US" sz="1200" dirty="0" err="1" smtClean="0"/>
              <a:t>LoginClient</a:t>
            </a:r>
            <a:r>
              <a:rPr lang="en-US" sz="1200" dirty="0" smtClean="0"/>
              <a:t>,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dan</a:t>
            </a:r>
            <a:r>
              <a:rPr lang="en-US" sz="1200" baseline="0" dirty="0" smtClean="0"/>
              <a:t> </a:t>
            </a:r>
            <a:r>
              <a:rPr lang="en-US" sz="1200" dirty="0" err="1" smtClean="0"/>
              <a:t>LogoutClient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ada</a:t>
            </a:r>
            <a:r>
              <a:rPr lang="en-US" sz="1200" baseline="0" dirty="0" smtClean="0"/>
              <a:t> timestamp </a:t>
            </a:r>
            <a:r>
              <a:rPr lang="en-US" sz="1200" baseline="0" dirty="0" err="1" smtClean="0"/>
              <a:t>untuk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negosiasi</a:t>
            </a:r>
            <a:r>
              <a:rPr lang="en-US" sz="1200" baseline="0" dirty="0" smtClean="0"/>
              <a:t> state </a:t>
            </a:r>
            <a:r>
              <a:rPr lang="en-US" sz="1200" baseline="0" dirty="0" err="1" smtClean="0"/>
              <a:t>terakhir</a:t>
            </a:r>
            <a:r>
              <a:rPr lang="en-US" sz="1200" baseline="0" dirty="0" smtClean="0"/>
              <a:t> database user. Network </a:t>
            </a:r>
            <a:r>
              <a:rPr lang="en-US" sz="1200" baseline="0" dirty="0" err="1" smtClean="0"/>
              <a:t>kadang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sifatnya</a:t>
            </a:r>
            <a:r>
              <a:rPr lang="en-US" sz="1200" baseline="0" dirty="0" smtClean="0"/>
              <a:t> unpredictable, </a:t>
            </a:r>
            <a:r>
              <a:rPr lang="en-US" sz="1200" baseline="0" dirty="0" err="1" smtClean="0"/>
              <a:t>jadi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bisa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aja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ada</a:t>
            </a:r>
            <a:r>
              <a:rPr lang="en-US" sz="1200" baseline="0" dirty="0" smtClean="0"/>
              <a:t> yang login </a:t>
            </a:r>
            <a:r>
              <a:rPr lang="en-US" sz="1200" baseline="0" dirty="0" err="1" smtClean="0"/>
              <a:t>hampir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bersamaan</a:t>
            </a:r>
            <a:r>
              <a:rPr lang="en-US" sz="1200" baseline="0" dirty="0" smtClean="0"/>
              <a:t>. Server </a:t>
            </a:r>
            <a:r>
              <a:rPr lang="en-US" sz="1200" baseline="0" dirty="0" err="1" smtClean="0"/>
              <a:t>mana</a:t>
            </a:r>
            <a:r>
              <a:rPr lang="en-US" sz="1200" baseline="0" dirty="0" smtClean="0"/>
              <a:t> yang </a:t>
            </a:r>
            <a:r>
              <a:rPr lang="en-US" sz="1200" baseline="0" dirty="0" err="1" smtClean="0"/>
              <a:t>berhasil</a:t>
            </a:r>
            <a:r>
              <a:rPr lang="en-US" sz="1200" baseline="0" dirty="0" smtClean="0"/>
              <a:t> me-login-</a:t>
            </a:r>
            <a:r>
              <a:rPr lang="en-US" sz="1200" baseline="0" dirty="0" err="1" smtClean="0"/>
              <a:t>kan</a:t>
            </a:r>
            <a:r>
              <a:rPr lang="en-US" sz="1200" baseline="0" dirty="0" smtClean="0"/>
              <a:t> client </a:t>
            </a:r>
            <a:r>
              <a:rPr lang="en-US" sz="1200" baseline="0" dirty="0" err="1" smtClean="0"/>
              <a:t>ditentukan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oleh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timestampnya</a:t>
            </a:r>
            <a:r>
              <a:rPr lang="en-US" sz="1200" baseline="0" dirty="0" smtClean="0"/>
              <a:t>. Baca slide </a:t>
            </a:r>
            <a:r>
              <a:rPr lang="en-US" sz="1200" baseline="0" dirty="0" err="1" smtClean="0"/>
              <a:t>berikutnya</a:t>
            </a:r>
            <a:r>
              <a:rPr lang="en-US" sz="1200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53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</a:t>
            </a:r>
            <a:r>
              <a:rPr lang="en-US" baseline="0" dirty="0" smtClean="0"/>
              <a:t> </a:t>
            </a:r>
            <a:r>
              <a:rPr lang="en-US" dirty="0" err="1" smtClean="0"/>
              <a:t>serverHook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server yang </a:t>
            </a:r>
            <a:r>
              <a:rPr lang="en-US" dirty="0" err="1" smtClean="0"/>
              <a:t>pertama</a:t>
            </a:r>
            <a:r>
              <a:rPr lang="en-US" dirty="0" smtClean="0"/>
              <a:t> kali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dikontak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mendapatkan</a:t>
            </a:r>
            <a:r>
              <a:rPr lang="en-US" baseline="0" dirty="0" smtClean="0"/>
              <a:t> list server-server </a:t>
            </a:r>
            <a:r>
              <a:rPr lang="en-US" baseline="0" dirty="0" err="1" smtClean="0"/>
              <a:t>lainnya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termasuk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dirinya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sendiri</a:t>
            </a:r>
            <a:r>
              <a:rPr lang="en-US" baseline="0" dirty="0" smtClean="0"/>
              <a:t>). IP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null </a:t>
            </a:r>
            <a:r>
              <a:rPr lang="en-US" baseline="0" dirty="0" err="1" smtClean="0"/>
              <a:t>atau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isinya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Kalau</a:t>
            </a:r>
            <a:r>
              <a:rPr lang="en-US" baseline="0" dirty="0" smtClean="0"/>
              <a:t> null, server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listen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seluruh</a:t>
            </a:r>
            <a:r>
              <a:rPr lang="en-US" baseline="0" dirty="0" smtClean="0"/>
              <a:t> IP yang </a:t>
            </a:r>
            <a:r>
              <a:rPr lang="en-US" baseline="0" dirty="0" err="1" smtClean="0"/>
              <a:t>tersedia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mesin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bersangkutan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78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 heartbeat </a:t>
            </a:r>
            <a:r>
              <a:rPr lang="en-US" dirty="0" err="1" smtClean="0"/>
              <a:t>dibutuhkan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cleanup connection </a:t>
            </a:r>
            <a:r>
              <a:rPr lang="en-US" dirty="0" err="1" smtClean="0"/>
              <a:t>ke</a:t>
            </a:r>
            <a:r>
              <a:rPr lang="en-US" dirty="0" smtClean="0"/>
              <a:t> server yang </a:t>
            </a:r>
            <a:r>
              <a:rPr lang="en-US" dirty="0" err="1" smtClean="0"/>
              <a:t>bermasalah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57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 </a:t>
            </a:r>
            <a:r>
              <a:rPr lang="en-US" dirty="0" err="1" smtClean="0"/>
              <a:t>handledByMe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cleanup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. </a:t>
            </a:r>
            <a:r>
              <a:rPr lang="en-US" dirty="0" err="1" smtClean="0"/>
              <a:t>Kalau</a:t>
            </a:r>
            <a:r>
              <a:rPr lang="en-US" dirty="0" smtClean="0"/>
              <a:t> </a:t>
            </a:r>
            <a:r>
              <a:rPr lang="en-US" dirty="0" err="1" smtClean="0"/>
              <a:t>dihandle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server lain,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cleanup </a:t>
            </a:r>
            <a:r>
              <a:rPr lang="en-US" dirty="0" err="1" smtClean="0"/>
              <a:t>untuk</a:t>
            </a:r>
            <a:r>
              <a:rPr lang="en-US" dirty="0" smtClean="0"/>
              <a:t> user yang </a:t>
            </a:r>
            <a:r>
              <a:rPr lang="en-US" dirty="0" err="1" smtClean="0"/>
              <a:t>ini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41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68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 </a:t>
            </a:r>
            <a:r>
              <a:rPr lang="en-US" dirty="0" err="1" smtClean="0"/>
              <a:t>Tolong</a:t>
            </a:r>
            <a:r>
              <a:rPr lang="en-US" dirty="0" smtClean="0"/>
              <a:t> </a:t>
            </a:r>
            <a:r>
              <a:rPr lang="en-US" dirty="0" err="1" smtClean="0"/>
              <a:t>dibaca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referensinya</a:t>
            </a:r>
            <a:r>
              <a:rPr lang="en-US" dirty="0" smtClean="0"/>
              <a:t> </a:t>
            </a:r>
            <a:r>
              <a:rPr lang="en-US" dirty="0" err="1" smtClean="0"/>
              <a:t>kalau</a:t>
            </a:r>
            <a:r>
              <a:rPr lang="en-US" dirty="0" smtClean="0"/>
              <a:t> </a:t>
            </a:r>
            <a:r>
              <a:rPr lang="en-US" dirty="0" err="1" smtClean="0"/>
              <a:t>sempat</a:t>
            </a:r>
            <a:r>
              <a:rPr lang="en-US" dirty="0" smtClean="0"/>
              <a:t>, </a:t>
            </a:r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youtube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dulu</a:t>
            </a:r>
            <a:r>
              <a:rPr lang="en-US" dirty="0" smtClean="0"/>
              <a:t>, </a:t>
            </a:r>
            <a:r>
              <a:rPr lang="en-US" dirty="0" err="1" smtClean="0"/>
              <a:t>supaya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kerjanya</a:t>
            </a:r>
            <a:r>
              <a:rPr lang="en-US" baseline="0" dirty="0" smtClean="0"/>
              <a:t> node.js,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agak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sama</a:t>
            </a:r>
            <a:r>
              <a:rPr lang="en-US" baseline="0" dirty="0" smtClean="0"/>
              <a:t> style programming </a:t>
            </a:r>
            <a:r>
              <a:rPr lang="en-US" baseline="0" dirty="0" err="1" smtClean="0"/>
              <a:t>klasik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Kalo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bingung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aja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66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 </a:t>
            </a:r>
            <a:r>
              <a:rPr lang="en-US" dirty="0" err="1" smtClean="0"/>
              <a:t>CallStack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baseline="0" dirty="0" smtClean="0"/>
              <a:t> stack yang </a:t>
            </a:r>
            <a:r>
              <a:rPr lang="en-US" baseline="0" dirty="0" err="1" smtClean="0"/>
              <a:t>dipake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nyimpen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instruksi</a:t>
            </a:r>
            <a:r>
              <a:rPr lang="en-US" baseline="0" dirty="0" smtClean="0"/>
              <a:t> program. </a:t>
            </a:r>
            <a:r>
              <a:rPr lang="en-US" baseline="0" dirty="0" err="1" smtClean="0"/>
              <a:t>Kadang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kalo</a:t>
            </a:r>
            <a:r>
              <a:rPr lang="en-US" baseline="0" dirty="0" smtClean="0"/>
              <a:t> di java </a:t>
            </a:r>
            <a:r>
              <a:rPr lang="en-US" baseline="0" dirty="0" err="1" smtClean="0"/>
              <a:t>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nongol</a:t>
            </a:r>
            <a:r>
              <a:rPr lang="en-US" baseline="0" dirty="0" smtClean="0"/>
              <a:t> stack-overflow </a:t>
            </a:r>
            <a:r>
              <a:rPr lang="en-US" baseline="0" dirty="0" err="1" smtClean="0"/>
              <a:t>kalo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manggil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fungsi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rekursif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terus-terusan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dasarnya</a:t>
            </a:r>
            <a:r>
              <a:rPr lang="en-US" baseline="0" dirty="0" smtClean="0"/>
              <a:t> space yang </a:t>
            </a:r>
            <a:r>
              <a:rPr lang="en-US" baseline="0" dirty="0" err="1" smtClean="0"/>
              <a:t>dipake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nyimpen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instruksi</a:t>
            </a:r>
            <a:r>
              <a:rPr lang="en-US" baseline="0" dirty="0" smtClean="0"/>
              <a:t> program </a:t>
            </a:r>
            <a:r>
              <a:rPr lang="en-US" baseline="0" dirty="0" err="1" smtClean="0"/>
              <a:t>penuh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semua</a:t>
            </a:r>
            <a:r>
              <a:rPr lang="en-US" baseline="0" dirty="0" smtClean="0"/>
              <a:t> method yang </a:t>
            </a:r>
            <a:r>
              <a:rPr lang="en-US" baseline="0" dirty="0" err="1" smtClean="0"/>
              <a:t>dipanggil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belom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ngasih</a:t>
            </a:r>
            <a:r>
              <a:rPr lang="en-US" baseline="0" dirty="0" smtClean="0"/>
              <a:t> return value.</a:t>
            </a:r>
            <a:br>
              <a:rPr lang="en-US" baseline="0" dirty="0" smtClean="0"/>
            </a:br>
            <a:r>
              <a:rPr lang="en-US" baseline="0" dirty="0" smtClean="0"/>
              <a:t>Callback queue </a:t>
            </a:r>
            <a:r>
              <a:rPr lang="en-US" baseline="0" dirty="0" err="1" smtClean="0"/>
              <a:t>itu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tempat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semua</a:t>
            </a:r>
            <a:r>
              <a:rPr lang="en-US" baseline="0" dirty="0" smtClean="0"/>
              <a:t> callback yang </a:t>
            </a:r>
            <a:r>
              <a:rPr lang="en-US" baseline="0" dirty="0" err="1" smtClean="0"/>
              <a:t>dipassing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function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di node.js </a:t>
            </a:r>
            <a:r>
              <a:rPr lang="en-US" baseline="0" dirty="0" err="1" smtClean="0"/>
              <a:t>ngantri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Kalo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liat</a:t>
            </a:r>
            <a:r>
              <a:rPr lang="en-US" baseline="0" dirty="0" smtClean="0"/>
              <a:t> video </a:t>
            </a:r>
            <a:r>
              <a:rPr lang="en-US" baseline="0" dirty="0" err="1" smtClean="0"/>
              <a:t>youtubenya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harusnya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17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26-Oct-15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3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26-Oct-15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0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26-Oct-15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3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26-Oct-15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2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26-Oct-15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6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26-Oct-15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0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26-Oct-15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26-Oct-15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26-Oct-15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26-Oct-15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0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26-Oct-15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0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966DF-B686-4572-83C3-A5E4D5C04EEB}" type="datetimeFigureOut">
              <a:rPr lang="en-US" smtClean="0"/>
              <a:t>26-Oct-15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5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source.com/blog/understanding-the-nodejs-event-loo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fent/clusterhub" TargetMode="External"/><Relationship Id="rId5" Type="http://schemas.openxmlformats.org/officeDocument/2006/relationships/hyperlink" Target="https://nodejs.org/api/cluster.html" TargetMode="External"/><Relationship Id="rId4" Type="http://schemas.openxmlformats.org/officeDocument/2006/relationships/hyperlink" Target="https://www.youtube.com/watch?v=8aGhZQkoFbQ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+mn-lt"/>
              </a:rPr>
              <a:t>DESAIN APLIKASI CHATTING MULTI SERVER MENGGUNAKAN PROTOKOL HTTP</a:t>
            </a:r>
            <a:endParaRPr lang="en-US" sz="32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1400" dirty="0" smtClean="0"/>
          </a:p>
          <a:p>
            <a:r>
              <a:rPr lang="en-US" sz="1400" dirty="0" err="1" smtClean="0"/>
              <a:t>Oleh</a:t>
            </a:r>
            <a:r>
              <a:rPr lang="en-US" sz="1400" dirty="0" smtClean="0"/>
              <a:t>:</a:t>
            </a:r>
          </a:p>
          <a:p>
            <a:r>
              <a:rPr lang="en-US" sz="1400" dirty="0"/>
              <a:t>Yohanes Mario </a:t>
            </a:r>
            <a:r>
              <a:rPr lang="en-US" sz="1400" dirty="0" smtClean="0"/>
              <a:t>Chandra (2011730031)</a:t>
            </a:r>
          </a:p>
          <a:p>
            <a:r>
              <a:rPr lang="en-US" sz="1400" dirty="0" err="1"/>
              <a:t>Aswin</a:t>
            </a:r>
            <a:r>
              <a:rPr lang="en-US" sz="1400" dirty="0"/>
              <a:t> Sebastian </a:t>
            </a:r>
            <a:r>
              <a:rPr lang="en-US" sz="1400" dirty="0" smtClean="0"/>
              <a:t>Hanes (2011730059)</a:t>
            </a:r>
          </a:p>
          <a:p>
            <a:r>
              <a:rPr lang="en-US" sz="1400" dirty="0" err="1"/>
              <a:t>Reanta</a:t>
            </a:r>
            <a:r>
              <a:rPr lang="en-US" sz="1400" dirty="0"/>
              <a:t> </a:t>
            </a:r>
            <a:r>
              <a:rPr lang="en-US" sz="1400" dirty="0" err="1"/>
              <a:t>Indra</a:t>
            </a:r>
            <a:r>
              <a:rPr lang="en-US" sz="1400" dirty="0"/>
              <a:t> Putra </a:t>
            </a:r>
            <a:r>
              <a:rPr lang="en-US" sz="1400" dirty="0" err="1" smtClean="0"/>
              <a:t>Pratama</a:t>
            </a:r>
            <a:r>
              <a:rPr lang="en-US" sz="1400" dirty="0" smtClean="0"/>
              <a:t> (2011730079)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4038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Dasar</a:t>
            </a:r>
            <a:r>
              <a:rPr lang="en-US" b="1" dirty="0" smtClean="0"/>
              <a:t> </a:t>
            </a:r>
            <a:r>
              <a:rPr lang="en-US" b="1" dirty="0" err="1" smtClean="0"/>
              <a:t>Pesan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Request (xml):</a:t>
            </a:r>
            <a:br>
              <a:rPr lang="en-US" dirty="0" smtClean="0"/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encoding="UTF-8"?&gt;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&lt;request type=“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c2s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s2s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”&gt;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&lt;method&gt;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method name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&lt;/method&gt;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parameter-name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parameter 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parameter-name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parameter value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&lt;/request&gt;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Response (xml):</a:t>
            </a:r>
            <a:br>
              <a:rPr lang="en-US" dirty="0" smtClean="0"/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encoding="UTF-8"?&gt;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&lt;response type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c2s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s2s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”&gt;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item-name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 value / content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item-name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item-name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 value / content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item-name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&lt;/response&gt;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412038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C2S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1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(c2s)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Registrasi</a:t>
            </a:r>
            <a:r>
              <a:rPr lang="en-US" dirty="0" smtClean="0"/>
              <a:t> </a:t>
            </a:r>
            <a:r>
              <a:rPr lang="en-US" dirty="0"/>
              <a:t>(User, Password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 smtClean="0"/>
              <a:t>method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registrasi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 smtClean="0"/>
              <a:t>params</a:t>
            </a:r>
            <a:r>
              <a:rPr lang="en-US" dirty="0" smtClean="0"/>
              <a:t>:</a:t>
            </a:r>
          </a:p>
          <a:p>
            <a:pPr lvl="3"/>
            <a:r>
              <a:rPr lang="en-US" dirty="0" smtClean="0"/>
              <a:t>user=“username”</a:t>
            </a:r>
          </a:p>
          <a:p>
            <a:pPr lvl="3"/>
            <a:r>
              <a:rPr lang="en-US" dirty="0" smtClean="0"/>
              <a:t>password=“password”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3”</a:t>
            </a:r>
            <a:br>
              <a:rPr lang="en-US" dirty="0" smtClean="0"/>
            </a:br>
            <a:r>
              <a:rPr lang="en-US" dirty="0" smtClean="0"/>
              <a:t>message=“</a:t>
            </a:r>
            <a:r>
              <a:rPr lang="en-US" dirty="0"/>
              <a:t>server error </a:t>
            </a:r>
            <a:r>
              <a:rPr lang="en-US" dirty="0" smtClean="0"/>
              <a:t>/ duplicate”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79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(c2s)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Login (User, Password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name=“login”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smtClean="0"/>
              <a:t>user=“username”</a:t>
            </a:r>
          </a:p>
          <a:p>
            <a:pPr lvl="3"/>
            <a:r>
              <a:rPr lang="en-US" dirty="0" smtClean="0"/>
              <a:t>password=“password”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err="1" smtClean="0"/>
              <a:t>sessid</a:t>
            </a:r>
            <a:r>
              <a:rPr lang="en-US" dirty="0" smtClean="0"/>
              <a:t>=“session id for this user”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 / 4 / 5”</a:t>
            </a:r>
            <a:br>
              <a:rPr lang="en-US" dirty="0" smtClean="0"/>
            </a:br>
            <a:r>
              <a:rPr lang="en-US" dirty="0" smtClean="0"/>
              <a:t>message=“server error / wrong password / user doesn’t exist / already logged-in”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7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(c2s)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ChatSend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SessionID</a:t>
            </a:r>
            <a:r>
              <a:rPr lang="en-US" dirty="0"/>
              <a:t>, Message)</a:t>
            </a:r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chatsend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 smtClean="0"/>
              <a:t>params:sessionid</a:t>
            </a:r>
            <a:r>
              <a:rPr lang="en-US" dirty="0" smtClean="0"/>
              <a:t>=“user’s session id”</a:t>
            </a:r>
          </a:p>
          <a:p>
            <a:pPr lvl="3"/>
            <a:r>
              <a:rPr lang="en-US" dirty="0" smtClean="0"/>
              <a:t>message=“message”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 ”</a:t>
            </a:r>
            <a:br>
              <a:rPr lang="en-US" dirty="0" smtClean="0"/>
            </a:br>
            <a:r>
              <a:rPr lang="en-US" dirty="0" smtClean="0"/>
              <a:t>message=“server error / session expired”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85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(c2s)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ChatGet</a:t>
            </a:r>
            <a:r>
              <a:rPr lang="en-US" dirty="0" smtClean="0"/>
              <a:t> (Time)</a:t>
            </a:r>
            <a:endParaRPr lang="en-US" dirty="0"/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chatget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smtClean="0"/>
              <a:t>time=timestamp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>time=timestamp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messages =</a:t>
            </a:r>
          </a:p>
          <a:p>
            <a:pPr lvl="3"/>
            <a:r>
              <a:rPr lang="en-US" dirty="0"/>
              <a:t>&lt;message username=“user” time=“timestamp” message=“message content” </a:t>
            </a:r>
            <a:r>
              <a:rPr lang="en-US" dirty="0" smtClean="0"/>
              <a:t>/&gt;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=“2”</a:t>
            </a:r>
            <a:br>
              <a:rPr lang="en-US" dirty="0" smtClean="0"/>
            </a:br>
            <a:r>
              <a:rPr lang="en-US" dirty="0" smtClean="0"/>
              <a:t>message=“server error”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50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(c2s)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Logout (</a:t>
            </a:r>
            <a:r>
              <a:rPr lang="en-US" dirty="0" err="1" smtClean="0"/>
              <a:t>SessionID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name=“logout”</a:t>
            </a:r>
          </a:p>
          <a:p>
            <a:pPr lvl="2"/>
            <a:r>
              <a:rPr lang="en-US" dirty="0" err="1" smtClean="0"/>
              <a:t>params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sessionid</a:t>
            </a:r>
            <a:r>
              <a:rPr lang="en-US" dirty="0" smtClean="0"/>
              <a:t>=“user’s session id”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3”</a:t>
            </a:r>
            <a:br>
              <a:rPr lang="en-US" dirty="0" smtClean="0"/>
            </a:br>
            <a:r>
              <a:rPr lang="en-US" dirty="0" smtClean="0"/>
              <a:t>message=“server error / session expired”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66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(c2s)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ChatPull</a:t>
            </a:r>
            <a:r>
              <a:rPr lang="en-US" dirty="0" smtClean="0"/>
              <a:t>(</a:t>
            </a:r>
            <a:r>
              <a:rPr lang="en-US" dirty="0" err="1" smtClean="0"/>
              <a:t>lastID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chatpull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lastID</a:t>
            </a:r>
            <a:r>
              <a:rPr lang="en-US" dirty="0" smtClean="0"/>
              <a:t>=“last retrieved message ID”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>messages =</a:t>
            </a:r>
          </a:p>
          <a:p>
            <a:pPr lvl="3"/>
            <a:r>
              <a:rPr lang="en-US" dirty="0" smtClean="0"/>
              <a:t>&lt;message username=“user” time=“timestamp” message=“message content” /&gt;</a:t>
            </a:r>
          </a:p>
          <a:p>
            <a:pPr lvl="2"/>
            <a:r>
              <a:rPr lang="en-US" dirty="0" err="1" smtClean="0"/>
              <a:t>lastID</a:t>
            </a:r>
            <a:r>
              <a:rPr lang="en-US" dirty="0" smtClean="0"/>
              <a:t> = last id of sent message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3”</a:t>
            </a:r>
            <a:br>
              <a:rPr lang="en-US" dirty="0" smtClean="0"/>
            </a:br>
            <a:r>
              <a:rPr lang="en-US" dirty="0" smtClean="0"/>
              <a:t>message=“server error / session expired”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16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(c2s)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ClientHeartbeat</a:t>
            </a:r>
            <a:r>
              <a:rPr lang="en-US" dirty="0" smtClean="0"/>
              <a:t>(</a:t>
            </a:r>
            <a:r>
              <a:rPr lang="en-US" dirty="0" err="1" smtClean="0"/>
              <a:t>SessionID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clientheartbeat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sessionid</a:t>
            </a:r>
            <a:r>
              <a:rPr lang="en-US" dirty="0" smtClean="0"/>
              <a:t>=“user’s session id”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3”</a:t>
            </a:r>
            <a:br>
              <a:rPr lang="en-US" dirty="0" smtClean="0"/>
            </a:br>
            <a:r>
              <a:rPr lang="en-US" dirty="0" smtClean="0"/>
              <a:t>message=“server error / session expired”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28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</a:t>
            </a:r>
            <a:r>
              <a:rPr lang="en-US" dirty="0" err="1" smtClean="0"/>
              <a:t>Pesan</a:t>
            </a:r>
            <a:r>
              <a:rPr lang="en-US" dirty="0" smtClean="0"/>
              <a:t> Telnet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method ; parameter1 ; parameter2</a:t>
            </a:r>
          </a:p>
          <a:p>
            <a:r>
              <a:rPr lang="en-US" dirty="0" err="1" smtClean="0"/>
              <a:t>SessionID</a:t>
            </a:r>
            <a:r>
              <a:rPr lang="en-US" dirty="0" smtClean="0"/>
              <a:t> </a:t>
            </a:r>
            <a:r>
              <a:rPr lang="en-US" dirty="0" err="1" smtClean="0"/>
              <a:t>ditiadakan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Contoh</a:t>
            </a:r>
            <a:r>
              <a:rPr lang="en-US" dirty="0" smtClean="0"/>
              <a:t>: logout(</a:t>
            </a:r>
            <a:r>
              <a:rPr lang="en-US" dirty="0" err="1" smtClean="0"/>
              <a:t>SessionId</a:t>
            </a:r>
            <a:r>
              <a:rPr lang="en-US" dirty="0" smtClean="0"/>
              <a:t>) </a:t>
            </a:r>
            <a:r>
              <a:rPr lang="en-US" dirty="0" err="1" smtClean="0"/>
              <a:t>menjadi</a:t>
            </a:r>
            <a:r>
              <a:rPr lang="en-US" dirty="0" smtClean="0"/>
              <a:t> logout </a:t>
            </a:r>
            <a:r>
              <a:rPr lang="en-US" dirty="0" err="1" smtClean="0"/>
              <a:t>saja</a:t>
            </a:r>
            <a:endParaRPr lang="en-US" dirty="0" smtClean="0"/>
          </a:p>
          <a:p>
            <a:r>
              <a:rPr lang="en-US" dirty="0" err="1" smtClean="0"/>
              <a:t>Semua</a:t>
            </a:r>
            <a:r>
              <a:rPr lang="en-US" dirty="0" smtClean="0"/>
              <a:t> method </a:t>
            </a:r>
            <a:r>
              <a:rPr lang="en-US" dirty="0" err="1" smtClean="0"/>
              <a:t>dalam</a:t>
            </a:r>
            <a:r>
              <a:rPr lang="en-US" dirty="0" smtClean="0"/>
              <a:t> lower-case.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20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Spesifikasi</a:t>
            </a:r>
            <a:r>
              <a:rPr lang="en-US" b="1" dirty="0" smtClean="0"/>
              <a:t> </a:t>
            </a:r>
            <a:r>
              <a:rPr lang="en-US" b="1" dirty="0" err="1" smtClean="0"/>
              <a:t>Tugas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chat multi server.</a:t>
            </a:r>
          </a:p>
          <a:p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rotokol</a:t>
            </a:r>
            <a:r>
              <a:rPr lang="en-US" dirty="0" smtClean="0"/>
              <a:t> HTTP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Menggunakan</a:t>
            </a:r>
            <a:r>
              <a:rPr lang="en-US" dirty="0" smtClean="0"/>
              <a:t> XML </a:t>
            </a:r>
            <a:r>
              <a:rPr lang="en-US" dirty="0" err="1" smtClean="0"/>
              <a:t>untuk</a:t>
            </a:r>
            <a:r>
              <a:rPr lang="en-US" dirty="0" smtClean="0"/>
              <a:t> format </a:t>
            </a:r>
            <a:r>
              <a:rPr lang="en-US" dirty="0" err="1" smtClean="0"/>
              <a:t>pesan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S2S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8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(s2s)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RegistrasiServer</a:t>
            </a:r>
            <a:r>
              <a:rPr lang="en-US" dirty="0"/>
              <a:t> (IP, </a:t>
            </a:r>
            <a:r>
              <a:rPr lang="en-US" dirty="0" err="1"/>
              <a:t>PortListener</a:t>
            </a:r>
            <a:r>
              <a:rPr lang="en-US" dirty="0"/>
              <a:t>, Password)</a:t>
            </a:r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registrasiserver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ip</a:t>
            </a:r>
            <a:r>
              <a:rPr lang="en-US" dirty="0" smtClean="0"/>
              <a:t>=“server’s IP”</a:t>
            </a:r>
          </a:p>
          <a:p>
            <a:pPr lvl="3"/>
            <a:r>
              <a:rPr lang="en-US" dirty="0"/>
              <a:t>p</a:t>
            </a:r>
            <a:r>
              <a:rPr lang="en-US" dirty="0" smtClean="0"/>
              <a:t>ort=“listening port”</a:t>
            </a:r>
          </a:p>
          <a:p>
            <a:pPr lvl="3"/>
            <a:r>
              <a:rPr lang="en-US" dirty="0" smtClean="0"/>
              <a:t>password=“server’s password”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3”</a:t>
            </a:r>
            <a:br>
              <a:rPr lang="en-US" dirty="0" smtClean="0"/>
            </a:br>
            <a:r>
              <a:rPr lang="en-US" dirty="0" smtClean="0"/>
              <a:t>message=“server error / duplicate </a:t>
            </a:r>
            <a:r>
              <a:rPr lang="en-US" dirty="0" err="1" smtClean="0"/>
              <a:t>ip:port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15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(s2s)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" y="1825624"/>
            <a:ext cx="8900160" cy="4879975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LoginServer</a:t>
            </a:r>
            <a:r>
              <a:rPr lang="en-US" dirty="0"/>
              <a:t> (IP, </a:t>
            </a:r>
            <a:r>
              <a:rPr lang="en-US" dirty="0" err="1"/>
              <a:t>PortListener</a:t>
            </a:r>
            <a:r>
              <a:rPr lang="en-US" dirty="0"/>
              <a:t>, Password)</a:t>
            </a:r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loginserver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ip</a:t>
            </a:r>
            <a:r>
              <a:rPr lang="en-US" dirty="0" smtClean="0"/>
              <a:t>=“server’s IP”</a:t>
            </a:r>
          </a:p>
          <a:p>
            <a:pPr lvl="3"/>
            <a:r>
              <a:rPr lang="en-US" dirty="0"/>
              <a:t>p</a:t>
            </a:r>
            <a:r>
              <a:rPr lang="en-US" dirty="0" smtClean="0"/>
              <a:t>ort=“listening port”</a:t>
            </a:r>
          </a:p>
          <a:p>
            <a:pPr lvl="3"/>
            <a:r>
              <a:rPr lang="en-US" dirty="0" smtClean="0"/>
              <a:t>password=“server’s password”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err="1" smtClean="0"/>
              <a:t>sessid</a:t>
            </a:r>
            <a:r>
              <a:rPr lang="en-US" dirty="0" smtClean="0"/>
              <a:t>=session id for server (per connected server)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users:</a:t>
            </a:r>
            <a:br>
              <a:rPr lang="en-US" dirty="0" smtClean="0"/>
            </a:br>
            <a:r>
              <a:rPr lang="en-US" dirty="0" smtClean="0"/>
              <a:t>&lt;user username</a:t>
            </a:r>
            <a:r>
              <a:rPr lang="en-US" dirty="0"/>
              <a:t>=“user” </a:t>
            </a:r>
            <a:r>
              <a:rPr lang="en-US" dirty="0" smtClean="0"/>
              <a:t>password=“hash” </a:t>
            </a:r>
            <a:r>
              <a:rPr lang="en-US" dirty="0" err="1" smtClean="0"/>
              <a:t>loggedIn</a:t>
            </a:r>
            <a:r>
              <a:rPr lang="en-US" dirty="0" smtClean="0"/>
              <a:t>=“</a:t>
            </a:r>
            <a:r>
              <a:rPr lang="en-US" dirty="0" err="1" smtClean="0"/>
              <a:t>bool</a:t>
            </a:r>
            <a:r>
              <a:rPr lang="en-US" dirty="0" smtClean="0"/>
              <a:t>” </a:t>
            </a:r>
            <a:r>
              <a:rPr lang="en-US" dirty="0" err="1" smtClean="0"/>
              <a:t>sessid</a:t>
            </a:r>
            <a:r>
              <a:rPr lang="en-US" dirty="0" smtClean="0"/>
              <a:t>=“</a:t>
            </a:r>
            <a:r>
              <a:rPr lang="en-US" dirty="0" err="1" smtClean="0"/>
              <a:t>sessid</a:t>
            </a:r>
            <a:r>
              <a:rPr lang="en-US" dirty="0" smtClean="0"/>
              <a:t>” </a:t>
            </a:r>
            <a:r>
              <a:rPr lang="en-US" dirty="0" err="1" smtClean="0"/>
              <a:t>handlerIpPort</a:t>
            </a:r>
            <a:r>
              <a:rPr lang="en-US" dirty="0" smtClean="0"/>
              <a:t>=“</a:t>
            </a:r>
            <a:r>
              <a:rPr lang="en-US" dirty="0" err="1" smtClean="0"/>
              <a:t>ip:port</a:t>
            </a:r>
            <a:r>
              <a:rPr lang="en-US" dirty="0" smtClean="0"/>
              <a:t>” /&gt;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messages: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/>
              <a:t>message username=“user” time=“timestamp” message=“message content” </a:t>
            </a:r>
            <a:r>
              <a:rPr lang="en-US" dirty="0" smtClean="0"/>
              <a:t>/&gt;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 / 4 / 5”</a:t>
            </a:r>
            <a:br>
              <a:rPr lang="en-US" dirty="0" smtClean="0"/>
            </a:br>
            <a:r>
              <a:rPr lang="en-US" dirty="0" smtClean="0"/>
              <a:t>message=“server error / </a:t>
            </a:r>
            <a:r>
              <a:rPr lang="en-US" dirty="0" err="1" smtClean="0"/>
              <a:t>ip:port</a:t>
            </a:r>
            <a:r>
              <a:rPr lang="en-US" dirty="0" smtClean="0"/>
              <a:t> doesn’t exist / wrong password / already logged-in”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63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(s2s)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err="1"/>
              <a:t>RegistrasiClient</a:t>
            </a:r>
            <a:r>
              <a:rPr lang="en-US" sz="2000" dirty="0"/>
              <a:t> (</a:t>
            </a:r>
            <a:r>
              <a:rPr lang="en-US" sz="2000" dirty="0" err="1" smtClean="0"/>
              <a:t>UserId</a:t>
            </a:r>
            <a:r>
              <a:rPr lang="en-US" sz="2000" dirty="0"/>
              <a:t>, </a:t>
            </a:r>
            <a:r>
              <a:rPr lang="en-US" sz="2000" dirty="0" err="1" smtClean="0"/>
              <a:t>PasswordHash</a:t>
            </a:r>
            <a:r>
              <a:rPr lang="en-US" sz="2000" dirty="0" smtClean="0"/>
              <a:t>, </a:t>
            </a:r>
            <a:r>
              <a:rPr lang="en-US" sz="2000" dirty="0" err="1" smtClean="0"/>
              <a:t>SessionID</a:t>
            </a:r>
            <a:r>
              <a:rPr lang="en-US" sz="2000" dirty="0" smtClean="0"/>
              <a:t>)</a:t>
            </a:r>
            <a:endParaRPr lang="en-US" sz="2000" dirty="0"/>
          </a:p>
          <a:p>
            <a:pPr lvl="1"/>
            <a:r>
              <a:rPr lang="en-US" sz="1800" dirty="0" smtClean="0"/>
              <a:t>Request</a:t>
            </a:r>
            <a:endParaRPr lang="en-US" sz="1800" dirty="0"/>
          </a:p>
          <a:p>
            <a:pPr lvl="2"/>
            <a:r>
              <a:rPr lang="en-US" sz="1600" dirty="0"/>
              <a:t>m</a:t>
            </a:r>
            <a:r>
              <a:rPr lang="en-US" sz="1600" dirty="0" smtClean="0"/>
              <a:t>ethod:</a:t>
            </a:r>
          </a:p>
          <a:p>
            <a:pPr lvl="3"/>
            <a:r>
              <a:rPr lang="en-US" sz="1400" dirty="0" smtClean="0"/>
              <a:t>name=“</a:t>
            </a:r>
            <a:r>
              <a:rPr lang="en-US" sz="1400" dirty="0" err="1" smtClean="0"/>
              <a:t>registrasiclient</a:t>
            </a:r>
            <a:r>
              <a:rPr lang="en-US" sz="1400" dirty="0" smtClean="0"/>
              <a:t>”</a:t>
            </a:r>
          </a:p>
          <a:p>
            <a:pPr lvl="2"/>
            <a:r>
              <a:rPr lang="en-US" sz="1600" dirty="0" err="1"/>
              <a:t>p</a:t>
            </a:r>
            <a:r>
              <a:rPr lang="en-US" sz="1600" dirty="0" err="1" smtClean="0"/>
              <a:t>arams</a:t>
            </a:r>
            <a:r>
              <a:rPr lang="en-US" sz="1600" dirty="0" smtClean="0"/>
              <a:t>:</a:t>
            </a:r>
          </a:p>
          <a:p>
            <a:pPr lvl="3"/>
            <a:r>
              <a:rPr lang="en-US" sz="1400" dirty="0" err="1" smtClean="0"/>
              <a:t>userid</a:t>
            </a:r>
            <a:r>
              <a:rPr lang="en-US" sz="1400" dirty="0" smtClean="0"/>
              <a:t>=“username”</a:t>
            </a:r>
          </a:p>
          <a:p>
            <a:pPr lvl="3"/>
            <a:r>
              <a:rPr lang="en-US" sz="1400" dirty="0" err="1" smtClean="0"/>
              <a:t>passwordhash</a:t>
            </a:r>
            <a:r>
              <a:rPr lang="en-US" sz="1400" dirty="0" smtClean="0"/>
              <a:t>=“hash of user’s password”</a:t>
            </a:r>
          </a:p>
          <a:p>
            <a:pPr lvl="3"/>
            <a:r>
              <a:rPr lang="en-US" sz="1400" dirty="0" err="1" smtClean="0"/>
              <a:t>sessionid</a:t>
            </a:r>
            <a:r>
              <a:rPr lang="en-US" sz="1400" dirty="0" smtClean="0"/>
              <a:t>=“server’s session id”</a:t>
            </a:r>
          </a:p>
          <a:p>
            <a:pPr lvl="1"/>
            <a:r>
              <a:rPr lang="en-US" sz="1800" dirty="0" smtClean="0"/>
              <a:t>Response</a:t>
            </a:r>
          </a:p>
          <a:p>
            <a:pPr lvl="2"/>
            <a:r>
              <a:rPr lang="en-US" sz="1600" dirty="0" smtClean="0"/>
              <a:t>status=“accepted”</a:t>
            </a:r>
            <a:br>
              <a:rPr lang="en-US" sz="1600" dirty="0" smtClean="0"/>
            </a:br>
            <a:r>
              <a:rPr lang="en-US" sz="1600" dirty="0" smtClean="0"/>
              <a:t>status-code=“1”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or</a:t>
            </a:r>
            <a:br>
              <a:rPr lang="en-US" sz="1600" dirty="0" smtClean="0"/>
            </a:br>
            <a:endParaRPr lang="en-US" sz="1600" dirty="0" smtClean="0"/>
          </a:p>
          <a:p>
            <a:pPr lvl="2"/>
            <a:r>
              <a:rPr lang="en-US" sz="1600" dirty="0"/>
              <a:t>s</a:t>
            </a:r>
            <a:r>
              <a:rPr lang="en-US" sz="1600" dirty="0" smtClean="0"/>
              <a:t>tatus=“rejected”</a:t>
            </a:r>
            <a:br>
              <a:rPr lang="en-US" sz="1600" dirty="0" smtClean="0"/>
            </a:br>
            <a:r>
              <a:rPr lang="en-US" sz="1600" dirty="0"/>
              <a:t>status-code</a:t>
            </a:r>
            <a:r>
              <a:rPr lang="en-US" sz="1600" dirty="0" smtClean="0"/>
              <a:t>=“2 / 3 / 4”</a:t>
            </a:r>
            <a:br>
              <a:rPr lang="en-US" sz="1600" dirty="0" smtClean="0"/>
            </a:br>
            <a:r>
              <a:rPr lang="en-US" sz="1600" dirty="0" smtClean="0"/>
              <a:t>message=“server error / integrity error / session expired”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528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(s2s)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LoginClient</a:t>
            </a:r>
            <a:r>
              <a:rPr lang="en-US" dirty="0" smtClean="0"/>
              <a:t> (</a:t>
            </a:r>
            <a:r>
              <a:rPr lang="en-US" dirty="0" err="1" smtClean="0"/>
              <a:t>UserId</a:t>
            </a:r>
            <a:r>
              <a:rPr lang="en-US" dirty="0" smtClean="0"/>
              <a:t>, </a:t>
            </a:r>
            <a:r>
              <a:rPr lang="en-US" dirty="0" err="1" smtClean="0"/>
              <a:t>SessionID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loginclient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userid</a:t>
            </a:r>
            <a:r>
              <a:rPr lang="en-US" dirty="0" smtClean="0"/>
              <a:t>=“username”</a:t>
            </a:r>
          </a:p>
          <a:p>
            <a:pPr lvl="3"/>
            <a:r>
              <a:rPr lang="en-US" dirty="0" err="1" smtClean="0"/>
              <a:t>sessionid</a:t>
            </a:r>
            <a:r>
              <a:rPr lang="en-US" dirty="0" smtClean="0"/>
              <a:t>=“server’s session id”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 / 4”</a:t>
            </a:r>
            <a:br>
              <a:rPr lang="en-US" dirty="0" smtClean="0"/>
            </a:br>
            <a:r>
              <a:rPr lang="en-US" dirty="0" smtClean="0"/>
              <a:t>message=“server error / integrity error / session expired”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16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(s2s)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ChatSendClient</a:t>
            </a:r>
            <a:r>
              <a:rPr lang="en-US" dirty="0"/>
              <a:t> (</a:t>
            </a:r>
            <a:r>
              <a:rPr lang="en-US" dirty="0" err="1"/>
              <a:t>UserId</a:t>
            </a:r>
            <a:r>
              <a:rPr lang="en-US" dirty="0"/>
              <a:t>, Message, </a:t>
            </a:r>
            <a:r>
              <a:rPr lang="en-US" dirty="0" smtClean="0"/>
              <a:t>Timestamp, </a:t>
            </a:r>
            <a:r>
              <a:rPr lang="en-US" dirty="0" err="1"/>
              <a:t>SessionID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chatsendclient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/>
              <a:t>userid</a:t>
            </a:r>
            <a:r>
              <a:rPr lang="en-US" dirty="0"/>
              <a:t>=“username</a:t>
            </a:r>
            <a:r>
              <a:rPr lang="en-US" dirty="0" smtClean="0"/>
              <a:t>”</a:t>
            </a:r>
          </a:p>
          <a:p>
            <a:pPr lvl="3"/>
            <a:r>
              <a:rPr lang="en-US" dirty="0" smtClean="0"/>
              <a:t>message=“user’s message”</a:t>
            </a:r>
            <a:endParaRPr lang="en-US" dirty="0"/>
          </a:p>
          <a:p>
            <a:pPr lvl="3"/>
            <a:r>
              <a:rPr lang="en-US" dirty="0"/>
              <a:t>timestamp=“timestamp</a:t>
            </a:r>
            <a:r>
              <a:rPr lang="en-US" dirty="0" smtClean="0"/>
              <a:t>”</a:t>
            </a:r>
          </a:p>
          <a:p>
            <a:pPr lvl="3"/>
            <a:r>
              <a:rPr lang="en-US" dirty="0" err="1"/>
              <a:t>s</a:t>
            </a:r>
            <a:r>
              <a:rPr lang="en-US" dirty="0" err="1" smtClean="0"/>
              <a:t>essionid</a:t>
            </a:r>
            <a:r>
              <a:rPr lang="en-US" dirty="0" smtClean="0"/>
              <a:t>=“server’s session id”</a:t>
            </a:r>
            <a:endParaRPr lang="en-US" dirty="0"/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3”</a:t>
            </a:r>
            <a:br>
              <a:rPr lang="en-US" dirty="0" smtClean="0"/>
            </a:br>
            <a:r>
              <a:rPr lang="en-US" dirty="0" smtClean="0"/>
              <a:t>message=“server error / session expired”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83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(s2s)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LogoutClient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UserId</a:t>
            </a:r>
            <a:r>
              <a:rPr lang="en-US" dirty="0" smtClean="0"/>
              <a:t>, </a:t>
            </a:r>
            <a:r>
              <a:rPr lang="en-US" dirty="0" err="1" smtClean="0"/>
              <a:t>SessionID</a:t>
            </a:r>
            <a:r>
              <a:rPr lang="en-US" dirty="0" smtClean="0"/>
              <a:t>, timestamp)</a:t>
            </a:r>
            <a:endParaRPr lang="en-US" dirty="0"/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logoutclient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userid</a:t>
            </a:r>
            <a:r>
              <a:rPr lang="en-US" dirty="0" smtClean="0"/>
              <a:t>=“username”</a:t>
            </a:r>
          </a:p>
          <a:p>
            <a:pPr lvl="3"/>
            <a:r>
              <a:rPr lang="en-US" dirty="0" err="1" smtClean="0"/>
              <a:t>sessionid</a:t>
            </a:r>
            <a:r>
              <a:rPr lang="en-US" dirty="0" smtClean="0"/>
              <a:t>=“server’s session id”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 / 4”</a:t>
            </a:r>
            <a:br>
              <a:rPr lang="en-US" dirty="0" smtClean="0"/>
            </a:br>
            <a:r>
              <a:rPr lang="en-US" dirty="0" smtClean="0"/>
              <a:t>message=“server error / integrity error / session expired”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8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(s2s)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LogoutServer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SessionID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logoutserver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 smtClean="0"/>
              <a:t>params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sessionid</a:t>
            </a:r>
            <a:r>
              <a:rPr lang="en-US" dirty="0" smtClean="0"/>
              <a:t>=“server’s session id”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3”</a:t>
            </a:r>
            <a:br>
              <a:rPr lang="en-US" dirty="0" smtClean="0"/>
            </a:br>
            <a:r>
              <a:rPr lang="en-US" dirty="0" smtClean="0"/>
              <a:t>message=“server error / session expired”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79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(s2s)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ServerHeartbeat</a:t>
            </a:r>
            <a:r>
              <a:rPr lang="en-US" dirty="0" smtClean="0"/>
              <a:t> (</a:t>
            </a:r>
            <a:r>
              <a:rPr lang="en-US" dirty="0" err="1" smtClean="0"/>
              <a:t>SessionID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serverheartbeat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sessionid</a:t>
            </a:r>
            <a:r>
              <a:rPr lang="en-US" dirty="0" smtClean="0"/>
              <a:t>=“server’s session id”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3”</a:t>
            </a:r>
            <a:br>
              <a:rPr lang="en-US" dirty="0" smtClean="0"/>
            </a:br>
            <a:r>
              <a:rPr lang="en-US" dirty="0" smtClean="0"/>
              <a:t>message=“server error / session expired”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06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(s2s)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ListRegisteredServer</a:t>
            </a:r>
            <a:r>
              <a:rPr lang="en-US" dirty="0" smtClean="0"/>
              <a:t> ()</a:t>
            </a:r>
            <a:endParaRPr lang="en-US" dirty="0"/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listregisteredserver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endParaRPr lang="en-US" dirty="0" smtClean="0"/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>servers=</a:t>
            </a:r>
          </a:p>
          <a:p>
            <a:pPr lvl="3"/>
            <a:r>
              <a:rPr lang="en-US" dirty="0" smtClean="0"/>
              <a:t>&lt;server </a:t>
            </a:r>
            <a:r>
              <a:rPr lang="en-US" dirty="0" err="1" smtClean="0"/>
              <a:t>ip</a:t>
            </a:r>
            <a:r>
              <a:rPr lang="en-US" dirty="0" smtClean="0"/>
              <a:t>=“</a:t>
            </a:r>
            <a:r>
              <a:rPr lang="en-US" dirty="0" err="1" smtClean="0"/>
              <a:t>ip</a:t>
            </a:r>
            <a:r>
              <a:rPr lang="en-US" dirty="0" smtClean="0"/>
              <a:t> </a:t>
            </a:r>
            <a:r>
              <a:rPr lang="en-US" dirty="0" err="1" smtClean="0"/>
              <a:t>addr</a:t>
            </a:r>
            <a:r>
              <a:rPr lang="en-US" dirty="0" smtClean="0"/>
              <a:t>” port=“listening port” password=“hash” /&gt;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=“2”</a:t>
            </a:r>
            <a:br>
              <a:rPr lang="en-US" dirty="0" smtClean="0"/>
            </a:br>
            <a:r>
              <a:rPr lang="en-US" dirty="0" smtClean="0"/>
              <a:t>message=“server error”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87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Skema</a:t>
            </a:r>
            <a:r>
              <a:rPr lang="en-US" b="1" dirty="0" smtClean="0"/>
              <a:t> </a:t>
            </a:r>
            <a:r>
              <a:rPr lang="en-US" b="1" dirty="0" err="1" smtClean="0"/>
              <a:t>Dasar</a:t>
            </a:r>
            <a:r>
              <a:rPr lang="en-US" b="1" dirty="0" smtClean="0"/>
              <a:t> Chatting </a:t>
            </a:r>
            <a:r>
              <a:rPr lang="en-US" b="1" dirty="0"/>
              <a:t>Multi Server</a:t>
            </a:r>
          </a:p>
        </p:txBody>
      </p:sp>
      <p:sp>
        <p:nvSpPr>
          <p:cNvPr id="4" name="Oval 3"/>
          <p:cNvSpPr/>
          <p:nvPr/>
        </p:nvSpPr>
        <p:spPr>
          <a:xfrm>
            <a:off x="3179928" y="4047887"/>
            <a:ext cx="1066800" cy="1066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S1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246728" y="2785144"/>
            <a:ext cx="1066800" cy="1066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S2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313528" y="4080544"/>
            <a:ext cx="1066800" cy="1066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S3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84528" y="3775691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C1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92489" y="4842491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C2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218528" y="3781187"/>
            <a:ext cx="609600" cy="533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C5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239000" y="4918691"/>
            <a:ext cx="609600" cy="533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C6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24225" y="1527222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C3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93389" y="1539164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C4</a:t>
            </a:r>
            <a:endParaRPr lang="en-US"/>
          </a:p>
        </p:txBody>
      </p:sp>
      <p:cxnSp>
        <p:nvCxnSpPr>
          <p:cNvPr id="13" name="Straight Connector 12"/>
          <p:cNvCxnSpPr>
            <a:stCxn id="7" idx="3"/>
            <a:endCxn id="4" idx="1"/>
          </p:cNvCxnSpPr>
          <p:nvPr/>
        </p:nvCxnSpPr>
        <p:spPr>
          <a:xfrm>
            <a:off x="2494128" y="4042391"/>
            <a:ext cx="842029" cy="161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  <a:endCxn id="4" idx="3"/>
          </p:cNvCxnSpPr>
          <p:nvPr/>
        </p:nvCxnSpPr>
        <p:spPr>
          <a:xfrm flipV="1">
            <a:off x="2502089" y="4958458"/>
            <a:ext cx="834068" cy="150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2"/>
            <a:endCxn id="5" idx="1"/>
          </p:cNvCxnSpPr>
          <p:nvPr/>
        </p:nvCxnSpPr>
        <p:spPr>
          <a:xfrm>
            <a:off x="4129025" y="2060622"/>
            <a:ext cx="273932" cy="880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2"/>
            <a:endCxn id="5" idx="7"/>
          </p:cNvCxnSpPr>
          <p:nvPr/>
        </p:nvCxnSpPr>
        <p:spPr>
          <a:xfrm flipH="1">
            <a:off x="5157299" y="2072564"/>
            <a:ext cx="340890" cy="868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1"/>
            <a:endCxn id="6" idx="7"/>
          </p:cNvCxnSpPr>
          <p:nvPr/>
        </p:nvCxnSpPr>
        <p:spPr>
          <a:xfrm flipH="1">
            <a:off x="6224099" y="4047887"/>
            <a:ext cx="994429" cy="188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1"/>
            <a:endCxn id="6" idx="5"/>
          </p:cNvCxnSpPr>
          <p:nvPr/>
        </p:nvCxnSpPr>
        <p:spPr>
          <a:xfrm flipH="1" flipV="1">
            <a:off x="6224099" y="4991115"/>
            <a:ext cx="1014901" cy="194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7"/>
            <a:endCxn id="5" idx="3"/>
          </p:cNvCxnSpPr>
          <p:nvPr/>
        </p:nvCxnSpPr>
        <p:spPr>
          <a:xfrm flipV="1">
            <a:off x="4090499" y="3695715"/>
            <a:ext cx="312458" cy="508401"/>
          </a:xfrm>
          <a:prstGeom prst="lin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0" name="Straight Connector 19"/>
          <p:cNvCxnSpPr>
            <a:stCxn id="4" idx="6"/>
            <a:endCxn id="6" idx="2"/>
          </p:cNvCxnSpPr>
          <p:nvPr/>
        </p:nvCxnSpPr>
        <p:spPr>
          <a:xfrm>
            <a:off x="4246728" y="4581287"/>
            <a:ext cx="1066800" cy="32657"/>
          </a:xfrm>
          <a:prstGeom prst="lin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1" name="Straight Connector 20"/>
          <p:cNvCxnSpPr>
            <a:stCxn id="5" idx="5"/>
            <a:endCxn id="6" idx="1"/>
          </p:cNvCxnSpPr>
          <p:nvPr/>
        </p:nvCxnSpPr>
        <p:spPr>
          <a:xfrm>
            <a:off x="5157299" y="3695715"/>
            <a:ext cx="312458" cy="541058"/>
          </a:xfrm>
          <a:prstGeom prst="lin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2" name="Rectangle 21"/>
          <p:cNvSpPr/>
          <p:nvPr/>
        </p:nvSpPr>
        <p:spPr>
          <a:xfrm>
            <a:off x="1663696" y="5814703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422285" y="5884795"/>
            <a:ext cx="1759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</a:p>
          <a:p>
            <a:r>
              <a:rPr lang="en-US" dirty="0" smtClean="0"/>
              <a:t>(Telnet/Browser)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71078" y="5870897"/>
            <a:ext cx="1662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 (node.js)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4469348" y="5522163"/>
            <a:ext cx="1066800" cy="1066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4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Transition Diagram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19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Login Client-Server (c2s)</a:t>
            </a:r>
            <a:endParaRPr lang="id-ID" b="1" dirty="0"/>
          </a:p>
        </p:txBody>
      </p:sp>
      <p:sp>
        <p:nvSpPr>
          <p:cNvPr id="6" name="Rectangle 5"/>
          <p:cNvSpPr/>
          <p:nvPr/>
        </p:nvSpPr>
        <p:spPr>
          <a:xfrm>
            <a:off x="2016578" y="2125266"/>
            <a:ext cx="1175658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Client</a:t>
            </a:r>
            <a:endParaRPr lang="id-ID" sz="1350" dirty="0"/>
          </a:p>
        </p:txBody>
      </p:sp>
      <p:sp>
        <p:nvSpPr>
          <p:cNvPr id="7" name="Rectangle 6"/>
          <p:cNvSpPr/>
          <p:nvPr/>
        </p:nvSpPr>
        <p:spPr>
          <a:xfrm>
            <a:off x="5747657" y="2125266"/>
            <a:ext cx="1175658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Server</a:t>
            </a:r>
            <a:endParaRPr lang="id-ID" sz="1350" dirty="0"/>
          </a:p>
        </p:txBody>
      </p:sp>
      <p:cxnSp>
        <p:nvCxnSpPr>
          <p:cNvPr id="9" name="Straight Connector 8"/>
          <p:cNvCxnSpPr>
            <a:stCxn id="6" idx="2"/>
          </p:cNvCxnSpPr>
          <p:nvPr/>
        </p:nvCxnSpPr>
        <p:spPr>
          <a:xfrm>
            <a:off x="2604407" y="2713096"/>
            <a:ext cx="0" cy="3018233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335486" y="2713095"/>
            <a:ext cx="0" cy="3018233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604407" y="3282043"/>
            <a:ext cx="3731079" cy="5470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604407" y="4395876"/>
            <a:ext cx="3731079" cy="4327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556783">
            <a:off x="3681674" y="3282030"/>
            <a:ext cx="216437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Login (username, password)</a:t>
            </a:r>
            <a:endParaRPr lang="id-ID" sz="1350" dirty="0"/>
          </a:p>
        </p:txBody>
      </p:sp>
      <p:sp>
        <p:nvSpPr>
          <p:cNvPr id="19" name="TextBox 18"/>
          <p:cNvSpPr txBox="1"/>
          <p:nvPr/>
        </p:nvSpPr>
        <p:spPr>
          <a:xfrm>
            <a:off x="3950899" y="4639578"/>
            <a:ext cx="1683731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Status = “accepted”</a:t>
            </a:r>
          </a:p>
          <a:p>
            <a:r>
              <a:rPr lang="en-US" sz="1350" dirty="0"/>
              <a:t>Status-code = “1”</a:t>
            </a:r>
          </a:p>
          <a:p>
            <a:r>
              <a:rPr lang="en-US" sz="1350" dirty="0"/>
              <a:t>Session-id = “</a:t>
            </a:r>
            <a:r>
              <a:rPr lang="en-US" sz="1350" dirty="0" err="1"/>
              <a:t>abcdef</a:t>
            </a:r>
            <a:r>
              <a:rPr lang="en-US" sz="1350" dirty="0"/>
              <a:t>”</a:t>
            </a:r>
            <a:endParaRPr lang="id-ID" sz="1350" dirty="0"/>
          </a:p>
        </p:txBody>
      </p:sp>
    </p:spTree>
    <p:extLst>
      <p:ext uri="{BB962C8B-B14F-4D97-AF65-F5344CB8AC3E}">
        <p14:creationId xmlns:p14="http://schemas.microsoft.com/office/powerpoint/2010/main" val="262105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Login Server-Server (s2s)</a:t>
            </a:r>
            <a:endParaRPr lang="id-ID" b="1" dirty="0"/>
          </a:p>
        </p:txBody>
      </p:sp>
      <p:sp>
        <p:nvSpPr>
          <p:cNvPr id="4" name="Rectangle 3"/>
          <p:cNvSpPr/>
          <p:nvPr/>
        </p:nvSpPr>
        <p:spPr>
          <a:xfrm>
            <a:off x="1602245" y="2125266"/>
            <a:ext cx="1175658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Client</a:t>
            </a:r>
            <a:endParaRPr lang="id-ID" sz="1350" dirty="0"/>
          </a:p>
        </p:txBody>
      </p:sp>
      <p:cxnSp>
        <p:nvCxnSpPr>
          <p:cNvPr id="5" name="Straight Connector 4"/>
          <p:cNvCxnSpPr>
            <a:stCxn id="4" idx="2"/>
          </p:cNvCxnSpPr>
          <p:nvPr/>
        </p:nvCxnSpPr>
        <p:spPr>
          <a:xfrm>
            <a:off x="2190074" y="2713096"/>
            <a:ext cx="0" cy="3018233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790274" y="2125266"/>
            <a:ext cx="1175658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Server 1</a:t>
            </a:r>
            <a:endParaRPr lang="id-ID" sz="1350" dirty="0"/>
          </a:p>
        </p:txBody>
      </p:sp>
      <p:cxnSp>
        <p:nvCxnSpPr>
          <p:cNvPr id="7" name="Straight Connector 6"/>
          <p:cNvCxnSpPr>
            <a:stCxn id="6" idx="2"/>
          </p:cNvCxnSpPr>
          <p:nvPr/>
        </p:nvCxnSpPr>
        <p:spPr>
          <a:xfrm>
            <a:off x="4378103" y="2713096"/>
            <a:ext cx="0" cy="3018233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364065" y="2125266"/>
            <a:ext cx="1175658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Server 2</a:t>
            </a:r>
            <a:endParaRPr lang="id-ID" sz="1350" dirty="0"/>
          </a:p>
        </p:txBody>
      </p:sp>
      <p:cxnSp>
        <p:nvCxnSpPr>
          <p:cNvPr id="9" name="Straight Connector 8"/>
          <p:cNvCxnSpPr>
            <a:stCxn id="8" idx="2"/>
          </p:cNvCxnSpPr>
          <p:nvPr/>
        </p:nvCxnSpPr>
        <p:spPr>
          <a:xfrm>
            <a:off x="6951894" y="2713096"/>
            <a:ext cx="0" cy="3018233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190075" y="3135086"/>
            <a:ext cx="2188028" cy="285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330539">
            <a:off x="2519385" y="2992480"/>
            <a:ext cx="17219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Login (username, password)</a:t>
            </a:r>
            <a:endParaRPr lang="id-ID" sz="105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378103" y="3633107"/>
            <a:ext cx="2580029" cy="3827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510503">
            <a:off x="4440058" y="3503615"/>
            <a:ext cx="24689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loginClient</a:t>
            </a:r>
            <a:r>
              <a:rPr lang="en-US" sz="1050" dirty="0"/>
              <a:t> (</a:t>
            </a:r>
            <a:r>
              <a:rPr lang="en-US" sz="1050" dirty="0" smtClean="0"/>
              <a:t>username, </a:t>
            </a:r>
            <a:r>
              <a:rPr lang="en-US" sz="1050" dirty="0" err="1" smtClean="0"/>
              <a:t>sessid</a:t>
            </a:r>
            <a:r>
              <a:rPr lang="en-US" sz="1050" dirty="0" smtClean="0"/>
              <a:t>, timestamp)</a:t>
            </a:r>
            <a:endParaRPr lang="id-ID" sz="105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378104" y="4451266"/>
            <a:ext cx="2580028" cy="3085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21369183">
            <a:off x="5111513" y="4639465"/>
            <a:ext cx="126509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Status = “accepted”</a:t>
            </a:r>
          </a:p>
          <a:p>
            <a:r>
              <a:rPr lang="en-US" sz="1050" dirty="0"/>
              <a:t>status=-code = “1”</a:t>
            </a:r>
            <a:endParaRPr lang="id-ID" sz="105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196313" y="5126514"/>
            <a:ext cx="2188028" cy="2122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21369183">
            <a:off x="2706937" y="5196213"/>
            <a:ext cx="134684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Status = “accepted”</a:t>
            </a:r>
          </a:p>
          <a:p>
            <a:r>
              <a:rPr lang="en-US" sz="1050" dirty="0"/>
              <a:t>status=-code = “1”</a:t>
            </a:r>
          </a:p>
          <a:p>
            <a:r>
              <a:rPr lang="en-US" sz="1050" dirty="0"/>
              <a:t>Session-id = “</a:t>
            </a:r>
            <a:r>
              <a:rPr lang="en-US" sz="1050" dirty="0" err="1"/>
              <a:t>abcdef</a:t>
            </a:r>
            <a:r>
              <a:rPr lang="en-US" sz="1050" dirty="0"/>
              <a:t>”</a:t>
            </a:r>
            <a:endParaRPr lang="id-ID" sz="1050" dirty="0"/>
          </a:p>
        </p:txBody>
      </p:sp>
    </p:spTree>
    <p:extLst>
      <p:ext uri="{BB962C8B-B14F-4D97-AF65-F5344CB8AC3E}">
        <p14:creationId xmlns:p14="http://schemas.microsoft.com/office/powerpoint/2010/main" val="32781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ChatPull</a:t>
            </a:r>
            <a:r>
              <a:rPr lang="en-US" b="1" dirty="0" smtClean="0"/>
              <a:t> (c2s)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016578" y="1515666"/>
            <a:ext cx="1175658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Client</a:t>
            </a:r>
            <a:endParaRPr lang="id-ID" sz="1350" dirty="0"/>
          </a:p>
        </p:txBody>
      </p:sp>
      <p:sp>
        <p:nvSpPr>
          <p:cNvPr id="5" name="Rectangle 4"/>
          <p:cNvSpPr/>
          <p:nvPr/>
        </p:nvSpPr>
        <p:spPr>
          <a:xfrm>
            <a:off x="5747657" y="1515666"/>
            <a:ext cx="1175658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Server</a:t>
            </a:r>
            <a:endParaRPr lang="id-ID" sz="1350" dirty="0"/>
          </a:p>
        </p:txBody>
      </p: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2604407" y="2284862"/>
            <a:ext cx="0" cy="3627340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335486" y="2103494"/>
            <a:ext cx="0" cy="3794384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04407" y="2672443"/>
            <a:ext cx="3731079" cy="5470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604407" y="4670196"/>
            <a:ext cx="3731079" cy="4327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556783">
            <a:off x="4236315" y="2672430"/>
            <a:ext cx="10550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 smtClean="0"/>
              <a:t>ChatPull</a:t>
            </a:r>
            <a:r>
              <a:rPr lang="en-US" sz="1350" dirty="0" smtClean="0"/>
              <a:t> (-1)</a:t>
            </a:r>
            <a:endParaRPr lang="id-ID" sz="1350" dirty="0"/>
          </a:p>
        </p:txBody>
      </p:sp>
      <p:sp>
        <p:nvSpPr>
          <p:cNvPr id="11" name="TextBox 10"/>
          <p:cNvSpPr txBox="1"/>
          <p:nvPr/>
        </p:nvSpPr>
        <p:spPr>
          <a:xfrm>
            <a:off x="3432902" y="5007072"/>
            <a:ext cx="2066335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Status = “accepted”</a:t>
            </a:r>
          </a:p>
          <a:p>
            <a:r>
              <a:rPr lang="en-US" sz="1350" dirty="0"/>
              <a:t>Status-code = “1”</a:t>
            </a:r>
          </a:p>
          <a:p>
            <a:r>
              <a:rPr lang="en-US" sz="1350" dirty="0" smtClean="0"/>
              <a:t>Messages=</a:t>
            </a:r>
          </a:p>
          <a:p>
            <a:r>
              <a:rPr lang="en-US" sz="1350" dirty="0" smtClean="0"/>
              <a:t>   &lt;message</a:t>
            </a:r>
          </a:p>
          <a:p>
            <a:r>
              <a:rPr lang="en-US" sz="1350" dirty="0"/>
              <a:t> </a:t>
            </a:r>
            <a:r>
              <a:rPr lang="en-US" sz="1350" dirty="0" smtClean="0"/>
              <a:t>       username=“user”</a:t>
            </a:r>
          </a:p>
          <a:p>
            <a:r>
              <a:rPr lang="en-US" sz="1350" dirty="0"/>
              <a:t> </a:t>
            </a:r>
            <a:r>
              <a:rPr lang="en-US" sz="1350" dirty="0" smtClean="0"/>
              <a:t>       time=“time”</a:t>
            </a:r>
          </a:p>
          <a:p>
            <a:r>
              <a:rPr lang="en-US" sz="1350" dirty="0"/>
              <a:t> </a:t>
            </a:r>
            <a:r>
              <a:rPr lang="en-US" sz="1350" dirty="0" smtClean="0"/>
              <a:t>       message=“content” /&gt;</a:t>
            </a:r>
            <a:endParaRPr lang="id-ID" sz="1350" dirty="0"/>
          </a:p>
        </p:txBody>
      </p:sp>
      <p:grpSp>
        <p:nvGrpSpPr>
          <p:cNvPr id="16" name="Group 15"/>
          <p:cNvGrpSpPr/>
          <p:nvPr/>
        </p:nvGrpSpPr>
        <p:grpSpPr>
          <a:xfrm rot="12600000">
            <a:off x="6800942" y="3617799"/>
            <a:ext cx="715008" cy="715008"/>
            <a:chOff x="3857625" y="4200525"/>
            <a:chExt cx="1157288" cy="1157288"/>
          </a:xfrm>
        </p:grpSpPr>
        <p:sp>
          <p:nvSpPr>
            <p:cNvPr id="17" name="Circular Arrow 16"/>
            <p:cNvSpPr/>
            <p:nvPr/>
          </p:nvSpPr>
          <p:spPr>
            <a:xfrm>
              <a:off x="3857625" y="4200525"/>
              <a:ext cx="1157288" cy="1157288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1655503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Circular Arrow 17"/>
            <p:cNvSpPr/>
            <p:nvPr/>
          </p:nvSpPr>
          <p:spPr>
            <a:xfrm rot="10800000">
              <a:off x="3857625" y="4200525"/>
              <a:ext cx="1157288" cy="1157288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1720353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499970" y="3543486"/>
            <a:ext cx="15123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Waiting for new</a:t>
            </a:r>
            <a:br>
              <a:rPr lang="en-US" sz="1600" dirty="0" smtClean="0"/>
            </a:br>
            <a:r>
              <a:rPr lang="en-US" sz="1600" dirty="0" smtClean="0"/>
              <a:t>chats</a:t>
            </a:r>
            <a:r>
              <a:rPr lang="en-US" sz="1600" dirty="0"/>
              <a:t> </a:t>
            </a:r>
            <a:r>
              <a:rPr lang="en-US" sz="1600" dirty="0" smtClean="0"/>
              <a:t>to arrive.</a:t>
            </a:r>
            <a:br>
              <a:rPr lang="en-US" sz="1600" dirty="0" smtClean="0"/>
            </a:br>
            <a:r>
              <a:rPr lang="en-US" sz="1600" dirty="0" smtClean="0"/>
              <a:t>(long polling)</a:t>
            </a:r>
            <a:endParaRPr lang="en-US" sz="16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604407" y="3680151"/>
            <a:ext cx="3731079" cy="4327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604407" y="4146805"/>
            <a:ext cx="3731079" cy="4327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21157311">
            <a:off x="3841396" y="3539461"/>
            <a:ext cx="111601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/>
              <a:t>[blank space]</a:t>
            </a:r>
            <a:endParaRPr lang="id-ID" sz="1350" dirty="0"/>
          </a:p>
        </p:txBody>
      </p:sp>
      <p:sp>
        <p:nvSpPr>
          <p:cNvPr id="24" name="TextBox 23"/>
          <p:cNvSpPr txBox="1"/>
          <p:nvPr/>
        </p:nvSpPr>
        <p:spPr>
          <a:xfrm rot="21157311">
            <a:off x="3950458" y="4059619"/>
            <a:ext cx="111601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/>
              <a:t>[blank space]</a:t>
            </a:r>
            <a:endParaRPr lang="id-ID" sz="1350" dirty="0"/>
          </a:p>
        </p:txBody>
      </p:sp>
      <p:sp>
        <p:nvSpPr>
          <p:cNvPr id="25" name="Right Brace 24"/>
          <p:cNvSpPr/>
          <p:nvPr/>
        </p:nvSpPr>
        <p:spPr>
          <a:xfrm>
            <a:off x="6420852" y="3219450"/>
            <a:ext cx="249233" cy="460701"/>
          </a:xfrm>
          <a:prstGeom prst="rightBrace">
            <a:avLst>
              <a:gd name="adj1" fmla="val 22816"/>
              <a:gd name="adj2" fmla="val 404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680823" y="3247899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Timeout / 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7235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File &amp; Database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48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File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serverx.cfg</a:t>
            </a:r>
            <a:r>
              <a:rPr lang="en-US" dirty="0" smtClean="0"/>
              <a:t> (</a:t>
            </a:r>
            <a:r>
              <a:rPr lang="en-US" dirty="0" err="1" smtClean="0"/>
              <a:t>json</a:t>
            </a:r>
            <a:r>
              <a:rPr lang="en-US" dirty="0" smtClean="0"/>
              <a:t>):</a:t>
            </a:r>
            <a:br>
              <a:rPr lang="en-US" dirty="0" smtClean="0"/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“ip”:”192.168.1.100”/null,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“port”:”80”,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“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password”:”password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“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dbName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”:”DBNAME”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“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serverHook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”: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{“ip”:”192.168.1.101”,”port”:”80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”},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“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persistDB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”:true/false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/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/>
              <a:t>Keterangan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b="1" i="1" dirty="0" smtClean="0"/>
              <a:t>x</a:t>
            </a:r>
            <a:r>
              <a:rPr lang="en-US" dirty="0" smtClean="0"/>
              <a:t> </a:t>
            </a:r>
            <a:r>
              <a:rPr lang="en-US" dirty="0" err="1" smtClean="0"/>
              <a:t>menandakan</a:t>
            </a:r>
            <a:r>
              <a:rPr lang="en-US" dirty="0" smtClean="0"/>
              <a:t> </a:t>
            </a:r>
            <a:r>
              <a:rPr lang="en-US" dirty="0" err="1" smtClean="0"/>
              <a:t>nomor</a:t>
            </a:r>
            <a:r>
              <a:rPr lang="en-US" dirty="0" smtClean="0"/>
              <a:t> server.</a:t>
            </a:r>
            <a:br>
              <a:rPr lang="en-US" dirty="0" smtClean="0"/>
            </a:br>
            <a:r>
              <a:rPr lang="en-US" sz="2000" b="1" dirty="0" err="1" smtClean="0"/>
              <a:t>Misal</a:t>
            </a:r>
            <a:r>
              <a:rPr lang="en-US" sz="2000" b="1" dirty="0" smtClean="0"/>
              <a:t>: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i="1" dirty="0" smtClean="0"/>
              <a:t>server1</a:t>
            </a:r>
            <a:r>
              <a:rPr lang="en-US" sz="2000" dirty="0" smtClean="0"/>
              <a:t>, </a:t>
            </a:r>
            <a:r>
              <a:rPr lang="en-US" sz="2000" dirty="0" err="1" smtClean="0"/>
              <a:t>nama</a:t>
            </a:r>
            <a:r>
              <a:rPr lang="en-US" sz="2000" dirty="0" smtClean="0"/>
              <a:t> </a:t>
            </a:r>
            <a:r>
              <a:rPr lang="en-US" sz="2000" dirty="0" err="1" smtClean="0"/>
              <a:t>filenya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b="1" i="1" dirty="0" smtClean="0"/>
              <a:t>server1.cfg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12860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Database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defTabSz="457200">
              <a:lnSpc>
                <a:spcPct val="110000"/>
              </a:lnSpc>
            </a:pPr>
            <a:r>
              <a:rPr lang="en-US" dirty="0" smtClean="0"/>
              <a:t>Data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b="1" i="1" dirty="0" smtClean="0"/>
              <a:t>server</a:t>
            </a:r>
            <a:r>
              <a:rPr lang="en-US" dirty="0" smtClean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 di </a:t>
            </a:r>
            <a:r>
              <a:rPr lang="en-US" dirty="0" err="1" smtClean="0"/>
              <a:t>dalam</a:t>
            </a:r>
            <a:r>
              <a:rPr lang="en-US" dirty="0" smtClean="0"/>
              <a:t> collection </a:t>
            </a:r>
            <a:r>
              <a:rPr lang="en-US" dirty="0" err="1" smtClean="0"/>
              <a:t>bernama</a:t>
            </a:r>
            <a:r>
              <a:rPr lang="en-US" dirty="0" smtClean="0"/>
              <a:t> ‘server’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”:String,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“port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ipPort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”:String(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ip:port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password”:String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(hash)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loggedIn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sessid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”:String(base64),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heartbeat”:timestamp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>
              <a:lnSpc>
                <a:spcPct val="110000"/>
              </a:lnSpc>
            </a:pPr>
            <a:r>
              <a:rPr lang="en-US" dirty="0" err="1" smtClean="0">
                <a:cs typeface="Courier New" panose="02070309020205020404" pitchFamily="49" charset="0"/>
              </a:rPr>
              <a:t>Dibutuhkan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ipPort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karena</a:t>
            </a:r>
            <a:r>
              <a:rPr lang="en-US" dirty="0" smtClean="0">
                <a:cs typeface="Courier New" panose="02070309020205020404" pitchFamily="49" charset="0"/>
              </a:rPr>
              <a:t> database yang </a:t>
            </a:r>
            <a:r>
              <a:rPr lang="en-US" dirty="0" err="1" smtClean="0">
                <a:cs typeface="Courier New" panose="02070309020205020404" pitchFamily="49" charset="0"/>
              </a:rPr>
              <a:t>digunakan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hanya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dapat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memberikan</a:t>
            </a:r>
            <a:r>
              <a:rPr lang="en-US" dirty="0" smtClean="0">
                <a:cs typeface="Courier New" panose="02070309020205020404" pitchFamily="49" charset="0"/>
              </a:rPr>
              <a:t> unique index per field, </a:t>
            </a:r>
            <a:r>
              <a:rPr lang="en-US" dirty="0" err="1" smtClean="0">
                <a:cs typeface="Courier New" panose="02070309020205020404" pitchFamily="49" charset="0"/>
              </a:rPr>
              <a:t>bukan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gabungan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dari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berapa</a:t>
            </a:r>
            <a:r>
              <a:rPr lang="en-US" dirty="0" smtClean="0">
                <a:cs typeface="Courier New" panose="02070309020205020404" pitchFamily="49" charset="0"/>
              </a:rPr>
              <a:t> field </a:t>
            </a:r>
            <a:r>
              <a:rPr lang="en-US" dirty="0" err="1" smtClean="0">
                <a:cs typeface="Courier New" panose="02070309020205020404" pitchFamily="49" charset="0"/>
              </a:rPr>
              <a:t>seperti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pada</a:t>
            </a:r>
            <a:r>
              <a:rPr lang="en-US" dirty="0" smtClean="0">
                <a:cs typeface="Courier New" panose="02070309020205020404" pitchFamily="49" charset="0"/>
              </a:rPr>
              <a:t> DBMS </a:t>
            </a:r>
            <a:r>
              <a:rPr lang="en-US" dirty="0" err="1" smtClean="0">
                <a:cs typeface="Courier New" panose="02070309020205020404" pitchFamily="49" charset="0"/>
              </a:rPr>
              <a:t>berbasis</a:t>
            </a:r>
            <a:r>
              <a:rPr lang="en-US" dirty="0" smtClean="0">
                <a:cs typeface="Courier New" panose="02070309020205020404" pitchFamily="49" charset="0"/>
              </a:rPr>
              <a:t> SQL. </a:t>
            </a:r>
            <a:r>
              <a:rPr lang="en-US" dirty="0" err="1" smtClean="0">
                <a:cs typeface="Courier New" panose="02070309020205020404" pitchFamily="49" charset="0"/>
              </a:rPr>
              <a:t>ip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dan</a:t>
            </a:r>
            <a:r>
              <a:rPr lang="en-US" dirty="0" smtClean="0">
                <a:cs typeface="Courier New" panose="02070309020205020404" pitchFamily="49" charset="0"/>
              </a:rPr>
              <a:t> port </a:t>
            </a:r>
            <a:r>
              <a:rPr lang="en-US" dirty="0" err="1" smtClean="0">
                <a:cs typeface="Courier New" panose="02070309020205020404" pitchFamily="49" charset="0"/>
              </a:rPr>
              <a:t>tetap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ada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supaya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tidak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perlu</a:t>
            </a:r>
            <a:r>
              <a:rPr lang="en-US" dirty="0" smtClean="0">
                <a:cs typeface="Courier New" panose="02070309020205020404" pitchFamily="49" charset="0"/>
              </a:rPr>
              <a:t> parsing.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0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Format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defTabSz="457200">
              <a:lnSpc>
                <a:spcPct val="120000"/>
              </a:lnSpc>
            </a:pPr>
            <a:r>
              <a:rPr lang="en-US" dirty="0" smtClean="0"/>
              <a:t>Data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b="1" i="1" dirty="0" smtClean="0"/>
              <a:t>user</a:t>
            </a:r>
            <a:r>
              <a:rPr lang="en-US" dirty="0" smtClean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 di </a:t>
            </a:r>
            <a:r>
              <a:rPr lang="en-US" dirty="0" err="1" smtClean="0"/>
              <a:t>dalam</a:t>
            </a:r>
            <a:r>
              <a:rPr lang="en-US" dirty="0" smtClean="0"/>
              <a:t> collection </a:t>
            </a:r>
            <a:r>
              <a:rPr lang="en-US" dirty="0" err="1" smtClean="0"/>
              <a:t>bernama</a:t>
            </a:r>
            <a:r>
              <a:rPr lang="en-US" dirty="0" smtClean="0"/>
              <a:t> ‘user’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username”:String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password”:String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(hash)</a:t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loggedIn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”: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sessid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”:String(base64),</a:t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heartbeat”:timestamp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handledByMe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”: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07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Format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484188">
              <a:lnSpc>
                <a:spcPct val="100000"/>
              </a:lnSpc>
            </a:pPr>
            <a:r>
              <a:rPr lang="en-US" dirty="0"/>
              <a:t>Data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b="1" i="1" dirty="0"/>
              <a:t>history chat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smtClean="0"/>
              <a:t>collection </a:t>
            </a:r>
            <a:r>
              <a:rPr lang="en-US" dirty="0" err="1"/>
              <a:t>bernama</a:t>
            </a:r>
            <a:r>
              <a:rPr lang="en-US" dirty="0"/>
              <a:t> ‘</a:t>
            </a:r>
            <a:r>
              <a:rPr lang="en-US" dirty="0" err="1"/>
              <a:t>chatHistory</a:t>
            </a:r>
            <a:r>
              <a:rPr lang="en-US" dirty="0"/>
              <a:t>’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”:String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time”:timestamp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message”:String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2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Threading </a:t>
            </a:r>
            <a:r>
              <a:rPr lang="en-US" b="1" dirty="0" err="1" smtClean="0"/>
              <a:t>pada</a:t>
            </a:r>
            <a:r>
              <a:rPr lang="en-US" b="1" dirty="0" smtClean="0"/>
              <a:t> Node.js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600" dirty="0" err="1" smtClean="0"/>
              <a:t>Sumber</a:t>
            </a:r>
            <a:r>
              <a:rPr lang="en-US" sz="1600" dirty="0" smtClean="0"/>
              <a:t>: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nodesource.com/blog/understanding-the-nodejs-event-loop</a:t>
            </a:r>
            <a:endParaRPr lang="en-US" sz="1600" dirty="0" smtClean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www.youtube.com/watch?v=8aGhZQkoFbQ</a:t>
            </a: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nodejs.org/api/cluster.html</a:t>
            </a: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>
                <a:hlinkClick r:id="rId6"/>
              </a:rPr>
              <a:t>https://</a:t>
            </a:r>
            <a:r>
              <a:rPr lang="en-US" sz="1600" dirty="0" smtClean="0">
                <a:hlinkClick r:id="rId6"/>
              </a:rPr>
              <a:t>github.com/fent/clusterhub</a:t>
            </a:r>
            <a:endParaRPr lang="en-US" sz="1600" dirty="0" smtClean="0"/>
          </a:p>
          <a:p>
            <a:pPr marL="342900" indent="-342900"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0215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Ketentuan</a:t>
            </a:r>
            <a:r>
              <a:rPr lang="en-US" b="1" dirty="0"/>
              <a:t> Server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Semua</a:t>
            </a:r>
            <a:r>
              <a:rPr lang="en-US" dirty="0"/>
              <a:t> server </a:t>
            </a:r>
            <a:r>
              <a:rPr lang="en-US" dirty="0" err="1"/>
              <a:t>sama</a:t>
            </a:r>
            <a:r>
              <a:rPr lang="en-US" dirty="0"/>
              <a:t>.</a:t>
            </a:r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dikonfigurasi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Mendengarkan</a:t>
            </a:r>
            <a:r>
              <a:rPr lang="en-US" dirty="0"/>
              <a:t> di </a:t>
            </a:r>
            <a:r>
              <a:rPr lang="en-US" dirty="0" err="1"/>
              <a:t>satu</a:t>
            </a:r>
            <a:r>
              <a:rPr lang="en-US" dirty="0"/>
              <a:t> port </a:t>
            </a:r>
            <a:r>
              <a:rPr lang="en-US" dirty="0" err="1"/>
              <a:t>tertentu</a:t>
            </a:r>
            <a:endParaRPr lang="en-US" dirty="0"/>
          </a:p>
          <a:p>
            <a:pPr lvl="1"/>
            <a:r>
              <a:rPr lang="en-US" dirty="0" err="1"/>
              <a:t>Mendaftar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server lain</a:t>
            </a:r>
          </a:p>
          <a:p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file text </a:t>
            </a:r>
            <a:r>
              <a:rPr lang="en-US" b="1" dirty="0" err="1"/>
              <a:t>serverx.cfg</a:t>
            </a:r>
            <a:r>
              <a:rPr lang="en-US" dirty="0"/>
              <a:t>.</a:t>
            </a:r>
          </a:p>
          <a:p>
            <a:r>
              <a:rPr lang="en-US" dirty="0"/>
              <a:t>File </a:t>
            </a:r>
            <a:r>
              <a:rPr lang="en-US" b="1" dirty="0" err="1"/>
              <a:t>severx.cfg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parameter </a:t>
            </a:r>
            <a:r>
              <a:rPr lang="en-US" dirty="0" err="1"/>
              <a:t>pemanggilan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smtClean="0"/>
              <a:t>server.</a:t>
            </a:r>
            <a:br>
              <a:rPr lang="en-US" dirty="0" smtClean="0"/>
            </a:br>
            <a:r>
              <a:rPr lang="en-US" dirty="0" err="1" smtClean="0"/>
              <a:t>Misalnya</a:t>
            </a:r>
            <a:r>
              <a:rPr lang="en-US" dirty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server.js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serverx.cfg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Semua</a:t>
            </a:r>
            <a:r>
              <a:rPr lang="en-US" dirty="0"/>
              <a:t> client </a:t>
            </a:r>
            <a:r>
              <a:rPr lang="en-US" dirty="0" err="1"/>
              <a:t>maupun</a:t>
            </a:r>
            <a:r>
              <a:rPr lang="en-US" dirty="0"/>
              <a:t> server lain </a:t>
            </a:r>
            <a:r>
              <a:rPr lang="en-US" dirty="0" err="1"/>
              <a:t>dilayani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port yang </a:t>
            </a:r>
            <a:r>
              <a:rPr lang="en-US" dirty="0" err="1"/>
              <a:t>sama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260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Apa</a:t>
            </a:r>
            <a:r>
              <a:rPr lang="en-US" b="1" dirty="0" smtClean="0"/>
              <a:t> </a:t>
            </a:r>
            <a:r>
              <a:rPr lang="en-US" b="1" dirty="0" err="1" smtClean="0"/>
              <a:t>itu</a:t>
            </a:r>
            <a:r>
              <a:rPr lang="en-US" b="1" dirty="0" smtClean="0"/>
              <a:t> Node.js?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Sederhananya</a:t>
            </a:r>
            <a:r>
              <a:rPr lang="en-US" sz="2400" dirty="0" smtClean="0"/>
              <a:t>: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server &amp; </a:t>
            </a:r>
            <a:r>
              <a:rPr lang="en-US" sz="2400" dirty="0" err="1" smtClean="0"/>
              <a:t>beberapa</a:t>
            </a:r>
            <a:r>
              <a:rPr lang="en-US" sz="2400" dirty="0" smtClean="0"/>
              <a:t> API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err="1" smtClean="0"/>
              <a:t>Komponen</a:t>
            </a:r>
            <a:r>
              <a:rPr lang="en-US" sz="2400" dirty="0" smtClean="0"/>
              <a:t> </a:t>
            </a:r>
            <a:r>
              <a:rPr lang="en-US" sz="2400" dirty="0" err="1" smtClean="0"/>
              <a:t>utama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b="1" i="1" dirty="0" smtClean="0"/>
              <a:t>event-loop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1457334" y="2454423"/>
            <a:ext cx="6772267" cy="2716901"/>
            <a:chOff x="871537" y="3054505"/>
            <a:chExt cx="8119524" cy="3257392"/>
          </a:xfrm>
        </p:grpSpPr>
        <p:sp>
          <p:nvSpPr>
            <p:cNvPr id="2" name="Rectangle 1"/>
            <p:cNvSpPr/>
            <p:nvPr/>
          </p:nvSpPr>
          <p:spPr>
            <a:xfrm>
              <a:off x="871537" y="3054506"/>
              <a:ext cx="1528764" cy="1828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Call Stack</a:t>
              </a:r>
              <a:endParaRPr lang="en-US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207294" y="5085315"/>
              <a:ext cx="857250" cy="857249"/>
              <a:chOff x="3857625" y="4200525"/>
              <a:chExt cx="1157288" cy="1157288"/>
            </a:xfrm>
          </p:grpSpPr>
          <p:sp>
            <p:nvSpPr>
              <p:cNvPr id="3" name="Circular Arrow 2"/>
              <p:cNvSpPr/>
              <p:nvPr/>
            </p:nvSpPr>
            <p:spPr>
              <a:xfrm>
                <a:off x="3857625" y="4200525"/>
                <a:ext cx="1157288" cy="1157288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1655503"/>
                  <a:gd name="adj5" fmla="val 125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Circular Arrow 5"/>
              <p:cNvSpPr/>
              <p:nvPr/>
            </p:nvSpPr>
            <p:spPr>
              <a:xfrm rot="10800000">
                <a:off x="3857625" y="4200525"/>
                <a:ext cx="1157288" cy="1157288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1720353"/>
                  <a:gd name="adj5" fmla="val 125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2400301" y="5085315"/>
              <a:ext cx="4672013" cy="8572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Callback Queue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30110" y="5942565"/>
              <a:ext cx="1211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Event-loop</a:t>
              </a:r>
              <a:endParaRPr lang="en-US" b="1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71763" y="3054505"/>
              <a:ext cx="4400551" cy="1828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C++ library</a:t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(network, </a:t>
              </a:r>
              <a:r>
                <a:rPr lang="en-US" dirty="0" err="1" smtClean="0"/>
                <a:t>i</a:t>
              </a:r>
              <a:r>
                <a:rPr lang="en-US" dirty="0" smtClean="0"/>
                <a:t>/o, timer, crypto)</a:t>
              </a:r>
              <a:endParaRPr lang="en-US" dirty="0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2298878" y="3784203"/>
              <a:ext cx="647713" cy="3208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5400000">
              <a:off x="6055515" y="4823898"/>
              <a:ext cx="647712" cy="32083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Arrow 12"/>
            <p:cNvSpPr/>
            <p:nvPr/>
          </p:nvSpPr>
          <p:spPr>
            <a:xfrm rot="10800000">
              <a:off x="6793687" y="3784203"/>
              <a:ext cx="647713" cy="3208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52418" y="3653277"/>
              <a:ext cx="1438643" cy="774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External</a:t>
              </a:r>
            </a:p>
            <a:p>
              <a:r>
                <a:rPr lang="en-US" dirty="0" smtClean="0"/>
                <a:t>Event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5130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Event-loop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0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Event-loop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Skema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event-loop </a:t>
            </a:r>
            <a:r>
              <a:rPr lang="en-US" dirty="0" err="1" smtClean="0"/>
              <a:t>pada</a:t>
            </a:r>
            <a:r>
              <a:rPr lang="en-US" dirty="0" smtClean="0"/>
              <a:t> node.js: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/>
              <a:t>thread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event-loop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Bersifat</a:t>
            </a:r>
            <a:r>
              <a:rPr lang="en-US" dirty="0" smtClean="0"/>
              <a:t> non-blocking.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030" y="2439192"/>
            <a:ext cx="5595939" cy="216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44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Kelebihan</a:t>
            </a:r>
            <a:r>
              <a:rPr lang="en-US" b="1" dirty="0" smtClean="0"/>
              <a:t> Event-loop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err="1" smtClean="0"/>
              <a:t>Memaksimalkan</a:t>
            </a:r>
            <a:r>
              <a:rPr lang="en-US" dirty="0" smtClean="0"/>
              <a:t> </a:t>
            </a:r>
            <a:r>
              <a:rPr lang="en-US" dirty="0"/>
              <a:t>throughput </a:t>
            </a:r>
            <a:r>
              <a:rPr lang="en-US" dirty="0" err="1"/>
              <a:t>untuk</a:t>
            </a:r>
            <a:r>
              <a:rPr lang="en-US" dirty="0"/>
              <a:t> proses yang </a:t>
            </a:r>
            <a:r>
              <a:rPr lang="en-US" dirty="0" err="1" smtClean="0"/>
              <a:t>dihandle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thread (</a:t>
            </a:r>
            <a:r>
              <a:rPr lang="en-US" dirty="0" err="1" smtClean="0"/>
              <a:t>sifatnya</a:t>
            </a:r>
            <a:r>
              <a:rPr lang="en-US" dirty="0" smtClean="0"/>
              <a:t> yang </a:t>
            </a:r>
            <a:r>
              <a:rPr lang="en-US" dirty="0" err="1" smtClean="0"/>
              <a:t>nonblocking</a:t>
            </a:r>
            <a:r>
              <a:rPr lang="en-US" dirty="0" smtClean="0"/>
              <a:t>).</a:t>
            </a:r>
          </a:p>
          <a:p>
            <a:pPr>
              <a:lnSpc>
                <a:spcPct val="120000"/>
              </a:lnSpc>
            </a:pP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memikirkan</a:t>
            </a:r>
            <a:r>
              <a:rPr lang="en-US" dirty="0" smtClean="0"/>
              <a:t> deadlock </a:t>
            </a:r>
            <a:r>
              <a:rPr lang="en-US" dirty="0" err="1" smtClean="0"/>
              <a:t>antar</a:t>
            </a:r>
            <a:r>
              <a:rPr lang="en-US" dirty="0" smtClean="0"/>
              <a:t> thread </a:t>
            </a:r>
            <a:r>
              <a:rPr lang="en-US" dirty="0" err="1" smtClean="0"/>
              <a:t>maupun</a:t>
            </a:r>
            <a:r>
              <a:rPr lang="en-US" dirty="0" smtClean="0"/>
              <a:t> race-condition.</a:t>
            </a:r>
          </a:p>
          <a:p>
            <a:pPr>
              <a:lnSpc>
                <a:spcPct val="120000"/>
              </a:lnSpc>
            </a:pPr>
            <a:r>
              <a:rPr lang="en-US" dirty="0" err="1" smtClean="0"/>
              <a:t>Setiap</a:t>
            </a:r>
            <a:r>
              <a:rPr lang="en-US" dirty="0" smtClean="0"/>
              <a:t> callback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atomik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55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Kelemahan</a:t>
            </a:r>
            <a:r>
              <a:rPr lang="en-US" b="1" dirty="0" smtClean="0"/>
              <a:t> Event-loop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/>
              <a:t>ada</a:t>
            </a:r>
            <a:r>
              <a:rPr lang="en-US" dirty="0"/>
              <a:t> callback /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apapun</a:t>
            </a:r>
            <a:r>
              <a:rPr lang="en-US" dirty="0"/>
              <a:t> yang </a:t>
            </a:r>
            <a:r>
              <a:rPr lang="en-US" dirty="0" err="1"/>
              <a:t>melakukan</a:t>
            </a:r>
            <a:r>
              <a:rPr lang="en-US" dirty="0"/>
              <a:t> blocking, </a:t>
            </a:r>
            <a:r>
              <a:rPr lang="en-US" dirty="0" err="1"/>
              <a:t>seluruh</a:t>
            </a:r>
            <a:r>
              <a:rPr lang="en-US" dirty="0"/>
              <a:t> event-loop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-block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program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dieksekusi</a:t>
            </a:r>
            <a:r>
              <a:rPr lang="en-US" dirty="0" smtClean="0"/>
              <a:t> per “tick”, </a:t>
            </a: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 smtClean="0"/>
              <a:t>lambat</a:t>
            </a:r>
            <a:r>
              <a:rPr lang="en-US" dirty="0" smtClean="0"/>
              <a:t> event-loop </a:t>
            </a:r>
            <a:r>
              <a:rPr lang="en-US" dirty="0" err="1" smtClean="0"/>
              <a:t>berjalan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240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Cluster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67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Cluster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thread </a:t>
            </a:r>
            <a:r>
              <a:rPr lang="en-US" dirty="0" err="1" smtClean="0"/>
              <a:t>pada</a:t>
            </a:r>
            <a:r>
              <a:rPr lang="en-US" dirty="0" smtClean="0"/>
              <a:t> node.js,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b="1" i="1" dirty="0" err="1" smtClean="0"/>
              <a:t>child_process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Cluster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node.js yang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child_process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b="1" i="1" dirty="0" smtClean="0"/>
              <a:t>load balancing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Beda </a:t>
            </a:r>
            <a:r>
              <a:rPr lang="en-US" dirty="0" err="1" smtClean="0"/>
              <a:t>child_process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thread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umumnya</a:t>
            </a:r>
            <a:r>
              <a:rPr lang="en-US" dirty="0" smtClean="0"/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Child process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duplikasi</a:t>
            </a:r>
            <a:r>
              <a:rPr lang="en-US" dirty="0" smtClean="0"/>
              <a:t> 1:1 </a:t>
            </a:r>
            <a:r>
              <a:rPr lang="en-US" dirty="0" err="1" smtClean="0"/>
              <a:t>dari</a:t>
            </a:r>
            <a:r>
              <a:rPr lang="en-US" dirty="0" smtClean="0"/>
              <a:t> master process.</a:t>
            </a:r>
          </a:p>
          <a:p>
            <a:pPr lvl="1">
              <a:lnSpc>
                <a:spcPct val="120000"/>
              </a:lnSpc>
            </a:pP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memory sharing.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Beda proses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beda</a:t>
            </a:r>
            <a:r>
              <a:rPr lang="en-US" dirty="0" smtClean="0">
                <a:sym typeface="Wingdings" panose="05000000000000000000" pitchFamily="2" charset="2"/>
              </a:rPr>
              <a:t> address space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inter-process messaging.</a:t>
            </a:r>
          </a:p>
          <a:p>
            <a:pPr lvl="1">
              <a:lnSpc>
                <a:spcPct val="120000"/>
              </a:lnSpc>
            </a:pPr>
            <a:r>
              <a:rPr lang="en-GB" dirty="0" smtClean="0"/>
              <a:t>Inter-process messaging </a:t>
            </a:r>
            <a:r>
              <a:rPr lang="en-GB" dirty="0" err="1" smtClean="0"/>
              <a:t>tidak</a:t>
            </a:r>
            <a:r>
              <a:rPr lang="en-GB" dirty="0" smtClean="0"/>
              <a:t> </a:t>
            </a:r>
            <a:r>
              <a:rPr lang="en-GB" dirty="0" err="1" smtClean="0"/>
              <a:t>bisa</a:t>
            </a:r>
            <a:r>
              <a:rPr lang="en-GB" dirty="0" smtClean="0"/>
              <a:t> </a:t>
            </a:r>
            <a:r>
              <a:rPr lang="en-GB" dirty="0" err="1" smtClean="0"/>
              <a:t>melakukan</a:t>
            </a:r>
            <a:r>
              <a:rPr lang="en-GB" dirty="0" smtClean="0"/>
              <a:t> pass-by-reference. </a:t>
            </a:r>
            <a:r>
              <a:rPr lang="en-GB" dirty="0" err="1" smtClean="0"/>
              <a:t>Semua</a:t>
            </a:r>
            <a:r>
              <a:rPr lang="en-GB" dirty="0" smtClean="0"/>
              <a:t> message </a:t>
            </a:r>
            <a:r>
              <a:rPr lang="en-GB" dirty="0" err="1" smtClean="0"/>
              <a:t>melalui</a:t>
            </a:r>
            <a:r>
              <a:rPr lang="en-GB" dirty="0" smtClean="0"/>
              <a:t> </a:t>
            </a:r>
            <a:r>
              <a:rPr lang="en-GB" dirty="0" err="1" smtClean="0"/>
              <a:t>JSON.stringify</a:t>
            </a:r>
            <a:r>
              <a:rPr lang="en-GB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991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Komunikasi</a:t>
            </a:r>
            <a:r>
              <a:rPr lang="en-US" b="1" dirty="0" smtClean="0"/>
              <a:t> </a:t>
            </a:r>
            <a:r>
              <a:rPr lang="en-US" b="1" dirty="0" err="1" smtClean="0"/>
              <a:t>Antar</a:t>
            </a:r>
            <a:r>
              <a:rPr lang="en-US" b="1" dirty="0" smtClean="0"/>
              <a:t> Proses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Master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membukan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communication channel per worker.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karakteristik</a:t>
            </a:r>
            <a:r>
              <a:rPr lang="en-US" dirty="0" smtClean="0"/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Event-based: message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diterima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next-tick,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interrupt.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Deep copy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yang </a:t>
            </a:r>
            <a:r>
              <a:rPr lang="en-US" dirty="0" err="1" smtClean="0"/>
              <a:t>dikirimkan</a:t>
            </a:r>
            <a:r>
              <a:rPr lang="en-US" dirty="0" smtClean="0"/>
              <a:t>. (</a:t>
            </a:r>
            <a:r>
              <a:rPr lang="en-US" dirty="0" err="1" smtClean="0"/>
              <a:t>bukan</a:t>
            </a:r>
            <a:r>
              <a:rPr lang="en-US" dirty="0" smtClean="0"/>
              <a:t> object </a:t>
            </a:r>
            <a:r>
              <a:rPr lang="en-US" dirty="0" err="1" smtClean="0"/>
              <a:t>refference</a:t>
            </a:r>
            <a:r>
              <a:rPr lang="en-US" dirty="0" smtClean="0"/>
              <a:t>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785938" y="2471716"/>
            <a:ext cx="5543549" cy="2071709"/>
            <a:chOff x="1785938" y="3386133"/>
            <a:chExt cx="5543549" cy="3414166"/>
          </a:xfrm>
        </p:grpSpPr>
        <p:sp>
          <p:nvSpPr>
            <p:cNvPr id="4" name="Rectangle 3"/>
            <p:cNvSpPr/>
            <p:nvPr/>
          </p:nvSpPr>
          <p:spPr>
            <a:xfrm>
              <a:off x="1785938" y="3386133"/>
              <a:ext cx="1014412" cy="17287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Master</a:t>
              </a:r>
              <a:endParaRPr lang="en-US" b="1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243263" y="3386133"/>
              <a:ext cx="1014412" cy="17287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Child 1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779169" y="3386133"/>
              <a:ext cx="1014412" cy="17287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Child 2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315075" y="3386133"/>
              <a:ext cx="1014412" cy="17287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Child 3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785938" y="5629270"/>
              <a:ext cx="5543549" cy="11710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/>
                <a:t>Communication Channel</a:t>
              </a:r>
              <a:endParaRPr lang="en-US" b="1" dirty="0"/>
            </a:p>
          </p:txBody>
        </p:sp>
        <p:sp>
          <p:nvSpPr>
            <p:cNvPr id="9" name="Up-Down Arrow 8"/>
            <p:cNvSpPr/>
            <p:nvPr/>
          </p:nvSpPr>
          <p:spPr>
            <a:xfrm>
              <a:off x="3536156" y="4829167"/>
              <a:ext cx="428625" cy="1075606"/>
            </a:xfrm>
            <a:prstGeom prst="up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Up-Down Arrow 9"/>
            <p:cNvSpPr/>
            <p:nvPr/>
          </p:nvSpPr>
          <p:spPr>
            <a:xfrm>
              <a:off x="2078831" y="4829167"/>
              <a:ext cx="428625" cy="1075606"/>
            </a:xfrm>
            <a:prstGeom prst="up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Up-Down Arrow 10"/>
            <p:cNvSpPr/>
            <p:nvPr/>
          </p:nvSpPr>
          <p:spPr>
            <a:xfrm>
              <a:off x="5072062" y="4829167"/>
              <a:ext cx="428625" cy="1075606"/>
            </a:xfrm>
            <a:prstGeom prst="up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Up-Down Arrow 14"/>
            <p:cNvSpPr/>
            <p:nvPr/>
          </p:nvSpPr>
          <p:spPr>
            <a:xfrm>
              <a:off x="6607968" y="4829167"/>
              <a:ext cx="428625" cy="1075606"/>
            </a:xfrm>
            <a:prstGeom prst="up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464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/>
              <a:t>Desain</a:t>
            </a:r>
            <a:r>
              <a:rPr lang="en-GB" b="1" dirty="0" smtClean="0"/>
              <a:t> Multi-processing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loud 47"/>
          <p:cNvSpPr/>
          <p:nvPr/>
        </p:nvSpPr>
        <p:spPr>
          <a:xfrm>
            <a:off x="3400425" y="5523190"/>
            <a:ext cx="5486401" cy="1006196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Network</a:t>
            </a:r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191490" y="4862504"/>
            <a:ext cx="0" cy="89535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829444" y="4862504"/>
            <a:ext cx="0" cy="895357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811893" y="4862504"/>
            <a:ext cx="0" cy="89535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449846" y="4862504"/>
            <a:ext cx="0" cy="895357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432294" y="4862504"/>
            <a:ext cx="0" cy="89535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070248" y="4862504"/>
            <a:ext cx="0" cy="895357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/>
              <a:t>Desain</a:t>
            </a:r>
            <a:r>
              <a:rPr lang="en-GB" b="1" dirty="0" smtClean="0"/>
              <a:t> Multi-processing</a:t>
            </a:r>
            <a:endParaRPr lang="en-US" b="1" dirty="0"/>
          </a:p>
        </p:txBody>
      </p:sp>
      <p:sp>
        <p:nvSpPr>
          <p:cNvPr id="52" name="Content Placeholder 51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2771775" cy="4351338"/>
          </a:xfrm>
        </p:spPr>
        <p:txBody>
          <a:bodyPr>
            <a:normAutofit/>
          </a:bodyPr>
          <a:lstStyle/>
          <a:p>
            <a:r>
              <a:rPr lang="en-GB" sz="1800" dirty="0" smtClean="0"/>
              <a:t>Master </a:t>
            </a:r>
            <a:r>
              <a:rPr lang="en-GB" sz="1800" dirty="0" err="1" smtClean="0"/>
              <a:t>menangani</a:t>
            </a:r>
            <a:r>
              <a:rPr lang="en-GB" sz="1800" dirty="0" smtClean="0"/>
              <a:t> </a:t>
            </a:r>
            <a:r>
              <a:rPr lang="en-GB" sz="1800" dirty="0" err="1" smtClean="0"/>
              <a:t>transaki</a:t>
            </a:r>
            <a:r>
              <a:rPr lang="en-GB" sz="1800" dirty="0" smtClean="0"/>
              <a:t> database </a:t>
            </a:r>
            <a:r>
              <a:rPr lang="en-GB" sz="1800" dirty="0" err="1" smtClean="0"/>
              <a:t>dan</a:t>
            </a:r>
            <a:r>
              <a:rPr lang="en-GB" sz="1800" dirty="0" smtClean="0"/>
              <a:t> outgoing s2s.</a:t>
            </a:r>
          </a:p>
          <a:p>
            <a:r>
              <a:rPr lang="en-GB" sz="1800" dirty="0" smtClean="0"/>
              <a:t>Child </a:t>
            </a:r>
            <a:r>
              <a:rPr lang="en-GB" sz="1800" dirty="0" err="1" smtClean="0"/>
              <a:t>menangani</a:t>
            </a:r>
            <a:r>
              <a:rPr lang="en-GB" sz="1800" dirty="0" smtClean="0"/>
              <a:t> c2s </a:t>
            </a:r>
            <a:r>
              <a:rPr lang="en-GB" sz="1800" dirty="0" err="1" smtClean="0"/>
              <a:t>dan</a:t>
            </a:r>
            <a:r>
              <a:rPr lang="en-GB" sz="1800" dirty="0" smtClean="0"/>
              <a:t> incoming s2s </a:t>
            </a:r>
            <a:r>
              <a:rPr lang="en-GB" sz="1800" dirty="0" err="1" smtClean="0"/>
              <a:t>dan</a:t>
            </a:r>
            <a:r>
              <a:rPr lang="en-GB" sz="1800" dirty="0" smtClean="0"/>
              <a:t> crypto.</a:t>
            </a:r>
          </a:p>
          <a:p>
            <a:r>
              <a:rPr lang="en-GB" sz="1800" dirty="0" err="1" smtClean="0"/>
              <a:t>Sebanyak</a:t>
            </a:r>
            <a:r>
              <a:rPr lang="en-GB" sz="1800" dirty="0" smtClean="0"/>
              <a:t> </a:t>
            </a:r>
            <a:r>
              <a:rPr lang="en-GB" sz="1800" dirty="0" err="1" smtClean="0"/>
              <a:t>mungkin</a:t>
            </a:r>
            <a:r>
              <a:rPr lang="en-GB" sz="1800" dirty="0" smtClean="0"/>
              <a:t> </a:t>
            </a:r>
            <a:r>
              <a:rPr lang="en-GB" sz="1800" dirty="0" err="1" smtClean="0"/>
              <a:t>waktu</a:t>
            </a:r>
            <a:r>
              <a:rPr lang="en-GB" sz="1800" dirty="0" smtClean="0"/>
              <a:t> </a:t>
            </a:r>
            <a:r>
              <a:rPr lang="en-GB" sz="1800" dirty="0" err="1" smtClean="0"/>
              <a:t>komputasi</a:t>
            </a:r>
            <a:r>
              <a:rPr lang="en-GB" sz="1800" dirty="0" smtClean="0"/>
              <a:t> </a:t>
            </a:r>
            <a:r>
              <a:rPr lang="en-GB" sz="1800" dirty="0" err="1" smtClean="0"/>
              <a:t>didelegasikan</a:t>
            </a:r>
            <a:r>
              <a:rPr lang="en-GB" sz="1800" dirty="0" smtClean="0"/>
              <a:t> </a:t>
            </a:r>
            <a:r>
              <a:rPr lang="en-GB" sz="1800" dirty="0" err="1" smtClean="0"/>
              <a:t>ke</a:t>
            </a:r>
            <a:r>
              <a:rPr lang="en-GB" sz="1800" dirty="0" smtClean="0"/>
              <a:t> child.</a:t>
            </a:r>
          </a:p>
          <a:p>
            <a:r>
              <a:rPr lang="en-GB" sz="1800" dirty="0" smtClean="0"/>
              <a:t>Child </a:t>
            </a:r>
            <a:r>
              <a:rPr lang="en-GB" sz="1800" dirty="0" err="1" smtClean="0"/>
              <a:t>menyimpan</a:t>
            </a:r>
            <a:r>
              <a:rPr lang="en-GB" sz="1800" dirty="0" smtClean="0"/>
              <a:t> cache </a:t>
            </a:r>
            <a:r>
              <a:rPr lang="en-GB" sz="1800" dirty="0" err="1" smtClean="0"/>
              <a:t>chatHistory</a:t>
            </a:r>
            <a:r>
              <a:rPr lang="en-GB" sz="1800" dirty="0" smtClean="0"/>
              <a:t>. </a:t>
            </a:r>
            <a:r>
              <a:rPr lang="en-GB" sz="1800" dirty="0" err="1" smtClean="0"/>
              <a:t>Versi</a:t>
            </a:r>
            <a:r>
              <a:rPr lang="en-GB" sz="1800" dirty="0" smtClean="0"/>
              <a:t> </a:t>
            </a:r>
            <a:r>
              <a:rPr lang="en-GB" sz="1800" dirty="0" err="1" smtClean="0"/>
              <a:t>terbaru</a:t>
            </a:r>
            <a:r>
              <a:rPr lang="en-GB" sz="1800" dirty="0" smtClean="0"/>
              <a:t> </a:t>
            </a:r>
            <a:r>
              <a:rPr lang="en-GB" sz="1800" dirty="0" err="1" smtClean="0"/>
              <a:t>akan</a:t>
            </a:r>
            <a:r>
              <a:rPr lang="en-GB" sz="1800" dirty="0" smtClean="0"/>
              <a:t> </a:t>
            </a:r>
            <a:r>
              <a:rPr lang="en-GB" sz="1800" dirty="0" err="1" smtClean="0"/>
              <a:t>selalu</a:t>
            </a:r>
            <a:r>
              <a:rPr lang="en-GB" sz="1800" dirty="0" smtClean="0"/>
              <a:t> </a:t>
            </a:r>
            <a:r>
              <a:rPr lang="en-GB" sz="1800" dirty="0" err="1" smtClean="0"/>
              <a:t>dimiliki</a:t>
            </a:r>
            <a:r>
              <a:rPr lang="en-GB" sz="1800" dirty="0" smtClean="0"/>
              <a:t> </a:t>
            </a:r>
            <a:r>
              <a:rPr lang="en-GB" sz="1800" dirty="0" err="1" smtClean="0"/>
              <a:t>oleh</a:t>
            </a:r>
            <a:r>
              <a:rPr lang="en-GB" sz="1800" dirty="0" smtClean="0"/>
              <a:t> master.</a:t>
            </a:r>
          </a:p>
          <a:p>
            <a:r>
              <a:rPr lang="en-GB" sz="1800" dirty="0" err="1" smtClean="0"/>
              <a:t>Jumlah</a:t>
            </a:r>
            <a:r>
              <a:rPr lang="en-GB" sz="1800" dirty="0" smtClean="0"/>
              <a:t> child = </a:t>
            </a:r>
            <a:r>
              <a:rPr lang="en-GB" sz="1800" dirty="0" err="1" smtClean="0"/>
              <a:t>jumlah</a:t>
            </a:r>
            <a:r>
              <a:rPr lang="en-GB" sz="1800" dirty="0" smtClean="0"/>
              <a:t> logical processor - 1.</a:t>
            </a:r>
          </a:p>
        </p:txBody>
      </p:sp>
      <p:sp>
        <p:nvSpPr>
          <p:cNvPr id="6" name="Rectangle 5"/>
          <p:cNvSpPr/>
          <p:nvPr/>
        </p:nvSpPr>
        <p:spPr>
          <a:xfrm>
            <a:off x="5512054" y="1690689"/>
            <a:ext cx="1263148" cy="766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Master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3891651" y="3795705"/>
            <a:ext cx="1263148" cy="10667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Child 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91651" y="2776535"/>
            <a:ext cx="4503953" cy="723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Communication Channel</a:t>
            </a:r>
            <a:endParaRPr lang="en-US" b="1" dirty="0"/>
          </a:p>
        </p:txBody>
      </p:sp>
      <p:sp>
        <p:nvSpPr>
          <p:cNvPr id="15" name="Up-Down Arrow 14"/>
          <p:cNvSpPr/>
          <p:nvPr/>
        </p:nvSpPr>
        <p:spPr>
          <a:xfrm>
            <a:off x="5926722" y="2307435"/>
            <a:ext cx="433808" cy="600075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965642" y="5101766"/>
            <a:ext cx="43689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1"/>
                </a:solidFill>
              </a:rPr>
              <a:t>c2s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13063" y="5101766"/>
            <a:ext cx="43689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s2s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12054" y="3795705"/>
            <a:ext cx="1263148" cy="10667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Child 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586045" y="5101766"/>
            <a:ext cx="43689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1"/>
                </a:solidFill>
              </a:rPr>
              <a:t>c2s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33467" y="5101766"/>
            <a:ext cx="43689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s2s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132456" y="3795705"/>
            <a:ext cx="1263148" cy="10667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Child 3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206446" y="5101766"/>
            <a:ext cx="43689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1"/>
                </a:solidFill>
              </a:rPr>
              <a:t>c2s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853868" y="5101766"/>
            <a:ext cx="43689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s2s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5" name="Can 54"/>
          <p:cNvSpPr/>
          <p:nvPr/>
        </p:nvSpPr>
        <p:spPr>
          <a:xfrm>
            <a:off x="7360574" y="1690689"/>
            <a:ext cx="861038" cy="766750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DB</a:t>
            </a:r>
            <a:endParaRPr lang="en-US" dirty="0"/>
          </a:p>
        </p:txBody>
      </p:sp>
      <p:sp>
        <p:nvSpPr>
          <p:cNvPr id="54" name="Up-Down Arrow 53"/>
          <p:cNvSpPr/>
          <p:nvPr/>
        </p:nvSpPr>
        <p:spPr>
          <a:xfrm rot="16200000">
            <a:off x="6878699" y="1663200"/>
            <a:ext cx="357187" cy="821727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587020" y="3785353"/>
            <a:ext cx="567780" cy="290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cache</a:t>
            </a:r>
            <a:endParaRPr lang="en-US" sz="1200" b="1" dirty="0"/>
          </a:p>
        </p:txBody>
      </p:sp>
      <p:sp>
        <p:nvSpPr>
          <p:cNvPr id="53" name="Rectangle 52"/>
          <p:cNvSpPr/>
          <p:nvPr/>
        </p:nvSpPr>
        <p:spPr>
          <a:xfrm>
            <a:off x="6210613" y="3785353"/>
            <a:ext cx="567780" cy="290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cache</a:t>
            </a:r>
            <a:endParaRPr lang="en-US" sz="1200" b="1" dirty="0"/>
          </a:p>
        </p:txBody>
      </p:sp>
      <p:sp>
        <p:nvSpPr>
          <p:cNvPr id="58" name="Rectangle 57"/>
          <p:cNvSpPr/>
          <p:nvPr/>
        </p:nvSpPr>
        <p:spPr>
          <a:xfrm>
            <a:off x="7827824" y="3785353"/>
            <a:ext cx="567780" cy="290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cache</a:t>
            </a:r>
            <a:endParaRPr lang="en-US" sz="1200" b="1" dirty="0"/>
          </a:p>
        </p:txBody>
      </p:sp>
      <p:sp>
        <p:nvSpPr>
          <p:cNvPr id="12" name="Up-Down Arrow 11"/>
          <p:cNvSpPr/>
          <p:nvPr/>
        </p:nvSpPr>
        <p:spPr>
          <a:xfrm>
            <a:off x="4306321" y="3371846"/>
            <a:ext cx="433808" cy="552454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-Down Arrow 12"/>
          <p:cNvSpPr/>
          <p:nvPr/>
        </p:nvSpPr>
        <p:spPr>
          <a:xfrm>
            <a:off x="5926723" y="3371846"/>
            <a:ext cx="433808" cy="552454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/>
          <p:nvPr/>
        </p:nvSpPr>
        <p:spPr>
          <a:xfrm>
            <a:off x="7547126" y="3371846"/>
            <a:ext cx="433808" cy="552454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 rot="5400000" flipH="1" flipV="1">
            <a:off x="2628584" y="3154473"/>
            <a:ext cx="3912487" cy="1825426"/>
          </a:xfrm>
          <a:prstGeom prst="bentConnector3">
            <a:avLst>
              <a:gd name="adj1" fmla="val 99974"/>
            </a:avLst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5101" y="1904029"/>
            <a:ext cx="5035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FF0000"/>
                </a:solidFill>
              </a:rPr>
              <a:t>s2s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8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Ketentuan</a:t>
            </a:r>
            <a:r>
              <a:rPr lang="en-US" b="1" dirty="0" smtClean="0"/>
              <a:t> Server (</a:t>
            </a:r>
            <a:r>
              <a:rPr lang="en-US" b="1" dirty="0" err="1" smtClean="0"/>
              <a:t>Tambahan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server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tersinkronisasi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NTP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di </a:t>
            </a:r>
            <a:r>
              <a:rPr lang="en-US" dirty="0" err="1" smtClean="0"/>
              <a:t>aplikasi</a:t>
            </a:r>
            <a:r>
              <a:rPr lang="en-US" dirty="0" smtClean="0"/>
              <a:t> server)</a:t>
            </a:r>
          </a:p>
          <a:p>
            <a:pPr lvl="1"/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keperluan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timestamp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method.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16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Saran </a:t>
            </a:r>
            <a:r>
              <a:rPr lang="en-US" b="1" dirty="0" err="1" smtClean="0"/>
              <a:t>Perbaikan</a:t>
            </a:r>
            <a:r>
              <a:rPr lang="en-US" b="1" dirty="0" smtClean="0"/>
              <a:t> </a:t>
            </a:r>
            <a:r>
              <a:rPr lang="en-US" b="1" dirty="0" err="1" smtClean="0"/>
              <a:t>Desain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Telnet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mengetik</a:t>
            </a:r>
            <a:r>
              <a:rPr lang="en-US" dirty="0" smtClean="0"/>
              <a:t> xml.</a:t>
            </a:r>
          </a:p>
          <a:p>
            <a:r>
              <a:rPr lang="en-US" dirty="0" smtClean="0"/>
              <a:t>Multiple </a:t>
            </a:r>
            <a:r>
              <a:rPr lang="en-US" dirty="0" err="1" smtClean="0"/>
              <a:t>serverHook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Protokol</a:t>
            </a:r>
            <a:r>
              <a:rPr lang="en-US" dirty="0" smtClean="0"/>
              <a:t> s2s </a:t>
            </a:r>
            <a:r>
              <a:rPr lang="en-US" dirty="0" err="1" smtClean="0"/>
              <a:t>menggunakan</a:t>
            </a:r>
            <a:r>
              <a:rPr lang="en-US" dirty="0" smtClean="0"/>
              <a:t> dedicated connection.</a:t>
            </a:r>
          </a:p>
        </p:txBody>
      </p:sp>
    </p:spTree>
    <p:extLst>
      <p:ext uri="{BB962C8B-B14F-4D97-AF65-F5344CB8AC3E}">
        <p14:creationId xmlns:p14="http://schemas.microsoft.com/office/powerpoint/2010/main" val="4282001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Implementasi</a:t>
            </a:r>
            <a:r>
              <a:rPr lang="en-US" b="1" dirty="0" smtClean="0"/>
              <a:t> </a:t>
            </a:r>
            <a:r>
              <a:rPr lang="en-US" b="1" dirty="0" err="1" smtClean="0"/>
              <a:t>Perbaikan</a:t>
            </a:r>
            <a:r>
              <a:rPr lang="en-US" b="1" dirty="0" smtClean="0"/>
              <a:t> </a:t>
            </a:r>
            <a:r>
              <a:rPr lang="en-US" b="1" dirty="0" err="1" smtClean="0"/>
              <a:t>Desain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diimplementasi</a:t>
            </a:r>
            <a:r>
              <a:rPr lang="en-US" dirty="0" smtClean="0"/>
              <a:t>:</a:t>
            </a:r>
          </a:p>
          <a:p>
            <a:r>
              <a:rPr lang="en-US" dirty="0" smtClean="0"/>
              <a:t>Telnet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mengetik</a:t>
            </a:r>
            <a:r>
              <a:rPr lang="en-US" dirty="0" smtClean="0"/>
              <a:t> xml</a:t>
            </a:r>
          </a:p>
          <a:p>
            <a:r>
              <a:rPr lang="en-US" dirty="0" smtClean="0"/>
              <a:t>Multiple </a:t>
            </a:r>
            <a:r>
              <a:rPr lang="en-US" dirty="0" err="1" smtClean="0"/>
              <a:t>serverHook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diimplementasi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err="1"/>
              <a:t>Protokol</a:t>
            </a:r>
            <a:r>
              <a:rPr lang="en-US" dirty="0"/>
              <a:t> s2s </a:t>
            </a:r>
            <a:r>
              <a:rPr lang="en-US" dirty="0" err="1"/>
              <a:t>menggunakan</a:t>
            </a:r>
            <a:r>
              <a:rPr lang="en-US" dirty="0"/>
              <a:t> dedicated connection.</a:t>
            </a:r>
          </a:p>
          <a:p>
            <a:pPr lvl="1"/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menambah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port </a:t>
            </a:r>
            <a:r>
              <a:rPr lang="en-US" dirty="0" err="1" smtClean="0"/>
              <a:t>dari</a:t>
            </a:r>
            <a:r>
              <a:rPr lang="en-US" dirty="0" smtClean="0"/>
              <a:t> 2 </a:t>
            </a:r>
            <a:r>
              <a:rPr lang="en-US" dirty="0" err="1" smtClean="0"/>
              <a:t>ke</a:t>
            </a:r>
            <a:r>
              <a:rPr lang="en-US" dirty="0" smtClean="0"/>
              <a:t> 3. </a:t>
            </a:r>
            <a:r>
              <a:rPr lang="en-US" dirty="0" err="1" smtClean="0"/>
              <a:t>Mekanisme</a:t>
            </a:r>
            <a:r>
              <a:rPr lang="en-US" dirty="0" smtClean="0"/>
              <a:t> port unification </a:t>
            </a:r>
            <a:r>
              <a:rPr lang="en-US" dirty="0" err="1" smtClean="0"/>
              <a:t>terlalu</a:t>
            </a:r>
            <a:r>
              <a:rPr lang="en-US" dirty="0" smtClean="0"/>
              <a:t> </a:t>
            </a:r>
            <a:r>
              <a:rPr lang="en-US" dirty="0" err="1" smtClean="0"/>
              <a:t>rumit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983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Terima</a:t>
            </a:r>
            <a:r>
              <a:rPr lang="en-US" b="1" dirty="0" smtClean="0"/>
              <a:t> </a:t>
            </a:r>
            <a:r>
              <a:rPr lang="en-US" b="1" dirty="0" err="1"/>
              <a:t>k</a:t>
            </a:r>
            <a:r>
              <a:rPr lang="en-US" b="1" dirty="0" err="1" smtClean="0"/>
              <a:t>asih</a:t>
            </a:r>
            <a:r>
              <a:rPr lang="en-US" b="1" dirty="0" smtClean="0"/>
              <a:t>.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r>
              <a:rPr lang="en-US" dirty="0" err="1" smtClean="0"/>
              <a:t>Pertanyaan</a:t>
            </a:r>
            <a:r>
              <a:rPr lang="en-US" dirty="0" smtClean="0"/>
              <a:t>? </a:t>
            </a:r>
            <a:r>
              <a:rPr lang="en-US" dirty="0" err="1" smtClean="0"/>
              <a:t>Kritik</a:t>
            </a:r>
            <a:r>
              <a:rPr lang="en-US" dirty="0" smtClean="0"/>
              <a:t>? Saran?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84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Ketentuan</a:t>
            </a:r>
            <a:r>
              <a:rPr lang="en-US" b="1" dirty="0" smtClean="0"/>
              <a:t> Client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Telnet Client</a:t>
            </a:r>
          </a:p>
          <a:p>
            <a:pPr lvl="1"/>
            <a:r>
              <a:rPr lang="en-US" dirty="0" smtClean="0"/>
              <a:t>Telnet client </a:t>
            </a:r>
            <a:r>
              <a:rPr lang="en-US" dirty="0" err="1" smtClean="0"/>
              <a:t>apapun</a:t>
            </a:r>
            <a:r>
              <a:rPr lang="en-US" dirty="0" smtClean="0"/>
              <a:t>.</a:t>
            </a:r>
          </a:p>
          <a:p>
            <a:r>
              <a:rPr lang="en-US" dirty="0" smtClean="0"/>
              <a:t>Browser</a:t>
            </a:r>
          </a:p>
          <a:p>
            <a:pPr lvl="1"/>
            <a:r>
              <a:rPr lang="en-US" dirty="0" smtClean="0"/>
              <a:t>Browser </a:t>
            </a:r>
            <a:r>
              <a:rPr lang="en-US" dirty="0" err="1" smtClean="0"/>
              <a:t>apapun</a:t>
            </a:r>
            <a:r>
              <a:rPr lang="en-US" dirty="0" smtClean="0"/>
              <a:t> yang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menjalankan</a:t>
            </a:r>
            <a:r>
              <a:rPr lang="en-US" dirty="0" smtClean="0"/>
              <a:t> </a:t>
            </a:r>
            <a:r>
              <a:rPr lang="en-US" i="1" dirty="0" smtClean="0"/>
              <a:t>angular.js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bootstrap</a:t>
            </a:r>
            <a:r>
              <a:rPr lang="en-US" dirty="0" smtClean="0"/>
              <a:t>.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err="1" smtClean="0"/>
              <a:t>Contoh</a:t>
            </a:r>
            <a:r>
              <a:rPr lang="en-US" i="1" dirty="0" smtClean="0"/>
              <a:t>: Chrome, Firefox, Safari, Microsoft Edge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7858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Layanan</a:t>
            </a:r>
            <a:r>
              <a:rPr lang="en-US" b="1" dirty="0" smtClean="0"/>
              <a:t> </a:t>
            </a:r>
            <a:r>
              <a:rPr lang="en-US" b="1" dirty="0"/>
              <a:t>Server </a:t>
            </a:r>
            <a:r>
              <a:rPr lang="en-US" b="1" dirty="0" err="1" smtClean="0"/>
              <a:t>Untuk</a:t>
            </a:r>
            <a:r>
              <a:rPr lang="en-US" b="1" dirty="0" smtClean="0"/>
              <a:t> Client (</a:t>
            </a:r>
            <a:r>
              <a:rPr lang="en-US" b="1" i="1" dirty="0" smtClean="0"/>
              <a:t>C2S</a:t>
            </a:r>
            <a:r>
              <a:rPr lang="en-US" b="1" dirty="0" smtClean="0"/>
              <a:t>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err="1" smtClean="0"/>
              <a:t>Layanan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 err="1" smtClean="0"/>
              <a:t>Registrasi</a:t>
            </a:r>
            <a:r>
              <a:rPr lang="en-US" dirty="0" smtClean="0"/>
              <a:t> </a:t>
            </a:r>
            <a:r>
              <a:rPr lang="en-US" dirty="0"/>
              <a:t>(User, Password)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Login (User, Password)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ChatSend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b="1" i="1" dirty="0" err="1" smtClean="0"/>
              <a:t>SessionID</a:t>
            </a:r>
            <a:r>
              <a:rPr lang="en-US" dirty="0" smtClean="0"/>
              <a:t>, Message</a:t>
            </a:r>
            <a:r>
              <a:rPr lang="en-US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ChatGet</a:t>
            </a:r>
            <a:r>
              <a:rPr lang="en-US" dirty="0"/>
              <a:t> </a:t>
            </a:r>
            <a:r>
              <a:rPr lang="en-US" dirty="0" smtClean="0"/>
              <a:t>(Time</a:t>
            </a:r>
            <a:r>
              <a:rPr lang="en-US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Logout </a:t>
            </a:r>
            <a:r>
              <a:rPr lang="en-US" dirty="0" smtClean="0"/>
              <a:t>(</a:t>
            </a:r>
            <a:r>
              <a:rPr lang="en-US" b="1" i="1" dirty="0" err="1" smtClean="0"/>
              <a:t>SessionID</a:t>
            </a:r>
            <a:r>
              <a:rPr lang="en-US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dirty="0" err="1" smtClean="0"/>
              <a:t>Layanan</a:t>
            </a:r>
            <a:r>
              <a:rPr lang="en-US" dirty="0" smtClean="0"/>
              <a:t> </a:t>
            </a:r>
            <a:r>
              <a:rPr lang="en-US" dirty="0" err="1" smtClean="0"/>
              <a:t>Tambahan</a:t>
            </a:r>
            <a:r>
              <a:rPr lang="en-US" dirty="0" smtClean="0"/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 err="1" smtClean="0"/>
              <a:t>ChatPull</a:t>
            </a:r>
            <a:r>
              <a:rPr lang="en-US" dirty="0" smtClean="0"/>
              <a:t> (</a:t>
            </a:r>
            <a:r>
              <a:rPr lang="en-US" dirty="0" err="1" smtClean="0"/>
              <a:t>lastID</a:t>
            </a:r>
            <a:r>
              <a:rPr lang="en-US" dirty="0" smtClean="0"/>
              <a:t>)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sz="2000" dirty="0" smtClean="0">
                <a:sym typeface="Wingdings" panose="05000000000000000000" pitchFamily="2" charset="2"/>
              </a:rPr>
              <a:t>Assume get all message if ID=-1.</a:t>
            </a:r>
            <a:endParaRPr lang="en-US" dirty="0" smtClean="0"/>
          </a:p>
          <a:p>
            <a:pPr lvl="2">
              <a:lnSpc>
                <a:spcPct val="120000"/>
              </a:lnSpc>
            </a:pPr>
            <a:r>
              <a:rPr lang="en-US" dirty="0" smtClean="0">
                <a:sym typeface="Wingdings" panose="05000000000000000000" pitchFamily="2" charset="2"/>
              </a:rPr>
              <a:t>return: new ID, chat history since last ID.</a:t>
            </a:r>
          </a:p>
          <a:p>
            <a:pPr lvl="1">
              <a:lnSpc>
                <a:spcPct val="120000"/>
              </a:lnSpc>
            </a:pPr>
            <a:r>
              <a:rPr lang="en-US" dirty="0" err="1" smtClean="0">
                <a:sym typeface="Wingdings" panose="05000000000000000000" pitchFamily="2" charset="2"/>
              </a:rPr>
              <a:t>ClientHeartbeat</a:t>
            </a:r>
            <a:r>
              <a:rPr lang="en-US" dirty="0" smtClean="0">
                <a:sym typeface="Wingdings" panose="05000000000000000000" pitchFamily="2" charset="2"/>
              </a:rPr>
              <a:t>(</a:t>
            </a:r>
            <a:r>
              <a:rPr lang="en-US" dirty="0" err="1" smtClean="0">
                <a:sym typeface="Wingdings" panose="05000000000000000000" pitchFamily="2" charset="2"/>
              </a:rPr>
              <a:t>SessionID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dirty="0" err="1" smtClean="0">
                <a:sym typeface="Wingdings" panose="05000000000000000000" pitchFamily="2" charset="2"/>
              </a:rPr>
              <a:t>Semua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layanan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ini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tersedia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melalui</a:t>
            </a:r>
            <a:r>
              <a:rPr lang="en-US" dirty="0" smtClean="0">
                <a:sym typeface="Wingdings" panose="05000000000000000000" pitchFamily="2" charset="2"/>
              </a:rPr>
              <a:t> HTTP POST.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err="1" smtClean="0">
                <a:sym typeface="Wingdings" panose="05000000000000000000" pitchFamily="2" charset="2"/>
              </a:rPr>
              <a:t>Jika</a:t>
            </a:r>
            <a:r>
              <a:rPr lang="en-US" dirty="0" smtClean="0">
                <a:sym typeface="Wingdings" panose="05000000000000000000" pitchFamily="2" charset="2"/>
              </a:rPr>
              <a:t> client </a:t>
            </a:r>
            <a:r>
              <a:rPr lang="en-US" dirty="0" err="1" smtClean="0">
                <a:sym typeface="Wingdings" panose="05000000000000000000" pitchFamily="2" charset="2"/>
              </a:rPr>
              <a:t>melakukan</a:t>
            </a:r>
            <a:r>
              <a:rPr lang="en-US" dirty="0" smtClean="0">
                <a:sym typeface="Wingdings" panose="05000000000000000000" pitchFamily="2" charset="2"/>
              </a:rPr>
              <a:t> request HTTP GET, </a:t>
            </a:r>
            <a:r>
              <a:rPr lang="en-US" dirty="0" err="1" smtClean="0">
                <a:sym typeface="Wingdings" panose="05000000000000000000" pitchFamily="2" charset="2"/>
              </a:rPr>
              <a:t>maka</a:t>
            </a:r>
            <a:r>
              <a:rPr lang="en-US" dirty="0" smtClean="0">
                <a:sym typeface="Wingdings" panose="05000000000000000000" pitchFamily="2" charset="2"/>
              </a:rPr>
              <a:t> server </a:t>
            </a:r>
            <a:r>
              <a:rPr lang="en-US" dirty="0" err="1" smtClean="0">
                <a:sym typeface="Wingdings" panose="05000000000000000000" pitchFamily="2" charset="2"/>
              </a:rPr>
              <a:t>akan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memberikan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GUI </a:t>
            </a:r>
            <a:r>
              <a:rPr lang="en-US" dirty="0" err="1" smtClean="0">
                <a:sym typeface="Wingdings" panose="05000000000000000000" pitchFamily="2" charset="2"/>
              </a:rPr>
              <a:t>untuk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berinteraksi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dengan</a:t>
            </a:r>
            <a:r>
              <a:rPr lang="en-US" dirty="0" smtClean="0">
                <a:sym typeface="Wingdings" panose="05000000000000000000" pitchFamily="2" charset="2"/>
              </a:rPr>
              <a:t> server.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HTTP method </a:t>
            </a:r>
            <a:r>
              <a:rPr lang="en-US" dirty="0" err="1" smtClean="0">
                <a:sym typeface="Wingdings" panose="05000000000000000000" pitchFamily="2" charset="2"/>
              </a:rPr>
              <a:t>lainnya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tidak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dilayani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156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Layanan</a:t>
            </a:r>
            <a:r>
              <a:rPr lang="en-US" b="1" dirty="0" smtClean="0"/>
              <a:t> </a:t>
            </a:r>
            <a:r>
              <a:rPr lang="en-US" b="1" dirty="0"/>
              <a:t>Server </a:t>
            </a:r>
            <a:r>
              <a:rPr lang="en-US" b="1" dirty="0" err="1" smtClean="0"/>
              <a:t>Untuk</a:t>
            </a:r>
            <a:r>
              <a:rPr lang="en-US" b="1" dirty="0" smtClean="0"/>
              <a:t> Server Lain (</a:t>
            </a:r>
            <a:r>
              <a:rPr lang="en-US" b="1" i="1" dirty="0" smtClean="0"/>
              <a:t>S2S</a:t>
            </a:r>
            <a:r>
              <a:rPr lang="en-US" b="1" dirty="0" smtClean="0"/>
              <a:t>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dirty="0" err="1" smtClean="0"/>
              <a:t>Layanan</a:t>
            </a:r>
            <a:r>
              <a:rPr lang="en-US" sz="2400" dirty="0" smtClean="0"/>
              <a:t> </a:t>
            </a:r>
            <a:r>
              <a:rPr lang="en-US" sz="2400" dirty="0" err="1" smtClean="0"/>
              <a:t>Utama</a:t>
            </a:r>
            <a:r>
              <a:rPr lang="en-US" sz="2400" dirty="0" smtClean="0"/>
              <a:t>:</a:t>
            </a:r>
          </a:p>
          <a:p>
            <a:pPr lvl="1">
              <a:lnSpc>
                <a:spcPct val="120000"/>
              </a:lnSpc>
            </a:pPr>
            <a:r>
              <a:rPr lang="en-US" sz="2000" dirty="0" err="1" smtClean="0"/>
              <a:t>RegistrasiServer</a:t>
            </a:r>
            <a:r>
              <a:rPr lang="en-US" sz="2000" dirty="0"/>
              <a:t> (IP, </a:t>
            </a:r>
            <a:r>
              <a:rPr lang="en-US" sz="2000" dirty="0" err="1"/>
              <a:t>PortListener</a:t>
            </a:r>
            <a:r>
              <a:rPr lang="en-US" sz="2000" dirty="0"/>
              <a:t>, Password)</a:t>
            </a:r>
          </a:p>
          <a:p>
            <a:pPr lvl="1">
              <a:lnSpc>
                <a:spcPct val="120000"/>
              </a:lnSpc>
            </a:pPr>
            <a:r>
              <a:rPr lang="en-US" sz="2000" dirty="0" err="1" smtClean="0"/>
              <a:t>LoginServer</a:t>
            </a:r>
            <a:r>
              <a:rPr lang="en-US" sz="2000" dirty="0" smtClean="0"/>
              <a:t> (IP, </a:t>
            </a:r>
            <a:r>
              <a:rPr lang="en-US" sz="2000" dirty="0" err="1" smtClean="0"/>
              <a:t>PortListener</a:t>
            </a:r>
            <a:r>
              <a:rPr lang="en-US" sz="2000" dirty="0" smtClean="0"/>
              <a:t>, Password)</a:t>
            </a:r>
          </a:p>
          <a:p>
            <a:pPr lvl="1">
              <a:lnSpc>
                <a:spcPct val="120000"/>
              </a:lnSpc>
            </a:pPr>
            <a:r>
              <a:rPr lang="en-US" sz="2000" dirty="0" err="1" smtClean="0"/>
              <a:t>RegistrasiClient</a:t>
            </a:r>
            <a:r>
              <a:rPr lang="en-US" sz="2000" dirty="0" smtClean="0"/>
              <a:t> </a:t>
            </a:r>
            <a:r>
              <a:rPr lang="en-US" sz="2000" dirty="0"/>
              <a:t>(</a:t>
            </a:r>
            <a:r>
              <a:rPr lang="en-US" sz="2000" dirty="0" err="1"/>
              <a:t>Userid</a:t>
            </a:r>
            <a:r>
              <a:rPr lang="en-US" sz="2000" dirty="0"/>
              <a:t>, </a:t>
            </a:r>
            <a:r>
              <a:rPr lang="en-US" sz="2000" b="1" i="1" dirty="0" err="1" smtClean="0"/>
              <a:t>PasswordHash</a:t>
            </a:r>
            <a:r>
              <a:rPr lang="en-US" sz="2000" dirty="0" smtClean="0"/>
              <a:t>, </a:t>
            </a:r>
            <a:r>
              <a:rPr lang="en-US" sz="2000" b="1" i="1" dirty="0" err="1" smtClean="0"/>
              <a:t>SessionID</a:t>
            </a:r>
            <a:r>
              <a:rPr lang="en-US" sz="2000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en-US" sz="2000" dirty="0" err="1"/>
              <a:t>LoginClient</a:t>
            </a:r>
            <a:r>
              <a:rPr lang="en-US" sz="2000" dirty="0"/>
              <a:t> (</a:t>
            </a:r>
            <a:r>
              <a:rPr lang="en-US" sz="2000" dirty="0" err="1" smtClean="0"/>
              <a:t>UserId</a:t>
            </a:r>
            <a:r>
              <a:rPr lang="en-US" sz="2000" dirty="0" smtClean="0"/>
              <a:t>, </a:t>
            </a:r>
            <a:r>
              <a:rPr lang="en-US" sz="2000" b="1" i="1" dirty="0" err="1" smtClean="0"/>
              <a:t>SessionID</a:t>
            </a:r>
            <a:r>
              <a:rPr lang="en-US" sz="2000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en-US" sz="2000" dirty="0" err="1"/>
              <a:t>ChatSendClient</a:t>
            </a:r>
            <a:r>
              <a:rPr lang="en-US" sz="2000" dirty="0"/>
              <a:t> (</a:t>
            </a:r>
            <a:r>
              <a:rPr lang="en-US" sz="2000" dirty="0" err="1" smtClean="0"/>
              <a:t>UserId</a:t>
            </a:r>
            <a:r>
              <a:rPr lang="en-US" sz="2000" dirty="0"/>
              <a:t>, </a:t>
            </a:r>
            <a:r>
              <a:rPr lang="en-US" sz="2000" dirty="0" smtClean="0"/>
              <a:t>Message, </a:t>
            </a:r>
            <a:r>
              <a:rPr lang="en-US" sz="2000" b="1" i="1" dirty="0" smtClean="0"/>
              <a:t>Timestamp</a:t>
            </a:r>
            <a:r>
              <a:rPr lang="en-US" sz="2000" dirty="0" smtClean="0"/>
              <a:t>, </a:t>
            </a:r>
            <a:r>
              <a:rPr lang="en-US" sz="2000" b="1" i="1" dirty="0" err="1"/>
              <a:t>SessionID</a:t>
            </a:r>
            <a:r>
              <a:rPr lang="en-US" sz="2000" dirty="0"/>
              <a:t>)</a:t>
            </a:r>
            <a:endParaRPr lang="en-US" sz="2000" dirty="0" smtClean="0"/>
          </a:p>
          <a:p>
            <a:pPr lvl="1">
              <a:lnSpc>
                <a:spcPct val="120000"/>
              </a:lnSpc>
            </a:pPr>
            <a:r>
              <a:rPr lang="en-US" sz="2000" dirty="0" err="1"/>
              <a:t>LogoutClient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dirty="0" err="1" smtClean="0"/>
              <a:t>UserId</a:t>
            </a:r>
            <a:r>
              <a:rPr lang="en-US" sz="2000" dirty="0" smtClean="0"/>
              <a:t>, </a:t>
            </a:r>
            <a:r>
              <a:rPr lang="en-US" sz="2000" b="1" i="1" dirty="0" err="1" smtClean="0"/>
              <a:t>SessionID</a:t>
            </a:r>
            <a:r>
              <a:rPr lang="en-US" sz="2000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en-US" sz="2000" dirty="0" err="1"/>
              <a:t>LogoutServer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b="1" i="1" dirty="0" err="1" smtClean="0"/>
              <a:t>SessionID</a:t>
            </a:r>
            <a:r>
              <a:rPr lang="en-US" sz="2000" dirty="0"/>
              <a:t>)</a:t>
            </a:r>
            <a:endParaRPr lang="en-US" sz="2000" dirty="0" smtClean="0"/>
          </a:p>
          <a:p>
            <a:pPr>
              <a:lnSpc>
                <a:spcPct val="120000"/>
              </a:lnSpc>
            </a:pPr>
            <a:r>
              <a:rPr lang="en-US" sz="2400" dirty="0" err="1" smtClean="0"/>
              <a:t>Layanan</a:t>
            </a:r>
            <a:r>
              <a:rPr lang="en-US" sz="2400" dirty="0" smtClean="0"/>
              <a:t> </a:t>
            </a:r>
            <a:r>
              <a:rPr lang="en-US" sz="2400" dirty="0" err="1" smtClean="0"/>
              <a:t>Tambahan</a:t>
            </a:r>
            <a:r>
              <a:rPr lang="en-US" sz="2400" dirty="0" smtClean="0"/>
              <a:t>:</a:t>
            </a:r>
          </a:p>
          <a:p>
            <a:pPr lvl="1">
              <a:lnSpc>
                <a:spcPct val="120000"/>
              </a:lnSpc>
            </a:pPr>
            <a:r>
              <a:rPr lang="en-US" sz="2000" dirty="0" err="1">
                <a:sym typeface="Wingdings" panose="05000000000000000000" pitchFamily="2" charset="2"/>
              </a:rPr>
              <a:t>ServerHeartbeat</a:t>
            </a:r>
            <a:r>
              <a:rPr lang="en-US" sz="2000" dirty="0">
                <a:sym typeface="Wingdings" panose="05000000000000000000" pitchFamily="2" charset="2"/>
              </a:rPr>
              <a:t>(</a:t>
            </a:r>
            <a:r>
              <a:rPr lang="en-US" sz="2000" dirty="0" err="1">
                <a:sym typeface="Wingdings" panose="05000000000000000000" pitchFamily="2" charset="2"/>
              </a:rPr>
              <a:t>SessionID</a:t>
            </a:r>
            <a:r>
              <a:rPr lang="en-US" sz="2000" dirty="0">
                <a:sym typeface="Wingdings" panose="05000000000000000000" pitchFamily="2" charset="2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en-US" sz="2000" dirty="0" err="1" smtClean="0"/>
              <a:t>ListRegisteredServer</a:t>
            </a:r>
            <a:r>
              <a:rPr lang="en-US" sz="2000" dirty="0" smtClean="0"/>
              <a:t>()</a:t>
            </a:r>
          </a:p>
          <a:p>
            <a:pPr lvl="1">
              <a:lnSpc>
                <a:spcPct val="120000"/>
              </a:lnSpc>
            </a:pPr>
            <a:endParaRPr lang="en-US" sz="2000" dirty="0"/>
          </a:p>
          <a:p>
            <a:pPr lvl="1">
              <a:lnSpc>
                <a:spcPct val="12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4260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Arsitektur</a:t>
            </a:r>
            <a:r>
              <a:rPr lang="en-US" b="1" dirty="0" smtClean="0"/>
              <a:t> </a:t>
            </a:r>
            <a:r>
              <a:rPr lang="en-US" b="1" dirty="0" err="1" smtClean="0"/>
              <a:t>Aplikasi</a:t>
            </a:r>
            <a:endParaRPr lang="en-US" b="1" dirty="0"/>
          </a:p>
        </p:txBody>
      </p:sp>
      <p:grpSp>
        <p:nvGrpSpPr>
          <p:cNvPr id="24" name="Group 23"/>
          <p:cNvGrpSpPr/>
          <p:nvPr/>
        </p:nvGrpSpPr>
        <p:grpSpPr>
          <a:xfrm>
            <a:off x="275209" y="1913294"/>
            <a:ext cx="2867235" cy="1934223"/>
            <a:chOff x="751727" y="1815920"/>
            <a:chExt cx="2867235" cy="1934223"/>
          </a:xfrm>
        </p:grpSpPr>
        <p:sp>
          <p:nvSpPr>
            <p:cNvPr id="4" name="Rectangle 3"/>
            <p:cNvSpPr/>
            <p:nvPr/>
          </p:nvSpPr>
          <p:spPr>
            <a:xfrm>
              <a:off x="752059" y="1815920"/>
              <a:ext cx="2866903" cy="1934223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1727" y="1815921"/>
              <a:ext cx="603043" cy="30777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Client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983879" y="2349122"/>
              <a:ext cx="2379882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GUI (HTML)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81170" y="2718454"/>
              <a:ext cx="2379882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Logic (Angular.js)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80837" y="3090869"/>
              <a:ext cx="2379882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Networking (Angular.js)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54557" y="3531759"/>
            <a:ext cx="3131981" cy="3078051"/>
            <a:chOff x="5383369" y="1893194"/>
            <a:chExt cx="3131981" cy="3078051"/>
          </a:xfrm>
        </p:grpSpPr>
        <p:sp>
          <p:nvSpPr>
            <p:cNvPr id="5" name="Rectangle 4"/>
            <p:cNvSpPr/>
            <p:nvPr/>
          </p:nvSpPr>
          <p:spPr>
            <a:xfrm>
              <a:off x="5383369" y="1893194"/>
              <a:ext cx="3131981" cy="30780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83369" y="1893194"/>
              <a:ext cx="784125" cy="30777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Server 1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56763" y="2495150"/>
              <a:ext cx="2691455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Server Interface (XML)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654054" y="2864482"/>
              <a:ext cx="2691455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Logic </a:t>
              </a:r>
              <a:r>
                <a:rPr lang="en-US" sz="1400" dirty="0" smtClean="0">
                  <a:solidFill>
                    <a:schemeClr val="tx1"/>
                  </a:solidFill>
                </a:rPr>
                <a:t>(Node.js</a:t>
              </a:r>
              <a:r>
                <a:rPr lang="en-US" sz="14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653721" y="3233814"/>
              <a:ext cx="1455417" cy="62144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Networking</a:t>
              </a:r>
              <a:br>
                <a:rPr lang="en-US" sz="1400" dirty="0" smtClean="0">
                  <a:solidFill>
                    <a:schemeClr val="tx1"/>
                  </a:solidFill>
                </a:rPr>
              </a:br>
              <a:r>
                <a:rPr lang="en-US" sz="1400" dirty="0" smtClean="0">
                  <a:solidFill>
                    <a:schemeClr val="tx1"/>
                  </a:solidFill>
                </a:rPr>
                <a:t>(Node.js</a:t>
              </a:r>
              <a:r>
                <a:rPr lang="en-US" sz="14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8" name="Can 17"/>
            <p:cNvSpPr/>
            <p:nvPr/>
          </p:nvSpPr>
          <p:spPr>
            <a:xfrm>
              <a:off x="7109138" y="4023890"/>
              <a:ext cx="1236038" cy="805687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Database</a:t>
              </a:r>
              <a:br>
                <a:rPr lang="en-US" sz="1400" dirty="0" smtClean="0">
                  <a:solidFill>
                    <a:schemeClr val="bg1"/>
                  </a:solidFill>
                </a:rPr>
              </a:br>
              <a:r>
                <a:rPr lang="en-US" sz="1400" dirty="0" smtClean="0">
                  <a:solidFill>
                    <a:schemeClr val="bg1"/>
                  </a:solidFill>
                </a:rPr>
                <a:t>(JSON)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109139" y="3233814"/>
              <a:ext cx="1236038" cy="621441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Config</a:t>
              </a:r>
              <a:r>
                <a:rPr lang="en-US" sz="1400" dirty="0">
                  <a:solidFill>
                    <a:schemeClr val="tx1"/>
                  </a:solidFill>
                </a:rPr>
                <a:t/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400" dirty="0" smtClean="0">
                  <a:solidFill>
                    <a:schemeClr val="tx1"/>
                  </a:solidFill>
                </a:rPr>
                <a:t>(JSON)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Connector 21"/>
            <p:cNvCxnSpPr>
              <a:stCxn id="18" idx="1"/>
              <a:endCxn id="20" idx="2"/>
            </p:cNvCxnSpPr>
            <p:nvPr/>
          </p:nvCxnSpPr>
          <p:spPr>
            <a:xfrm flipV="1">
              <a:off x="7727157" y="3855255"/>
              <a:ext cx="1" cy="168635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854698" y="104767"/>
            <a:ext cx="3131981" cy="3078051"/>
            <a:chOff x="5383369" y="1893194"/>
            <a:chExt cx="3131981" cy="3078051"/>
          </a:xfrm>
        </p:grpSpPr>
        <p:sp>
          <p:nvSpPr>
            <p:cNvPr id="26" name="Rectangle 25"/>
            <p:cNvSpPr/>
            <p:nvPr/>
          </p:nvSpPr>
          <p:spPr>
            <a:xfrm>
              <a:off x="5383369" y="1893194"/>
              <a:ext cx="3131981" cy="30780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83369" y="1893194"/>
              <a:ext cx="784125" cy="30777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Server 2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656763" y="2495150"/>
              <a:ext cx="2691455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Server Interface (XML)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654054" y="2864482"/>
              <a:ext cx="2691455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Logic </a:t>
              </a:r>
              <a:r>
                <a:rPr lang="en-US" sz="1400" dirty="0" smtClean="0">
                  <a:solidFill>
                    <a:schemeClr val="tx1"/>
                  </a:solidFill>
                </a:rPr>
                <a:t>(Node.js</a:t>
              </a:r>
              <a:r>
                <a:rPr lang="en-US" sz="14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653721" y="3236896"/>
              <a:ext cx="1455417" cy="59887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Networking</a:t>
              </a:r>
              <a:br>
                <a:rPr lang="en-US" sz="1400" dirty="0" smtClean="0">
                  <a:solidFill>
                    <a:schemeClr val="tx1"/>
                  </a:solidFill>
                </a:rPr>
              </a:br>
              <a:r>
                <a:rPr lang="en-US" sz="1400" dirty="0" smtClean="0">
                  <a:solidFill>
                    <a:schemeClr val="tx1"/>
                  </a:solidFill>
                </a:rPr>
                <a:t>(Node.js</a:t>
              </a:r>
              <a:r>
                <a:rPr lang="en-US" sz="14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31" name="Can 30"/>
            <p:cNvSpPr/>
            <p:nvPr/>
          </p:nvSpPr>
          <p:spPr>
            <a:xfrm>
              <a:off x="7109138" y="4071054"/>
              <a:ext cx="1236038" cy="758523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Database</a:t>
              </a:r>
              <a:br>
                <a:rPr lang="en-US" sz="1400" dirty="0" smtClean="0">
                  <a:solidFill>
                    <a:schemeClr val="bg1"/>
                  </a:solidFill>
                </a:rPr>
              </a:br>
              <a:r>
                <a:rPr lang="en-US" sz="1400" dirty="0" smtClean="0">
                  <a:solidFill>
                    <a:schemeClr val="bg1"/>
                  </a:solidFill>
                </a:rPr>
                <a:t>(JSON)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109139" y="3233814"/>
              <a:ext cx="1236038" cy="59887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Config</a:t>
              </a:r>
              <a:r>
                <a:rPr lang="en-US" sz="1400" dirty="0">
                  <a:solidFill>
                    <a:schemeClr val="tx1"/>
                  </a:solidFill>
                </a:rPr>
                <a:t/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400" dirty="0" smtClean="0">
                  <a:solidFill>
                    <a:schemeClr val="tx1"/>
                  </a:solidFill>
                </a:rPr>
                <a:t>(JSON)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Connector 32"/>
            <p:cNvCxnSpPr>
              <a:stCxn id="31" idx="1"/>
              <a:endCxn id="32" idx="2"/>
            </p:cNvCxnSpPr>
            <p:nvPr/>
          </p:nvCxnSpPr>
          <p:spPr>
            <a:xfrm flipV="1">
              <a:off x="7727157" y="3832687"/>
              <a:ext cx="1" cy="238367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/>
          <p:cNvCxnSpPr>
            <a:stCxn id="14" idx="3"/>
            <a:endCxn id="15" idx="1"/>
          </p:cNvCxnSpPr>
          <p:nvPr/>
        </p:nvCxnSpPr>
        <p:spPr>
          <a:xfrm>
            <a:off x="2884201" y="3372909"/>
            <a:ext cx="1043750" cy="94547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5" idx="0"/>
            <a:endCxn id="30" idx="1"/>
          </p:cNvCxnSpPr>
          <p:nvPr/>
        </p:nvCxnSpPr>
        <p:spPr>
          <a:xfrm flipV="1">
            <a:off x="5273679" y="1747906"/>
            <a:ext cx="851371" cy="23858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57612" y="3058794"/>
            <a:ext cx="48122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s2s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155012" y="3667370"/>
            <a:ext cx="4892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</a:t>
            </a:r>
            <a:r>
              <a:rPr lang="en-US" b="1" dirty="0" smtClean="0">
                <a:solidFill>
                  <a:srgbClr val="7030A0"/>
                </a:solidFill>
              </a:rPr>
              <a:t>2s</a:t>
            </a:r>
          </a:p>
        </p:txBody>
      </p:sp>
    </p:spTree>
    <p:extLst>
      <p:ext uri="{BB962C8B-B14F-4D97-AF65-F5344CB8AC3E}">
        <p14:creationId xmlns:p14="http://schemas.microsoft.com/office/powerpoint/2010/main" val="247492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7801</TotalTime>
  <Words>1924</Words>
  <Application>Microsoft Office PowerPoint</Application>
  <PresentationFormat>On-screen Show (4:3)</PresentationFormat>
  <Paragraphs>450</Paragraphs>
  <Slides>52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Calibri Light</vt:lpstr>
      <vt:lpstr>Courier New</vt:lpstr>
      <vt:lpstr>Wingdings</vt:lpstr>
      <vt:lpstr>Office Theme</vt:lpstr>
      <vt:lpstr>DESAIN APLIKASI CHATTING MULTI SERVER MENGGUNAKAN PROTOKOL HTTP</vt:lpstr>
      <vt:lpstr>Spesifikasi Tugas</vt:lpstr>
      <vt:lpstr>Skema Dasar Chatting Multi Server</vt:lpstr>
      <vt:lpstr>Ketentuan Server</vt:lpstr>
      <vt:lpstr>Ketentuan Server (Tambahan)</vt:lpstr>
      <vt:lpstr>Ketentuan Client</vt:lpstr>
      <vt:lpstr>Layanan Server Untuk Client (C2S)</vt:lpstr>
      <vt:lpstr>Layanan Server Untuk Server Lain (S2S)</vt:lpstr>
      <vt:lpstr>Arsitektur Aplikasi</vt:lpstr>
      <vt:lpstr>Format Dasar Pesan</vt:lpstr>
      <vt:lpstr>Format Pesan C2S</vt:lpstr>
      <vt:lpstr>Format Pesan Per Method (c2s)</vt:lpstr>
      <vt:lpstr>Format Pesan Per Method (c2s)</vt:lpstr>
      <vt:lpstr>Format Pesan Per Method (c2s)</vt:lpstr>
      <vt:lpstr>Format Pesan Per Method (c2s)</vt:lpstr>
      <vt:lpstr>Format Pesan Per Method (c2s)</vt:lpstr>
      <vt:lpstr>Format Pesan Per Method (c2s)</vt:lpstr>
      <vt:lpstr>Format Pesan Per Method (c2s)</vt:lpstr>
      <vt:lpstr>Format Pesan Telnet</vt:lpstr>
      <vt:lpstr>Format Pesan S2S</vt:lpstr>
      <vt:lpstr>Format Pesan Per Method (s2s)</vt:lpstr>
      <vt:lpstr>Format Pesan Per Method (s2s)</vt:lpstr>
      <vt:lpstr>Format Pesan Per Method (s2s)</vt:lpstr>
      <vt:lpstr>Format Pesan Per Method (s2s)</vt:lpstr>
      <vt:lpstr>Format Pesan Per Method (s2s)</vt:lpstr>
      <vt:lpstr>Format Pesan Per Method (s2s)</vt:lpstr>
      <vt:lpstr>Format Pesan Per Method (s2s)</vt:lpstr>
      <vt:lpstr>Format Pesan Per Method (s2s)</vt:lpstr>
      <vt:lpstr>Format Pesan Per Method (s2s)</vt:lpstr>
      <vt:lpstr>Transition Diagram</vt:lpstr>
      <vt:lpstr>Login Client-Server (c2s)</vt:lpstr>
      <vt:lpstr>Login Server-Server (s2s)</vt:lpstr>
      <vt:lpstr>ChatPull (c2s)</vt:lpstr>
      <vt:lpstr>Format File &amp; Database</vt:lpstr>
      <vt:lpstr>Format File</vt:lpstr>
      <vt:lpstr>Format Database</vt:lpstr>
      <vt:lpstr>Format Database</vt:lpstr>
      <vt:lpstr>Format Database</vt:lpstr>
      <vt:lpstr>Threading pada Node.js</vt:lpstr>
      <vt:lpstr>Apa itu Node.js?</vt:lpstr>
      <vt:lpstr>Event-loop</vt:lpstr>
      <vt:lpstr>Event-loop</vt:lpstr>
      <vt:lpstr>Kelebihan Event-loop</vt:lpstr>
      <vt:lpstr>Kelemahan Event-loop</vt:lpstr>
      <vt:lpstr>Cluster</vt:lpstr>
      <vt:lpstr>Cluster</vt:lpstr>
      <vt:lpstr>Komunikasi Antar Proses</vt:lpstr>
      <vt:lpstr>Desain Multi-processing</vt:lpstr>
      <vt:lpstr>Desain Multi-processing</vt:lpstr>
      <vt:lpstr>Saran Perbaikan Desain</vt:lpstr>
      <vt:lpstr>Implementasi Perbaikan Desain</vt:lpstr>
      <vt:lpstr>Terima kasih.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DESAIN APLIKASI CHATTING MULTI SERVER MENGGUNAKAN TEKNOLOGI WEB</dc:title>
  <dc:creator>Yohanes Mario</dc:creator>
  <cp:lastModifiedBy>Yohanes Mario</cp:lastModifiedBy>
  <cp:revision>921</cp:revision>
  <dcterms:created xsi:type="dcterms:W3CDTF">2015-10-01T15:16:16Z</dcterms:created>
  <dcterms:modified xsi:type="dcterms:W3CDTF">2015-10-26T15:54:12Z</dcterms:modified>
</cp:coreProperties>
</file>