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18288000" cy="10287000"/>
  <p:notesSz cx="6858000" cy="9144000"/>
  <p:embeddedFontLst>
    <p:embeddedFont>
      <p:font typeface="Aileron Ultra-Bold" charset="1" panose="00000A00000000000000"/>
      <p:regular r:id="rId54"/>
    </p:embeddedFont>
    <p:embeddedFont>
      <p:font typeface="Public Sans Bold" charset="1" panose="00000000000000000000"/>
      <p:regular r:id="rId55"/>
    </p:embeddedFont>
    <p:embeddedFont>
      <p:font typeface="Public Sans" charset="1" panose="00000000000000000000"/>
      <p:regular r:id="rId56"/>
    </p:embeddedFont>
    <p:embeddedFont>
      <p:font typeface="Aileron Bold" charset="1" panose="00000800000000000000"/>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embeddings/oleObject1.bin" Type="http://schemas.openxmlformats.org/officeDocument/2006/relationships/oleObjec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0.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1.png" Type="http://schemas.openxmlformats.org/officeDocument/2006/relationships/image"/><Relationship Id="rId6" Target="../media/image42.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3.png" Type="http://schemas.openxmlformats.org/officeDocument/2006/relationships/image"/><Relationship Id="rId6" Target="../media/image4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5.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6.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png" Type="http://schemas.openxmlformats.org/officeDocument/2006/relationships/image"/><Relationship Id="rId4" Target="../media/image48.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8.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2777" r="-9579" b="-24805"/>
            </a:stretch>
          </a:blipFill>
        </p:spPr>
      </p:sp>
      <p:sp>
        <p:nvSpPr>
          <p:cNvPr name="Freeform 3" id="3"/>
          <p:cNvSpPr/>
          <p:nvPr/>
        </p:nvSpPr>
        <p:spPr>
          <a:xfrm flipH="false" flipV="false" rot="5400000">
            <a:off x="16369702" y="384611"/>
            <a:ext cx="8341089" cy="8587993"/>
          </a:xfrm>
          <a:custGeom>
            <a:avLst/>
            <a:gdLst/>
            <a:ahLst/>
            <a:cxnLst/>
            <a:rect r="r" b="b" t="t" l="l"/>
            <a:pathLst>
              <a:path h="8587993" w="8341089">
                <a:moveTo>
                  <a:pt x="0" y="0"/>
                </a:moveTo>
                <a:lnTo>
                  <a:pt x="8341089" y="0"/>
                </a:lnTo>
                <a:lnTo>
                  <a:pt x="8341089" y="8587993"/>
                </a:lnTo>
                <a:lnTo>
                  <a:pt x="0" y="8587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1849" y="9982387"/>
            <a:ext cx="18449849" cy="304613"/>
            <a:chOff x="0" y="0"/>
            <a:chExt cx="4859220" cy="80227"/>
          </a:xfrm>
        </p:grpSpPr>
        <p:sp>
          <p:nvSpPr>
            <p:cNvPr name="Freeform 5" id="5"/>
            <p:cNvSpPr/>
            <p:nvPr/>
          </p:nvSpPr>
          <p:spPr>
            <a:xfrm flipH="false" flipV="false" rot="0">
              <a:off x="0" y="0"/>
              <a:ext cx="4859220" cy="80227"/>
            </a:xfrm>
            <a:custGeom>
              <a:avLst/>
              <a:gdLst/>
              <a:ahLst/>
              <a:cxnLst/>
              <a:rect r="r" b="b" t="t" l="l"/>
              <a:pathLst>
                <a:path h="80227" w="4859220">
                  <a:moveTo>
                    <a:pt x="0" y="0"/>
                  </a:moveTo>
                  <a:lnTo>
                    <a:pt x="4859220" y="0"/>
                  </a:lnTo>
                  <a:lnTo>
                    <a:pt x="4859220" y="80227"/>
                  </a:lnTo>
                  <a:lnTo>
                    <a:pt x="0" y="80227"/>
                  </a:lnTo>
                  <a:close/>
                </a:path>
              </a:pathLst>
            </a:custGeom>
            <a:solidFill>
              <a:srgbClr val="004CCF"/>
            </a:solidFill>
          </p:spPr>
        </p:sp>
        <p:sp>
          <p:nvSpPr>
            <p:cNvPr name="TextBox 6" id="6"/>
            <p:cNvSpPr txBox="true"/>
            <p:nvPr/>
          </p:nvSpPr>
          <p:spPr>
            <a:xfrm>
              <a:off x="0" y="-47625"/>
              <a:ext cx="4859220" cy="127852"/>
            </a:xfrm>
            <a:prstGeom prst="rect">
              <a:avLst/>
            </a:prstGeom>
          </p:spPr>
          <p:txBody>
            <a:bodyPr anchor="ctr" rtlCol="false" tIns="50800" lIns="50800" bIns="50800" rIns="50800"/>
            <a:lstStyle/>
            <a:p>
              <a:pPr algn="ctr">
                <a:lnSpc>
                  <a:spcPts val="2886"/>
                </a:lnSpc>
              </a:pPr>
            </a:p>
          </p:txBody>
        </p:sp>
      </p:grpSp>
      <p:sp>
        <p:nvSpPr>
          <p:cNvPr name="TextBox 7" id="7"/>
          <p:cNvSpPr txBox="true"/>
          <p:nvPr/>
        </p:nvSpPr>
        <p:spPr>
          <a:xfrm rot="0">
            <a:off x="2452178" y="2664956"/>
            <a:ext cx="13221796" cy="2478544"/>
          </a:xfrm>
          <a:prstGeom prst="rect">
            <a:avLst/>
          </a:prstGeom>
        </p:spPr>
        <p:txBody>
          <a:bodyPr anchor="t" rtlCol="false" tIns="0" lIns="0" bIns="0" rIns="0">
            <a:spAutoFit/>
          </a:bodyPr>
          <a:lstStyle/>
          <a:p>
            <a:pPr algn="ctr" marL="0" indent="0" lvl="0">
              <a:lnSpc>
                <a:spcPts val="9578"/>
              </a:lnSpc>
              <a:spcBef>
                <a:spcPct val="0"/>
              </a:spcBef>
            </a:pPr>
            <a:r>
              <a:rPr lang="en-US" b="true" sz="9036">
                <a:solidFill>
                  <a:srgbClr val="004CCF"/>
                </a:solidFill>
                <a:latin typeface="Aileron Ultra-Bold"/>
                <a:ea typeface="Aileron Ultra-Bold"/>
                <a:cs typeface="Aileron Ultra-Bold"/>
                <a:sym typeface="Aileron Ultra-Bold"/>
              </a:rPr>
              <a:t>B</a:t>
            </a:r>
            <a:r>
              <a:rPr lang="en-US" b="true" sz="9036" strike="noStrike" u="none">
                <a:solidFill>
                  <a:srgbClr val="004CCF"/>
                </a:solidFill>
                <a:latin typeface="Aileron Ultra-Bold"/>
                <a:ea typeface="Aileron Ultra-Bold"/>
                <a:cs typeface="Aileron Ultra-Bold"/>
                <a:sym typeface="Aileron Ultra-Bold"/>
              </a:rPr>
              <a:t>anking Telesales</a:t>
            </a:r>
          </a:p>
          <a:p>
            <a:pPr algn="ctr" marL="0" indent="0" lvl="0">
              <a:lnSpc>
                <a:spcPts val="9578"/>
              </a:lnSpc>
              <a:spcBef>
                <a:spcPct val="0"/>
              </a:spcBef>
            </a:pPr>
            <a:r>
              <a:rPr lang="en-US" b="true" sz="9036" strike="noStrike" u="none">
                <a:solidFill>
                  <a:srgbClr val="004CCF"/>
                </a:solidFill>
                <a:latin typeface="Aileron Ultra-Bold"/>
                <a:ea typeface="Aileron Ultra-Bold"/>
                <a:cs typeface="Aileron Ultra-Bold"/>
                <a:sym typeface="Aileron Ultra-Bold"/>
              </a:rPr>
              <a:t>Marketing Optimization</a:t>
            </a:r>
          </a:p>
        </p:txBody>
      </p:sp>
      <p:sp>
        <p:nvSpPr>
          <p:cNvPr name="TextBox 8" id="8"/>
          <p:cNvSpPr txBox="true"/>
          <p:nvPr/>
        </p:nvSpPr>
        <p:spPr>
          <a:xfrm rot="0">
            <a:off x="3658461" y="5730998"/>
            <a:ext cx="10971078" cy="797245"/>
          </a:xfrm>
          <a:prstGeom prst="rect">
            <a:avLst/>
          </a:prstGeom>
        </p:spPr>
        <p:txBody>
          <a:bodyPr anchor="t" rtlCol="false" tIns="0" lIns="0" bIns="0" rIns="0">
            <a:spAutoFit/>
          </a:bodyPr>
          <a:lstStyle/>
          <a:p>
            <a:pPr algn="l">
              <a:lnSpc>
                <a:spcPts val="6457"/>
              </a:lnSpc>
            </a:pPr>
            <a:r>
              <a:rPr lang="en-US" sz="4612" b="true">
                <a:solidFill>
                  <a:srgbClr val="5B94F6"/>
                </a:solidFill>
                <a:latin typeface="Public Sans Bold"/>
                <a:ea typeface="Public Sans Bold"/>
                <a:cs typeface="Public Sans Bold"/>
                <a:sym typeface="Public Sans Bold"/>
              </a:rPr>
              <a:t>Yohanes Gabriel Valentino Manurung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724590" y="8222857"/>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0631599"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Univariate Analysis (1 / 4)</a:t>
            </a:r>
          </a:p>
        </p:txBody>
      </p:sp>
      <p:sp>
        <p:nvSpPr>
          <p:cNvPr name="TextBox 15" id="15"/>
          <p:cNvSpPr txBox="true"/>
          <p:nvPr/>
        </p:nvSpPr>
        <p:spPr>
          <a:xfrm rot="0">
            <a:off x="711048" y="2794685"/>
            <a:ext cx="14592868" cy="6277183"/>
          </a:xfrm>
          <a:prstGeom prst="rect">
            <a:avLst/>
          </a:prstGeom>
        </p:spPr>
        <p:txBody>
          <a:bodyPr anchor="t" rtlCol="false" tIns="0" lIns="0" bIns="0" rIns="0">
            <a:spAutoFit/>
          </a:bodyPr>
          <a:lstStyle/>
          <a:p>
            <a:pPr algn="just">
              <a:lnSpc>
                <a:spcPts val="4188"/>
              </a:lnSpc>
            </a:pPr>
            <a:r>
              <a:rPr lang="en-US" sz="2991">
                <a:solidFill>
                  <a:srgbClr val="000000"/>
                </a:solidFill>
                <a:latin typeface="Public Sans"/>
                <a:ea typeface="Public Sans"/>
                <a:cs typeface="Public Sans"/>
                <a:sym typeface="Public Sans"/>
              </a:rPr>
              <a:t>Numerical</a:t>
            </a:r>
          </a:p>
          <a:p>
            <a:pPr algn="just">
              <a:lnSpc>
                <a:spcPts val="4188"/>
              </a:lnSpc>
            </a:pPr>
            <a:r>
              <a:rPr lang="en-US" sz="2991">
                <a:solidFill>
                  <a:srgbClr val="000000"/>
                </a:solidFill>
                <a:latin typeface="Public Sans"/>
                <a:ea typeface="Public Sans"/>
                <a:cs typeface="Public Sans"/>
                <a:sym typeface="Public Sans"/>
              </a:rPr>
              <a:t>Age:</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slight skew positif = mean &gt; modus/median</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tidak ditemukan low outlier</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ditemukan high outlier = ada yang nilainya jauh diatas normal</a:t>
            </a:r>
          </a:p>
          <a:p>
            <a:pPr algn="just">
              <a:lnSpc>
                <a:spcPts val="4188"/>
              </a:lnSpc>
            </a:pPr>
            <a:r>
              <a:rPr lang="en-US" sz="2991">
                <a:solidFill>
                  <a:srgbClr val="000000"/>
                </a:solidFill>
                <a:latin typeface="Public Sans"/>
                <a:ea typeface="Public Sans"/>
                <a:cs typeface="Public Sans"/>
                <a:sym typeface="Public Sans"/>
              </a:rPr>
              <a:t>Day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multimodal distribution</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tidak ditemukan low outlier dan high outlier</a:t>
            </a:r>
          </a:p>
          <a:p>
            <a:pPr algn="just">
              <a:lnSpc>
                <a:spcPts val="4188"/>
              </a:lnSpc>
            </a:pPr>
            <a:r>
              <a:rPr lang="en-US" sz="2991">
                <a:solidFill>
                  <a:srgbClr val="000000"/>
                </a:solidFill>
                <a:latin typeface="Public Sans"/>
                <a:ea typeface="Public Sans"/>
                <a:cs typeface="Public Sans"/>
                <a:sym typeface="Public Sans"/>
              </a:rPr>
              <a:t>Balance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skew positif = mean &gt; modus/median</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ditemukan low outlier = ada yang nilainya jauh dibawah normal</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ditemukan high outlier = ada yang nilainya jauh diatas normal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724590" y="8222857"/>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0631599"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Univariate Analysis (2 / 4)</a:t>
            </a:r>
          </a:p>
        </p:txBody>
      </p:sp>
      <p:sp>
        <p:nvSpPr>
          <p:cNvPr name="TextBox 15" id="15"/>
          <p:cNvSpPr txBox="true"/>
          <p:nvPr/>
        </p:nvSpPr>
        <p:spPr>
          <a:xfrm rot="0">
            <a:off x="711048" y="2794685"/>
            <a:ext cx="14592868" cy="6902662"/>
          </a:xfrm>
          <a:prstGeom prst="rect">
            <a:avLst/>
          </a:prstGeom>
        </p:spPr>
        <p:txBody>
          <a:bodyPr anchor="t" rtlCol="false" tIns="0" lIns="0" bIns="0" rIns="0">
            <a:spAutoFit/>
          </a:bodyPr>
          <a:lstStyle/>
          <a:p>
            <a:pPr algn="just">
              <a:lnSpc>
                <a:spcPts val="4188"/>
              </a:lnSpc>
            </a:pPr>
            <a:r>
              <a:rPr lang="en-US" sz="2991">
                <a:solidFill>
                  <a:srgbClr val="000000"/>
                </a:solidFill>
                <a:latin typeface="Public Sans"/>
                <a:ea typeface="Public Sans"/>
                <a:cs typeface="Public Sans"/>
                <a:sym typeface="Public Sans"/>
              </a:rPr>
              <a:t>Numerical</a:t>
            </a:r>
          </a:p>
          <a:p>
            <a:pPr algn="just">
              <a:lnSpc>
                <a:spcPts val="4188"/>
              </a:lnSpc>
            </a:pPr>
            <a:r>
              <a:rPr lang="en-US" sz="2991">
                <a:solidFill>
                  <a:srgbClr val="000000"/>
                </a:solidFill>
                <a:latin typeface="Public Sans"/>
                <a:ea typeface="Public Sans"/>
                <a:cs typeface="Public Sans"/>
                <a:sym typeface="Public Sans"/>
              </a:rPr>
              <a:t>Duration </a:t>
            </a:r>
            <a:r>
              <a:rPr lang="en-US" sz="2991">
                <a:solidFill>
                  <a:srgbClr val="000000"/>
                </a:solidFill>
                <a:latin typeface="Public Sans"/>
                <a:ea typeface="Public Sans"/>
                <a:cs typeface="Public Sans"/>
                <a:sym typeface="Public Sans"/>
              </a:rPr>
              <a:t>: </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skew positif = mean &gt; modus/median</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t</a:t>
            </a:r>
            <a:r>
              <a:rPr lang="en-US" sz="2991">
                <a:solidFill>
                  <a:srgbClr val="000000"/>
                </a:solidFill>
                <a:latin typeface="Public Sans"/>
                <a:ea typeface="Public Sans"/>
                <a:cs typeface="Public Sans"/>
                <a:sym typeface="Public Sans"/>
              </a:rPr>
              <a:t>idak ditemukan low outlier = tidak ada yang nilainya jauh dibawah normal</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ditemukan high outlier = ada yang nilainya jauh diatas normal</a:t>
            </a:r>
          </a:p>
          <a:p>
            <a:pPr algn="just">
              <a:lnSpc>
                <a:spcPts val="4188"/>
              </a:lnSpc>
            </a:pPr>
            <a:r>
              <a:rPr lang="en-US" sz="2991">
                <a:solidFill>
                  <a:srgbClr val="000000"/>
                </a:solidFill>
                <a:latin typeface="Public Sans"/>
                <a:ea typeface="Public Sans"/>
                <a:cs typeface="Public Sans"/>
                <a:sym typeface="Public Sans"/>
              </a:rPr>
              <a:t>Campaign : </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skew posi</a:t>
            </a:r>
            <a:r>
              <a:rPr lang="en-US" sz="2991">
                <a:solidFill>
                  <a:srgbClr val="000000"/>
                </a:solidFill>
                <a:latin typeface="Public Sans"/>
                <a:ea typeface="Public Sans"/>
                <a:cs typeface="Public Sans"/>
                <a:sym typeface="Public Sans"/>
              </a:rPr>
              <a:t>tif = mean &gt; modus/median</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tidak ditemukan low outlier = tidak ada yang nilainya jauh dibawah normal</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ditemukan high outlier = ada yang nilainya jauh diatas normal</a:t>
            </a:r>
          </a:p>
          <a:p>
            <a:pPr algn="just">
              <a:lnSpc>
                <a:spcPts val="4188"/>
              </a:lnSpc>
            </a:pPr>
            <a:r>
              <a:rPr lang="en-US" sz="2991">
                <a:solidFill>
                  <a:srgbClr val="000000"/>
                </a:solidFill>
                <a:latin typeface="Public Sans"/>
                <a:ea typeface="Public Sans"/>
                <a:cs typeface="Public Sans"/>
                <a:sym typeface="Public Sans"/>
              </a:rPr>
              <a:t>Pdays : </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skew positif = mean &gt; modus/median</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tidak ditemukan low outlier = tidak ada yang nilainya jauh dibawah normal</a:t>
            </a:r>
          </a:p>
          <a:p>
            <a:pPr algn="just" marL="645934" indent="-322967" lvl="1">
              <a:lnSpc>
                <a:spcPts val="4188"/>
              </a:lnSpc>
              <a:buAutoNum type="arabicPeriod" startAt="1"/>
            </a:pPr>
            <a:r>
              <a:rPr lang="en-US" sz="2991">
                <a:solidFill>
                  <a:srgbClr val="000000"/>
                </a:solidFill>
                <a:latin typeface="Public Sans"/>
                <a:ea typeface="Public Sans"/>
                <a:cs typeface="Public Sans"/>
                <a:sym typeface="Public Sans"/>
              </a:rPr>
              <a:t>ditemukan high outlier = ada yang nilainya jauh diatas normal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378615" y="827172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1028700" y="890372"/>
            <a:ext cx="10631599"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Univariate Analysis (3 / 4)</a:t>
            </a:r>
          </a:p>
        </p:txBody>
      </p:sp>
      <p:sp>
        <p:nvSpPr>
          <p:cNvPr name="TextBox 15" id="15"/>
          <p:cNvSpPr txBox="true"/>
          <p:nvPr/>
        </p:nvSpPr>
        <p:spPr>
          <a:xfrm rot="0">
            <a:off x="1028700" y="1756760"/>
            <a:ext cx="15349915" cy="8180636"/>
          </a:xfrm>
          <a:prstGeom prst="rect">
            <a:avLst/>
          </a:prstGeom>
        </p:spPr>
        <p:txBody>
          <a:bodyPr anchor="t" rtlCol="false" tIns="0" lIns="0" bIns="0" rIns="0">
            <a:spAutoFit/>
          </a:bodyPr>
          <a:lstStyle/>
          <a:p>
            <a:pPr algn="just">
              <a:lnSpc>
                <a:spcPts val="3583"/>
              </a:lnSpc>
            </a:pPr>
            <a:r>
              <a:rPr lang="en-US" sz="2559">
                <a:solidFill>
                  <a:srgbClr val="000000"/>
                </a:solidFill>
                <a:latin typeface="Public Sans"/>
                <a:ea typeface="Public Sans"/>
                <a:cs typeface="Public Sans"/>
                <a:sym typeface="Public Sans"/>
              </a:rPr>
              <a:t>Numerical</a:t>
            </a:r>
          </a:p>
          <a:p>
            <a:pPr algn="just">
              <a:lnSpc>
                <a:spcPts val="3583"/>
              </a:lnSpc>
            </a:pPr>
            <a:r>
              <a:rPr lang="en-US" sz="2559">
                <a:solidFill>
                  <a:srgbClr val="000000"/>
                </a:solidFill>
                <a:latin typeface="Public Sans"/>
                <a:ea typeface="Public Sans"/>
                <a:cs typeface="Public Sans"/>
                <a:sym typeface="Public Sans"/>
              </a:rPr>
              <a:t>Previous </a:t>
            </a:r>
            <a:r>
              <a:rPr lang="en-US" sz="2559">
                <a:solidFill>
                  <a:srgbClr val="000000"/>
                </a:solidFill>
                <a:latin typeface="Public Sans"/>
                <a:ea typeface="Public Sans"/>
                <a:cs typeface="Public Sans"/>
                <a:sym typeface="Public Sans"/>
              </a:rPr>
              <a:t>: </a:t>
            </a:r>
          </a:p>
          <a:p>
            <a:pPr algn="just" marL="552664" indent="-276332" lvl="1">
              <a:lnSpc>
                <a:spcPts val="3583"/>
              </a:lnSpc>
              <a:buAutoNum type="arabicPeriod" startAt="1"/>
            </a:pPr>
            <a:r>
              <a:rPr lang="en-US" sz="2559">
                <a:solidFill>
                  <a:srgbClr val="000000"/>
                </a:solidFill>
                <a:latin typeface="Public Sans"/>
                <a:ea typeface="Public Sans"/>
                <a:cs typeface="Public Sans"/>
                <a:sym typeface="Public Sans"/>
              </a:rPr>
              <a:t>skew positif = mean &gt; modus/median</a:t>
            </a:r>
          </a:p>
          <a:p>
            <a:pPr algn="just" marL="552664" indent="-276332" lvl="1">
              <a:lnSpc>
                <a:spcPts val="3583"/>
              </a:lnSpc>
              <a:buAutoNum type="arabicPeriod" startAt="1"/>
            </a:pPr>
            <a:r>
              <a:rPr lang="en-US" sz="2559">
                <a:solidFill>
                  <a:srgbClr val="000000"/>
                </a:solidFill>
                <a:latin typeface="Public Sans"/>
                <a:ea typeface="Public Sans"/>
                <a:cs typeface="Public Sans"/>
                <a:sym typeface="Public Sans"/>
              </a:rPr>
              <a:t>t</a:t>
            </a:r>
            <a:r>
              <a:rPr lang="en-US" sz="2559">
                <a:solidFill>
                  <a:srgbClr val="000000"/>
                </a:solidFill>
                <a:latin typeface="Public Sans"/>
                <a:ea typeface="Public Sans"/>
                <a:cs typeface="Public Sans"/>
                <a:sym typeface="Public Sans"/>
              </a:rPr>
              <a:t>idak ditemukan low outlier = tidak ada yang nilainya jauh dibawah normal</a:t>
            </a:r>
          </a:p>
          <a:p>
            <a:pPr algn="just" marL="552664" indent="-276332" lvl="1">
              <a:lnSpc>
                <a:spcPts val="3583"/>
              </a:lnSpc>
              <a:buAutoNum type="arabicPeriod" startAt="1"/>
            </a:pPr>
            <a:r>
              <a:rPr lang="en-US" sz="2559">
                <a:solidFill>
                  <a:srgbClr val="000000"/>
                </a:solidFill>
                <a:latin typeface="Public Sans"/>
                <a:ea typeface="Public Sans"/>
                <a:cs typeface="Public Sans"/>
                <a:sym typeface="Public Sans"/>
              </a:rPr>
              <a:t>ditemukan high outlier = ada yang nilainya jauh diatas normal </a:t>
            </a:r>
          </a:p>
          <a:p>
            <a:pPr algn="just" marL="552664" indent="-276332" lvl="1">
              <a:lnSpc>
                <a:spcPts val="3583"/>
              </a:lnSpc>
              <a:buAutoNum type="arabicPeriod" startAt="1"/>
            </a:pPr>
          </a:p>
          <a:p>
            <a:pPr algn="just">
              <a:lnSpc>
                <a:spcPts val="3583"/>
              </a:lnSpc>
            </a:pPr>
            <a:r>
              <a:rPr lang="en-US" sz="2559">
                <a:solidFill>
                  <a:srgbClr val="000000"/>
                </a:solidFill>
                <a:latin typeface="Public Sans"/>
                <a:ea typeface="Public Sans"/>
                <a:cs typeface="Public Sans"/>
                <a:sym typeface="Public Sans"/>
              </a:rPr>
              <a:t>Categorical </a:t>
            </a:r>
          </a:p>
          <a:p>
            <a:pPr algn="just">
              <a:lnSpc>
                <a:spcPts val="3583"/>
              </a:lnSpc>
            </a:pPr>
            <a:r>
              <a:rPr lang="en-US" sz="2559">
                <a:solidFill>
                  <a:srgbClr val="000000"/>
                </a:solidFill>
                <a:latin typeface="Public Sans"/>
                <a:ea typeface="Public Sans"/>
                <a:cs typeface="Public Sans"/>
                <a:sym typeface="Public Sans"/>
              </a:rPr>
              <a:t>Job : Terdapat 12 kategori, kemungkinan terlalu banya</a:t>
            </a:r>
            <a:r>
              <a:rPr lang="en-US" sz="2559">
                <a:solidFill>
                  <a:srgbClr val="000000"/>
                </a:solidFill>
                <a:latin typeface="Public Sans"/>
                <a:ea typeface="Public Sans"/>
                <a:cs typeface="Public Sans"/>
                <a:sym typeface="Public Sans"/>
              </a:rPr>
              <a:t>k (perlu group</a:t>
            </a:r>
            <a:r>
              <a:rPr lang="en-US" sz="2559">
                <a:solidFill>
                  <a:srgbClr val="000000"/>
                </a:solidFill>
                <a:latin typeface="Public Sans"/>
                <a:ea typeface="Public Sans"/>
                <a:cs typeface="Public Sans"/>
                <a:sym typeface="Public Sans"/>
              </a:rPr>
              <a:t>ing). Top 3 nya ‘blue-collar’, ‘management’, dan ‘technician’ (masing-masing memiliki nilai di atas 7000 records). Terdapat ‘unknown’ job dengan jumlah records di bawah 500 </a:t>
            </a:r>
          </a:p>
          <a:p>
            <a:pPr algn="just">
              <a:lnSpc>
                <a:spcPts val="3583"/>
              </a:lnSpc>
            </a:pPr>
          </a:p>
          <a:p>
            <a:pPr algn="just">
              <a:lnSpc>
                <a:spcPts val="3583"/>
              </a:lnSpc>
            </a:pPr>
            <a:r>
              <a:rPr lang="en-US" sz="2559">
                <a:solidFill>
                  <a:srgbClr val="000000"/>
                </a:solidFill>
                <a:latin typeface="Public Sans"/>
                <a:ea typeface="Public Sans"/>
                <a:cs typeface="Public Sans"/>
                <a:sym typeface="Public Sans"/>
              </a:rPr>
              <a:t>Marital : ‘married’ menempati posisi tertinggi dengan jumlah records &gt; 25,000, ‘single’ dan ‘divorced’ berada pada posisi kedua dan ketiga. Possibly pada tahap pre-processing dilakukan grouping menjadi married_flag 'yes' and 'no'. </a:t>
            </a:r>
          </a:p>
          <a:p>
            <a:pPr algn="just">
              <a:lnSpc>
                <a:spcPts val="3583"/>
              </a:lnSpc>
            </a:pPr>
          </a:p>
          <a:p>
            <a:pPr algn="just">
              <a:lnSpc>
                <a:spcPts val="3583"/>
              </a:lnSpc>
            </a:pPr>
            <a:r>
              <a:rPr lang="en-US" sz="2559">
                <a:solidFill>
                  <a:srgbClr val="000000"/>
                </a:solidFill>
                <a:latin typeface="Public Sans"/>
                <a:ea typeface="Public Sans"/>
                <a:cs typeface="Public Sans"/>
                <a:sym typeface="Public Sans"/>
              </a:rPr>
              <a:t>E</a:t>
            </a:r>
            <a:r>
              <a:rPr lang="en-US" sz="2559">
                <a:solidFill>
                  <a:srgbClr val="000000"/>
                </a:solidFill>
                <a:latin typeface="Public Sans"/>
                <a:ea typeface="Public Sans"/>
                <a:cs typeface="Public Sans"/>
                <a:sym typeface="Public Sans"/>
              </a:rPr>
              <a:t>ducation : ‘secondary’ menempati posisi tertinggi dengan &gt; 20,000 records, diikuti dengan ‘tertiary’, ‘primary’, dan ‘unknown’. ‘unknown’ &lt; 2,500 records. Pada tahap preprocessing kemungkinan dilakukan label encoding.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220403"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557198" y="8222857"/>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0631599"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Univariate Analysis (4 / 4)</a:t>
            </a:r>
          </a:p>
        </p:txBody>
      </p:sp>
      <p:sp>
        <p:nvSpPr>
          <p:cNvPr name="TextBox 15" id="15"/>
          <p:cNvSpPr txBox="true"/>
          <p:nvPr/>
        </p:nvSpPr>
        <p:spPr>
          <a:xfrm rot="0">
            <a:off x="923925" y="2452598"/>
            <a:ext cx="15804316" cy="7324933"/>
          </a:xfrm>
          <a:prstGeom prst="rect">
            <a:avLst/>
          </a:prstGeom>
        </p:spPr>
        <p:txBody>
          <a:bodyPr anchor="t" rtlCol="false" tIns="0" lIns="0" bIns="0" rIns="0">
            <a:spAutoFit/>
          </a:bodyPr>
          <a:lstStyle/>
          <a:p>
            <a:pPr algn="just">
              <a:lnSpc>
                <a:spcPts val="4188"/>
              </a:lnSpc>
            </a:pPr>
            <a:r>
              <a:rPr lang="en-US" sz="2991">
                <a:solidFill>
                  <a:srgbClr val="000000"/>
                </a:solidFill>
                <a:latin typeface="Public Sans"/>
                <a:ea typeface="Public Sans"/>
                <a:cs typeface="Public Sans"/>
                <a:sym typeface="Public Sans"/>
              </a:rPr>
              <a:t>Categorical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Default : hampir semua records memiliki value ‘no’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Housing : posisi pertama ‘yes’ dengan jumlah record sekitar 25,000, sisanya ‘no’. distribusi keduanya cukup seimbang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Loan : ‘no’ menempati posisi pertama (jumlah record &gt; 35,000), sisanya ‘yes’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Contact : ‘cellular’ menempati posisi pertama (jumlah record &gt; 25,000), siikuti ‘unknown’ dan ‘telephone’. Jumlah ‘unknown’ cukup banyak, sekitar 13,000 records, kemungkinan memerlukan penyesuaian pada tahap pre-processing.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Month : ‘may’ menempati posisi pertama (jumlah record &gt; 12,000), diikuti ‘jul’ dan ‘aug’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Poutcome : ‘unknown’ menempati posisi tertinggi dengan jumlah record &gt; 35,000. Jumlah ‘success’ &lt; 2,500 </a:t>
            </a:r>
          </a:p>
          <a:p>
            <a:pPr algn="just" marL="645935" indent="-322968" lvl="1">
              <a:lnSpc>
                <a:spcPts val="4188"/>
              </a:lnSpc>
              <a:buAutoNum type="arabicPeriod" startAt="1"/>
            </a:pPr>
            <a:r>
              <a:rPr lang="en-US" sz="2991">
                <a:solidFill>
                  <a:srgbClr val="000000"/>
                </a:solidFill>
                <a:latin typeface="Public Sans"/>
                <a:ea typeface="Public Sans"/>
                <a:cs typeface="Public Sans"/>
                <a:sym typeface="Public Sans"/>
              </a:rPr>
              <a:t>y : ‘no’ berada di posisi tertinggi, dengan jumlah record sekitar 40,000. ‘yes’ sekitar 5,000 record. Kolom yang merupakan target ini memiliki class-imbalance, kemungkinan besar akan dilakukan oversampling pada tahap selanjutnya.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613309" y="3498861"/>
            <a:ext cx="6854146" cy="5687738"/>
          </a:xfrm>
          <a:custGeom>
            <a:avLst/>
            <a:gdLst/>
            <a:ahLst/>
            <a:cxnLst/>
            <a:rect r="r" b="b" t="t" l="l"/>
            <a:pathLst>
              <a:path h="5687738" w="6854146">
                <a:moveTo>
                  <a:pt x="0" y="0"/>
                </a:moveTo>
                <a:lnTo>
                  <a:pt x="6854146" y="0"/>
                </a:lnTo>
                <a:lnTo>
                  <a:pt x="6854146" y="5687739"/>
                </a:lnTo>
                <a:lnTo>
                  <a:pt x="0" y="5687739"/>
                </a:lnTo>
                <a:lnTo>
                  <a:pt x="0" y="0"/>
                </a:lnTo>
                <a:close/>
              </a:path>
            </a:pathLst>
          </a:custGeom>
          <a:blipFill>
            <a:blip r:embed="rId3"/>
            <a:stretch>
              <a:fillRect l="0" t="0" r="0" b="0"/>
            </a:stretch>
          </a:blipFill>
        </p:spPr>
      </p:sp>
      <p:sp>
        <p:nvSpPr>
          <p:cNvPr name="TextBox 4" id="4"/>
          <p:cNvSpPr txBox="true"/>
          <p:nvPr/>
        </p:nvSpPr>
        <p:spPr>
          <a:xfrm rot="0">
            <a:off x="1028700" y="1411646"/>
            <a:ext cx="11413512"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Multivariate Analysis (1 / 2)</a:t>
            </a:r>
          </a:p>
        </p:txBody>
      </p:sp>
      <p:sp>
        <p:nvSpPr>
          <p:cNvPr name="TextBox 5" id="5"/>
          <p:cNvSpPr txBox="true"/>
          <p:nvPr/>
        </p:nvSpPr>
        <p:spPr>
          <a:xfrm rot="0">
            <a:off x="7744905" y="2574094"/>
            <a:ext cx="10303997" cy="7020878"/>
          </a:xfrm>
          <a:prstGeom prst="rect">
            <a:avLst/>
          </a:prstGeom>
        </p:spPr>
        <p:txBody>
          <a:bodyPr anchor="t" rtlCol="false" tIns="0" lIns="0" bIns="0" rIns="0">
            <a:spAutoFit/>
          </a:bodyPr>
          <a:lstStyle/>
          <a:p>
            <a:pPr algn="just">
              <a:lnSpc>
                <a:spcPts val="3097"/>
              </a:lnSpc>
            </a:pPr>
            <a:r>
              <a:rPr lang="en-US" sz="2212" b="true">
                <a:solidFill>
                  <a:srgbClr val="000000"/>
                </a:solidFill>
                <a:latin typeface="Public Sans Bold"/>
                <a:ea typeface="Public Sans Bold"/>
                <a:cs typeface="Public Sans Bold"/>
                <a:sym typeface="Public Sans Bold"/>
              </a:rPr>
              <a:t>A. Bag</a:t>
            </a:r>
            <a:r>
              <a:rPr lang="en-US" sz="2212" b="true">
                <a:solidFill>
                  <a:srgbClr val="000000"/>
                </a:solidFill>
                <a:latin typeface="Public Sans Bold"/>
                <a:ea typeface="Public Sans Bold"/>
                <a:cs typeface="Public Sans Bold"/>
                <a:sym typeface="Public Sans Bold"/>
              </a:rPr>
              <a:t>aimana</a:t>
            </a:r>
            <a:r>
              <a:rPr lang="en-US" sz="2212" b="true">
                <a:solidFill>
                  <a:srgbClr val="000000"/>
                </a:solidFill>
                <a:latin typeface="Public Sans Bold"/>
                <a:ea typeface="Public Sans Bold"/>
                <a:cs typeface="Public Sans Bold"/>
                <a:sym typeface="Public Sans Bold"/>
              </a:rPr>
              <a:t> </a:t>
            </a:r>
            <a:r>
              <a:rPr lang="en-US" sz="2212" b="true">
                <a:solidFill>
                  <a:srgbClr val="000000"/>
                </a:solidFill>
                <a:latin typeface="Public Sans Bold"/>
                <a:ea typeface="Public Sans Bold"/>
                <a:cs typeface="Public Sans Bold"/>
                <a:sym typeface="Public Sans Bold"/>
              </a:rPr>
              <a:t>korelasi antara masing-masing fea</a:t>
            </a:r>
            <a:r>
              <a:rPr lang="en-US" sz="2212" b="true">
                <a:solidFill>
                  <a:srgbClr val="000000"/>
                </a:solidFill>
                <a:latin typeface="Public Sans Bold"/>
                <a:ea typeface="Public Sans Bold"/>
                <a:cs typeface="Public Sans Bold"/>
                <a:sym typeface="Public Sans Bold"/>
              </a:rPr>
              <a:t>ture</a:t>
            </a:r>
            <a:r>
              <a:rPr lang="en-US" sz="2212" b="true">
                <a:solidFill>
                  <a:srgbClr val="000000"/>
                </a:solidFill>
                <a:latin typeface="Public Sans Bold"/>
                <a:ea typeface="Public Sans Bold"/>
                <a:cs typeface="Public Sans Bold"/>
                <a:sym typeface="Public Sans Bold"/>
              </a:rPr>
              <a:t> dan label. Kira-kira feature mana saja yang paling relevan dan harus dipertahankan? </a:t>
            </a:r>
          </a:p>
          <a:p>
            <a:pPr algn="just">
              <a:lnSpc>
                <a:spcPts val="3097"/>
              </a:lnSpc>
            </a:pPr>
            <a:r>
              <a:rPr lang="en-US" sz="2212">
                <a:solidFill>
                  <a:srgbClr val="000000"/>
                </a:solidFill>
                <a:latin typeface="Public Sans"/>
                <a:ea typeface="Public Sans"/>
                <a:cs typeface="Public Sans"/>
                <a:sym typeface="Public Sans"/>
              </a:rPr>
              <a:t>Korelasi antar feature numerik dengan target</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y sebagai variabel target / variabel dependent / label, y adalah variabel yang ingin diprediksi dari variabel bebas lainnya.</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Tidak ada korelasi yang </a:t>
            </a:r>
            <a:r>
              <a:rPr lang="en-US" sz="2212">
                <a:solidFill>
                  <a:srgbClr val="000000"/>
                </a:solidFill>
                <a:latin typeface="Public Sans"/>
                <a:ea typeface="Public Sans"/>
                <a:cs typeface="Public Sans"/>
                <a:sym typeface="Public Sans"/>
              </a:rPr>
              <a:t>kuat an</a:t>
            </a:r>
            <a:r>
              <a:rPr lang="en-US" sz="2212">
                <a:solidFill>
                  <a:srgbClr val="000000"/>
                </a:solidFill>
                <a:latin typeface="Public Sans"/>
                <a:ea typeface="Public Sans"/>
                <a:cs typeface="Public Sans"/>
                <a:sym typeface="Public Sans"/>
              </a:rPr>
              <a:t>tara target y dengan feature numerikal yang ada, mengindikasikan penggunaan model non-linear lebih tepat untuk dataset ini. Nilai korelasi tertinggi target-feature ada pada y dengan duration, yaitu 0.39 (tidak cukup kuat).</a:t>
            </a:r>
          </a:p>
          <a:p>
            <a:pPr algn="just">
              <a:lnSpc>
                <a:spcPts val="3097"/>
              </a:lnSpc>
            </a:pPr>
            <a:r>
              <a:rPr lang="en-US" sz="2212">
                <a:solidFill>
                  <a:srgbClr val="000000"/>
                </a:solidFill>
                <a:latin typeface="Public Sans"/>
                <a:ea typeface="Public Sans"/>
                <a:cs typeface="Public Sans"/>
                <a:sym typeface="Public Sans"/>
              </a:rPr>
              <a:t>Hubungan antar feature kategorikal dengan target</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Klien yang paling tertarik dengan produk deposito adalah klien dengan status menikah, pendidikan lanjutan 'secondary' dan 'tertiary', tidak memiliki pinjaman KPR, tidak memiliki hutang di bank (personal loan), dikontak menggunakan celullar/HP, tidak pernah gagal membayar hutang (default = 'no'), memiliki rata-rata balance positif</a:t>
            </a:r>
          </a:p>
          <a:p>
            <a:pPr algn="just">
              <a:lnSpc>
                <a:spcPts val="3097"/>
              </a:lnSpc>
            </a:pPr>
            <a:r>
              <a:rPr lang="en-US" sz="2212">
                <a:solidFill>
                  <a:srgbClr val="000000"/>
                </a:solidFill>
                <a:latin typeface="Public Sans"/>
                <a:ea typeface="Public Sans"/>
                <a:cs typeface="Public Sans"/>
                <a:sym typeface="Public Sans"/>
              </a:rPr>
              <a:t>Dari penjabaran plot multivariat numerik dan kategorikal di atas, semua feature numerik dan kategorikal akan dipertahankan untuk modeling iterasi pertama. </a:t>
            </a:r>
          </a:p>
        </p:txBody>
      </p:sp>
      <p:sp>
        <p:nvSpPr>
          <p:cNvPr name="TextBox 6" id="6"/>
          <p:cNvSpPr txBox="true"/>
          <p:nvPr/>
        </p:nvSpPr>
        <p:spPr>
          <a:xfrm rot="0">
            <a:off x="613309" y="2555044"/>
            <a:ext cx="6871481" cy="458042"/>
          </a:xfrm>
          <a:prstGeom prst="rect">
            <a:avLst/>
          </a:prstGeom>
        </p:spPr>
        <p:txBody>
          <a:bodyPr anchor="t" rtlCol="false" tIns="0" lIns="0" bIns="0" rIns="0">
            <a:spAutoFit/>
          </a:bodyPr>
          <a:lstStyle/>
          <a:p>
            <a:pPr algn="just">
              <a:lnSpc>
                <a:spcPts val="3628"/>
              </a:lnSpc>
            </a:pPr>
            <a:r>
              <a:rPr lang="en-US" sz="2591" b="true">
                <a:solidFill>
                  <a:srgbClr val="000000"/>
                </a:solidFill>
                <a:latin typeface="Public Sans Bold"/>
                <a:ea typeface="Public Sans Bold"/>
                <a:cs typeface="Public Sans Bold"/>
                <a:sym typeface="Public Sans Bold"/>
              </a:rPr>
              <a:t>C</a:t>
            </a:r>
            <a:r>
              <a:rPr lang="en-US" sz="2591" b="true">
                <a:solidFill>
                  <a:srgbClr val="000000"/>
                </a:solidFill>
                <a:latin typeface="Public Sans Bold"/>
                <a:ea typeface="Public Sans Bold"/>
                <a:cs typeface="Public Sans Bold"/>
                <a:sym typeface="Public Sans Bold"/>
              </a:rPr>
              <a:t>orrelati</a:t>
            </a:r>
            <a:r>
              <a:rPr lang="en-US" sz="2591" b="true">
                <a:solidFill>
                  <a:srgbClr val="000000"/>
                </a:solidFill>
                <a:latin typeface="Public Sans Bold"/>
                <a:ea typeface="Public Sans Bold"/>
                <a:cs typeface="Public Sans Bold"/>
                <a:sym typeface="Public Sans Bold"/>
              </a:rPr>
              <a:t>o</a:t>
            </a:r>
            <a:r>
              <a:rPr lang="en-US" sz="2591" b="true">
                <a:solidFill>
                  <a:srgbClr val="000000"/>
                </a:solidFill>
                <a:latin typeface="Public Sans Bold"/>
                <a:ea typeface="Public Sans Bold"/>
                <a:cs typeface="Public Sans Bold"/>
                <a:sym typeface="Public Sans Bold"/>
              </a:rPr>
              <a:t>n Heatmap - Numerical Features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724590" y="8222857"/>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1315772"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Multivariate Analysis (2 / 2)</a:t>
            </a:r>
          </a:p>
        </p:txBody>
      </p:sp>
      <p:sp>
        <p:nvSpPr>
          <p:cNvPr name="TextBox 15" id="15"/>
          <p:cNvSpPr txBox="true"/>
          <p:nvPr/>
        </p:nvSpPr>
        <p:spPr>
          <a:xfrm rot="0">
            <a:off x="735483" y="2826544"/>
            <a:ext cx="14592868" cy="4705558"/>
          </a:xfrm>
          <a:prstGeom prst="rect">
            <a:avLst/>
          </a:prstGeom>
        </p:spPr>
        <p:txBody>
          <a:bodyPr anchor="t" rtlCol="false" tIns="0" lIns="0" bIns="0" rIns="0">
            <a:spAutoFit/>
          </a:bodyPr>
          <a:lstStyle/>
          <a:p>
            <a:pPr algn="just">
              <a:lnSpc>
                <a:spcPts val="4188"/>
              </a:lnSpc>
            </a:pPr>
            <a:r>
              <a:rPr lang="en-US" sz="2991" b="true">
                <a:solidFill>
                  <a:srgbClr val="000000"/>
                </a:solidFill>
                <a:latin typeface="Public Sans Bold"/>
                <a:ea typeface="Public Sans Bold"/>
                <a:cs typeface="Public Sans Bold"/>
                <a:sym typeface="Public Sans Bold"/>
              </a:rPr>
              <a:t>B. Bag</a:t>
            </a:r>
            <a:r>
              <a:rPr lang="en-US" sz="2991" b="true">
                <a:solidFill>
                  <a:srgbClr val="000000"/>
                </a:solidFill>
                <a:latin typeface="Public Sans Bold"/>
                <a:ea typeface="Public Sans Bold"/>
                <a:cs typeface="Public Sans Bold"/>
                <a:sym typeface="Public Sans Bold"/>
              </a:rPr>
              <a:t>aimana</a:t>
            </a:r>
            <a:r>
              <a:rPr lang="en-US" sz="2991" b="true">
                <a:solidFill>
                  <a:srgbClr val="000000"/>
                </a:solidFill>
                <a:latin typeface="Public Sans Bold"/>
                <a:ea typeface="Public Sans Bold"/>
                <a:cs typeface="Public Sans Bold"/>
                <a:sym typeface="Public Sans Bold"/>
              </a:rPr>
              <a:t> </a:t>
            </a:r>
            <a:r>
              <a:rPr lang="en-US" sz="2991" b="true">
                <a:solidFill>
                  <a:srgbClr val="000000"/>
                </a:solidFill>
                <a:latin typeface="Public Sans Bold"/>
                <a:ea typeface="Public Sans Bold"/>
                <a:cs typeface="Public Sans Bold"/>
                <a:sym typeface="Public Sans Bold"/>
              </a:rPr>
              <a:t>korelasi an</a:t>
            </a:r>
            <a:r>
              <a:rPr lang="en-US" sz="2991" b="true">
                <a:solidFill>
                  <a:srgbClr val="000000"/>
                </a:solidFill>
                <a:latin typeface="Public Sans Bold"/>
                <a:ea typeface="Public Sans Bold"/>
                <a:cs typeface="Public Sans Bold"/>
                <a:sym typeface="Public Sans Bold"/>
              </a:rPr>
              <a:t>t</a:t>
            </a:r>
            <a:r>
              <a:rPr lang="en-US" sz="2991" b="true">
                <a:solidFill>
                  <a:srgbClr val="000000"/>
                </a:solidFill>
                <a:latin typeface="Public Sans Bold"/>
                <a:ea typeface="Public Sans Bold"/>
                <a:cs typeface="Public Sans Bold"/>
                <a:sym typeface="Public Sans Bold"/>
              </a:rPr>
              <a:t>ar-feature, apakah ada pola yang menarik? Apa yang perlu dilakukan terhadap feature itu?</a:t>
            </a:r>
          </a:p>
          <a:p>
            <a:pPr algn="just" marL="645935" indent="-322968" lvl="1">
              <a:lnSpc>
                <a:spcPts val="4188"/>
              </a:lnSpc>
              <a:buFont typeface="Arial"/>
              <a:buChar char="•"/>
            </a:pPr>
            <a:r>
              <a:rPr lang="en-US" sz="2991">
                <a:solidFill>
                  <a:srgbClr val="000000"/>
                </a:solidFill>
                <a:latin typeface="Public Sans"/>
                <a:ea typeface="Public Sans"/>
                <a:cs typeface="Public Sans"/>
                <a:sym typeface="Public Sans"/>
              </a:rPr>
              <a:t>Terdapat korela</a:t>
            </a:r>
            <a:r>
              <a:rPr lang="en-US" sz="2991">
                <a:solidFill>
                  <a:srgbClr val="000000"/>
                </a:solidFill>
                <a:latin typeface="Public Sans"/>
                <a:ea typeface="Public Sans"/>
                <a:cs typeface="Public Sans"/>
                <a:sym typeface="Public Sans"/>
              </a:rPr>
              <a:t>si posi</a:t>
            </a:r>
            <a:r>
              <a:rPr lang="en-US" sz="2991">
                <a:solidFill>
                  <a:srgbClr val="000000"/>
                </a:solidFill>
                <a:latin typeface="Public Sans"/>
                <a:ea typeface="Public Sans"/>
                <a:cs typeface="Public Sans"/>
                <a:sym typeface="Public Sans"/>
              </a:rPr>
              <a:t>tif dari feature numerik yang cukup kuat (0.45), yaitu antara pdays dengan previous. Dari hasil univariate analysis sebelumnya, diketahui pada sample data mayoritas client belum mendapat campaign, sehingga ber-value -1 pada pdays dan 0 pada previous. Kemungkinan besar hal ini menyebabkan tingginya nilai korelasi antara kedua feature tersebut </a:t>
            </a:r>
          </a:p>
          <a:p>
            <a:pPr algn="just" marL="645935" indent="-322968" lvl="1">
              <a:lnSpc>
                <a:spcPts val="4188"/>
              </a:lnSpc>
              <a:buFont typeface="Arial"/>
              <a:buChar char="•"/>
            </a:pPr>
            <a:r>
              <a:rPr lang="en-US" sz="2991">
                <a:solidFill>
                  <a:srgbClr val="000000"/>
                </a:solidFill>
                <a:latin typeface="Public Sans"/>
                <a:ea typeface="Public Sans"/>
                <a:cs typeface="Public Sans"/>
                <a:sym typeface="Public Sans"/>
              </a:rPr>
              <a:t>D</a:t>
            </a:r>
            <a:r>
              <a:rPr lang="en-US" sz="2991">
                <a:solidFill>
                  <a:srgbClr val="000000"/>
                </a:solidFill>
                <a:latin typeface="Public Sans"/>
                <a:ea typeface="Public Sans"/>
                <a:cs typeface="Public Sans"/>
                <a:sym typeface="Public Sans"/>
              </a:rPr>
              <a:t>ari heatmap korelasi feature numerik tidak ada feature pasangan dengan nilai korelasi &gt;0.7, kemungkinan besar tidak ada data yang redundant.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11888022" y="621840"/>
            <a:ext cx="6149873" cy="4521660"/>
          </a:xfrm>
          <a:custGeom>
            <a:avLst/>
            <a:gdLst/>
            <a:ahLst/>
            <a:cxnLst/>
            <a:rect r="r" b="b" t="t" l="l"/>
            <a:pathLst>
              <a:path h="4521660" w="6149873">
                <a:moveTo>
                  <a:pt x="0" y="0"/>
                </a:moveTo>
                <a:lnTo>
                  <a:pt x="6149873" y="0"/>
                </a:lnTo>
                <a:lnTo>
                  <a:pt x="6149873" y="4521660"/>
                </a:lnTo>
                <a:lnTo>
                  <a:pt x="0" y="4521660"/>
                </a:lnTo>
                <a:lnTo>
                  <a:pt x="0" y="0"/>
                </a:lnTo>
                <a:close/>
              </a:path>
            </a:pathLst>
          </a:custGeom>
          <a:blipFill>
            <a:blip r:embed="rId3"/>
            <a:stretch>
              <a:fillRect l="0" t="0" r="0" b="0"/>
            </a:stretch>
          </a:blipFill>
        </p:spPr>
      </p:sp>
      <p:sp>
        <p:nvSpPr>
          <p:cNvPr name="Freeform 4" id="4"/>
          <p:cNvSpPr/>
          <p:nvPr/>
        </p:nvSpPr>
        <p:spPr>
          <a:xfrm flipH="false" flipV="false" rot="0">
            <a:off x="12348965" y="5314543"/>
            <a:ext cx="5227987" cy="4605607"/>
          </a:xfrm>
          <a:custGeom>
            <a:avLst/>
            <a:gdLst/>
            <a:ahLst/>
            <a:cxnLst/>
            <a:rect r="r" b="b" t="t" l="l"/>
            <a:pathLst>
              <a:path h="4605607" w="5227987">
                <a:moveTo>
                  <a:pt x="0" y="0"/>
                </a:moveTo>
                <a:lnTo>
                  <a:pt x="5227987" y="0"/>
                </a:lnTo>
                <a:lnTo>
                  <a:pt x="5227987" y="4605608"/>
                </a:lnTo>
                <a:lnTo>
                  <a:pt x="0" y="4605608"/>
                </a:lnTo>
                <a:lnTo>
                  <a:pt x="0" y="0"/>
                </a:lnTo>
                <a:close/>
              </a:path>
            </a:pathLst>
          </a:custGeom>
          <a:blipFill>
            <a:blip r:embed="rId4"/>
            <a:stretch>
              <a:fillRect l="0" t="0" r="0" b="0"/>
            </a:stretch>
          </a:blipFill>
        </p:spPr>
      </p:sp>
      <p:sp>
        <p:nvSpPr>
          <p:cNvPr name="TextBox 5" id="5"/>
          <p:cNvSpPr txBox="true"/>
          <p:nvPr/>
        </p:nvSpPr>
        <p:spPr>
          <a:xfrm rot="0">
            <a:off x="1028700" y="1411646"/>
            <a:ext cx="11413512"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Business Insights (1 / 3)</a:t>
            </a:r>
          </a:p>
        </p:txBody>
      </p:sp>
      <p:sp>
        <p:nvSpPr>
          <p:cNvPr name="TextBox 6" id="6"/>
          <p:cNvSpPr txBox="true"/>
          <p:nvPr/>
        </p:nvSpPr>
        <p:spPr>
          <a:xfrm rot="0">
            <a:off x="805430" y="2485072"/>
            <a:ext cx="10157388" cy="7801928"/>
          </a:xfrm>
          <a:prstGeom prst="rect">
            <a:avLst/>
          </a:prstGeom>
        </p:spPr>
        <p:txBody>
          <a:bodyPr anchor="t" rtlCol="false" tIns="0" lIns="0" bIns="0" rIns="0">
            <a:spAutoFit/>
          </a:bodyPr>
          <a:lstStyle/>
          <a:p>
            <a:pPr algn="just">
              <a:lnSpc>
                <a:spcPts val="3097"/>
              </a:lnSpc>
            </a:pPr>
            <a:r>
              <a:rPr lang="en-US" sz="2212">
                <a:solidFill>
                  <a:srgbClr val="000000"/>
                </a:solidFill>
                <a:latin typeface="Public Sans"/>
                <a:ea typeface="Public Sans"/>
                <a:cs typeface="Public Sans"/>
                <a:sym typeface="Public Sans"/>
              </a:rPr>
              <a:t>D</a:t>
            </a:r>
            <a:r>
              <a:rPr lang="en-US" sz="2212">
                <a:solidFill>
                  <a:srgbClr val="000000"/>
                </a:solidFill>
                <a:latin typeface="Public Sans"/>
                <a:ea typeface="Public Sans"/>
                <a:cs typeface="Public Sans"/>
                <a:sym typeface="Public Sans"/>
              </a:rPr>
              <a:t>ari</a:t>
            </a:r>
            <a:r>
              <a:rPr lang="en-US" sz="2212">
                <a:solidFill>
                  <a:srgbClr val="000000"/>
                </a:solidFill>
                <a:latin typeface="Public Sans"/>
                <a:ea typeface="Public Sans"/>
                <a:cs typeface="Public Sans"/>
                <a:sym typeface="Public Sans"/>
              </a:rPr>
              <a:t> h</a:t>
            </a:r>
            <a:r>
              <a:rPr lang="en-US" sz="2212">
                <a:solidFill>
                  <a:srgbClr val="000000"/>
                </a:solidFill>
                <a:latin typeface="Public Sans"/>
                <a:ea typeface="Public Sans"/>
                <a:cs typeface="Public Sans"/>
                <a:sym typeface="Public Sans"/>
              </a:rPr>
              <a:t>asil EDA yang dilakukan, te</a:t>
            </a:r>
            <a:r>
              <a:rPr lang="en-US" sz="2212">
                <a:solidFill>
                  <a:srgbClr val="000000"/>
                </a:solidFill>
                <a:latin typeface="Public Sans"/>
                <a:ea typeface="Public Sans"/>
                <a:cs typeface="Public Sans"/>
                <a:sym typeface="Public Sans"/>
              </a:rPr>
              <a:t>r</a:t>
            </a:r>
            <a:r>
              <a:rPr lang="en-US" sz="2212">
                <a:solidFill>
                  <a:srgbClr val="000000"/>
                </a:solidFill>
                <a:latin typeface="Public Sans"/>
                <a:ea typeface="Public Sans"/>
                <a:cs typeface="Public Sans"/>
                <a:sym typeface="Public Sans"/>
              </a:rPr>
              <a:t>dapat beberapa quick insights yang bisa dipertimbangkan dalam upaya meningkatkan performa campaign term-deposit oleh telesales: </a:t>
            </a:r>
          </a:p>
          <a:p>
            <a:pPr algn="just" marL="477684" indent="-238842" lvl="1">
              <a:lnSpc>
                <a:spcPts val="3097"/>
              </a:lnSpc>
              <a:buAutoNum type="arabicPeriod" startAt="1"/>
            </a:pPr>
            <a:r>
              <a:rPr lang="en-US" sz="2212">
                <a:solidFill>
                  <a:srgbClr val="000000"/>
                </a:solidFill>
                <a:latin typeface="Public Sans"/>
                <a:ea typeface="Public Sans"/>
                <a:cs typeface="Public Sans"/>
                <a:sym typeface="Public Sans"/>
              </a:rPr>
              <a:t>S</a:t>
            </a:r>
            <a:r>
              <a:rPr lang="en-US" sz="2212">
                <a:solidFill>
                  <a:srgbClr val="000000"/>
                </a:solidFill>
                <a:latin typeface="Public Sans"/>
                <a:ea typeface="Public Sans"/>
                <a:cs typeface="Public Sans"/>
                <a:sym typeface="Public Sans"/>
              </a:rPr>
              <a:t>ecara umum, client yang tertarik dengan produk deposito adalah klien dengan karakteristik </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usia produktif: 20-60 b. menikah</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pendidikan lanjutan 'secondary' dan 'tertiary'</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tidak memiliki cicilan rumah</a:t>
            </a:r>
          </a:p>
          <a:p>
            <a:pPr algn="just" marL="477684" indent="-238842" lvl="1">
              <a:lnSpc>
                <a:spcPts val="3097"/>
              </a:lnSpc>
              <a:buFont typeface="Arial"/>
              <a:buChar char="•"/>
            </a:pPr>
            <a:r>
              <a:rPr lang="en-US" sz="2212">
                <a:solidFill>
                  <a:srgbClr val="000000"/>
                </a:solidFill>
                <a:latin typeface="Public Sans"/>
                <a:ea typeface="Public Sans"/>
                <a:cs typeface="Public Sans"/>
                <a:sym typeface="Public Sans"/>
              </a:rPr>
              <a:t>tidak memiliki hutang di bank</a:t>
            </a:r>
          </a:p>
          <a:p>
            <a:pPr algn="just">
              <a:lnSpc>
                <a:spcPts val="3097"/>
              </a:lnSpc>
            </a:pPr>
            <a:r>
              <a:rPr lang="en-US" sz="2212">
                <a:solidFill>
                  <a:srgbClr val="000000"/>
                </a:solidFill>
                <a:latin typeface="Public Sans"/>
                <a:ea typeface="Public Sans"/>
                <a:cs typeface="Public Sans"/>
                <a:sym typeface="Public Sans"/>
              </a:rPr>
              <a:t>     Tim Marketing dapat memusatkan effort terhadap orang-orang dengan          karakteristik seperti di atas.</a:t>
            </a:r>
          </a:p>
          <a:p>
            <a:pPr algn="just">
              <a:lnSpc>
                <a:spcPts val="3097"/>
              </a:lnSpc>
            </a:pPr>
            <a:r>
              <a:rPr lang="en-US" sz="2212">
                <a:solidFill>
                  <a:srgbClr val="000000"/>
                </a:solidFill>
                <a:latin typeface="Public Sans"/>
                <a:ea typeface="Public Sans"/>
                <a:cs typeface="Public Sans"/>
                <a:sym typeface="Public Sans"/>
              </a:rPr>
              <a:t>    2. </a:t>
            </a:r>
            <a:r>
              <a:rPr lang="en-US" sz="2212">
                <a:solidFill>
                  <a:srgbClr val="000000"/>
                </a:solidFill>
                <a:latin typeface="Public Sans"/>
                <a:ea typeface="Public Sans"/>
                <a:cs typeface="Public Sans"/>
                <a:sym typeface="Public Sans"/>
              </a:rPr>
              <a:t>Pendidikan. Dari grafik di samping dapat dilihat bahwa mayoritas client yang sign-up untuk term-deposit memiliki pendidikan lanjutan (secondary dan tertiary). Jika dilihat stacked bar 100% (proporsi yang mengambil term-deposit untuk tiap jenjang pendidikan), % yes meningkat seiring dengan bertambah tingginya pendidikan. Tim marketing mungkin bisa memberikan approach yang berbeda kepada client dengan pendidikan lebih rendah, yaitu dengan menjelaskan manfaat term-deposit menggunakan bahasa yang mudah dipahami.</a:t>
            </a:r>
          </a:p>
          <a:p>
            <a:pPr algn="just">
              <a:lnSpc>
                <a:spcPts val="3097"/>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TextBox 3" id="3"/>
          <p:cNvSpPr txBox="true"/>
          <p:nvPr/>
        </p:nvSpPr>
        <p:spPr>
          <a:xfrm rot="0">
            <a:off x="1359355" y="1214465"/>
            <a:ext cx="15899945" cy="4000300"/>
          </a:xfrm>
          <a:prstGeom prst="rect">
            <a:avLst/>
          </a:prstGeom>
        </p:spPr>
        <p:txBody>
          <a:bodyPr anchor="t" rtlCol="false" tIns="0" lIns="0" bIns="0" rIns="0">
            <a:spAutoFit/>
          </a:bodyPr>
          <a:lstStyle/>
          <a:p>
            <a:pPr algn="just">
              <a:lnSpc>
                <a:spcPts val="2636"/>
              </a:lnSpc>
            </a:pPr>
            <a:r>
              <a:rPr lang="en-US" sz="1882">
                <a:solidFill>
                  <a:srgbClr val="000000"/>
                </a:solidFill>
                <a:latin typeface="Public Sans"/>
                <a:ea typeface="Public Sans"/>
                <a:cs typeface="Public Sans"/>
                <a:sym typeface="Public Sans"/>
              </a:rPr>
              <a:t>      3. Jen</a:t>
            </a:r>
            <a:r>
              <a:rPr lang="en-US" sz="1882">
                <a:solidFill>
                  <a:srgbClr val="000000"/>
                </a:solidFill>
                <a:latin typeface="Public Sans"/>
                <a:ea typeface="Public Sans"/>
                <a:cs typeface="Public Sans"/>
                <a:sym typeface="Public Sans"/>
              </a:rPr>
              <a:t>is</a:t>
            </a:r>
            <a:r>
              <a:rPr lang="en-US" sz="1882">
                <a:solidFill>
                  <a:srgbClr val="000000"/>
                </a:solidFill>
                <a:latin typeface="Public Sans"/>
                <a:ea typeface="Public Sans"/>
                <a:cs typeface="Public Sans"/>
                <a:sym typeface="Public Sans"/>
              </a:rPr>
              <a:t> pekerj</a:t>
            </a:r>
            <a:r>
              <a:rPr lang="en-US" sz="1882">
                <a:solidFill>
                  <a:srgbClr val="000000"/>
                </a:solidFill>
                <a:latin typeface="Public Sans"/>
                <a:ea typeface="Public Sans"/>
                <a:cs typeface="Public Sans"/>
                <a:sym typeface="Public Sans"/>
              </a:rPr>
              <a:t>aan. </a:t>
            </a:r>
          </a:p>
          <a:p>
            <a:pPr algn="just" marL="813035" indent="-271012" lvl="2">
              <a:lnSpc>
                <a:spcPts val="2636"/>
              </a:lnSpc>
              <a:buAutoNum type="alphaLcPeriod" startAt="1"/>
            </a:pPr>
            <a:r>
              <a:rPr lang="en-US" sz="1882">
                <a:solidFill>
                  <a:srgbClr val="000000"/>
                </a:solidFill>
                <a:latin typeface="Public Sans"/>
                <a:ea typeface="Public Sans"/>
                <a:cs typeface="Public Sans"/>
                <a:sym typeface="Public Sans"/>
              </a:rPr>
              <a:t>Setelah dilakukan pengelompokan jenis pekerjaan, dari plot di bawah dapat dilihat client yang mengambil term-deposit mayoritas memiliki pekerjaan: blue-collar, management. Namun demikian, jika dilihat % yes dari masing-masing pekerjaan, % yes blue-collar relatif rendah. Jika sample menggambarkan populasi, maka kemungkinan banyak client bank yang memiliki pekerjaan blue-collar. Tim marketing perlu re-assess apakah product term-deposit dan approach yang dilakukan sudah tepat untuk segment ini.</a:t>
            </a:r>
          </a:p>
          <a:p>
            <a:pPr algn="just" marL="813035" indent="-271012" lvl="2">
              <a:lnSpc>
                <a:spcPts val="2636"/>
              </a:lnSpc>
              <a:buAutoNum type="alphaLcPeriod" startAt="1"/>
            </a:pPr>
            <a:r>
              <a:rPr lang="en-US" sz="1882">
                <a:solidFill>
                  <a:srgbClr val="000000"/>
                </a:solidFill>
                <a:latin typeface="Public Sans"/>
                <a:ea typeface="Public Sans"/>
                <a:cs typeface="Public Sans"/>
                <a:sym typeface="Public Sans"/>
              </a:rPr>
              <a:t>Terlihat % yes untuk student dan retired lebih tinggi dibanding job group lain. Pengamatan ini dapat dijadikan basis agar tim marketing dapat merancang product dan marketing approach yang lebih menarik lagi untuk student dan retired. Diharapkan dengan adanya product yang lebih tailored untuk 2 segment ini, akan ada akuisisi baru dan kedua segment bisa bertambah besar</a:t>
            </a:r>
          </a:p>
          <a:p>
            <a:pPr algn="just" marL="813035" indent="-271012" lvl="2">
              <a:lnSpc>
                <a:spcPts val="2636"/>
              </a:lnSpc>
              <a:buAutoNum type="alphaLcPeriod" startAt="1"/>
            </a:pPr>
            <a:r>
              <a:rPr lang="en-US" sz="1882">
                <a:solidFill>
                  <a:srgbClr val="000000"/>
                </a:solidFill>
                <a:latin typeface="Public Sans"/>
                <a:ea typeface="Public Sans"/>
                <a:cs typeface="Public Sans"/>
                <a:sym typeface="Public Sans"/>
              </a:rPr>
              <a:t>% yes untuk entrepreneur pun relatif rendah. Segment ini kemungkinan besar memerlukan modal usaha. Nampak dari visualisasi 3C bahwa hampir 20% entrepreneur memiliki personal loan (relatif lebih tinggi dibanding segment lain). Sebaiknya tim marketing mempertimbangkan apakah lebih menguntungkan dan menarik bila segment ini difokuskan untuk ditawarkan loan</a:t>
            </a:r>
          </a:p>
          <a:p>
            <a:pPr algn="just">
              <a:lnSpc>
                <a:spcPts val="2636"/>
              </a:lnSpc>
            </a:pPr>
          </a:p>
        </p:txBody>
      </p:sp>
      <p:sp>
        <p:nvSpPr>
          <p:cNvPr name="Freeform 4" id="4"/>
          <p:cNvSpPr/>
          <p:nvPr/>
        </p:nvSpPr>
        <p:spPr>
          <a:xfrm flipH="false" flipV="false" rot="0">
            <a:off x="1359355" y="5143500"/>
            <a:ext cx="6125397" cy="4159927"/>
          </a:xfrm>
          <a:custGeom>
            <a:avLst/>
            <a:gdLst/>
            <a:ahLst/>
            <a:cxnLst/>
            <a:rect r="r" b="b" t="t" l="l"/>
            <a:pathLst>
              <a:path h="4159927" w="6125397">
                <a:moveTo>
                  <a:pt x="0" y="0"/>
                </a:moveTo>
                <a:lnTo>
                  <a:pt x="6125398" y="0"/>
                </a:lnTo>
                <a:lnTo>
                  <a:pt x="6125398" y="4159927"/>
                </a:lnTo>
                <a:lnTo>
                  <a:pt x="0" y="4159927"/>
                </a:lnTo>
                <a:lnTo>
                  <a:pt x="0" y="0"/>
                </a:lnTo>
                <a:close/>
              </a:path>
            </a:pathLst>
          </a:custGeom>
          <a:blipFill>
            <a:blip r:embed="rId3"/>
            <a:stretch>
              <a:fillRect l="0" t="0" r="0" b="0"/>
            </a:stretch>
          </a:blipFill>
        </p:spPr>
      </p:sp>
      <p:sp>
        <p:nvSpPr>
          <p:cNvPr name="Freeform 5" id="5"/>
          <p:cNvSpPr/>
          <p:nvPr/>
        </p:nvSpPr>
        <p:spPr>
          <a:xfrm flipH="false" flipV="false" rot="0">
            <a:off x="7911286" y="4973696"/>
            <a:ext cx="4769856" cy="4499535"/>
          </a:xfrm>
          <a:custGeom>
            <a:avLst/>
            <a:gdLst/>
            <a:ahLst/>
            <a:cxnLst/>
            <a:rect r="r" b="b" t="t" l="l"/>
            <a:pathLst>
              <a:path h="4499535" w="4769856">
                <a:moveTo>
                  <a:pt x="0" y="0"/>
                </a:moveTo>
                <a:lnTo>
                  <a:pt x="4769856" y="0"/>
                </a:lnTo>
                <a:lnTo>
                  <a:pt x="4769856" y="4499535"/>
                </a:lnTo>
                <a:lnTo>
                  <a:pt x="0" y="4499535"/>
                </a:lnTo>
                <a:lnTo>
                  <a:pt x="0" y="0"/>
                </a:lnTo>
                <a:close/>
              </a:path>
            </a:pathLst>
          </a:custGeom>
          <a:blipFill>
            <a:blip r:embed="rId4"/>
            <a:stretch>
              <a:fillRect l="0" t="0" r="0" b="0"/>
            </a:stretch>
          </a:blipFill>
        </p:spPr>
      </p:sp>
      <p:sp>
        <p:nvSpPr>
          <p:cNvPr name="Freeform 6" id="6"/>
          <p:cNvSpPr/>
          <p:nvPr/>
        </p:nvSpPr>
        <p:spPr>
          <a:xfrm flipH="false" flipV="false" rot="0">
            <a:off x="13109767" y="5049345"/>
            <a:ext cx="4609468" cy="4348237"/>
          </a:xfrm>
          <a:custGeom>
            <a:avLst/>
            <a:gdLst/>
            <a:ahLst/>
            <a:cxnLst/>
            <a:rect r="r" b="b" t="t" l="l"/>
            <a:pathLst>
              <a:path h="4348237" w="4609468">
                <a:moveTo>
                  <a:pt x="0" y="0"/>
                </a:moveTo>
                <a:lnTo>
                  <a:pt x="4609469" y="0"/>
                </a:lnTo>
                <a:lnTo>
                  <a:pt x="4609469" y="4348237"/>
                </a:lnTo>
                <a:lnTo>
                  <a:pt x="0" y="4348237"/>
                </a:lnTo>
                <a:lnTo>
                  <a:pt x="0" y="0"/>
                </a:lnTo>
                <a:close/>
              </a:path>
            </a:pathLst>
          </a:custGeom>
          <a:blipFill>
            <a:blip r:embed="rId5"/>
            <a:stretch>
              <a:fillRect l="0" t="0" r="0" b="0"/>
            </a:stretch>
          </a:blipFill>
        </p:spPr>
      </p:sp>
      <p:sp>
        <p:nvSpPr>
          <p:cNvPr name="TextBox 7" id="7"/>
          <p:cNvSpPr txBox="true"/>
          <p:nvPr/>
        </p:nvSpPr>
        <p:spPr>
          <a:xfrm rot="0">
            <a:off x="1028700" y="542133"/>
            <a:ext cx="7601688"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Business Insights (2 / 3)</a:t>
            </a:r>
          </a:p>
        </p:txBody>
      </p:sp>
      <p:sp>
        <p:nvSpPr>
          <p:cNvPr name="TextBox 8" id="8"/>
          <p:cNvSpPr txBox="true"/>
          <p:nvPr/>
        </p:nvSpPr>
        <p:spPr>
          <a:xfrm rot="0">
            <a:off x="4594510" y="9425606"/>
            <a:ext cx="470068" cy="367839"/>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3A</a:t>
            </a:r>
          </a:p>
        </p:txBody>
      </p:sp>
      <p:sp>
        <p:nvSpPr>
          <p:cNvPr name="TextBox 9" id="9"/>
          <p:cNvSpPr txBox="true"/>
          <p:nvPr/>
        </p:nvSpPr>
        <p:spPr>
          <a:xfrm rot="0">
            <a:off x="10061180" y="9425606"/>
            <a:ext cx="470068" cy="367839"/>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3B</a:t>
            </a:r>
          </a:p>
        </p:txBody>
      </p:sp>
      <p:sp>
        <p:nvSpPr>
          <p:cNvPr name="TextBox 10" id="10"/>
          <p:cNvSpPr txBox="true"/>
          <p:nvPr/>
        </p:nvSpPr>
        <p:spPr>
          <a:xfrm rot="0">
            <a:off x="15179468" y="9425606"/>
            <a:ext cx="470068" cy="367839"/>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3C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1651168" y="4906589"/>
            <a:ext cx="4784581" cy="4767087"/>
          </a:xfrm>
          <a:custGeom>
            <a:avLst/>
            <a:gdLst/>
            <a:ahLst/>
            <a:cxnLst/>
            <a:rect r="r" b="b" t="t" l="l"/>
            <a:pathLst>
              <a:path h="4767087" w="4784581">
                <a:moveTo>
                  <a:pt x="0" y="0"/>
                </a:moveTo>
                <a:lnTo>
                  <a:pt x="4784581" y="0"/>
                </a:lnTo>
                <a:lnTo>
                  <a:pt x="4784581" y="4767087"/>
                </a:lnTo>
                <a:lnTo>
                  <a:pt x="0" y="4767087"/>
                </a:lnTo>
                <a:lnTo>
                  <a:pt x="0" y="0"/>
                </a:lnTo>
                <a:close/>
              </a:path>
            </a:pathLst>
          </a:custGeom>
          <a:blipFill>
            <a:blip r:embed="rId3"/>
            <a:stretch>
              <a:fillRect l="0" t="0" r="0" b="0"/>
            </a:stretch>
          </a:blipFill>
        </p:spPr>
      </p:sp>
      <p:sp>
        <p:nvSpPr>
          <p:cNvPr name="Freeform 4" id="4"/>
          <p:cNvSpPr/>
          <p:nvPr/>
        </p:nvSpPr>
        <p:spPr>
          <a:xfrm flipH="false" flipV="false" rot="0">
            <a:off x="7222304" y="4906589"/>
            <a:ext cx="4906799" cy="4888858"/>
          </a:xfrm>
          <a:custGeom>
            <a:avLst/>
            <a:gdLst/>
            <a:ahLst/>
            <a:cxnLst/>
            <a:rect r="r" b="b" t="t" l="l"/>
            <a:pathLst>
              <a:path h="4888858" w="4906799">
                <a:moveTo>
                  <a:pt x="0" y="0"/>
                </a:moveTo>
                <a:lnTo>
                  <a:pt x="4906799" y="0"/>
                </a:lnTo>
                <a:lnTo>
                  <a:pt x="4906799" y="4888858"/>
                </a:lnTo>
                <a:lnTo>
                  <a:pt x="0" y="4888858"/>
                </a:lnTo>
                <a:lnTo>
                  <a:pt x="0" y="0"/>
                </a:lnTo>
                <a:close/>
              </a:path>
            </a:pathLst>
          </a:custGeom>
          <a:blipFill>
            <a:blip r:embed="rId4"/>
            <a:stretch>
              <a:fillRect l="0" t="0" r="0" b="0"/>
            </a:stretch>
          </a:blipFill>
        </p:spPr>
      </p:sp>
      <p:sp>
        <p:nvSpPr>
          <p:cNvPr name="Freeform 5" id="5"/>
          <p:cNvSpPr/>
          <p:nvPr/>
        </p:nvSpPr>
        <p:spPr>
          <a:xfrm flipH="false" flipV="false" rot="0">
            <a:off x="12915658" y="4906589"/>
            <a:ext cx="4857642" cy="4653196"/>
          </a:xfrm>
          <a:custGeom>
            <a:avLst/>
            <a:gdLst/>
            <a:ahLst/>
            <a:cxnLst/>
            <a:rect r="r" b="b" t="t" l="l"/>
            <a:pathLst>
              <a:path h="4653196" w="4857642">
                <a:moveTo>
                  <a:pt x="0" y="0"/>
                </a:moveTo>
                <a:lnTo>
                  <a:pt x="4857642" y="0"/>
                </a:lnTo>
                <a:lnTo>
                  <a:pt x="4857642" y="4653196"/>
                </a:lnTo>
                <a:lnTo>
                  <a:pt x="0" y="4653196"/>
                </a:lnTo>
                <a:lnTo>
                  <a:pt x="0" y="0"/>
                </a:lnTo>
                <a:close/>
              </a:path>
            </a:pathLst>
          </a:custGeom>
          <a:blipFill>
            <a:blip r:embed="rId5"/>
            <a:stretch>
              <a:fillRect l="0" t="0" r="0" b="0"/>
            </a:stretch>
          </a:blipFill>
        </p:spPr>
      </p:sp>
      <p:sp>
        <p:nvSpPr>
          <p:cNvPr name="TextBox 6" id="6"/>
          <p:cNvSpPr txBox="true"/>
          <p:nvPr/>
        </p:nvSpPr>
        <p:spPr>
          <a:xfrm rot="0">
            <a:off x="1028700" y="1920467"/>
            <a:ext cx="16744600" cy="2986122"/>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4. Average yearly b</a:t>
            </a:r>
            <a:r>
              <a:rPr lang="en-US" sz="2119">
                <a:solidFill>
                  <a:srgbClr val="000000"/>
                </a:solidFill>
                <a:latin typeface="Public Sans"/>
                <a:ea typeface="Public Sans"/>
                <a:cs typeface="Public Sans"/>
                <a:sym typeface="Public Sans"/>
              </a:rPr>
              <a:t>alance. Untuk performa campaign yang lebih baik, sebaiknya orang-orang dengan average yearly balance negative diexclude dari whitelist telemarketing campaign. Selain % yes take up term-depositnya paling rendah dibanding 2 segment lain (visualisasi 4A), sekitar 70% dari orang2 ini memiliki housing loan dan 30% memiliki personal loan (vis 4B dan 4C). Adanya loan mengindikasikan rendah atau tidak adanya 'cold money' yang bisa digunakan untuk investasi (seperti pada term-deposit).</a:t>
            </a:r>
          </a:p>
          <a:p>
            <a:pPr algn="just">
              <a:lnSpc>
                <a:spcPts val="2966"/>
              </a:lnSpc>
            </a:pPr>
            <a:r>
              <a:rPr lang="en-US" sz="2119">
                <a:solidFill>
                  <a:srgbClr val="000000"/>
                </a:solidFill>
                <a:latin typeface="Public Sans"/>
                <a:ea typeface="Public Sans"/>
                <a:cs typeface="Public Sans"/>
                <a:sym typeface="Public Sans"/>
              </a:rPr>
              <a:t>Sementara itu, client dengan average yearly balance = 0 mengindikasikan bahwa akun mereka lebih bersifat transaksional. Client hanya akan menambah saldo ketika perlu melakukan pembayaran atau transfer. Client seperti ini mungkin memiliki 'cold money' di insititusi lain. Jika kita bisa memperoleh data biro (seperti SLIK) yang mengcompile data asset dan liability client di insititusi lain, kita dapat membuat program untuk menarik minat mereka agar berinvestasi pada bank kita.</a:t>
            </a:r>
          </a:p>
        </p:txBody>
      </p:sp>
      <p:sp>
        <p:nvSpPr>
          <p:cNvPr name="TextBox 7" id="7"/>
          <p:cNvSpPr txBox="true"/>
          <p:nvPr/>
        </p:nvSpPr>
        <p:spPr>
          <a:xfrm rot="0">
            <a:off x="1028700" y="1085850"/>
            <a:ext cx="7601688"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Business Insights (3 / 3)</a:t>
            </a:r>
          </a:p>
        </p:txBody>
      </p:sp>
      <p:sp>
        <p:nvSpPr>
          <p:cNvPr name="TextBox 8" id="8"/>
          <p:cNvSpPr txBox="true"/>
          <p:nvPr/>
        </p:nvSpPr>
        <p:spPr>
          <a:xfrm rot="0">
            <a:off x="3808424" y="9787976"/>
            <a:ext cx="470068" cy="367839"/>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4A</a:t>
            </a:r>
          </a:p>
        </p:txBody>
      </p:sp>
      <p:sp>
        <p:nvSpPr>
          <p:cNvPr name="TextBox 9" id="9"/>
          <p:cNvSpPr txBox="true"/>
          <p:nvPr/>
        </p:nvSpPr>
        <p:spPr>
          <a:xfrm rot="0">
            <a:off x="9440669" y="9787976"/>
            <a:ext cx="470068" cy="367839"/>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4B</a:t>
            </a:r>
          </a:p>
        </p:txBody>
      </p:sp>
      <p:sp>
        <p:nvSpPr>
          <p:cNvPr name="TextBox 10" id="10"/>
          <p:cNvSpPr txBox="true"/>
          <p:nvPr/>
        </p:nvSpPr>
        <p:spPr>
          <a:xfrm rot="0">
            <a:off x="15109445" y="9627868"/>
            <a:ext cx="470068" cy="367839"/>
          </a:xfrm>
          <a:prstGeom prst="rect">
            <a:avLst/>
          </a:prstGeom>
        </p:spPr>
        <p:txBody>
          <a:bodyPr anchor="t" rtlCol="false" tIns="0" lIns="0" bIns="0" rIns="0">
            <a:spAutoFit/>
          </a:bodyPr>
          <a:lstStyle/>
          <a:p>
            <a:pPr algn="just">
              <a:lnSpc>
                <a:spcPts val="2966"/>
              </a:lnSpc>
            </a:pPr>
            <a:r>
              <a:rPr lang="en-US" sz="2119">
                <a:solidFill>
                  <a:srgbClr val="000000"/>
                </a:solidFill>
                <a:latin typeface="Public Sans"/>
                <a:ea typeface="Public Sans"/>
                <a:cs typeface="Public Sans"/>
                <a:sym typeface="Public Sans"/>
              </a:rPr>
              <a:t>4C</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6670823" y="4483165"/>
            <a:ext cx="4946353" cy="1454021"/>
          </a:xfrm>
          <a:prstGeom prst="rect">
            <a:avLst/>
          </a:prstGeom>
        </p:spPr>
        <p:txBody>
          <a:bodyPr anchor="t" rtlCol="false" tIns="0" lIns="0" bIns="0" rIns="0">
            <a:spAutoFit/>
          </a:bodyPr>
          <a:lstStyle/>
          <a:p>
            <a:pPr algn="l" marL="0" indent="0" lvl="0">
              <a:lnSpc>
                <a:spcPts val="11119"/>
              </a:lnSpc>
              <a:spcBef>
                <a:spcPct val="0"/>
              </a:spcBef>
            </a:pPr>
            <a:r>
              <a:rPr lang="en-US" b="true" sz="10489">
                <a:solidFill>
                  <a:srgbClr val="004CCF"/>
                </a:solidFill>
                <a:latin typeface="Aileron Ultra-Bold"/>
                <a:ea typeface="Aileron Ultra-Bold"/>
                <a:cs typeface="Aileron Ultra-Bold"/>
                <a:sym typeface="Aileron Ultra-Bold"/>
              </a:rPr>
              <a:t>Stage 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8652383"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Problem Statement</a:t>
            </a:r>
          </a:p>
        </p:txBody>
      </p:sp>
      <p:sp>
        <p:nvSpPr>
          <p:cNvPr name="TextBox 15" id="15"/>
          <p:cNvSpPr txBox="true"/>
          <p:nvPr/>
        </p:nvSpPr>
        <p:spPr>
          <a:xfrm rot="0">
            <a:off x="1028700" y="2560729"/>
            <a:ext cx="14877065" cy="5689829"/>
          </a:xfrm>
          <a:prstGeom prst="rect">
            <a:avLst/>
          </a:prstGeom>
        </p:spPr>
        <p:txBody>
          <a:bodyPr anchor="t" rtlCol="false" tIns="0" lIns="0" bIns="0" rIns="0">
            <a:spAutoFit/>
          </a:bodyPr>
          <a:lstStyle/>
          <a:p>
            <a:pPr algn="just">
              <a:lnSpc>
                <a:spcPts val="3487"/>
              </a:lnSpc>
            </a:pPr>
            <a:r>
              <a:rPr lang="en-US" sz="2490">
                <a:solidFill>
                  <a:srgbClr val="000000"/>
                </a:solidFill>
                <a:latin typeface="Public Sans"/>
                <a:ea typeface="Public Sans"/>
                <a:cs typeface="Public Sans"/>
                <a:sym typeface="Public Sans"/>
              </a:rPr>
              <a:t>Deposito berjangka merupakan sumber pendapatan utama bagi bank. Di antara berbagai saluran yang digunakan untuk menjangkau nasabah, kampanye penjualan lewat telepon tetap menjadi salah satu yang paling efektif. Akan tetapi, biayanya tinggi. Dari referensi daring, pusat panggilan internal (4 tenaga penjualan) dapat menelan biaya sekitar 460.000 USD per tahun, sementara pusat panggilan yang dialihdayakan menelan biaya 25-65 USD per jam per tenaga penjualan untuk AS dan 8-18 USD per jam per tenaga penjualan untuk Amerika Selatan dan Asia Tenggara.</a:t>
            </a:r>
          </a:p>
          <a:p>
            <a:pPr algn="just">
              <a:lnSpc>
                <a:spcPts val="3487"/>
              </a:lnSpc>
            </a:pPr>
          </a:p>
          <a:p>
            <a:pPr algn="just">
              <a:lnSpc>
                <a:spcPts val="3487"/>
              </a:lnSpc>
            </a:pPr>
            <a:r>
              <a:rPr lang="en-US" sz="2490">
                <a:solidFill>
                  <a:srgbClr val="000000"/>
                </a:solidFill>
                <a:latin typeface="Public Sans"/>
                <a:ea typeface="Public Sans"/>
                <a:cs typeface="Public Sans"/>
                <a:sym typeface="Public Sans"/>
              </a:rPr>
              <a:t>Dengan demikian, sangat penting untuk mengidentifikasi nasabah yang paling mungkin berkonversi sebelumnya sehingga mereka dapat ditargetkan secara khusus melalui panggilan. Klasifikasi ini akan membantu bank untuk mengoptimalkan kampanye penjualan lewat telepon: meningkatkan tingkat penerimaan dan/atau mengurangi biaya. Salah satu lembaga perbankan Portugis mempekerjakan Chang Corp untuk membantu proyek pengoptimalan penjualan lewat telepon mereka.</a:t>
            </a:r>
          </a:p>
        </p:txBody>
      </p:sp>
      <p:sp>
        <p:nvSpPr>
          <p:cNvPr name="TextBox 16" id="16"/>
          <p:cNvSpPr txBox="true"/>
          <p:nvPr/>
        </p:nvSpPr>
        <p:spPr>
          <a:xfrm rot="0">
            <a:off x="1028700" y="8856345"/>
            <a:ext cx="11862805" cy="746760"/>
          </a:xfrm>
          <a:prstGeom prst="rect">
            <a:avLst/>
          </a:prstGeom>
        </p:spPr>
        <p:txBody>
          <a:bodyPr anchor="t" rtlCol="false" tIns="0" lIns="0" bIns="0" rIns="0">
            <a:spAutoFit/>
          </a:bodyPr>
          <a:lstStyle/>
          <a:p>
            <a:pPr algn="just" marL="453388" indent="-226694" lvl="1">
              <a:lnSpc>
                <a:spcPts val="2939"/>
              </a:lnSpc>
              <a:buAutoNum type="arabicPeriod" startAt="1"/>
            </a:pPr>
            <a:r>
              <a:rPr lang="en-US" b="true" sz="2099">
                <a:solidFill>
                  <a:srgbClr val="000000"/>
                </a:solidFill>
                <a:latin typeface="Public Sans Bold"/>
                <a:ea typeface="Public Sans Bold"/>
                <a:cs typeface="Public Sans Bold"/>
                <a:sym typeface="Public Sans Bold"/>
              </a:rPr>
              <a:t>https://www.kaggle.com/datasets/prakharrathi25/banking-dataset-marketing-targets</a:t>
            </a:r>
          </a:p>
          <a:p>
            <a:pPr algn="just" marL="453388" indent="-226694" lvl="1">
              <a:lnSpc>
                <a:spcPts val="2939"/>
              </a:lnSpc>
              <a:buAutoNum type="arabicPeriod" startAt="1"/>
            </a:pPr>
            <a:r>
              <a:rPr lang="en-US" b="true" sz="2099">
                <a:solidFill>
                  <a:srgbClr val="000000"/>
                </a:solidFill>
                <a:latin typeface="Public Sans Bold"/>
                <a:ea typeface="Public Sans Bold"/>
                <a:cs typeface="Public Sans Bold"/>
                <a:sym typeface="Public Sans Bold"/>
              </a:rPr>
              <a:t>https://www.cloudtask.com/blog/how-much-does-it-cost-to-outsource-a-call-center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graphicFrame>
        <p:nvGraphicFramePr>
          <p:cNvPr name="Object 3" id="3"/>
          <p:cNvGraphicFramePr/>
          <p:nvPr/>
        </p:nvGraphicFramePr>
        <p:xfrm>
          <a:off x="1564749" y="1231354"/>
          <a:ext cx="3771900" cy="7543800"/>
        </p:xfrm>
        <a:graphic>
          <a:graphicData uri="http://schemas.openxmlformats.org/presentationml/2006/ole">
            <p:oleObj imgW="5270500" imgH="90424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TextBox 4" id="4"/>
          <p:cNvSpPr txBox="true"/>
          <p:nvPr/>
        </p:nvSpPr>
        <p:spPr>
          <a:xfrm rot="0">
            <a:off x="1542312" y="511397"/>
            <a:ext cx="14761075" cy="1405757"/>
          </a:xfrm>
          <a:prstGeom prst="rect">
            <a:avLst/>
          </a:prstGeom>
        </p:spPr>
        <p:txBody>
          <a:bodyPr anchor="t" rtlCol="false" tIns="0" lIns="0" bIns="0" rIns="0">
            <a:spAutoFit/>
          </a:bodyPr>
          <a:lstStyle/>
          <a:p>
            <a:pPr algn="l">
              <a:lnSpc>
                <a:spcPts val="5443"/>
              </a:lnSpc>
            </a:pPr>
            <a:r>
              <a:rPr lang="en-US" sz="5135" b="true">
                <a:solidFill>
                  <a:srgbClr val="004CCF"/>
                </a:solidFill>
                <a:latin typeface="Aileron Ultra-Bold"/>
                <a:ea typeface="Aileron Ultra-Bold"/>
                <a:cs typeface="Aileron Ultra-Bold"/>
                <a:sym typeface="Aileron Ultra-Bold"/>
              </a:rPr>
              <a:t>Summary Preprocessing (1A - 2B) - Version 1</a:t>
            </a:r>
          </a:p>
          <a:p>
            <a:pPr algn="l" marL="0" indent="0" lvl="0">
              <a:lnSpc>
                <a:spcPts val="5443"/>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9944686" y="1811558"/>
            <a:ext cx="8825204" cy="7898558"/>
          </a:xfrm>
          <a:custGeom>
            <a:avLst/>
            <a:gdLst/>
            <a:ahLst/>
            <a:cxnLst/>
            <a:rect r="r" b="b" t="t" l="l"/>
            <a:pathLst>
              <a:path h="7898558" w="8825204">
                <a:moveTo>
                  <a:pt x="0" y="0"/>
                </a:moveTo>
                <a:lnTo>
                  <a:pt x="8825204" y="0"/>
                </a:lnTo>
                <a:lnTo>
                  <a:pt x="8825204" y="7898557"/>
                </a:lnTo>
                <a:lnTo>
                  <a:pt x="0" y="7898557"/>
                </a:lnTo>
                <a:lnTo>
                  <a:pt x="0" y="0"/>
                </a:lnTo>
                <a:close/>
              </a:path>
            </a:pathLst>
          </a:custGeom>
          <a:blipFill>
            <a:blip r:embed="rId3"/>
            <a:stretch>
              <a:fillRect l="0" t="0" r="0" b="0"/>
            </a:stretch>
          </a:blipFill>
        </p:spPr>
      </p:sp>
      <p:sp>
        <p:nvSpPr>
          <p:cNvPr name="TextBox 4" id="4"/>
          <p:cNvSpPr txBox="true"/>
          <p:nvPr/>
        </p:nvSpPr>
        <p:spPr>
          <a:xfrm rot="0">
            <a:off x="1542312" y="511397"/>
            <a:ext cx="14761075" cy="1405757"/>
          </a:xfrm>
          <a:prstGeom prst="rect">
            <a:avLst/>
          </a:prstGeom>
        </p:spPr>
        <p:txBody>
          <a:bodyPr anchor="t" rtlCol="false" tIns="0" lIns="0" bIns="0" rIns="0">
            <a:spAutoFit/>
          </a:bodyPr>
          <a:lstStyle/>
          <a:p>
            <a:pPr algn="l">
              <a:lnSpc>
                <a:spcPts val="5443"/>
              </a:lnSpc>
            </a:pPr>
            <a:r>
              <a:rPr lang="en-US" sz="5135" b="true">
                <a:solidFill>
                  <a:srgbClr val="004CCF"/>
                </a:solidFill>
                <a:latin typeface="Aileron Ultra-Bold"/>
                <a:ea typeface="Aileron Ultra-Bold"/>
                <a:cs typeface="Aileron Ultra-Bold"/>
                <a:sym typeface="Aileron Ultra-Bold"/>
              </a:rPr>
              <a:t>Summary Preprocessing (1A - 2B) - Version 1</a:t>
            </a:r>
          </a:p>
          <a:p>
            <a:pPr algn="l" marL="0" indent="0" lvl="0">
              <a:lnSpc>
                <a:spcPts val="5443"/>
              </a:lnSpc>
              <a:spcBef>
                <a:spcPct val="0"/>
              </a:spcBef>
            </a:pPr>
          </a:p>
        </p:txBody>
      </p:sp>
      <p:sp>
        <p:nvSpPr>
          <p:cNvPr name="Freeform 5" id="5"/>
          <p:cNvSpPr/>
          <p:nvPr/>
        </p:nvSpPr>
        <p:spPr>
          <a:xfrm flipH="false" flipV="false" rot="0">
            <a:off x="0" y="1811558"/>
            <a:ext cx="8115300" cy="7912418"/>
          </a:xfrm>
          <a:custGeom>
            <a:avLst/>
            <a:gdLst/>
            <a:ahLst/>
            <a:cxnLst/>
            <a:rect r="r" b="b" t="t" l="l"/>
            <a:pathLst>
              <a:path h="7912418" w="8115300">
                <a:moveTo>
                  <a:pt x="0" y="0"/>
                </a:moveTo>
                <a:lnTo>
                  <a:pt x="8115300" y="0"/>
                </a:lnTo>
                <a:lnTo>
                  <a:pt x="8115300" y="7912417"/>
                </a:lnTo>
                <a:lnTo>
                  <a:pt x="0" y="7912417"/>
                </a:lnTo>
                <a:lnTo>
                  <a:pt x="0" y="0"/>
                </a:lnTo>
                <a:close/>
              </a:path>
            </a:pathLst>
          </a:custGeom>
          <a:blipFill>
            <a:blip r:embed="rId4"/>
            <a:stretch>
              <a:fillRect l="0" t="0" r="0" b="0"/>
            </a:stretch>
          </a:blipFill>
        </p:spPr>
      </p:sp>
      <p:grpSp>
        <p:nvGrpSpPr>
          <p:cNvPr name="Group 6" id="6"/>
          <p:cNvGrpSpPr/>
          <p:nvPr/>
        </p:nvGrpSpPr>
        <p:grpSpPr>
          <a:xfrm rot="0">
            <a:off x="8311616" y="4105041"/>
            <a:ext cx="1436753" cy="143675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CCCCCC"/>
            </a:solidFill>
          </p:spPr>
        </p:sp>
        <p:sp>
          <p:nvSpPr>
            <p:cNvPr name="TextBox 8" id="8"/>
            <p:cNvSpPr txBox="true"/>
            <p:nvPr/>
          </p:nvSpPr>
          <p:spPr>
            <a:xfrm>
              <a:off x="0" y="146050"/>
              <a:ext cx="711200" cy="463550"/>
            </a:xfrm>
            <a:prstGeom prst="rect">
              <a:avLst/>
            </a:prstGeom>
          </p:spPr>
          <p:txBody>
            <a:bodyPr anchor="ctr" rtlCol="false" tIns="50800" lIns="50800" bIns="50800" rIns="50800"/>
            <a:lstStyle/>
            <a:p>
              <a:pPr algn="ctr">
                <a:lnSpc>
                  <a:spcPts val="3492"/>
                </a:lnSpc>
              </a:pPr>
            </a:p>
          </p:txBody>
        </p:sp>
      </p:grpSp>
      <p:sp>
        <p:nvSpPr>
          <p:cNvPr name="TextBox 9" id="9"/>
          <p:cNvSpPr txBox="true"/>
          <p:nvPr/>
        </p:nvSpPr>
        <p:spPr>
          <a:xfrm rot="0">
            <a:off x="8115300" y="5732261"/>
            <a:ext cx="1684494" cy="1887902"/>
          </a:xfrm>
          <a:prstGeom prst="rect">
            <a:avLst/>
          </a:prstGeom>
        </p:spPr>
        <p:txBody>
          <a:bodyPr anchor="t" rtlCol="false" tIns="0" lIns="0" bIns="0" rIns="0">
            <a:spAutoFit/>
          </a:bodyPr>
          <a:lstStyle/>
          <a:p>
            <a:pPr algn="ctr">
              <a:lnSpc>
                <a:spcPts val="1886"/>
              </a:lnSpc>
              <a:spcBef>
                <a:spcPct val="0"/>
              </a:spcBef>
            </a:pPr>
            <a:r>
              <a:rPr lang="en-US" b="true" sz="1347">
                <a:solidFill>
                  <a:srgbClr val="004CCF"/>
                </a:solidFill>
                <a:latin typeface="Public Sans Bold"/>
                <a:ea typeface="Public Sans Bold"/>
                <a:cs typeface="Public Sans Bold"/>
                <a:sym typeface="Public Sans Bold"/>
              </a:rPr>
              <a:t>Feature Selection, dropping features with high correlation (related to previous contacts),</a:t>
            </a:r>
          </a:p>
          <a:p>
            <a:pPr algn="ctr">
              <a:lnSpc>
                <a:spcPts val="1886"/>
              </a:lnSpc>
              <a:spcBef>
                <a:spcPct val="0"/>
              </a:spcBef>
            </a:pPr>
            <a:r>
              <a:rPr lang="en-US" b="true" sz="1347">
                <a:solidFill>
                  <a:srgbClr val="004CCF"/>
                </a:solidFill>
                <a:latin typeface="Public Sans Bold"/>
                <a:ea typeface="Public Sans Bold"/>
                <a:cs typeface="Public Sans Bold"/>
                <a:sym typeface="Public Sans Bold"/>
              </a:rPr>
              <a:t>label encoding marital status</a:t>
            </a:r>
          </a:p>
          <a:p>
            <a:pPr algn="ctr">
              <a:lnSpc>
                <a:spcPts val="1886"/>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2240822" y="2411590"/>
            <a:ext cx="6087836" cy="6557225"/>
          </a:xfrm>
          <a:custGeom>
            <a:avLst/>
            <a:gdLst/>
            <a:ahLst/>
            <a:cxnLst/>
            <a:rect r="r" b="b" t="t" l="l"/>
            <a:pathLst>
              <a:path h="6557225" w="6087836">
                <a:moveTo>
                  <a:pt x="0" y="0"/>
                </a:moveTo>
                <a:lnTo>
                  <a:pt x="6087836" y="0"/>
                </a:lnTo>
                <a:lnTo>
                  <a:pt x="6087836" y="6557225"/>
                </a:lnTo>
                <a:lnTo>
                  <a:pt x="0" y="6557225"/>
                </a:lnTo>
                <a:lnTo>
                  <a:pt x="0" y="0"/>
                </a:lnTo>
                <a:close/>
              </a:path>
            </a:pathLst>
          </a:custGeom>
          <a:blipFill>
            <a:blip r:embed="rId3"/>
            <a:stretch>
              <a:fillRect l="0" t="0" r="0" b="0"/>
            </a:stretch>
          </a:blipFill>
        </p:spPr>
      </p:sp>
      <p:sp>
        <p:nvSpPr>
          <p:cNvPr name="Freeform 4" id="4"/>
          <p:cNvSpPr/>
          <p:nvPr/>
        </p:nvSpPr>
        <p:spPr>
          <a:xfrm flipH="false" flipV="false" rot="0">
            <a:off x="11751738" y="2411590"/>
            <a:ext cx="4735774" cy="6557225"/>
          </a:xfrm>
          <a:custGeom>
            <a:avLst/>
            <a:gdLst/>
            <a:ahLst/>
            <a:cxnLst/>
            <a:rect r="r" b="b" t="t" l="l"/>
            <a:pathLst>
              <a:path h="6557225" w="4735774">
                <a:moveTo>
                  <a:pt x="0" y="0"/>
                </a:moveTo>
                <a:lnTo>
                  <a:pt x="4735773" y="0"/>
                </a:lnTo>
                <a:lnTo>
                  <a:pt x="4735773" y="6557225"/>
                </a:lnTo>
                <a:lnTo>
                  <a:pt x="0" y="6557225"/>
                </a:lnTo>
                <a:lnTo>
                  <a:pt x="0" y="0"/>
                </a:lnTo>
                <a:close/>
              </a:path>
            </a:pathLst>
          </a:custGeom>
          <a:blipFill>
            <a:blip r:embed="rId4"/>
            <a:stretch>
              <a:fillRect l="0" t="0" r="0" b="0"/>
            </a:stretch>
          </a:blipFill>
        </p:spPr>
      </p:sp>
      <p:sp>
        <p:nvSpPr>
          <p:cNvPr name="TextBox 5" id="5"/>
          <p:cNvSpPr txBox="true"/>
          <p:nvPr/>
        </p:nvSpPr>
        <p:spPr>
          <a:xfrm rot="0">
            <a:off x="1542312" y="511397"/>
            <a:ext cx="14761075" cy="1405757"/>
          </a:xfrm>
          <a:prstGeom prst="rect">
            <a:avLst/>
          </a:prstGeom>
        </p:spPr>
        <p:txBody>
          <a:bodyPr anchor="t" rtlCol="false" tIns="0" lIns="0" bIns="0" rIns="0">
            <a:spAutoFit/>
          </a:bodyPr>
          <a:lstStyle/>
          <a:p>
            <a:pPr algn="l">
              <a:lnSpc>
                <a:spcPts val="5443"/>
              </a:lnSpc>
            </a:pPr>
            <a:r>
              <a:rPr lang="en-US" sz="5135" b="true">
                <a:solidFill>
                  <a:srgbClr val="004CCF"/>
                </a:solidFill>
                <a:latin typeface="Aileron Ultra-Bold"/>
                <a:ea typeface="Aileron Ultra-Bold"/>
                <a:cs typeface="Aileron Ultra-Bold"/>
                <a:sym typeface="Aileron Ultra-Bold"/>
              </a:rPr>
              <a:t>Summary Preprocessing (1A - 2B) - Version 1</a:t>
            </a:r>
          </a:p>
          <a:p>
            <a:pPr algn="l" marL="0" indent="0" lvl="0">
              <a:lnSpc>
                <a:spcPts val="5443"/>
              </a:lnSpc>
              <a:spcBef>
                <a:spcPct val="0"/>
              </a:spcBef>
            </a:pPr>
          </a:p>
        </p:txBody>
      </p:sp>
      <p:sp>
        <p:nvSpPr>
          <p:cNvPr name="TextBox 6" id="6"/>
          <p:cNvSpPr txBox="true"/>
          <p:nvPr/>
        </p:nvSpPr>
        <p:spPr>
          <a:xfrm rot="0">
            <a:off x="4169419" y="1850479"/>
            <a:ext cx="2230642" cy="496189"/>
          </a:xfrm>
          <a:prstGeom prst="rect">
            <a:avLst/>
          </a:prstGeom>
        </p:spPr>
        <p:txBody>
          <a:bodyPr anchor="t" rtlCol="false" tIns="0" lIns="0" bIns="0" rIns="0">
            <a:spAutoFit/>
          </a:bodyPr>
          <a:lstStyle/>
          <a:p>
            <a:pPr algn="just">
              <a:lnSpc>
                <a:spcPts val="3965"/>
              </a:lnSpc>
            </a:pPr>
            <a:r>
              <a:rPr lang="en-US" sz="2832" b="true">
                <a:solidFill>
                  <a:srgbClr val="000000"/>
                </a:solidFill>
                <a:latin typeface="Public Sans Bold"/>
                <a:ea typeface="Public Sans Bold"/>
                <a:cs typeface="Public Sans Bold"/>
                <a:sym typeface="Public Sans Bold"/>
              </a:rPr>
              <a:t>df_train_fin</a:t>
            </a:r>
          </a:p>
        </p:txBody>
      </p:sp>
      <p:sp>
        <p:nvSpPr>
          <p:cNvPr name="TextBox 7" id="7"/>
          <p:cNvSpPr txBox="true"/>
          <p:nvPr/>
        </p:nvSpPr>
        <p:spPr>
          <a:xfrm rot="0">
            <a:off x="11880304" y="1915401"/>
            <a:ext cx="4478640" cy="496189"/>
          </a:xfrm>
          <a:prstGeom prst="rect">
            <a:avLst/>
          </a:prstGeom>
        </p:spPr>
        <p:txBody>
          <a:bodyPr anchor="t" rtlCol="false" tIns="0" lIns="0" bIns="0" rIns="0">
            <a:spAutoFit/>
          </a:bodyPr>
          <a:lstStyle/>
          <a:p>
            <a:pPr algn="just">
              <a:lnSpc>
                <a:spcPts val="3965"/>
              </a:lnSpc>
            </a:pPr>
            <a:r>
              <a:rPr lang="en-US" sz="2832" b="true">
                <a:solidFill>
                  <a:srgbClr val="000000"/>
                </a:solidFill>
                <a:latin typeface="Public Sans Bold"/>
                <a:ea typeface="Public Sans Bold"/>
                <a:cs typeface="Public Sans Bold"/>
                <a:sym typeface="Public Sans Bold"/>
              </a:rPr>
              <a:t>handling class-imbalance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7218162" y="-2216655"/>
            <a:ext cx="10263177" cy="10566978"/>
          </a:xfrm>
          <a:custGeom>
            <a:avLst/>
            <a:gdLst/>
            <a:ahLst/>
            <a:cxnLst/>
            <a:rect r="r" b="b" t="t" l="l"/>
            <a:pathLst>
              <a:path h="10566978" w="10263177">
                <a:moveTo>
                  <a:pt x="10263177" y="0"/>
                </a:moveTo>
                <a:lnTo>
                  <a:pt x="0" y="0"/>
                </a:lnTo>
                <a:lnTo>
                  <a:pt x="0" y="10566977"/>
                </a:lnTo>
                <a:lnTo>
                  <a:pt x="10263177" y="10566977"/>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433198" y="8467205"/>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3800665"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2C. Feature Engineering - Tambahan Fitur</a:t>
            </a:r>
          </a:p>
        </p:txBody>
      </p:sp>
      <p:sp>
        <p:nvSpPr>
          <p:cNvPr name="TextBox 15" id="15"/>
          <p:cNvSpPr txBox="true"/>
          <p:nvPr/>
        </p:nvSpPr>
        <p:spPr>
          <a:xfrm rot="0">
            <a:off x="923925" y="2425530"/>
            <a:ext cx="15915829" cy="7240943"/>
          </a:xfrm>
          <a:prstGeom prst="rect">
            <a:avLst/>
          </a:prstGeom>
        </p:spPr>
        <p:txBody>
          <a:bodyPr anchor="t" rtlCol="false" tIns="0" lIns="0" bIns="0" rIns="0">
            <a:spAutoFit/>
          </a:bodyPr>
          <a:lstStyle/>
          <a:p>
            <a:pPr algn="just" marL="469262" indent="-234631" lvl="1">
              <a:lnSpc>
                <a:spcPts val="3042"/>
              </a:lnSpc>
              <a:buFont typeface="Arial"/>
              <a:buChar char="•"/>
            </a:pPr>
            <a:r>
              <a:rPr lang="en-US" b="true" sz="2173">
                <a:solidFill>
                  <a:srgbClr val="000000"/>
                </a:solidFill>
                <a:latin typeface="Public Sans Bold"/>
                <a:ea typeface="Public Sans Bold"/>
                <a:cs typeface="Public Sans Bold"/>
                <a:sym typeface="Public Sans Bold"/>
              </a:rPr>
              <a:t>Jumlah hari sej</a:t>
            </a:r>
            <a:r>
              <a:rPr lang="en-US" b="true" sz="2173">
                <a:solidFill>
                  <a:srgbClr val="000000"/>
                </a:solidFill>
                <a:latin typeface="Public Sans Bold"/>
                <a:ea typeface="Public Sans Bold"/>
                <a:cs typeface="Public Sans Bold"/>
                <a:sym typeface="Public Sans Bold"/>
              </a:rPr>
              <a:t>ak tanggal</a:t>
            </a:r>
            <a:r>
              <a:rPr lang="en-US" b="true" sz="2173">
                <a:solidFill>
                  <a:srgbClr val="000000"/>
                </a:solidFill>
                <a:latin typeface="Public Sans Bold"/>
                <a:ea typeface="Public Sans Bold"/>
                <a:cs typeface="Public Sans Bold"/>
                <a:sym typeface="Public Sans Bold"/>
              </a:rPr>
              <a:t> t</a:t>
            </a:r>
            <a:r>
              <a:rPr lang="en-US" b="true" sz="2173">
                <a:solidFill>
                  <a:srgbClr val="000000"/>
                </a:solidFill>
                <a:latin typeface="Public Sans Bold"/>
                <a:ea typeface="Public Sans Bold"/>
                <a:cs typeface="Public Sans Bold"/>
                <a:sym typeface="Public Sans Bold"/>
              </a:rPr>
              <a:t>ransaksi </a:t>
            </a:r>
            <a:r>
              <a:rPr lang="en-US" b="true" sz="2173">
                <a:solidFill>
                  <a:srgbClr val="000000"/>
                </a:solidFill>
                <a:latin typeface="Public Sans Bold"/>
                <a:ea typeface="Public Sans Bold"/>
                <a:cs typeface="Public Sans Bold"/>
                <a:sym typeface="Public Sans Bold"/>
              </a:rPr>
              <a:t>ter</a:t>
            </a:r>
            <a:r>
              <a:rPr lang="en-US" b="true" sz="2173">
                <a:solidFill>
                  <a:srgbClr val="000000"/>
                </a:solidFill>
                <a:latin typeface="Public Sans Bold"/>
                <a:ea typeface="Public Sans Bold"/>
                <a:cs typeface="Public Sans Bold"/>
                <a:sym typeface="Public Sans Bold"/>
              </a:rPr>
              <a:t>akhir </a:t>
            </a:r>
            <a:r>
              <a:rPr lang="en-US" sz="2173">
                <a:solidFill>
                  <a:srgbClr val="000000"/>
                </a:solidFill>
                <a:latin typeface="Public Sans"/>
                <a:ea typeface="Public Sans"/>
                <a:cs typeface="Public Sans"/>
                <a:sym typeface="Public Sans"/>
              </a:rPr>
              <a:t>—&gt; sebagai proxy untuk ‘recency’, orang yang baru melakukan transaksi kemungkinan lebih responsif dibandingkan orang yang sudah lama tidak mengakses akunnya. Pada dataset ada pdays, yang menunjukan recency contact customer, namun demikian sebagian besar customer belum pernah dikontak. Oleh karena itu, mungkin feature ini lebih berguna untuk mewakili recency</a:t>
            </a:r>
          </a:p>
          <a:p>
            <a:pPr algn="just" marL="469262" indent="-234631" lvl="1">
              <a:lnSpc>
                <a:spcPts val="3042"/>
              </a:lnSpc>
              <a:buFont typeface="Arial"/>
              <a:buChar char="•"/>
            </a:pPr>
            <a:r>
              <a:rPr lang="en-US" b="true" sz="2173">
                <a:solidFill>
                  <a:srgbClr val="000000"/>
                </a:solidFill>
                <a:latin typeface="Public Sans Bold"/>
                <a:ea typeface="Public Sans Bold"/>
                <a:cs typeface="Public Sans Bold"/>
                <a:sym typeface="Public Sans Bold"/>
              </a:rPr>
              <a:t>Jumlah tanggungan (manu</a:t>
            </a:r>
            <a:r>
              <a:rPr lang="en-US" b="true" sz="2173">
                <a:solidFill>
                  <a:srgbClr val="000000"/>
                </a:solidFill>
                <a:latin typeface="Public Sans Bold"/>
                <a:ea typeface="Public Sans Bold"/>
                <a:cs typeface="Public Sans Bold"/>
                <a:sym typeface="Public Sans Bold"/>
              </a:rPr>
              <a:t>sia) yang dim</a:t>
            </a:r>
            <a:r>
              <a:rPr lang="en-US" b="true" sz="2173">
                <a:solidFill>
                  <a:srgbClr val="000000"/>
                </a:solidFill>
                <a:latin typeface="Public Sans Bold"/>
                <a:ea typeface="Public Sans Bold"/>
                <a:cs typeface="Public Sans Bold"/>
                <a:sym typeface="Public Sans Bold"/>
              </a:rPr>
              <a:t>iliki</a:t>
            </a:r>
            <a:r>
              <a:rPr lang="en-US" sz="2173">
                <a:solidFill>
                  <a:srgbClr val="000000"/>
                </a:solidFill>
                <a:latin typeface="Public Sans"/>
                <a:ea typeface="Public Sans"/>
                <a:cs typeface="Public Sans"/>
                <a:sym typeface="Public Sans"/>
              </a:rPr>
              <a:t> —&gt; bisa menjadi indikator apakah orang tersebut kemungkinan memiliki uang untuk diinvestasikan</a:t>
            </a:r>
          </a:p>
          <a:p>
            <a:pPr algn="just" marL="469262" indent="-234631" lvl="1">
              <a:lnSpc>
                <a:spcPts val="3042"/>
              </a:lnSpc>
              <a:buFont typeface="Arial"/>
              <a:buChar char="•"/>
            </a:pPr>
            <a:r>
              <a:rPr lang="en-US" b="true" sz="2173">
                <a:solidFill>
                  <a:srgbClr val="000000"/>
                </a:solidFill>
                <a:latin typeface="Public Sans Bold"/>
                <a:ea typeface="Public Sans Bold"/>
                <a:cs typeface="Public Sans Bold"/>
                <a:sym typeface="Public Sans Bold"/>
              </a:rPr>
              <a:t>Rata-rata frekuensi transaksi bulanan</a:t>
            </a:r>
            <a:r>
              <a:rPr lang="en-US" sz="2173">
                <a:solidFill>
                  <a:srgbClr val="000000"/>
                </a:solidFill>
                <a:latin typeface="Public Sans"/>
                <a:ea typeface="Public Sans"/>
                <a:cs typeface="Public Sans"/>
                <a:sym typeface="Public Sans"/>
              </a:rPr>
              <a:t> —&gt; untuk menggambarkan seberapa sering (frequency) client melakukan interaksi dengan akun. Jika interaksinya sering, bisa jadi client tersebut nyaman dengan bank kita, dan akan lebih mudah menawarkan produk deposito</a:t>
            </a:r>
          </a:p>
          <a:p>
            <a:pPr algn="just" marL="469262" indent="-234631" lvl="1">
              <a:lnSpc>
                <a:spcPts val="3042"/>
              </a:lnSpc>
              <a:buFont typeface="Arial"/>
              <a:buChar char="•"/>
            </a:pPr>
            <a:r>
              <a:rPr lang="en-US" b="true" sz="2173">
                <a:solidFill>
                  <a:srgbClr val="000000"/>
                </a:solidFill>
                <a:latin typeface="Public Sans Bold"/>
                <a:ea typeface="Public Sans Bold"/>
                <a:cs typeface="Public Sans Bold"/>
                <a:sym typeface="Public Sans Bold"/>
              </a:rPr>
              <a:t>Riwayat term-deposit client pada bank kita</a:t>
            </a:r>
            <a:r>
              <a:rPr lang="en-US" sz="2173">
                <a:solidFill>
                  <a:srgbClr val="000000"/>
                </a:solidFill>
                <a:latin typeface="Public Sans"/>
                <a:ea typeface="Public Sans"/>
                <a:cs typeface="Public Sans"/>
                <a:sym typeface="Public Sans"/>
              </a:rPr>
              <a:t> —&gt; jika pernah melakukan deposito, dilihat recency, frequency dan monetary nya. Semakin baik skor-skor tersebut, makin mungkin client berminat untuk menambah/ menaruh uang ulang pada product term deposito</a:t>
            </a:r>
          </a:p>
          <a:p>
            <a:pPr algn="just" marL="469262" indent="-234631" lvl="1">
              <a:lnSpc>
                <a:spcPts val="3042"/>
              </a:lnSpc>
              <a:buFont typeface="Arial"/>
              <a:buChar char="•"/>
            </a:pPr>
            <a:r>
              <a:rPr lang="en-US" b="true" sz="2173">
                <a:solidFill>
                  <a:srgbClr val="000000"/>
                </a:solidFill>
                <a:latin typeface="Public Sans Bold"/>
                <a:ea typeface="Public Sans Bold"/>
                <a:cs typeface="Public Sans Bold"/>
                <a:sym typeface="Public Sans Bold"/>
              </a:rPr>
              <a:t>Jumlah asset yang dimiliki di insititusi finansial lain (misalnya menggunakan data biro SLIK)</a:t>
            </a:r>
            <a:r>
              <a:rPr lang="en-US" sz="2173">
                <a:solidFill>
                  <a:srgbClr val="000000"/>
                </a:solidFill>
                <a:latin typeface="Public Sans"/>
                <a:ea typeface="Public Sans"/>
                <a:cs typeface="Public Sans"/>
                <a:sym typeface="Public Sans"/>
              </a:rPr>
              <a:t> —&gt; bisa mengetahui kekayaan (potensi memiliki uang untuk diinvestasikan), apakah akun pada bank kita hanya untuk transaksi (misal di bank lain saldonya tinggi, tapi di kita kecil), apakah punya deposito di bank lain (familiaritas dengan produk deposito, lebih mudah untuk ditawari)</a:t>
            </a:r>
          </a:p>
          <a:p>
            <a:pPr algn="just" marL="469262" indent="-234631" lvl="1">
              <a:lnSpc>
                <a:spcPts val="3042"/>
              </a:lnSpc>
              <a:buFont typeface="Arial"/>
              <a:buChar char="•"/>
            </a:pPr>
            <a:r>
              <a:rPr lang="en-US" b="true" sz="2173">
                <a:solidFill>
                  <a:srgbClr val="000000"/>
                </a:solidFill>
                <a:latin typeface="Public Sans Bold"/>
                <a:ea typeface="Public Sans Bold"/>
                <a:cs typeface="Public Sans Bold"/>
                <a:sym typeface="Public Sans Bold"/>
              </a:rPr>
              <a:t>Jumlah liabilitas yang dimiliki di insititusi finansial lain (misalnya menggunakan data biro SLIK) </a:t>
            </a:r>
            <a:r>
              <a:rPr lang="en-US" sz="2173">
                <a:solidFill>
                  <a:srgbClr val="000000"/>
                </a:solidFill>
                <a:latin typeface="Public Sans"/>
                <a:ea typeface="Public Sans"/>
                <a:cs typeface="Public Sans"/>
                <a:sym typeface="Public Sans"/>
              </a:rPr>
              <a:t>—&gt; orang-orang yang memiliki banyak hutang di tempat lain kemungkinan tidak tertarik membeli produk deposito karena harus melunasi hutangnya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6670823" y="4483165"/>
            <a:ext cx="4946353" cy="1454021"/>
          </a:xfrm>
          <a:prstGeom prst="rect">
            <a:avLst/>
          </a:prstGeom>
        </p:spPr>
        <p:txBody>
          <a:bodyPr anchor="t" rtlCol="false" tIns="0" lIns="0" bIns="0" rIns="0">
            <a:spAutoFit/>
          </a:bodyPr>
          <a:lstStyle/>
          <a:p>
            <a:pPr algn="l" marL="0" indent="0" lvl="0">
              <a:lnSpc>
                <a:spcPts val="11119"/>
              </a:lnSpc>
              <a:spcBef>
                <a:spcPct val="0"/>
              </a:spcBef>
            </a:pPr>
            <a:r>
              <a:rPr lang="en-US" b="true" sz="10489">
                <a:solidFill>
                  <a:srgbClr val="004CCF"/>
                </a:solidFill>
                <a:latin typeface="Aileron Ultra-Bold"/>
                <a:ea typeface="Aileron Ultra-Bold"/>
                <a:cs typeface="Aileron Ultra-Bold"/>
                <a:sym typeface="Aileron Ultra-Bold"/>
              </a:rPr>
              <a:t>Stage 3</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59482" y="4699581"/>
            <a:ext cx="5099272" cy="2539867"/>
          </a:xfrm>
          <a:custGeom>
            <a:avLst/>
            <a:gdLst/>
            <a:ahLst/>
            <a:cxnLst/>
            <a:rect r="r" b="b" t="t" l="l"/>
            <a:pathLst>
              <a:path h="2539867" w="5099272">
                <a:moveTo>
                  <a:pt x="0" y="0"/>
                </a:moveTo>
                <a:lnTo>
                  <a:pt x="5099272" y="0"/>
                </a:lnTo>
                <a:lnTo>
                  <a:pt x="5099272" y="2539867"/>
                </a:lnTo>
                <a:lnTo>
                  <a:pt x="0" y="2539867"/>
                </a:lnTo>
                <a:lnTo>
                  <a:pt x="0" y="0"/>
                </a:lnTo>
                <a:close/>
              </a:path>
            </a:pathLst>
          </a:custGeom>
          <a:blipFill>
            <a:blip r:embed="rId5"/>
            <a:stretch>
              <a:fillRect l="0" t="0" r="0" b="0"/>
            </a:stretch>
          </a:blipFill>
        </p:spPr>
      </p:sp>
      <p:sp>
        <p:nvSpPr>
          <p:cNvPr name="Freeform 15" id="15"/>
          <p:cNvSpPr/>
          <p:nvPr/>
        </p:nvSpPr>
        <p:spPr>
          <a:xfrm flipH="false" flipV="false" rot="0">
            <a:off x="9586660" y="4699581"/>
            <a:ext cx="4787611" cy="2519612"/>
          </a:xfrm>
          <a:custGeom>
            <a:avLst/>
            <a:gdLst/>
            <a:ahLst/>
            <a:cxnLst/>
            <a:rect r="r" b="b" t="t" l="l"/>
            <a:pathLst>
              <a:path h="2519612" w="4787611">
                <a:moveTo>
                  <a:pt x="0" y="0"/>
                </a:moveTo>
                <a:lnTo>
                  <a:pt x="4787612" y="0"/>
                </a:lnTo>
                <a:lnTo>
                  <a:pt x="4787612" y="2519611"/>
                </a:lnTo>
                <a:lnTo>
                  <a:pt x="0" y="2519611"/>
                </a:lnTo>
                <a:lnTo>
                  <a:pt x="0" y="0"/>
                </a:lnTo>
                <a:close/>
              </a:path>
            </a:pathLst>
          </a:custGeom>
          <a:blipFill>
            <a:blip r:embed="rId6"/>
            <a:stretch>
              <a:fillRect l="0" t="-18425" r="-133718"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496512"/>
            <a:ext cx="12396781" cy="4911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terhadap data yang memiliki outlier  </a:t>
            </a:r>
          </a:p>
        </p:txBody>
      </p:sp>
      <p:sp>
        <p:nvSpPr>
          <p:cNvPr name="TextBox 18" id="18"/>
          <p:cNvSpPr txBox="true"/>
          <p:nvPr/>
        </p:nvSpPr>
        <p:spPr>
          <a:xfrm rot="0">
            <a:off x="1859482" y="3081434"/>
            <a:ext cx="3102097"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Decision Tree</a:t>
            </a:r>
          </a:p>
        </p:txBody>
      </p:sp>
      <p:sp>
        <p:nvSpPr>
          <p:cNvPr name="TextBox 19" id="19"/>
          <p:cNvSpPr txBox="true"/>
          <p:nvPr/>
        </p:nvSpPr>
        <p:spPr>
          <a:xfrm rot="0">
            <a:off x="1859482" y="4217828"/>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586660" y="4217828"/>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859482" y="7567111"/>
            <a:ext cx="13494620" cy="218453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Metrics model yang diprioritaskan: Recall, karena tujuan dari modeling ini adalah memaksimalkan prediksi klien yang benar-benar tertarik (positif) terhadap penawaran produk bank.</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Setelah dilakukan hyperparameter tuning, nilai Recall justru meningkat sebesar 13%, dari sebelumnya 0.31 menjadi 0.44.</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81596" y="4859452"/>
            <a:ext cx="5620439" cy="2604939"/>
          </a:xfrm>
          <a:custGeom>
            <a:avLst/>
            <a:gdLst/>
            <a:ahLst/>
            <a:cxnLst/>
            <a:rect r="r" b="b" t="t" l="l"/>
            <a:pathLst>
              <a:path h="2604939" w="5620439">
                <a:moveTo>
                  <a:pt x="0" y="0"/>
                </a:moveTo>
                <a:lnTo>
                  <a:pt x="5620439" y="0"/>
                </a:lnTo>
                <a:lnTo>
                  <a:pt x="5620439" y="2604939"/>
                </a:lnTo>
                <a:lnTo>
                  <a:pt x="0" y="2604939"/>
                </a:lnTo>
                <a:lnTo>
                  <a:pt x="0" y="0"/>
                </a:lnTo>
                <a:close/>
              </a:path>
            </a:pathLst>
          </a:custGeom>
          <a:blipFill>
            <a:blip r:embed="rId5"/>
            <a:stretch>
              <a:fillRect l="0" t="0" r="0" b="0"/>
            </a:stretch>
          </a:blipFill>
        </p:spPr>
      </p:sp>
      <p:sp>
        <p:nvSpPr>
          <p:cNvPr name="Freeform 15" id="15"/>
          <p:cNvSpPr/>
          <p:nvPr/>
        </p:nvSpPr>
        <p:spPr>
          <a:xfrm flipH="false" flipV="false" rot="0">
            <a:off x="9814812" y="4894288"/>
            <a:ext cx="5539290" cy="2570103"/>
          </a:xfrm>
          <a:custGeom>
            <a:avLst/>
            <a:gdLst/>
            <a:ahLst/>
            <a:cxnLst/>
            <a:rect r="r" b="b" t="t" l="l"/>
            <a:pathLst>
              <a:path h="2570103" w="5539290">
                <a:moveTo>
                  <a:pt x="0" y="0"/>
                </a:moveTo>
                <a:lnTo>
                  <a:pt x="5539290" y="0"/>
                </a:lnTo>
                <a:lnTo>
                  <a:pt x="5539290" y="2570103"/>
                </a:lnTo>
                <a:lnTo>
                  <a:pt x="0" y="2570103"/>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199324"/>
            <a:ext cx="13494620" cy="14817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prediksi model lebih akurat dapat mengurangi variance / mencegah overfitting</a:t>
            </a:r>
          </a:p>
          <a:p>
            <a:pPr algn="just">
              <a:lnSpc>
                <a:spcPts val="3901"/>
              </a:lnSpc>
            </a:pPr>
          </a:p>
        </p:txBody>
      </p:sp>
      <p:sp>
        <p:nvSpPr>
          <p:cNvPr name="TextBox 18" id="18"/>
          <p:cNvSpPr txBox="true"/>
          <p:nvPr/>
        </p:nvSpPr>
        <p:spPr>
          <a:xfrm rot="0">
            <a:off x="1859482" y="2765774"/>
            <a:ext cx="3664097"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Random Forest</a:t>
            </a:r>
          </a:p>
        </p:txBody>
      </p:sp>
      <p:sp>
        <p:nvSpPr>
          <p:cNvPr name="TextBox 19" id="19"/>
          <p:cNvSpPr txBox="true"/>
          <p:nvPr/>
        </p:nvSpPr>
        <p:spPr>
          <a:xfrm rot="0">
            <a:off x="1881596" y="4377699"/>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814812" y="4412535"/>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859482" y="7567111"/>
            <a:ext cx="13494620" cy="306083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Metrics yang difokuskan tetap Recall, karena target modeling adalah menemukan sebanyak mungkin klien potensial.</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Sayangnya, recall justru menurun drastis setelah tuning, yang berarti banyak klien potensial tidak berhasil dikenali oleh model.</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Overfitting memang berkurang, tetapi trade-off-nya adalah model menjadi terlalu konservatif, hanya menandai klien-klien yang sangat pasti (makanya precision naik).</a:t>
            </a:r>
          </a:p>
          <a:p>
            <a:pPr algn="l">
              <a:lnSpc>
                <a:spcPts val="3492"/>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59482" y="5250070"/>
            <a:ext cx="6001010" cy="2519612"/>
          </a:xfrm>
          <a:custGeom>
            <a:avLst/>
            <a:gdLst/>
            <a:ahLst/>
            <a:cxnLst/>
            <a:rect r="r" b="b" t="t" l="l"/>
            <a:pathLst>
              <a:path h="2519612" w="6001010">
                <a:moveTo>
                  <a:pt x="0" y="0"/>
                </a:moveTo>
                <a:lnTo>
                  <a:pt x="6001010" y="0"/>
                </a:lnTo>
                <a:lnTo>
                  <a:pt x="6001010" y="2519611"/>
                </a:lnTo>
                <a:lnTo>
                  <a:pt x="0" y="2519611"/>
                </a:lnTo>
                <a:lnTo>
                  <a:pt x="0" y="0"/>
                </a:lnTo>
                <a:close/>
              </a:path>
            </a:pathLst>
          </a:custGeom>
          <a:blipFill>
            <a:blip r:embed="rId5"/>
            <a:stretch>
              <a:fillRect l="0" t="0" r="0" b="0"/>
            </a:stretch>
          </a:blipFill>
        </p:spPr>
      </p:sp>
      <p:sp>
        <p:nvSpPr>
          <p:cNvPr name="Freeform 15" id="15"/>
          <p:cNvSpPr/>
          <p:nvPr/>
        </p:nvSpPr>
        <p:spPr>
          <a:xfrm flipH="false" flipV="false" rot="0">
            <a:off x="9291828" y="5250070"/>
            <a:ext cx="5469401" cy="2519612"/>
          </a:xfrm>
          <a:custGeom>
            <a:avLst/>
            <a:gdLst/>
            <a:ahLst/>
            <a:cxnLst/>
            <a:rect r="r" b="b" t="t" l="l"/>
            <a:pathLst>
              <a:path h="2519612" w="5469401">
                <a:moveTo>
                  <a:pt x="0" y="0"/>
                </a:moveTo>
                <a:lnTo>
                  <a:pt x="5469401" y="0"/>
                </a:lnTo>
                <a:lnTo>
                  <a:pt x="5469401" y="2519611"/>
                </a:lnTo>
                <a:lnTo>
                  <a:pt x="0" y="2519611"/>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14817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pada dataset yang digunakan tidak ada multikolinieritas dan algoritma ini memiliki kemampuan komputasi yang cepat.</a:t>
            </a:r>
          </a:p>
          <a:p>
            <a:pPr algn="just">
              <a:lnSpc>
                <a:spcPts val="3901"/>
              </a:lnSpc>
            </a:pPr>
          </a:p>
        </p:txBody>
      </p:sp>
      <p:sp>
        <p:nvSpPr>
          <p:cNvPr name="TextBox 18" id="18"/>
          <p:cNvSpPr txBox="true"/>
          <p:nvPr/>
        </p:nvSpPr>
        <p:spPr>
          <a:xfrm rot="0">
            <a:off x="1859482" y="2805209"/>
            <a:ext cx="432383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Logistic Regression</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7984305"/>
            <a:ext cx="13494620" cy="218453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Metrik utama tetap Recall, karena goal utama adalah mendeteksi sebanyak mungkin calon pelanggan potensial.</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Setelah tuning, recall justru menurun drastis, walau precision meningkat.</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Trade-off precision vs recall ini menunjukkan bahwa tuning berhasil mengurangi false positive, tapi dengan konsekuensi melewatkan terlalu banyak klien potensial.</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955628" y="5143500"/>
            <a:ext cx="5017153" cy="2626181"/>
          </a:xfrm>
          <a:custGeom>
            <a:avLst/>
            <a:gdLst/>
            <a:ahLst/>
            <a:cxnLst/>
            <a:rect r="r" b="b" t="t" l="l"/>
            <a:pathLst>
              <a:path h="2626181" w="5017153">
                <a:moveTo>
                  <a:pt x="0" y="0"/>
                </a:moveTo>
                <a:lnTo>
                  <a:pt x="5017153" y="0"/>
                </a:lnTo>
                <a:lnTo>
                  <a:pt x="5017153" y="2626181"/>
                </a:lnTo>
                <a:lnTo>
                  <a:pt x="0" y="2626181"/>
                </a:lnTo>
                <a:lnTo>
                  <a:pt x="0" y="0"/>
                </a:lnTo>
                <a:close/>
              </a:path>
            </a:pathLst>
          </a:custGeom>
          <a:blipFill>
            <a:blip r:embed="rId5"/>
            <a:stretch>
              <a:fillRect l="0" t="0" r="0" b="-5018"/>
            </a:stretch>
          </a:blipFill>
        </p:spPr>
      </p:sp>
      <p:sp>
        <p:nvSpPr>
          <p:cNvPr name="Freeform 15" id="15"/>
          <p:cNvSpPr/>
          <p:nvPr/>
        </p:nvSpPr>
        <p:spPr>
          <a:xfrm flipH="false" flipV="false" rot="0">
            <a:off x="9438437" y="5102914"/>
            <a:ext cx="5876936" cy="2707353"/>
          </a:xfrm>
          <a:custGeom>
            <a:avLst/>
            <a:gdLst/>
            <a:ahLst/>
            <a:cxnLst/>
            <a:rect r="r" b="b" t="t" l="l"/>
            <a:pathLst>
              <a:path h="2707353" w="5876936">
                <a:moveTo>
                  <a:pt x="0" y="0"/>
                </a:moveTo>
                <a:lnTo>
                  <a:pt x="5876936" y="0"/>
                </a:lnTo>
                <a:lnTo>
                  <a:pt x="5876936" y="2707353"/>
                </a:lnTo>
                <a:lnTo>
                  <a:pt x="0" y="2707353"/>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14817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memiliki cara kerja yang sederhana selain itu algoritma ini cocok digunakan untuk data yang bersifat non-linear. </a:t>
            </a:r>
          </a:p>
          <a:p>
            <a:pPr algn="just">
              <a:lnSpc>
                <a:spcPts val="3901"/>
              </a:lnSpc>
            </a:pPr>
          </a:p>
        </p:txBody>
      </p:sp>
      <p:sp>
        <p:nvSpPr>
          <p:cNvPr name="TextBox 18" id="18"/>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 K-Nearest Neighbor</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7984305"/>
            <a:ext cx="13494620" cy="17463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Metrik utama tetap Recall, dan seharusnya nilai ini meningkat setelah tuning — tetapi yang terjadi justru sebaliknya.</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Model overfit setelah tuning (train AUC = 1.00), artinya model terlalu mengikuti pola di data training.</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6497553" y="5061736"/>
            <a:ext cx="5292894" cy="2746044"/>
          </a:xfrm>
          <a:custGeom>
            <a:avLst/>
            <a:gdLst/>
            <a:ahLst/>
            <a:cxnLst/>
            <a:rect r="r" b="b" t="t" l="l"/>
            <a:pathLst>
              <a:path h="2746044" w="5292894">
                <a:moveTo>
                  <a:pt x="0" y="0"/>
                </a:moveTo>
                <a:lnTo>
                  <a:pt x="5292894" y="0"/>
                </a:lnTo>
                <a:lnTo>
                  <a:pt x="5292894" y="2746044"/>
                </a:lnTo>
                <a:lnTo>
                  <a:pt x="0" y="2746044"/>
                </a:lnTo>
                <a:lnTo>
                  <a:pt x="0" y="0"/>
                </a:lnTo>
                <a:close/>
              </a:path>
            </a:pathLst>
          </a:custGeom>
          <a:blipFill>
            <a:blip r:embed="rId5"/>
            <a:stretch>
              <a:fillRect l="0" t="0" r="0" b="0"/>
            </a:stretch>
          </a:blipFill>
        </p:spPr>
      </p:sp>
      <p:sp>
        <p:nvSpPr>
          <p:cNvPr name="TextBox 15" id="15"/>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6" id="16"/>
          <p:cNvSpPr txBox="true"/>
          <p:nvPr/>
        </p:nvSpPr>
        <p:spPr>
          <a:xfrm rot="0">
            <a:off x="1859482" y="3220287"/>
            <a:ext cx="14864693" cy="4911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memiliki waktu komputasi yang cepat.</a:t>
            </a:r>
          </a:p>
        </p:txBody>
      </p:sp>
      <p:sp>
        <p:nvSpPr>
          <p:cNvPr name="TextBox 17" id="17"/>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Bold"/>
                <a:ea typeface="Aileron Bold"/>
                <a:cs typeface="Aileron Bold"/>
                <a:sym typeface="Aileron Bold"/>
              </a:rPr>
              <a:t>Naive Bayes</a:t>
            </a:r>
          </a:p>
        </p:txBody>
      </p:sp>
      <p:sp>
        <p:nvSpPr>
          <p:cNvPr name="TextBox 18" id="18"/>
          <p:cNvSpPr txBox="true"/>
          <p:nvPr/>
        </p:nvSpPr>
        <p:spPr>
          <a:xfrm rot="0">
            <a:off x="6587350" y="4346308"/>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19" id="19"/>
          <p:cNvSpPr txBox="true"/>
          <p:nvPr/>
        </p:nvSpPr>
        <p:spPr>
          <a:xfrm rot="0">
            <a:off x="1674145" y="7984305"/>
            <a:ext cx="13494620" cy="8700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Metrics model : Recall. Karena tujuan dari modeling ini kita ingin mendapatkan rasio prediksi data yang positif dari keseluruhan data yang benar positif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8652383"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Goal</a:t>
            </a:r>
          </a:p>
        </p:txBody>
      </p:sp>
      <p:sp>
        <p:nvSpPr>
          <p:cNvPr name="TextBox 15" id="15"/>
          <p:cNvSpPr txBox="true"/>
          <p:nvPr/>
        </p:nvSpPr>
        <p:spPr>
          <a:xfrm rot="0">
            <a:off x="923925" y="2673378"/>
            <a:ext cx="13693789" cy="3350563"/>
          </a:xfrm>
          <a:prstGeom prst="rect">
            <a:avLst/>
          </a:prstGeom>
        </p:spPr>
        <p:txBody>
          <a:bodyPr anchor="t" rtlCol="false" tIns="0" lIns="0" bIns="0" rIns="0">
            <a:spAutoFit/>
          </a:bodyPr>
          <a:lstStyle/>
          <a:p>
            <a:pPr algn="just">
              <a:lnSpc>
                <a:spcPts val="4463"/>
              </a:lnSpc>
            </a:pPr>
            <a:r>
              <a:rPr lang="en-US" sz="3188">
                <a:solidFill>
                  <a:srgbClr val="000000"/>
                </a:solidFill>
                <a:latin typeface="Public Sans"/>
                <a:ea typeface="Public Sans"/>
                <a:cs typeface="Public Sans"/>
                <a:sym typeface="Public Sans"/>
              </a:rPr>
              <a:t>Buatlah model yang membantu mengklasifikasikan pelanggan berdasarkan kemungkinan mereka untuk menerima tawaran penjualan lewat telepon, sehingga kami dapat membantu klien untuk:</a:t>
            </a:r>
          </a:p>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Meningkatkan tingkat penerimaan penjualan lewat telepon, dan/atau</a:t>
            </a:r>
          </a:p>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Mengurangi biaya penjualan lewat telepon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59482" y="5143500"/>
            <a:ext cx="4981857" cy="2745105"/>
          </a:xfrm>
          <a:custGeom>
            <a:avLst/>
            <a:gdLst/>
            <a:ahLst/>
            <a:cxnLst/>
            <a:rect r="r" b="b" t="t" l="l"/>
            <a:pathLst>
              <a:path h="2745105" w="4981857">
                <a:moveTo>
                  <a:pt x="0" y="0"/>
                </a:moveTo>
                <a:lnTo>
                  <a:pt x="4981857" y="0"/>
                </a:lnTo>
                <a:lnTo>
                  <a:pt x="4981857" y="2745105"/>
                </a:lnTo>
                <a:lnTo>
                  <a:pt x="0" y="2745105"/>
                </a:lnTo>
                <a:lnTo>
                  <a:pt x="0" y="0"/>
                </a:lnTo>
                <a:close/>
              </a:path>
            </a:pathLst>
          </a:custGeom>
          <a:blipFill>
            <a:blip r:embed="rId5"/>
            <a:stretch>
              <a:fillRect l="0" t="0" r="0" b="0"/>
            </a:stretch>
          </a:blipFill>
        </p:spPr>
      </p:sp>
      <p:sp>
        <p:nvSpPr>
          <p:cNvPr name="Freeform 15" id="15"/>
          <p:cNvSpPr/>
          <p:nvPr/>
        </p:nvSpPr>
        <p:spPr>
          <a:xfrm flipH="false" flipV="false" rot="0">
            <a:off x="9291828" y="5143500"/>
            <a:ext cx="5672114" cy="2745105"/>
          </a:xfrm>
          <a:custGeom>
            <a:avLst/>
            <a:gdLst/>
            <a:ahLst/>
            <a:cxnLst/>
            <a:rect r="r" b="b" t="t" l="l"/>
            <a:pathLst>
              <a:path h="2745105" w="5672114">
                <a:moveTo>
                  <a:pt x="0" y="0"/>
                </a:moveTo>
                <a:lnTo>
                  <a:pt x="5672114" y="0"/>
                </a:lnTo>
                <a:lnTo>
                  <a:pt x="5672114" y="2745105"/>
                </a:lnTo>
                <a:lnTo>
                  <a:pt x="0" y="2745105"/>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9864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prediksi model lebih akurat dapat mengurangi bias/ mencegah underfitting</a:t>
            </a:r>
          </a:p>
        </p:txBody>
      </p:sp>
      <p:sp>
        <p:nvSpPr>
          <p:cNvPr name="TextBox 18" id="18"/>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XGBoost</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7984305"/>
            <a:ext cx="13494620" cy="26226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R</a:t>
            </a:r>
            <a:r>
              <a:rPr lang="en-US" b="true" sz="2494">
                <a:solidFill>
                  <a:srgbClr val="000000"/>
                </a:solidFill>
                <a:latin typeface="Public Sans Bold"/>
                <a:ea typeface="Public Sans Bold"/>
                <a:cs typeface="Public Sans Bold"/>
                <a:sym typeface="Public Sans Bold"/>
              </a:rPr>
              <a:t>ecall justru menurun sebesar 5%, yang menunjukkan bahwa kemampuan model dalam mendeteksi kelas positif menjadi lebih buruk setelah tuning.</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Terjadi overfitting, terlihat dari selisih yang sangat besar antara roc_auc training dan testing (0.99 vs 0.66). Model terlalu fit terhadap data training, tetapi gagal melakukan generalisasi dengan baik ke data test.</a:t>
            </a:r>
          </a:p>
          <a:p>
            <a:pPr algn="l">
              <a:lnSpc>
                <a:spcPts val="3492"/>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986423" y="5143500"/>
            <a:ext cx="5145085" cy="2870255"/>
          </a:xfrm>
          <a:custGeom>
            <a:avLst/>
            <a:gdLst/>
            <a:ahLst/>
            <a:cxnLst/>
            <a:rect r="r" b="b" t="t" l="l"/>
            <a:pathLst>
              <a:path h="2870255" w="5145085">
                <a:moveTo>
                  <a:pt x="0" y="0"/>
                </a:moveTo>
                <a:lnTo>
                  <a:pt x="5145084" y="0"/>
                </a:lnTo>
                <a:lnTo>
                  <a:pt x="5145084" y="2870255"/>
                </a:lnTo>
                <a:lnTo>
                  <a:pt x="0" y="2870255"/>
                </a:lnTo>
                <a:lnTo>
                  <a:pt x="0" y="0"/>
                </a:lnTo>
                <a:close/>
              </a:path>
            </a:pathLst>
          </a:custGeom>
          <a:blipFill>
            <a:blip r:embed="rId5"/>
            <a:stretch>
              <a:fillRect l="0" t="0" r="0" b="0"/>
            </a:stretch>
          </a:blipFill>
        </p:spPr>
      </p:sp>
      <p:sp>
        <p:nvSpPr>
          <p:cNvPr name="Freeform 15" id="15"/>
          <p:cNvSpPr/>
          <p:nvPr/>
        </p:nvSpPr>
        <p:spPr>
          <a:xfrm flipH="false" flipV="false" rot="0">
            <a:off x="9291828" y="5143500"/>
            <a:ext cx="5876936" cy="2740272"/>
          </a:xfrm>
          <a:custGeom>
            <a:avLst/>
            <a:gdLst/>
            <a:ahLst/>
            <a:cxnLst/>
            <a:rect r="r" b="b" t="t" l="l"/>
            <a:pathLst>
              <a:path h="2740272" w="5876936">
                <a:moveTo>
                  <a:pt x="0" y="0"/>
                </a:moveTo>
                <a:lnTo>
                  <a:pt x="5876937" y="0"/>
                </a:lnTo>
                <a:lnTo>
                  <a:pt x="5876937" y="2740272"/>
                </a:lnTo>
                <a:lnTo>
                  <a:pt x="0" y="2740272"/>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9864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prediksi model lebih akurat dapat mengurangi bias/ mencegah underfitting</a:t>
            </a:r>
          </a:p>
        </p:txBody>
      </p:sp>
      <p:sp>
        <p:nvSpPr>
          <p:cNvPr name="TextBox 18" id="18"/>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Adaboost</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7984305"/>
            <a:ext cx="13494620" cy="17463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Metrics model : R</a:t>
            </a:r>
            <a:r>
              <a:rPr lang="en-US" b="true" sz="2494">
                <a:solidFill>
                  <a:srgbClr val="000000"/>
                </a:solidFill>
                <a:latin typeface="Public Sans Bold"/>
                <a:ea typeface="Public Sans Bold"/>
                <a:cs typeface="Public Sans Bold"/>
                <a:sym typeface="Public Sans Bold"/>
              </a:rPr>
              <a:t>ecall. Karena tujuan dari modeling ini kita ingin mendapatkan rasio prediksi data yang positif dari keseluruhan data yang benar positif</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Setelah dilakukan hyperparameter tuning, nilai recall menurun sebesar 39%, meskipun akurasi dan precision meningkat tetapi tidak terjadi overfitting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6670823" y="4483165"/>
            <a:ext cx="4946353" cy="2872560"/>
          </a:xfrm>
          <a:prstGeom prst="rect">
            <a:avLst/>
          </a:prstGeom>
        </p:spPr>
        <p:txBody>
          <a:bodyPr anchor="t" rtlCol="false" tIns="0" lIns="0" bIns="0" rIns="0">
            <a:spAutoFit/>
          </a:bodyPr>
          <a:lstStyle/>
          <a:p>
            <a:pPr algn="l" marL="0" indent="0" lvl="0">
              <a:lnSpc>
                <a:spcPts val="11119"/>
              </a:lnSpc>
              <a:spcBef>
                <a:spcPct val="0"/>
              </a:spcBef>
            </a:pPr>
            <a:r>
              <a:rPr lang="en-US" b="true" sz="10489">
                <a:solidFill>
                  <a:srgbClr val="004CCF"/>
                </a:solidFill>
                <a:latin typeface="Aileron Ultra-Bold"/>
                <a:ea typeface="Aileron Ultra-Bold"/>
                <a:cs typeface="Aileron Ultra-Bold"/>
                <a:sym typeface="Aileron Ultra-Bold"/>
              </a:rPr>
              <a:t>Stage 3</a:t>
            </a:r>
          </a:p>
          <a:p>
            <a:pPr algn="ctr" marL="0" indent="0" lvl="0">
              <a:lnSpc>
                <a:spcPts val="11119"/>
              </a:lnSpc>
              <a:spcBef>
                <a:spcPct val="0"/>
              </a:spcBef>
            </a:pPr>
            <a:r>
              <a:rPr lang="en-US" b="true" sz="10489" strike="noStrike" u="none">
                <a:solidFill>
                  <a:srgbClr val="004CCF"/>
                </a:solidFill>
                <a:latin typeface="Aileron Ultra-Bold"/>
                <a:ea typeface="Aileron Ultra-Bold"/>
                <a:cs typeface="Aileron Ultra-Bold"/>
                <a:sym typeface="Aileron Ultra-Bold"/>
              </a:rPr>
              <a:t>PCA</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59482" y="4804025"/>
            <a:ext cx="6198391" cy="2348993"/>
          </a:xfrm>
          <a:custGeom>
            <a:avLst/>
            <a:gdLst/>
            <a:ahLst/>
            <a:cxnLst/>
            <a:rect r="r" b="b" t="t" l="l"/>
            <a:pathLst>
              <a:path h="2348993" w="6198391">
                <a:moveTo>
                  <a:pt x="0" y="0"/>
                </a:moveTo>
                <a:lnTo>
                  <a:pt x="6198391" y="0"/>
                </a:lnTo>
                <a:lnTo>
                  <a:pt x="6198391" y="2348993"/>
                </a:lnTo>
                <a:lnTo>
                  <a:pt x="0" y="2348993"/>
                </a:lnTo>
                <a:lnTo>
                  <a:pt x="0" y="0"/>
                </a:lnTo>
                <a:close/>
              </a:path>
            </a:pathLst>
          </a:custGeom>
          <a:blipFill>
            <a:blip r:embed="rId5"/>
            <a:stretch>
              <a:fillRect l="0" t="0" r="0" b="0"/>
            </a:stretch>
          </a:blipFill>
        </p:spPr>
      </p:sp>
      <p:sp>
        <p:nvSpPr>
          <p:cNvPr name="Freeform 15" id="15"/>
          <p:cNvSpPr/>
          <p:nvPr/>
        </p:nvSpPr>
        <p:spPr>
          <a:xfrm flipH="false" flipV="false" rot="0">
            <a:off x="9591166" y="4804025"/>
            <a:ext cx="6022419" cy="2348993"/>
          </a:xfrm>
          <a:custGeom>
            <a:avLst/>
            <a:gdLst/>
            <a:ahLst/>
            <a:cxnLst/>
            <a:rect r="r" b="b" t="t" l="l"/>
            <a:pathLst>
              <a:path h="2348993" w="6022419">
                <a:moveTo>
                  <a:pt x="0" y="0"/>
                </a:moveTo>
                <a:lnTo>
                  <a:pt x="6022418" y="0"/>
                </a:lnTo>
                <a:lnTo>
                  <a:pt x="6022418" y="2348993"/>
                </a:lnTo>
                <a:lnTo>
                  <a:pt x="0" y="2348993"/>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496512"/>
            <a:ext cx="12396781" cy="4911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terhadap data yang memiliki outlier  </a:t>
            </a:r>
          </a:p>
        </p:txBody>
      </p:sp>
      <p:sp>
        <p:nvSpPr>
          <p:cNvPr name="TextBox 18" id="18"/>
          <p:cNvSpPr txBox="true"/>
          <p:nvPr/>
        </p:nvSpPr>
        <p:spPr>
          <a:xfrm rot="0">
            <a:off x="1859482" y="3081434"/>
            <a:ext cx="3102097"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Decision Tree</a:t>
            </a:r>
          </a:p>
        </p:txBody>
      </p:sp>
      <p:sp>
        <p:nvSpPr>
          <p:cNvPr name="TextBox 19" id="19"/>
          <p:cNvSpPr txBox="true"/>
          <p:nvPr/>
        </p:nvSpPr>
        <p:spPr>
          <a:xfrm rot="0">
            <a:off x="1859482" y="4217828"/>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586660" y="4217828"/>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842186" y="7286368"/>
            <a:ext cx="13972024" cy="2862007"/>
          </a:xfrm>
          <a:prstGeom prst="rect">
            <a:avLst/>
          </a:prstGeom>
        </p:spPr>
        <p:txBody>
          <a:bodyPr anchor="t" rtlCol="false" tIns="0" lIns="0" bIns="0" rIns="0">
            <a:spAutoFit/>
          </a:bodyPr>
          <a:lstStyle/>
          <a:p>
            <a:pPr algn="l" marL="504634" indent="-252317" lvl="1">
              <a:lnSpc>
                <a:spcPts val="3272"/>
              </a:lnSpc>
              <a:buFont typeface="Arial"/>
              <a:buChar char="•"/>
            </a:pPr>
            <a:r>
              <a:rPr lang="en-US" b="true" sz="2337">
                <a:solidFill>
                  <a:srgbClr val="000000"/>
                </a:solidFill>
                <a:latin typeface="Public Sans Bold"/>
                <a:ea typeface="Public Sans Bold"/>
                <a:cs typeface="Public Sans Bold"/>
                <a:sym typeface="Public Sans Bold"/>
              </a:rPr>
              <a:t>Metrics model: Recall. Karena tujuan utama dari modeling ini adalah untuk memaksimalkan rasio deteksi positif yang benar dari keseluruhan data yang seharusnya positif (mengurangi false negative).</a:t>
            </a:r>
          </a:p>
          <a:p>
            <a:pPr algn="l" marL="504634" indent="-252317" lvl="1">
              <a:lnSpc>
                <a:spcPts val="3272"/>
              </a:lnSpc>
              <a:buFont typeface="Arial"/>
              <a:buChar char="•"/>
            </a:pPr>
            <a:r>
              <a:rPr lang="en-US" b="true" sz="2337">
                <a:solidFill>
                  <a:srgbClr val="000000"/>
                </a:solidFill>
                <a:latin typeface="Public Sans Bold"/>
                <a:ea typeface="Public Sans Bold"/>
                <a:cs typeface="Public Sans Bold"/>
                <a:sym typeface="Public Sans Bold"/>
              </a:rPr>
              <a:t>Performa awal: Recall masih rendah (35%), menunjukkan bahwa model awal cukup lemah dalam mendeteksi data positif meskipun training AUC tinggi (overfitting). Namun setelah hyperparameter tuning, Recall meningkat sebesar 12% (dari 35% → 47%), yang merupakan peningkatan positif.</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81596" y="4878502"/>
            <a:ext cx="6608276" cy="2486282"/>
          </a:xfrm>
          <a:custGeom>
            <a:avLst/>
            <a:gdLst/>
            <a:ahLst/>
            <a:cxnLst/>
            <a:rect r="r" b="b" t="t" l="l"/>
            <a:pathLst>
              <a:path h="2486282" w="6608276">
                <a:moveTo>
                  <a:pt x="0" y="0"/>
                </a:moveTo>
                <a:lnTo>
                  <a:pt x="6608276" y="0"/>
                </a:lnTo>
                <a:lnTo>
                  <a:pt x="6608276" y="2486281"/>
                </a:lnTo>
                <a:lnTo>
                  <a:pt x="0" y="2486281"/>
                </a:lnTo>
                <a:lnTo>
                  <a:pt x="0" y="0"/>
                </a:lnTo>
                <a:close/>
              </a:path>
            </a:pathLst>
          </a:custGeom>
          <a:blipFill>
            <a:blip r:embed="rId5"/>
            <a:stretch>
              <a:fillRect l="0" t="0" r="0" b="0"/>
            </a:stretch>
          </a:blipFill>
        </p:spPr>
      </p:sp>
      <p:sp>
        <p:nvSpPr>
          <p:cNvPr name="Freeform 15" id="15"/>
          <p:cNvSpPr/>
          <p:nvPr/>
        </p:nvSpPr>
        <p:spPr>
          <a:xfrm flipH="false" flipV="false" rot="0">
            <a:off x="9949546" y="4878502"/>
            <a:ext cx="5907350" cy="2449089"/>
          </a:xfrm>
          <a:custGeom>
            <a:avLst/>
            <a:gdLst/>
            <a:ahLst/>
            <a:cxnLst/>
            <a:rect r="r" b="b" t="t" l="l"/>
            <a:pathLst>
              <a:path h="2449089" w="5907350">
                <a:moveTo>
                  <a:pt x="0" y="0"/>
                </a:moveTo>
                <a:lnTo>
                  <a:pt x="5907350" y="0"/>
                </a:lnTo>
                <a:lnTo>
                  <a:pt x="5907350" y="2449088"/>
                </a:lnTo>
                <a:lnTo>
                  <a:pt x="0" y="2449088"/>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199324"/>
            <a:ext cx="13494620" cy="14817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prediksi model lebih akurat dapat mengurangi variance / mencegah overfitting</a:t>
            </a:r>
          </a:p>
          <a:p>
            <a:pPr algn="just">
              <a:lnSpc>
                <a:spcPts val="3901"/>
              </a:lnSpc>
            </a:pPr>
          </a:p>
        </p:txBody>
      </p:sp>
      <p:sp>
        <p:nvSpPr>
          <p:cNvPr name="TextBox 18" id="18"/>
          <p:cNvSpPr txBox="true"/>
          <p:nvPr/>
        </p:nvSpPr>
        <p:spPr>
          <a:xfrm rot="0">
            <a:off x="1859482" y="2765774"/>
            <a:ext cx="3664097"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Random Forest</a:t>
            </a:r>
          </a:p>
        </p:txBody>
      </p:sp>
      <p:sp>
        <p:nvSpPr>
          <p:cNvPr name="TextBox 19" id="19"/>
          <p:cNvSpPr txBox="true"/>
          <p:nvPr/>
        </p:nvSpPr>
        <p:spPr>
          <a:xfrm rot="0">
            <a:off x="1881596" y="4377699"/>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814812" y="4412535"/>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859482" y="7686772"/>
            <a:ext cx="13494620" cy="130823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a:t>
            </a:r>
            <a:r>
              <a:rPr lang="en-US" b="true" sz="2494">
                <a:solidFill>
                  <a:srgbClr val="000000"/>
                </a:solidFill>
                <a:latin typeface="Public Sans Bold"/>
                <a:ea typeface="Public Sans Bold"/>
                <a:cs typeface="Public Sans Bold"/>
                <a:sym typeface="Public Sans Bold"/>
              </a:rPr>
              <a:t>etelah tuning, recall meningkat sebesar 15% (dari 35% → 50%), dan overfitting berkurang (train AUC turun dari 1.00 ke 0.86).</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Meski accuracy sedikit menurun, model menjadi lebih generalizable dan tidak overfit.</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59482" y="5250070"/>
            <a:ext cx="6821844" cy="2303155"/>
          </a:xfrm>
          <a:custGeom>
            <a:avLst/>
            <a:gdLst/>
            <a:ahLst/>
            <a:cxnLst/>
            <a:rect r="r" b="b" t="t" l="l"/>
            <a:pathLst>
              <a:path h="2303155" w="6821844">
                <a:moveTo>
                  <a:pt x="0" y="0"/>
                </a:moveTo>
                <a:lnTo>
                  <a:pt x="6821844" y="0"/>
                </a:lnTo>
                <a:lnTo>
                  <a:pt x="6821844" y="2303155"/>
                </a:lnTo>
                <a:lnTo>
                  <a:pt x="0" y="2303155"/>
                </a:lnTo>
                <a:lnTo>
                  <a:pt x="0" y="0"/>
                </a:lnTo>
                <a:close/>
              </a:path>
            </a:pathLst>
          </a:custGeom>
          <a:blipFill>
            <a:blip r:embed="rId5"/>
            <a:stretch>
              <a:fillRect l="0" t="0" r="0" b="0"/>
            </a:stretch>
          </a:blipFill>
        </p:spPr>
      </p:sp>
      <p:sp>
        <p:nvSpPr>
          <p:cNvPr name="Freeform 15" id="15"/>
          <p:cNvSpPr/>
          <p:nvPr/>
        </p:nvSpPr>
        <p:spPr>
          <a:xfrm flipH="false" flipV="false" rot="0">
            <a:off x="9332933" y="5250070"/>
            <a:ext cx="6006017" cy="2303155"/>
          </a:xfrm>
          <a:custGeom>
            <a:avLst/>
            <a:gdLst/>
            <a:ahLst/>
            <a:cxnLst/>
            <a:rect r="r" b="b" t="t" l="l"/>
            <a:pathLst>
              <a:path h="2303155" w="6006017">
                <a:moveTo>
                  <a:pt x="0" y="0"/>
                </a:moveTo>
                <a:lnTo>
                  <a:pt x="6006017" y="0"/>
                </a:lnTo>
                <a:lnTo>
                  <a:pt x="6006017" y="2303155"/>
                </a:lnTo>
                <a:lnTo>
                  <a:pt x="0" y="2303155"/>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14817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pada dataset yang digunakan tidak ada multikolinieritas dan algoritma ini memiliki kemampuan komputasi yang cepat.</a:t>
            </a:r>
          </a:p>
          <a:p>
            <a:pPr algn="just">
              <a:lnSpc>
                <a:spcPts val="3901"/>
              </a:lnSpc>
            </a:pPr>
          </a:p>
        </p:txBody>
      </p:sp>
      <p:sp>
        <p:nvSpPr>
          <p:cNvPr name="TextBox 18" id="18"/>
          <p:cNvSpPr txBox="true"/>
          <p:nvPr/>
        </p:nvSpPr>
        <p:spPr>
          <a:xfrm rot="0">
            <a:off x="1859482" y="2805209"/>
            <a:ext cx="432383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Logistic Regression</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7984305"/>
            <a:ext cx="13494620" cy="17463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a:t>
            </a:r>
            <a:r>
              <a:rPr lang="en-US" b="true" sz="2494">
                <a:solidFill>
                  <a:srgbClr val="000000"/>
                </a:solidFill>
                <a:latin typeface="Public Sans Bold"/>
                <a:ea typeface="Public Sans Bold"/>
                <a:cs typeface="Public Sans Bold"/>
                <a:sym typeface="Public Sans Bold"/>
              </a:rPr>
              <a:t>etelah dilakukan hyperparameter tuning, nilai recall tetap stabil di angka 63 persen dan performa lainnya tidak mengalami perubahan signifikan.</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Tidak terjadi overfitting karena nilai AUC pada data pelatihan hampir sama dengan nilai AUC pada data pengujian.</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1859482" y="5214592"/>
            <a:ext cx="5496804" cy="2755771"/>
          </a:xfrm>
          <a:custGeom>
            <a:avLst/>
            <a:gdLst/>
            <a:ahLst/>
            <a:cxnLst/>
            <a:rect r="r" b="b" t="t" l="l"/>
            <a:pathLst>
              <a:path h="2755771" w="5496804">
                <a:moveTo>
                  <a:pt x="0" y="0"/>
                </a:moveTo>
                <a:lnTo>
                  <a:pt x="5496805" y="0"/>
                </a:lnTo>
                <a:lnTo>
                  <a:pt x="5496805" y="2755771"/>
                </a:lnTo>
                <a:lnTo>
                  <a:pt x="0" y="2755771"/>
                </a:lnTo>
                <a:lnTo>
                  <a:pt x="0" y="0"/>
                </a:lnTo>
                <a:close/>
              </a:path>
            </a:pathLst>
          </a:custGeom>
          <a:blipFill>
            <a:blip r:embed="rId5"/>
            <a:stretch>
              <a:fillRect l="0" t="0" r="0" b="0"/>
            </a:stretch>
          </a:blipFill>
        </p:spPr>
      </p:sp>
      <p:sp>
        <p:nvSpPr>
          <p:cNvPr name="Freeform 15" id="15"/>
          <p:cNvSpPr/>
          <p:nvPr/>
        </p:nvSpPr>
        <p:spPr>
          <a:xfrm flipH="false" flipV="false" rot="0">
            <a:off x="9291828" y="5214592"/>
            <a:ext cx="6565067" cy="2620330"/>
          </a:xfrm>
          <a:custGeom>
            <a:avLst/>
            <a:gdLst/>
            <a:ahLst/>
            <a:cxnLst/>
            <a:rect r="r" b="b" t="t" l="l"/>
            <a:pathLst>
              <a:path h="2620330" w="6565067">
                <a:moveTo>
                  <a:pt x="0" y="0"/>
                </a:moveTo>
                <a:lnTo>
                  <a:pt x="6565068" y="0"/>
                </a:lnTo>
                <a:lnTo>
                  <a:pt x="6565068" y="2620331"/>
                </a:lnTo>
                <a:lnTo>
                  <a:pt x="0" y="2620331"/>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14817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memiliki cara kerja yang sederhana selain itu algoritma ini cocok digunakan untuk data yang bersifat non-linear. </a:t>
            </a:r>
          </a:p>
          <a:p>
            <a:pPr algn="just">
              <a:lnSpc>
                <a:spcPts val="3901"/>
              </a:lnSpc>
            </a:pPr>
          </a:p>
        </p:txBody>
      </p:sp>
      <p:sp>
        <p:nvSpPr>
          <p:cNvPr name="TextBox 18" id="18"/>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 K-Nearest Neighbor</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859482" y="8443411"/>
            <a:ext cx="13494620" cy="8700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a:t>
            </a:r>
            <a:r>
              <a:rPr lang="en-US" b="true" sz="2494">
                <a:solidFill>
                  <a:srgbClr val="000000"/>
                </a:solidFill>
                <a:latin typeface="Public Sans Bold"/>
                <a:ea typeface="Public Sans Bold"/>
                <a:cs typeface="Public Sans Bold"/>
                <a:sym typeface="Public Sans Bold"/>
              </a:rPr>
              <a:t>etelah tuning, recall justru menurun dari 42% menjadi 34%.</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Terjadi overfitting karena AUC train jauh lebih tinggi daripada AUC test.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6558724" y="5131834"/>
            <a:ext cx="5170551" cy="2605848"/>
          </a:xfrm>
          <a:custGeom>
            <a:avLst/>
            <a:gdLst/>
            <a:ahLst/>
            <a:cxnLst/>
            <a:rect r="r" b="b" t="t" l="l"/>
            <a:pathLst>
              <a:path h="2605848" w="5170551">
                <a:moveTo>
                  <a:pt x="0" y="0"/>
                </a:moveTo>
                <a:lnTo>
                  <a:pt x="5170552" y="0"/>
                </a:lnTo>
                <a:lnTo>
                  <a:pt x="5170552" y="2605848"/>
                </a:lnTo>
                <a:lnTo>
                  <a:pt x="0" y="2605848"/>
                </a:lnTo>
                <a:lnTo>
                  <a:pt x="0" y="0"/>
                </a:lnTo>
                <a:close/>
              </a:path>
            </a:pathLst>
          </a:custGeom>
          <a:blipFill>
            <a:blip r:embed="rId5"/>
            <a:stretch>
              <a:fillRect l="0" t="0" r="0" b="0"/>
            </a:stretch>
          </a:blipFill>
        </p:spPr>
      </p:sp>
      <p:sp>
        <p:nvSpPr>
          <p:cNvPr name="TextBox 15" id="15"/>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6" id="16"/>
          <p:cNvSpPr txBox="true"/>
          <p:nvPr/>
        </p:nvSpPr>
        <p:spPr>
          <a:xfrm rot="0">
            <a:off x="1859482" y="3220287"/>
            <a:ext cx="14864693" cy="4911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memiliki waktu komputasi yang cepat.</a:t>
            </a:r>
          </a:p>
        </p:txBody>
      </p:sp>
      <p:sp>
        <p:nvSpPr>
          <p:cNvPr name="TextBox 17" id="17"/>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Bold"/>
                <a:ea typeface="Aileron Bold"/>
                <a:cs typeface="Aileron Bold"/>
                <a:sym typeface="Aileron Bold"/>
              </a:rPr>
              <a:t>Naive Bayes</a:t>
            </a:r>
          </a:p>
        </p:txBody>
      </p:sp>
      <p:sp>
        <p:nvSpPr>
          <p:cNvPr name="TextBox 18" id="18"/>
          <p:cNvSpPr txBox="true"/>
          <p:nvPr/>
        </p:nvSpPr>
        <p:spPr>
          <a:xfrm rot="0">
            <a:off x="6587350" y="4346308"/>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19" id="19"/>
          <p:cNvSpPr txBox="true"/>
          <p:nvPr/>
        </p:nvSpPr>
        <p:spPr>
          <a:xfrm rot="0">
            <a:off x="1674145" y="8032957"/>
            <a:ext cx="13494620" cy="17463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Metrics model : Recall. Karena tujuan dari modeling ini kita ingin mendapatkan rasio prediksi data yang positif dari keseluruhan data yang benar positif</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Tidak dilakukan tuning, namun model sudah cukup stabil.</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Tidak terjadi overfitting karena AUC train hampir sama dengan AUC test.</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2175877" y="5143500"/>
            <a:ext cx="5608868" cy="2842851"/>
          </a:xfrm>
          <a:custGeom>
            <a:avLst/>
            <a:gdLst/>
            <a:ahLst/>
            <a:cxnLst/>
            <a:rect r="r" b="b" t="t" l="l"/>
            <a:pathLst>
              <a:path h="2842851" w="5608868">
                <a:moveTo>
                  <a:pt x="0" y="0"/>
                </a:moveTo>
                <a:lnTo>
                  <a:pt x="5608868" y="0"/>
                </a:lnTo>
                <a:lnTo>
                  <a:pt x="5608868" y="2842851"/>
                </a:lnTo>
                <a:lnTo>
                  <a:pt x="0" y="2842851"/>
                </a:lnTo>
                <a:lnTo>
                  <a:pt x="0" y="0"/>
                </a:lnTo>
                <a:close/>
              </a:path>
            </a:pathLst>
          </a:custGeom>
          <a:blipFill>
            <a:blip r:embed="rId5"/>
            <a:stretch>
              <a:fillRect l="0" t="0" r="0" b="0"/>
            </a:stretch>
          </a:blipFill>
        </p:spPr>
      </p:sp>
      <p:sp>
        <p:nvSpPr>
          <p:cNvPr name="Freeform 15" id="15"/>
          <p:cNvSpPr/>
          <p:nvPr/>
        </p:nvSpPr>
        <p:spPr>
          <a:xfrm flipH="false" flipV="false" rot="0">
            <a:off x="9480706" y="5143500"/>
            <a:ext cx="5688059" cy="2739882"/>
          </a:xfrm>
          <a:custGeom>
            <a:avLst/>
            <a:gdLst/>
            <a:ahLst/>
            <a:cxnLst/>
            <a:rect r="r" b="b" t="t" l="l"/>
            <a:pathLst>
              <a:path h="2739882" w="5688059">
                <a:moveTo>
                  <a:pt x="0" y="0"/>
                </a:moveTo>
                <a:lnTo>
                  <a:pt x="5688059" y="0"/>
                </a:lnTo>
                <a:lnTo>
                  <a:pt x="5688059" y="2739882"/>
                </a:lnTo>
                <a:lnTo>
                  <a:pt x="0" y="2739882"/>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9864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prediksi model lebih akurat dapat mengurangi bias/ mencegah underfitting</a:t>
            </a:r>
          </a:p>
        </p:txBody>
      </p:sp>
      <p:sp>
        <p:nvSpPr>
          <p:cNvPr name="TextBox 18" id="18"/>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XGBoost</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8443411"/>
            <a:ext cx="13494620" cy="8700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a:t>
            </a:r>
            <a:r>
              <a:rPr lang="en-US" b="true" sz="2494">
                <a:solidFill>
                  <a:srgbClr val="000000"/>
                </a:solidFill>
                <a:latin typeface="Public Sans Bold"/>
                <a:ea typeface="Public Sans Bold"/>
                <a:cs typeface="Public Sans Bold"/>
                <a:sym typeface="Public Sans Bold"/>
              </a:rPr>
              <a:t>etelah tuning, recall menurun sedikit sebesar 4%.</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Tidak terjadi overfitting karena AUC train dan test masih tergolong seimbang.</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215111" y="836946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2152699" y="5227739"/>
            <a:ext cx="5398966" cy="2729477"/>
          </a:xfrm>
          <a:custGeom>
            <a:avLst/>
            <a:gdLst/>
            <a:ahLst/>
            <a:cxnLst/>
            <a:rect r="r" b="b" t="t" l="l"/>
            <a:pathLst>
              <a:path h="2729477" w="5398966">
                <a:moveTo>
                  <a:pt x="0" y="0"/>
                </a:moveTo>
                <a:lnTo>
                  <a:pt x="5398966" y="0"/>
                </a:lnTo>
                <a:lnTo>
                  <a:pt x="5398966" y="2729477"/>
                </a:lnTo>
                <a:lnTo>
                  <a:pt x="0" y="2729477"/>
                </a:lnTo>
                <a:lnTo>
                  <a:pt x="0" y="0"/>
                </a:lnTo>
                <a:close/>
              </a:path>
            </a:pathLst>
          </a:custGeom>
          <a:blipFill>
            <a:blip r:embed="rId5"/>
            <a:stretch>
              <a:fillRect l="0" t="0" r="0" b="0"/>
            </a:stretch>
          </a:blipFill>
        </p:spPr>
      </p:sp>
      <p:sp>
        <p:nvSpPr>
          <p:cNvPr name="Freeform 15" id="15"/>
          <p:cNvSpPr/>
          <p:nvPr/>
        </p:nvSpPr>
        <p:spPr>
          <a:xfrm flipH="false" flipV="false" rot="0">
            <a:off x="9291828" y="5252400"/>
            <a:ext cx="5876936" cy="2789054"/>
          </a:xfrm>
          <a:custGeom>
            <a:avLst/>
            <a:gdLst/>
            <a:ahLst/>
            <a:cxnLst/>
            <a:rect r="r" b="b" t="t" l="l"/>
            <a:pathLst>
              <a:path h="2789054" w="5876936">
                <a:moveTo>
                  <a:pt x="0" y="0"/>
                </a:moveTo>
                <a:lnTo>
                  <a:pt x="5876937" y="0"/>
                </a:lnTo>
                <a:lnTo>
                  <a:pt x="5876937" y="2789055"/>
                </a:lnTo>
                <a:lnTo>
                  <a:pt x="0" y="2789055"/>
                </a:lnTo>
                <a:lnTo>
                  <a:pt x="0" y="0"/>
                </a:lnTo>
                <a:close/>
              </a:path>
            </a:pathLst>
          </a:custGeom>
          <a:blipFill>
            <a:blip r:embed="rId6"/>
            <a:stretch>
              <a:fillRect l="0" t="0" r="0" b="0"/>
            </a:stretch>
          </a:blipFill>
        </p:spPr>
      </p:sp>
      <p:sp>
        <p:nvSpPr>
          <p:cNvPr name="TextBox 16" id="16"/>
          <p:cNvSpPr txBox="true"/>
          <p:nvPr/>
        </p:nvSpPr>
        <p:spPr>
          <a:xfrm rot="0">
            <a:off x="1028700" y="1682532"/>
            <a:ext cx="14785510"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Model Evaluation and Hyperparameter Tuning</a:t>
            </a:r>
          </a:p>
        </p:txBody>
      </p:sp>
      <p:sp>
        <p:nvSpPr>
          <p:cNvPr name="TextBox 17" id="17"/>
          <p:cNvSpPr txBox="true"/>
          <p:nvPr/>
        </p:nvSpPr>
        <p:spPr>
          <a:xfrm rot="0">
            <a:off x="1859482" y="3220287"/>
            <a:ext cx="14864693" cy="986484"/>
          </a:xfrm>
          <a:prstGeom prst="rect">
            <a:avLst/>
          </a:prstGeom>
        </p:spPr>
        <p:txBody>
          <a:bodyPr anchor="t" rtlCol="false" tIns="0" lIns="0" bIns="0" rIns="0">
            <a:spAutoFit/>
          </a:bodyPr>
          <a:lstStyle/>
          <a:p>
            <a:pPr algn="just">
              <a:lnSpc>
                <a:spcPts val="3901"/>
              </a:lnSpc>
            </a:pPr>
            <a:r>
              <a:rPr lang="en-US" sz="2787">
                <a:solidFill>
                  <a:srgbClr val="000000"/>
                </a:solidFill>
                <a:latin typeface="Public Sans"/>
                <a:ea typeface="Public Sans"/>
                <a:cs typeface="Public Sans"/>
                <a:sym typeface="Public Sans"/>
              </a:rPr>
              <a:t>Algoritma ini digunakan karena robust, prediksi model lebih akurat dapat mengurangi bias/ mencegah underfitting</a:t>
            </a:r>
          </a:p>
        </p:txBody>
      </p:sp>
      <p:sp>
        <p:nvSpPr>
          <p:cNvPr name="TextBox 18" id="18"/>
          <p:cNvSpPr txBox="true"/>
          <p:nvPr/>
        </p:nvSpPr>
        <p:spPr>
          <a:xfrm rot="0">
            <a:off x="1859482" y="2805209"/>
            <a:ext cx="539896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Adaboost</a:t>
            </a:r>
          </a:p>
        </p:txBody>
      </p:sp>
      <p:sp>
        <p:nvSpPr>
          <p:cNvPr name="TextBox 19" id="19"/>
          <p:cNvSpPr txBox="true"/>
          <p:nvPr/>
        </p:nvSpPr>
        <p:spPr>
          <a:xfrm rot="0">
            <a:off x="1859482" y="4661747"/>
            <a:ext cx="4494879"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Hasil Model Evaluasi</a:t>
            </a:r>
          </a:p>
        </p:txBody>
      </p:sp>
      <p:sp>
        <p:nvSpPr>
          <p:cNvPr name="TextBox 20" id="20"/>
          <p:cNvSpPr txBox="true"/>
          <p:nvPr/>
        </p:nvSpPr>
        <p:spPr>
          <a:xfrm rot="0">
            <a:off x="9291828" y="4661747"/>
            <a:ext cx="6938356" cy="481753"/>
          </a:xfrm>
          <a:prstGeom prst="rect">
            <a:avLst/>
          </a:prstGeom>
        </p:spPr>
        <p:txBody>
          <a:bodyPr anchor="t" rtlCol="false" tIns="0" lIns="0" bIns="0" rIns="0">
            <a:spAutoFit/>
          </a:bodyPr>
          <a:lstStyle/>
          <a:p>
            <a:pPr algn="l">
              <a:lnSpc>
                <a:spcPts val="3735"/>
              </a:lnSpc>
            </a:pPr>
            <a:r>
              <a:rPr lang="en-US" b="true" sz="3523">
                <a:solidFill>
                  <a:srgbClr val="004CCF"/>
                </a:solidFill>
                <a:latin typeface="Aileron Ultra-Bold"/>
                <a:ea typeface="Aileron Ultra-Bold"/>
                <a:cs typeface="Aileron Ultra-Bold"/>
                <a:sym typeface="Aileron Ultra-Bold"/>
              </a:rPr>
              <a:t>Setelah Hyperparameter tuning</a:t>
            </a:r>
          </a:p>
        </p:txBody>
      </p:sp>
      <p:sp>
        <p:nvSpPr>
          <p:cNvPr name="TextBox 21" id="21"/>
          <p:cNvSpPr txBox="true"/>
          <p:nvPr/>
        </p:nvSpPr>
        <p:spPr>
          <a:xfrm rot="0">
            <a:off x="1674145" y="7984305"/>
            <a:ext cx="13494620" cy="1746388"/>
          </a:xfrm>
          <a:prstGeom prst="rect">
            <a:avLst/>
          </a:prstGeom>
        </p:spPr>
        <p:txBody>
          <a:bodyPr anchor="t" rtlCol="false" tIns="0" lIns="0" bIns="0" rIns="0">
            <a:spAutoFit/>
          </a:bodyPr>
          <a:lstStyle/>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Metrics model : R</a:t>
            </a:r>
            <a:r>
              <a:rPr lang="en-US" b="true" sz="2494">
                <a:solidFill>
                  <a:srgbClr val="000000"/>
                </a:solidFill>
                <a:latin typeface="Public Sans Bold"/>
                <a:ea typeface="Public Sans Bold"/>
                <a:cs typeface="Public Sans Bold"/>
                <a:sym typeface="Public Sans Bold"/>
              </a:rPr>
              <a:t>ecall. Karena tujuan dari modeling ini kita ingin mendapatkan rasio prediksi data yang positif dari keseluruhan data yang benar positif</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Setelah tuning, recall menurun sedikit sebesar 4%.</a:t>
            </a:r>
          </a:p>
          <a:p>
            <a:pPr algn="l" marL="538577" indent="-269289" lvl="1">
              <a:lnSpc>
                <a:spcPts val="3492"/>
              </a:lnSpc>
              <a:buFont typeface="Arial"/>
              <a:buChar char="•"/>
            </a:pPr>
            <a:r>
              <a:rPr lang="en-US" b="true" sz="2494">
                <a:solidFill>
                  <a:srgbClr val="000000"/>
                </a:solidFill>
                <a:latin typeface="Public Sans Bold"/>
                <a:ea typeface="Public Sans Bold"/>
                <a:cs typeface="Public Sans Bold"/>
                <a:sym typeface="Public Sans Bold"/>
              </a:rPr>
              <a:t>Tidak terjadi overfitting karena AUC train dan test masih tergolong seimbang.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8652383"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Objectives</a:t>
            </a:r>
          </a:p>
        </p:txBody>
      </p:sp>
      <p:sp>
        <p:nvSpPr>
          <p:cNvPr name="TextBox 15" id="15"/>
          <p:cNvSpPr txBox="true"/>
          <p:nvPr/>
        </p:nvSpPr>
        <p:spPr>
          <a:xfrm rot="0">
            <a:off x="923925" y="2523752"/>
            <a:ext cx="13693789" cy="3919516"/>
          </a:xfrm>
          <a:prstGeom prst="rect">
            <a:avLst/>
          </a:prstGeom>
        </p:spPr>
        <p:txBody>
          <a:bodyPr anchor="t" rtlCol="false" tIns="0" lIns="0" bIns="0" rIns="0">
            <a:spAutoFit/>
          </a:bodyPr>
          <a:lstStyle/>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Cari tahu karakteristik dan faktor lain dari nasabah yang akan tertarik dan mendaftar pada produk deposito berjangka yang ditawarkan</a:t>
            </a:r>
          </a:p>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Bangun model pembelajaran mesin yang dapat memprediksi calon nasabah yang akan ditawarkan kampanye penjualan melalui telepon</a:t>
            </a:r>
          </a:p>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Berikan rekomendasi kepada tim pemasaran untuk meningkatkan efektivitas kampanye bagi calon nasabah deposito berjangka</a:t>
            </a:r>
          </a:p>
        </p:txBody>
      </p:sp>
      <p:sp>
        <p:nvSpPr>
          <p:cNvPr name="TextBox 16" id="16"/>
          <p:cNvSpPr txBox="true"/>
          <p:nvPr/>
        </p:nvSpPr>
        <p:spPr>
          <a:xfrm rot="0">
            <a:off x="1028700" y="6888382"/>
            <a:ext cx="8652383"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Business Metrics</a:t>
            </a:r>
          </a:p>
        </p:txBody>
      </p:sp>
      <p:sp>
        <p:nvSpPr>
          <p:cNvPr name="TextBox 17" id="17"/>
          <p:cNvSpPr txBox="true"/>
          <p:nvPr/>
        </p:nvSpPr>
        <p:spPr>
          <a:xfrm rot="0">
            <a:off x="923925" y="7932189"/>
            <a:ext cx="13693789" cy="1109641"/>
          </a:xfrm>
          <a:prstGeom prst="rect">
            <a:avLst/>
          </a:prstGeom>
        </p:spPr>
        <p:txBody>
          <a:bodyPr anchor="t" rtlCol="false" tIns="0" lIns="0" bIns="0" rIns="0">
            <a:spAutoFit/>
          </a:bodyPr>
          <a:lstStyle/>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Take up rate ( Tingkat Penerimaan )</a:t>
            </a:r>
          </a:p>
          <a:p>
            <a:pPr algn="just" marL="688366" indent="-344183" lvl="1">
              <a:lnSpc>
                <a:spcPts val="4463"/>
              </a:lnSpc>
              <a:buAutoNum type="arabicPeriod" startAt="1"/>
            </a:pPr>
            <a:r>
              <a:rPr lang="en-US" sz="3188">
                <a:solidFill>
                  <a:srgbClr val="000000"/>
                </a:solidFill>
                <a:latin typeface="Public Sans"/>
                <a:ea typeface="Public Sans"/>
                <a:cs typeface="Public Sans"/>
                <a:sym typeface="Public Sans"/>
              </a:rPr>
              <a:t>Telesales cost ( Biaya Penjualan Tele )</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graphicFrame>
        <p:nvGraphicFramePr>
          <p:cNvPr name="Table 3" id="3"/>
          <p:cNvGraphicFramePr>
            <a:graphicFrameLocks noGrp="true"/>
          </p:cNvGraphicFramePr>
          <p:nvPr/>
        </p:nvGraphicFramePr>
        <p:xfrm>
          <a:off x="0" y="2893098"/>
          <a:ext cx="8707982" cy="7191375"/>
        </p:xfrm>
        <a:graphic>
          <a:graphicData uri="http://schemas.openxmlformats.org/drawingml/2006/table">
            <a:tbl>
              <a:tblPr/>
              <a:tblGrid>
                <a:gridCol w="2902661"/>
                <a:gridCol w="2902661"/>
                <a:gridCol w="2902661"/>
              </a:tblGrid>
              <a:tr h="1225694">
                <a:tc>
                  <a:txBody>
                    <a:bodyPr anchor="t" rtlCol="false"/>
                    <a:lstStyle/>
                    <a:p>
                      <a:pPr algn="ctr">
                        <a:lnSpc>
                          <a:spcPts val="2939"/>
                        </a:lnSpc>
                        <a:defRPr/>
                      </a:pPr>
                      <a:r>
                        <a:rPr lang="en-US" sz="2099" b="true">
                          <a:solidFill>
                            <a:srgbClr val="FFFFFF"/>
                          </a:solidFill>
                          <a:latin typeface="Public Sans Bold"/>
                          <a:ea typeface="Public Sans Bold"/>
                          <a:cs typeface="Public Sans Bold"/>
                          <a:sym typeface="Public Sans Bold"/>
                        </a:rPr>
                        <a:t>Algoritma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E62F2"/>
                    </a:solidFill>
                  </a:tcPr>
                </a:tc>
                <a:tc>
                  <a:txBody>
                    <a:bodyPr anchor="t" rtlCol="false"/>
                    <a:lstStyle/>
                    <a:p>
                      <a:pPr algn="ctr">
                        <a:lnSpc>
                          <a:spcPts val="2939"/>
                        </a:lnSpc>
                        <a:defRPr/>
                      </a:pPr>
                      <a:r>
                        <a:rPr lang="en-US" sz="2099" b="true">
                          <a:solidFill>
                            <a:srgbClr val="FFFFFF"/>
                          </a:solidFill>
                          <a:latin typeface="Public Sans Bold"/>
                          <a:ea typeface="Public Sans Bold"/>
                          <a:cs typeface="Public Sans Bold"/>
                          <a:sym typeface="Public Sans Bold"/>
                        </a:rPr>
                        <a:t>Hyperparameter Tuning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E62F2"/>
                    </a:solidFill>
                  </a:tcPr>
                </a:tc>
                <a:tc>
                  <a:txBody>
                    <a:bodyPr anchor="t" rtlCol="false"/>
                    <a:lstStyle/>
                    <a:p>
                      <a:pPr algn="ctr">
                        <a:lnSpc>
                          <a:spcPts val="2939"/>
                        </a:lnSpc>
                        <a:defRPr/>
                      </a:pPr>
                      <a:r>
                        <a:rPr lang="en-US" sz="2099" b="true">
                          <a:solidFill>
                            <a:srgbClr val="FFFFFF"/>
                          </a:solidFill>
                          <a:latin typeface="Public Sans Bold"/>
                          <a:ea typeface="Public Sans Bold"/>
                          <a:cs typeface="Public Sans Bold"/>
                          <a:sym typeface="Public Sans Bold"/>
                        </a:rPr>
                        <a:t>Recall (Tanpa PCA)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E62F2"/>
                    </a:solidFill>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XGBoost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K-Nearest Neighbor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44%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Adaboost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Naive Bayes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9144000" y="2893098"/>
          <a:ext cx="8707982" cy="7191375"/>
        </p:xfrm>
        <a:graphic>
          <a:graphicData uri="http://schemas.openxmlformats.org/drawingml/2006/table">
            <a:tbl>
              <a:tblPr/>
              <a:tblGrid>
                <a:gridCol w="2902661"/>
                <a:gridCol w="2902661"/>
                <a:gridCol w="2902661"/>
              </a:tblGrid>
              <a:tr h="1225694">
                <a:tc>
                  <a:txBody>
                    <a:bodyPr anchor="t" rtlCol="false"/>
                    <a:lstStyle/>
                    <a:p>
                      <a:pPr algn="ctr">
                        <a:lnSpc>
                          <a:spcPts val="2939"/>
                        </a:lnSpc>
                        <a:defRPr/>
                      </a:pPr>
                      <a:r>
                        <a:rPr lang="en-US" sz="2099" b="true">
                          <a:solidFill>
                            <a:srgbClr val="FFFFFF"/>
                          </a:solidFill>
                          <a:latin typeface="Public Sans Bold"/>
                          <a:ea typeface="Public Sans Bold"/>
                          <a:cs typeface="Public Sans Bold"/>
                          <a:sym typeface="Public Sans Bold"/>
                        </a:rPr>
                        <a:t>Algoritma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E62F2"/>
                    </a:solidFill>
                  </a:tcPr>
                </a:tc>
                <a:tc>
                  <a:txBody>
                    <a:bodyPr anchor="t" rtlCol="false"/>
                    <a:lstStyle/>
                    <a:p>
                      <a:pPr algn="ctr">
                        <a:lnSpc>
                          <a:spcPts val="2939"/>
                        </a:lnSpc>
                        <a:defRPr/>
                      </a:pPr>
                      <a:r>
                        <a:rPr lang="en-US" sz="2099" b="true">
                          <a:solidFill>
                            <a:srgbClr val="FFFFFF"/>
                          </a:solidFill>
                          <a:latin typeface="Public Sans Bold"/>
                          <a:ea typeface="Public Sans Bold"/>
                          <a:cs typeface="Public Sans Bold"/>
                          <a:sym typeface="Public Sans Bold"/>
                        </a:rPr>
                        <a:t>Hyperparameter Tuning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E62F2"/>
                    </a:solidFill>
                  </a:tcPr>
                </a:tc>
                <a:tc>
                  <a:txBody>
                    <a:bodyPr anchor="t" rtlCol="false"/>
                    <a:lstStyle/>
                    <a:p>
                      <a:pPr algn="ctr">
                        <a:lnSpc>
                          <a:spcPts val="2939"/>
                        </a:lnSpc>
                        <a:defRPr/>
                      </a:pPr>
                      <a:r>
                        <a:rPr lang="en-US" sz="2099" b="true">
                          <a:solidFill>
                            <a:srgbClr val="FFFFFF"/>
                          </a:solidFill>
                          <a:latin typeface="Public Sans Bold"/>
                          <a:ea typeface="Public Sans Bold"/>
                          <a:cs typeface="Public Sans Bold"/>
                          <a:sym typeface="Public Sans Bold"/>
                        </a:rPr>
                        <a:t>Recall (Dengan PCA)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E62F2"/>
                    </a:solidFill>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XGBoost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K-Nearest Neighbor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Adaboost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55%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Naive Bayes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2240">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Yes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63%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308743"/>
            <a:ext cx="13783684"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Perbandingan Hasil Akhir Model Evaluation</a:t>
            </a:r>
          </a:p>
        </p:txBody>
      </p:sp>
      <p:sp>
        <p:nvSpPr>
          <p:cNvPr name="TextBox 6" id="6"/>
          <p:cNvSpPr txBox="true"/>
          <p:nvPr/>
        </p:nvSpPr>
        <p:spPr>
          <a:xfrm rot="0">
            <a:off x="3216537" y="2172445"/>
            <a:ext cx="2274908"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TANPA PCA</a:t>
            </a:r>
          </a:p>
        </p:txBody>
      </p:sp>
      <p:sp>
        <p:nvSpPr>
          <p:cNvPr name="TextBox 7" id="7"/>
          <p:cNvSpPr txBox="true"/>
          <p:nvPr/>
        </p:nvSpPr>
        <p:spPr>
          <a:xfrm rot="0">
            <a:off x="13017733" y="2172445"/>
            <a:ext cx="960515"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PCA</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1028700" y="3010271"/>
            <a:ext cx="6509771" cy="6248029"/>
          </a:xfrm>
          <a:custGeom>
            <a:avLst/>
            <a:gdLst/>
            <a:ahLst/>
            <a:cxnLst/>
            <a:rect r="r" b="b" t="t" l="l"/>
            <a:pathLst>
              <a:path h="6248029" w="6509771">
                <a:moveTo>
                  <a:pt x="0" y="0"/>
                </a:moveTo>
                <a:lnTo>
                  <a:pt x="6509771" y="0"/>
                </a:lnTo>
                <a:lnTo>
                  <a:pt x="6509771" y="6248029"/>
                </a:lnTo>
                <a:lnTo>
                  <a:pt x="0" y="6248029"/>
                </a:lnTo>
                <a:lnTo>
                  <a:pt x="0" y="0"/>
                </a:lnTo>
                <a:close/>
              </a:path>
            </a:pathLst>
          </a:custGeom>
          <a:blipFill>
            <a:blip r:embed="rId3"/>
            <a:stretch>
              <a:fillRect l="0" t="0" r="0" b="0"/>
            </a:stretch>
          </a:blipFill>
        </p:spPr>
      </p:sp>
      <p:sp>
        <p:nvSpPr>
          <p:cNvPr name="TextBox 4" id="4"/>
          <p:cNvSpPr txBox="true"/>
          <p:nvPr/>
        </p:nvSpPr>
        <p:spPr>
          <a:xfrm rot="0">
            <a:off x="1028700" y="1411646"/>
            <a:ext cx="14932118"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Interpretasi Model - Decision Tree (SHAP) (1 / 2)</a:t>
            </a:r>
          </a:p>
        </p:txBody>
      </p:sp>
      <p:sp>
        <p:nvSpPr>
          <p:cNvPr name="TextBox 5" id="5"/>
          <p:cNvSpPr txBox="true"/>
          <p:nvPr/>
        </p:nvSpPr>
        <p:spPr>
          <a:xfrm rot="0">
            <a:off x="7793774" y="3381084"/>
            <a:ext cx="10303997" cy="5458777"/>
          </a:xfrm>
          <a:prstGeom prst="rect">
            <a:avLst/>
          </a:prstGeom>
        </p:spPr>
        <p:txBody>
          <a:bodyPr anchor="t" rtlCol="false" tIns="0" lIns="0" bIns="0" rIns="0">
            <a:spAutoFit/>
          </a:bodyPr>
          <a:lstStyle/>
          <a:p>
            <a:pPr algn="just">
              <a:lnSpc>
                <a:spcPts val="3097"/>
              </a:lnSpc>
            </a:pPr>
            <a:r>
              <a:rPr lang="en-US" sz="2212">
                <a:solidFill>
                  <a:srgbClr val="000000"/>
                </a:solidFill>
                <a:latin typeface="Public Sans"/>
                <a:ea typeface="Public Sans"/>
                <a:cs typeface="Public Sans"/>
                <a:sym typeface="Public Sans"/>
              </a:rPr>
              <a:t>1. camp</a:t>
            </a:r>
            <a:r>
              <a:rPr lang="en-US" sz="2212">
                <a:solidFill>
                  <a:srgbClr val="000000"/>
                </a:solidFill>
                <a:latin typeface="Public Sans"/>
                <a:ea typeface="Public Sans"/>
                <a:cs typeface="Public Sans"/>
                <a:sym typeface="Public Sans"/>
              </a:rPr>
              <a:t>aign_norm semakin</a:t>
            </a:r>
            <a:r>
              <a:rPr lang="en-US" sz="2212">
                <a:solidFill>
                  <a:srgbClr val="000000"/>
                </a:solidFill>
                <a:latin typeface="Public Sans"/>
                <a:ea typeface="Public Sans"/>
                <a:cs typeface="Public Sans"/>
                <a:sym typeface="Public Sans"/>
              </a:rPr>
              <a:t> </a:t>
            </a:r>
            <a:r>
              <a:rPr lang="en-US" sz="2212">
                <a:solidFill>
                  <a:srgbClr val="000000"/>
                </a:solidFill>
                <a:latin typeface="Public Sans"/>
                <a:ea typeface="Public Sans"/>
                <a:cs typeface="Public Sans"/>
                <a:sym typeface="Public Sans"/>
              </a:rPr>
              <a:t>kecil, semakin mungkin s</a:t>
            </a:r>
            <a:r>
              <a:rPr lang="en-US" sz="2212">
                <a:solidFill>
                  <a:srgbClr val="000000"/>
                </a:solidFill>
                <a:latin typeface="Public Sans"/>
                <a:ea typeface="Public Sans"/>
                <a:cs typeface="Public Sans"/>
                <a:sym typeface="Public Sans"/>
              </a:rPr>
              <a:t>ubscribe</a:t>
            </a:r>
          </a:p>
          <a:p>
            <a:pPr algn="just">
              <a:lnSpc>
                <a:spcPts val="3097"/>
              </a:lnSpc>
            </a:pPr>
            <a:r>
              <a:rPr lang="en-US" sz="2212">
                <a:solidFill>
                  <a:srgbClr val="000000"/>
                </a:solidFill>
                <a:latin typeface="Public Sans"/>
                <a:ea typeface="Public Sans"/>
                <a:cs typeface="Public Sans"/>
                <a:sym typeface="Public Sans"/>
              </a:rPr>
              <a:t>2.</a:t>
            </a:r>
            <a:r>
              <a:rPr lang="en-US" sz="2212">
                <a:solidFill>
                  <a:srgbClr val="000000"/>
                </a:solidFill>
                <a:latin typeface="Public Sans"/>
                <a:ea typeface="Public Sans"/>
                <a:cs typeface="Public Sans"/>
                <a:sym typeface="Public Sans"/>
              </a:rPr>
              <a:t> age_norm berpengaruh, namun titik merah berkumpul di dua sudut</a:t>
            </a:r>
          </a:p>
          <a:p>
            <a:pPr algn="just">
              <a:lnSpc>
                <a:spcPts val="3097"/>
              </a:lnSpc>
            </a:pPr>
            <a:r>
              <a:rPr lang="en-US" sz="2212">
                <a:solidFill>
                  <a:srgbClr val="000000"/>
                </a:solidFill>
                <a:latin typeface="Public Sans"/>
                <a:ea typeface="Public Sans"/>
                <a:cs typeface="Public Sans"/>
                <a:sym typeface="Public Sans"/>
              </a:rPr>
              <a:t>3. Balance_norm memiliki pengaruh terhadap model, namun titik merah tersebar cukup merata. Bisa dilihat di ujung kiri semuanya biru, indikasi balance rend</a:t>
            </a:r>
            <a:r>
              <a:rPr lang="en-US" sz="2212">
                <a:solidFill>
                  <a:srgbClr val="000000"/>
                </a:solidFill>
                <a:latin typeface="Public Sans"/>
                <a:ea typeface="Public Sans"/>
                <a:cs typeface="Public Sans"/>
                <a:sym typeface="Public Sans"/>
              </a:rPr>
              <a:t>ah m</a:t>
            </a:r>
            <a:r>
              <a:rPr lang="en-US" sz="2212">
                <a:solidFill>
                  <a:srgbClr val="000000"/>
                </a:solidFill>
                <a:latin typeface="Public Sans"/>
                <a:ea typeface="Public Sans"/>
                <a:cs typeface="Public Sans"/>
                <a:sym typeface="Public Sans"/>
              </a:rPr>
              <a:t>aka tidak subscribe</a:t>
            </a:r>
          </a:p>
          <a:p>
            <a:pPr algn="just">
              <a:lnSpc>
                <a:spcPts val="3097"/>
              </a:lnSpc>
            </a:pPr>
            <a:r>
              <a:rPr lang="en-US" sz="2212">
                <a:solidFill>
                  <a:srgbClr val="000000"/>
                </a:solidFill>
                <a:latin typeface="Public Sans"/>
                <a:ea typeface="Public Sans"/>
                <a:cs typeface="Public Sans"/>
                <a:sym typeface="Public Sans"/>
              </a:rPr>
              <a:t>4. Housing, titik merah terpusat di sisi kiri. Jika memiliki housing loan, tidak subscribe</a:t>
            </a:r>
          </a:p>
          <a:p>
            <a:pPr algn="just">
              <a:lnSpc>
                <a:spcPts val="3097"/>
              </a:lnSpc>
            </a:pPr>
            <a:r>
              <a:rPr lang="en-US" sz="2212">
                <a:solidFill>
                  <a:srgbClr val="000000"/>
                </a:solidFill>
                <a:latin typeface="Public Sans"/>
                <a:ea typeface="Public Sans"/>
                <a:cs typeface="Public Sans"/>
                <a:sym typeface="Public Sans"/>
              </a:rPr>
              <a:t>5. Poutcome_success, titik merah terpusat di kanan. Jika pernah take up campaign program sebelumnya, kemungkinan akan take up lagi</a:t>
            </a:r>
          </a:p>
          <a:p>
            <a:pPr algn="just">
              <a:lnSpc>
                <a:spcPts val="3097"/>
              </a:lnSpc>
            </a:pPr>
            <a:r>
              <a:rPr lang="en-US" sz="2212">
                <a:solidFill>
                  <a:srgbClr val="000000"/>
                </a:solidFill>
                <a:latin typeface="Public Sans"/>
                <a:ea typeface="Public Sans"/>
                <a:cs typeface="Public Sans"/>
                <a:sym typeface="Public Sans"/>
              </a:rPr>
              <a:t>6. Is_married, titik merah berpusat di kiri. Relasi negatif dengan target. Orang yang single lebih mungkin subscribe</a:t>
            </a:r>
          </a:p>
          <a:p>
            <a:pPr algn="just">
              <a:lnSpc>
                <a:spcPts val="3097"/>
              </a:lnSpc>
            </a:pPr>
            <a:r>
              <a:rPr lang="en-US" sz="2212">
                <a:solidFill>
                  <a:srgbClr val="000000"/>
                </a:solidFill>
                <a:latin typeface="Public Sans"/>
                <a:ea typeface="Public Sans"/>
                <a:cs typeface="Public Sans"/>
                <a:sym typeface="Public Sans"/>
              </a:rPr>
              <a:t>7. Education, titik merah berpusat di kanan. Orang dengan tingkat edukasi lebih tinggi, lebih mungkin subscribe</a:t>
            </a:r>
          </a:p>
          <a:p>
            <a:pPr algn="just">
              <a:lnSpc>
                <a:spcPts val="3097"/>
              </a:lnSpc>
            </a:pPr>
            <a:r>
              <a:rPr lang="en-US" sz="2212">
                <a:solidFill>
                  <a:srgbClr val="000000"/>
                </a:solidFill>
                <a:latin typeface="Public Sans"/>
                <a:ea typeface="Public Sans"/>
                <a:cs typeface="Public Sans"/>
                <a:sym typeface="Public Sans"/>
              </a:rPr>
              <a:t>8. Fitur-fitur lain tidak menunjukan sebaran yang konklusif</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524607" y="2644733"/>
            <a:ext cx="17238787" cy="1357554"/>
          </a:xfrm>
          <a:custGeom>
            <a:avLst/>
            <a:gdLst/>
            <a:ahLst/>
            <a:cxnLst/>
            <a:rect r="r" b="b" t="t" l="l"/>
            <a:pathLst>
              <a:path h="1357554" w="17238787">
                <a:moveTo>
                  <a:pt x="0" y="0"/>
                </a:moveTo>
                <a:lnTo>
                  <a:pt x="17238786" y="0"/>
                </a:lnTo>
                <a:lnTo>
                  <a:pt x="17238786" y="1357554"/>
                </a:lnTo>
                <a:lnTo>
                  <a:pt x="0" y="1357554"/>
                </a:lnTo>
                <a:lnTo>
                  <a:pt x="0" y="0"/>
                </a:lnTo>
                <a:close/>
              </a:path>
            </a:pathLst>
          </a:custGeom>
          <a:blipFill>
            <a:blip r:embed="rId3"/>
            <a:stretch>
              <a:fillRect l="0" t="0" r="0" b="0"/>
            </a:stretch>
          </a:blipFill>
        </p:spPr>
      </p:sp>
      <p:sp>
        <p:nvSpPr>
          <p:cNvPr name="TextBox 4" id="4"/>
          <p:cNvSpPr txBox="true"/>
          <p:nvPr/>
        </p:nvSpPr>
        <p:spPr>
          <a:xfrm rot="0">
            <a:off x="1028700" y="1411646"/>
            <a:ext cx="14932118"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Interpretasi Model - Decision Tree (SHAP) (2 / 2)</a:t>
            </a:r>
          </a:p>
        </p:txBody>
      </p:sp>
      <p:sp>
        <p:nvSpPr>
          <p:cNvPr name="TextBox 5" id="5"/>
          <p:cNvSpPr txBox="true"/>
          <p:nvPr/>
        </p:nvSpPr>
        <p:spPr>
          <a:xfrm rot="0">
            <a:off x="1719568" y="4580573"/>
            <a:ext cx="14848864" cy="4677727"/>
          </a:xfrm>
          <a:prstGeom prst="rect">
            <a:avLst/>
          </a:prstGeom>
        </p:spPr>
        <p:txBody>
          <a:bodyPr anchor="t" rtlCol="false" tIns="0" lIns="0" bIns="0" rIns="0">
            <a:spAutoFit/>
          </a:bodyPr>
          <a:lstStyle/>
          <a:p>
            <a:pPr algn="just" marL="477684" indent="-238842" lvl="1">
              <a:lnSpc>
                <a:spcPts val="3097"/>
              </a:lnSpc>
              <a:buAutoNum type="arabicPeriod" startAt="1"/>
            </a:pPr>
            <a:r>
              <a:rPr lang="en-US" sz="2212">
                <a:solidFill>
                  <a:srgbClr val="000000"/>
                </a:solidFill>
                <a:latin typeface="Public Sans"/>
                <a:ea typeface="Public Sans"/>
                <a:cs typeface="Public Sans"/>
                <a:sym typeface="Public Sans"/>
              </a:rPr>
              <a:t>is_married = 1 menjadi faktor negatif terkuat. Status menikah individu ini secara signifikan menurunkan kemungkinan ia untuk berlangganan.</a:t>
            </a:r>
          </a:p>
          <a:p>
            <a:pPr algn="just" marL="477684" indent="-238842" lvl="1">
              <a:lnSpc>
                <a:spcPts val="3097"/>
              </a:lnSpc>
              <a:buAutoNum type="arabicPeriod" startAt="1"/>
            </a:pPr>
            <a:r>
              <a:rPr lang="en-US" sz="2212">
                <a:solidFill>
                  <a:srgbClr val="000000"/>
                </a:solidFill>
                <a:latin typeface="Public Sans"/>
                <a:ea typeface="Public Sans"/>
                <a:cs typeface="Public Sans"/>
                <a:sym typeface="Public Sans"/>
              </a:rPr>
              <a:t>age_norm = 0.2857 juga memberikan pengaruh negatif yang kuat, menunjukkan profil usianya membuat ia cenderung tidak berlangganan.</a:t>
            </a:r>
          </a:p>
          <a:p>
            <a:pPr algn="just" marL="477684" indent="-238842" lvl="1">
              <a:lnSpc>
                <a:spcPts val="3097"/>
              </a:lnSpc>
              <a:buAutoNum type="arabicPeriod" startAt="1"/>
            </a:pPr>
            <a:r>
              <a:rPr lang="en-US" sz="2212">
                <a:solidFill>
                  <a:srgbClr val="000000"/>
                </a:solidFill>
                <a:latin typeface="Public Sans"/>
                <a:ea typeface="Public Sans"/>
                <a:cs typeface="Public Sans"/>
                <a:sym typeface="Public Sans"/>
              </a:rPr>
              <a:t>housing = 0 secara menarik menjadi pendorong negatif. Untuk orang ini, tidak memiliki pinjaman rumah justru membuatnya lebih kecil kemungkinannya untuk berlangganan.</a:t>
            </a:r>
          </a:p>
          <a:p>
            <a:pPr algn="just" marL="477684" indent="-238842" lvl="1">
              <a:lnSpc>
                <a:spcPts val="3097"/>
              </a:lnSpc>
              <a:buAutoNum type="arabicPeriod" startAt="1"/>
            </a:pPr>
            <a:r>
              <a:rPr lang="en-US" sz="2212">
                <a:solidFill>
                  <a:srgbClr val="000000"/>
                </a:solidFill>
                <a:latin typeface="Public Sans"/>
                <a:ea typeface="Public Sans"/>
                <a:cs typeface="Public Sans"/>
                <a:sym typeface="Public Sans"/>
              </a:rPr>
              <a:t>poutcome_success = 0 merupakan faktor pendorong positif. Artinya, meskipun kampanye sebelumnya tidak berhasil, model melihat ini sebagai sinyal positif untuk individu spesifik ini, yang mungkin berlawanan dengan tren umum.</a:t>
            </a:r>
          </a:p>
          <a:p>
            <a:pPr algn="just" marL="477684" indent="-238842" lvl="1">
              <a:lnSpc>
                <a:spcPts val="3097"/>
              </a:lnSpc>
              <a:buAutoNum type="arabicPeriod" startAt="1"/>
            </a:pPr>
            <a:r>
              <a:rPr lang="en-US" sz="2212">
                <a:solidFill>
                  <a:srgbClr val="000000"/>
                </a:solidFill>
                <a:latin typeface="Public Sans"/>
                <a:ea typeface="Public Sans"/>
                <a:cs typeface="Public Sans"/>
                <a:sym typeface="Public Sans"/>
              </a:rPr>
              <a:t>Faktor negatif (is_married, age) jauh lebih dominan daripada faktor positif (poutcome_success), sehingga hasil prediksi akhir sangat rendah (0.0104).</a:t>
            </a:r>
          </a:p>
          <a:p>
            <a:pPr algn="just">
              <a:lnSpc>
                <a:spcPts val="3097"/>
              </a:lnSpc>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1028700" y="3180756"/>
            <a:ext cx="7729935" cy="5700827"/>
          </a:xfrm>
          <a:custGeom>
            <a:avLst/>
            <a:gdLst/>
            <a:ahLst/>
            <a:cxnLst/>
            <a:rect r="r" b="b" t="t" l="l"/>
            <a:pathLst>
              <a:path h="5700827" w="7729935">
                <a:moveTo>
                  <a:pt x="0" y="0"/>
                </a:moveTo>
                <a:lnTo>
                  <a:pt x="7729935" y="0"/>
                </a:lnTo>
                <a:lnTo>
                  <a:pt x="7729935" y="5700827"/>
                </a:lnTo>
                <a:lnTo>
                  <a:pt x="0" y="5700827"/>
                </a:lnTo>
                <a:lnTo>
                  <a:pt x="0" y="0"/>
                </a:lnTo>
                <a:close/>
              </a:path>
            </a:pathLst>
          </a:custGeom>
          <a:blipFill>
            <a:blip r:embed="rId3"/>
            <a:stretch>
              <a:fillRect l="0" t="0" r="0" b="0"/>
            </a:stretch>
          </a:blipFill>
        </p:spPr>
      </p:sp>
      <p:sp>
        <p:nvSpPr>
          <p:cNvPr name="Freeform 4" id="4"/>
          <p:cNvSpPr/>
          <p:nvPr/>
        </p:nvSpPr>
        <p:spPr>
          <a:xfrm flipH="false" flipV="false" rot="0">
            <a:off x="9548717" y="3180756"/>
            <a:ext cx="7898548" cy="5825179"/>
          </a:xfrm>
          <a:custGeom>
            <a:avLst/>
            <a:gdLst/>
            <a:ahLst/>
            <a:cxnLst/>
            <a:rect r="r" b="b" t="t" l="l"/>
            <a:pathLst>
              <a:path h="5825179" w="7898548">
                <a:moveTo>
                  <a:pt x="0" y="0"/>
                </a:moveTo>
                <a:lnTo>
                  <a:pt x="7898548" y="0"/>
                </a:lnTo>
                <a:lnTo>
                  <a:pt x="7898548" y="5825179"/>
                </a:lnTo>
                <a:lnTo>
                  <a:pt x="0" y="5825179"/>
                </a:lnTo>
                <a:lnTo>
                  <a:pt x="0" y="0"/>
                </a:lnTo>
                <a:close/>
              </a:path>
            </a:pathLst>
          </a:custGeom>
          <a:blipFill>
            <a:blip r:embed="rId4"/>
            <a:stretch>
              <a:fillRect l="0" t="0" r="0" b="0"/>
            </a:stretch>
          </a:blipFill>
        </p:spPr>
      </p:sp>
      <p:sp>
        <p:nvSpPr>
          <p:cNvPr name="TextBox 5" id="5"/>
          <p:cNvSpPr txBox="true"/>
          <p:nvPr/>
        </p:nvSpPr>
        <p:spPr>
          <a:xfrm rot="0">
            <a:off x="442266" y="504221"/>
            <a:ext cx="18572899"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Interpretasi Model - XGBoost (Feature Importance) (1 / 2)</a:t>
            </a:r>
          </a:p>
        </p:txBody>
      </p:sp>
      <p:sp>
        <p:nvSpPr>
          <p:cNvPr name="TextBox 6" id="6"/>
          <p:cNvSpPr txBox="true"/>
          <p:nvPr/>
        </p:nvSpPr>
        <p:spPr>
          <a:xfrm rot="0">
            <a:off x="1929936" y="2399140"/>
            <a:ext cx="5927463"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Before Hyperparameter Tuning</a:t>
            </a:r>
          </a:p>
        </p:txBody>
      </p:sp>
      <p:sp>
        <p:nvSpPr>
          <p:cNvPr name="TextBox 7" id="7"/>
          <p:cNvSpPr txBox="true"/>
          <p:nvPr/>
        </p:nvSpPr>
        <p:spPr>
          <a:xfrm rot="0">
            <a:off x="10965213" y="2399140"/>
            <a:ext cx="5651990"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After Hyperparameter Tuning</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1245452" y="3433121"/>
            <a:ext cx="7898548" cy="5825179"/>
          </a:xfrm>
          <a:custGeom>
            <a:avLst/>
            <a:gdLst/>
            <a:ahLst/>
            <a:cxnLst/>
            <a:rect r="r" b="b" t="t" l="l"/>
            <a:pathLst>
              <a:path h="5825179" w="7898548">
                <a:moveTo>
                  <a:pt x="0" y="0"/>
                </a:moveTo>
                <a:lnTo>
                  <a:pt x="7898548" y="0"/>
                </a:lnTo>
                <a:lnTo>
                  <a:pt x="7898548" y="5825179"/>
                </a:lnTo>
                <a:lnTo>
                  <a:pt x="0" y="5825179"/>
                </a:lnTo>
                <a:lnTo>
                  <a:pt x="0" y="0"/>
                </a:lnTo>
                <a:close/>
              </a:path>
            </a:pathLst>
          </a:custGeom>
          <a:blipFill>
            <a:blip r:embed="rId3"/>
            <a:stretch>
              <a:fillRect l="0" t="0" r="0" b="0"/>
            </a:stretch>
          </a:blipFill>
        </p:spPr>
      </p:sp>
      <p:sp>
        <p:nvSpPr>
          <p:cNvPr name="TextBox 4" id="4"/>
          <p:cNvSpPr txBox="true"/>
          <p:nvPr/>
        </p:nvSpPr>
        <p:spPr>
          <a:xfrm rot="0">
            <a:off x="442266" y="504221"/>
            <a:ext cx="18572899"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Interpretasi Model - XGBoost (Feature Importance) (2 / 2)</a:t>
            </a:r>
          </a:p>
        </p:txBody>
      </p:sp>
      <p:sp>
        <p:nvSpPr>
          <p:cNvPr name="TextBox 5" id="5"/>
          <p:cNvSpPr txBox="true"/>
          <p:nvPr/>
        </p:nvSpPr>
        <p:spPr>
          <a:xfrm rot="0">
            <a:off x="2661948" y="2651506"/>
            <a:ext cx="5651990"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After Hyperparameter Tuning</a:t>
            </a:r>
          </a:p>
        </p:txBody>
      </p:sp>
      <p:sp>
        <p:nvSpPr>
          <p:cNvPr name="TextBox 6" id="6"/>
          <p:cNvSpPr txBox="true"/>
          <p:nvPr/>
        </p:nvSpPr>
        <p:spPr>
          <a:xfrm rot="0">
            <a:off x="9728715" y="2458368"/>
            <a:ext cx="8318436" cy="6799932"/>
          </a:xfrm>
          <a:prstGeom prst="rect">
            <a:avLst/>
          </a:prstGeom>
        </p:spPr>
        <p:txBody>
          <a:bodyPr anchor="t" rtlCol="false" tIns="0" lIns="0" bIns="0" rIns="0">
            <a:spAutoFit/>
          </a:bodyPr>
          <a:lstStyle/>
          <a:p>
            <a:pPr algn="just">
              <a:lnSpc>
                <a:spcPts val="3200"/>
              </a:lnSpc>
            </a:pPr>
            <a:r>
              <a:rPr lang="en-US" sz="2286">
                <a:solidFill>
                  <a:srgbClr val="000000"/>
                </a:solidFill>
                <a:latin typeface="Public Sans"/>
                <a:ea typeface="Public Sans"/>
                <a:cs typeface="Public Sans"/>
                <a:sym typeface="Public Sans"/>
              </a:rPr>
              <a:t>Setelah Hyperparamet</a:t>
            </a:r>
            <a:r>
              <a:rPr lang="en-US" sz="2286">
                <a:solidFill>
                  <a:srgbClr val="000000"/>
                </a:solidFill>
                <a:latin typeface="Public Sans"/>
                <a:ea typeface="Public Sans"/>
                <a:cs typeface="Public Sans"/>
                <a:sym typeface="Public Sans"/>
              </a:rPr>
              <a:t>er Tuning, XGBoost menghasilkan recall sebesar 0.28,</a:t>
            </a:r>
            <a:r>
              <a:rPr lang="en-US" sz="2286">
                <a:solidFill>
                  <a:srgbClr val="000000"/>
                </a:solidFill>
                <a:latin typeface="Public Sans"/>
                <a:ea typeface="Public Sans"/>
                <a:cs typeface="Public Sans"/>
                <a:sym typeface="Public Sans"/>
              </a:rPr>
              <a:t> sedikit menuru</a:t>
            </a:r>
            <a:r>
              <a:rPr lang="en-US" sz="2286">
                <a:solidFill>
                  <a:srgbClr val="000000"/>
                </a:solidFill>
                <a:latin typeface="Public Sans"/>
                <a:ea typeface="Public Sans"/>
                <a:cs typeface="Public Sans"/>
                <a:sym typeface="Public Sans"/>
              </a:rPr>
              <a:t>n dari model awal (0.33), namun model menunjukkan indikasi overfitting (AUC train jauh lebih tinggi dari test).</a:t>
            </a:r>
          </a:p>
          <a:p>
            <a:pPr algn="just">
              <a:lnSpc>
                <a:spcPts val="3200"/>
              </a:lnSpc>
            </a:pPr>
            <a:r>
              <a:rPr lang="en-US" sz="2286">
                <a:solidFill>
                  <a:srgbClr val="000000"/>
                </a:solidFill>
                <a:latin typeface="Public Sans"/>
                <a:ea typeface="Public Sans"/>
                <a:cs typeface="Public Sans"/>
                <a:sym typeface="Public Sans"/>
              </a:rPr>
              <a:t>Jika kita lihat chart Feature Importance XGBoost:</a:t>
            </a:r>
          </a:p>
          <a:p>
            <a:pPr algn="just" marL="493583" indent="-246792" lvl="1">
              <a:lnSpc>
                <a:spcPts val="3200"/>
              </a:lnSpc>
              <a:buFont typeface="Arial"/>
              <a:buChar char="•"/>
            </a:pPr>
            <a:r>
              <a:rPr lang="en-US" sz="2286">
                <a:solidFill>
                  <a:srgbClr val="000000"/>
                </a:solidFill>
                <a:latin typeface="Public Sans"/>
                <a:ea typeface="Public Sans"/>
                <a:cs typeface="Public Sans"/>
                <a:sym typeface="Public Sans"/>
              </a:rPr>
              <a:t>poutcome_success menjadi fitur yang sangat dominan, dengan skor di atas 0.5.</a:t>
            </a:r>
          </a:p>
          <a:p>
            <a:pPr algn="just" marL="493583" indent="-246792" lvl="1">
              <a:lnSpc>
                <a:spcPts val="3200"/>
              </a:lnSpc>
              <a:buFont typeface="Arial"/>
              <a:buChar char="•"/>
            </a:pPr>
            <a:r>
              <a:rPr lang="en-US" sz="2286">
                <a:solidFill>
                  <a:srgbClr val="000000"/>
                </a:solidFill>
                <a:latin typeface="Public Sans"/>
                <a:ea typeface="Public Sans"/>
                <a:cs typeface="Public Sans"/>
                <a:sym typeface="Public Sans"/>
              </a:rPr>
              <a:t> Fitur-fitur lain seperti campaign_norm, housing, dan loan hanya memberi kontribusi kecil.</a:t>
            </a:r>
          </a:p>
          <a:p>
            <a:pPr algn="just" marL="493583" indent="-246792" lvl="1">
              <a:lnSpc>
                <a:spcPts val="3200"/>
              </a:lnSpc>
              <a:buFont typeface="Arial"/>
              <a:buChar char="•"/>
            </a:pPr>
            <a:r>
              <a:rPr lang="en-US" sz="2286">
                <a:solidFill>
                  <a:srgbClr val="000000"/>
                </a:solidFill>
                <a:latin typeface="Public Sans"/>
                <a:ea typeface="Public Sans"/>
                <a:cs typeface="Public Sans"/>
                <a:sym typeface="Public Sans"/>
              </a:rPr>
              <a:t>Fitur seperti education, age_norm, dan sebagian besar kategori job hampir diabaikan oleh model.</a:t>
            </a:r>
          </a:p>
          <a:p>
            <a:pPr algn="just">
              <a:lnSpc>
                <a:spcPts val="3200"/>
              </a:lnSpc>
            </a:pPr>
            <a:r>
              <a:rPr lang="en-US" sz="2286">
                <a:solidFill>
                  <a:srgbClr val="000000"/>
                </a:solidFill>
                <a:latin typeface="Public Sans"/>
                <a:ea typeface="Public Sans"/>
                <a:cs typeface="Public Sans"/>
                <a:sym typeface="Public Sans"/>
              </a:rPr>
              <a:t>Dari hasil pengamatan ini, model sangat bergantung pada satu fitur — poutcome_success, yang value 'yes'-nya hanya mencakup sekitar 3% dari data asli. Ketergantungan ini membuat model rapuh dan kurang general, meski nilai recall terlihat cukup baik di atas kertas.</a:t>
            </a:r>
          </a:p>
          <a:p>
            <a:pPr algn="just">
              <a:lnSpc>
                <a:spcPts val="3200"/>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698815" y="3308769"/>
            <a:ext cx="8067161" cy="5949531"/>
          </a:xfrm>
          <a:custGeom>
            <a:avLst/>
            <a:gdLst/>
            <a:ahLst/>
            <a:cxnLst/>
            <a:rect r="r" b="b" t="t" l="l"/>
            <a:pathLst>
              <a:path h="5949531" w="8067161">
                <a:moveTo>
                  <a:pt x="0" y="0"/>
                </a:moveTo>
                <a:lnTo>
                  <a:pt x="8067161" y="0"/>
                </a:lnTo>
                <a:lnTo>
                  <a:pt x="8067161" y="5949531"/>
                </a:lnTo>
                <a:lnTo>
                  <a:pt x="0" y="5949531"/>
                </a:lnTo>
                <a:lnTo>
                  <a:pt x="0" y="0"/>
                </a:lnTo>
                <a:close/>
              </a:path>
            </a:pathLst>
          </a:custGeom>
          <a:blipFill>
            <a:blip r:embed="rId3"/>
            <a:stretch>
              <a:fillRect l="0" t="0" r="0" b="0"/>
            </a:stretch>
          </a:blipFill>
        </p:spPr>
      </p:sp>
      <p:sp>
        <p:nvSpPr>
          <p:cNvPr name="TextBox 4" id="4"/>
          <p:cNvSpPr txBox="true"/>
          <p:nvPr/>
        </p:nvSpPr>
        <p:spPr>
          <a:xfrm rot="0">
            <a:off x="572484" y="717685"/>
            <a:ext cx="17143033" cy="669655"/>
          </a:xfrm>
          <a:prstGeom prst="rect">
            <a:avLst/>
          </a:prstGeom>
        </p:spPr>
        <p:txBody>
          <a:bodyPr anchor="t" rtlCol="false" tIns="0" lIns="0" bIns="0" rIns="0">
            <a:spAutoFit/>
          </a:bodyPr>
          <a:lstStyle/>
          <a:p>
            <a:pPr algn="l" marL="0" indent="0" lvl="0">
              <a:lnSpc>
                <a:spcPts val="5024"/>
              </a:lnSpc>
              <a:spcBef>
                <a:spcPct val="0"/>
              </a:spcBef>
            </a:pPr>
            <a:r>
              <a:rPr lang="en-US" b="true" sz="4740">
                <a:solidFill>
                  <a:srgbClr val="004CCF"/>
                </a:solidFill>
                <a:latin typeface="Aileron Ultra-Bold"/>
                <a:ea typeface="Aileron Ultra-Bold"/>
                <a:cs typeface="Aileron Ultra-Bold"/>
                <a:sym typeface="Aileron Ultra-Bold"/>
              </a:rPr>
              <a:t>Interpretasi Model - Random Forest (Feature Importance)</a:t>
            </a:r>
          </a:p>
        </p:txBody>
      </p:sp>
      <p:sp>
        <p:nvSpPr>
          <p:cNvPr name="TextBox 5" id="5"/>
          <p:cNvSpPr txBox="true"/>
          <p:nvPr/>
        </p:nvSpPr>
        <p:spPr>
          <a:xfrm rot="0">
            <a:off x="2661948" y="2651506"/>
            <a:ext cx="6104028"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Before Hyperparameter Tuning</a:t>
            </a:r>
          </a:p>
        </p:txBody>
      </p:sp>
      <p:sp>
        <p:nvSpPr>
          <p:cNvPr name="TextBox 6" id="6"/>
          <p:cNvSpPr txBox="true"/>
          <p:nvPr/>
        </p:nvSpPr>
        <p:spPr>
          <a:xfrm rot="0">
            <a:off x="9548455" y="3172249"/>
            <a:ext cx="8318436" cy="5599782"/>
          </a:xfrm>
          <a:prstGeom prst="rect">
            <a:avLst/>
          </a:prstGeom>
        </p:spPr>
        <p:txBody>
          <a:bodyPr anchor="t" rtlCol="false" tIns="0" lIns="0" bIns="0" rIns="0">
            <a:spAutoFit/>
          </a:bodyPr>
          <a:lstStyle/>
          <a:p>
            <a:pPr algn="just">
              <a:lnSpc>
                <a:spcPts val="3200"/>
              </a:lnSpc>
            </a:pPr>
            <a:r>
              <a:rPr lang="en-US" sz="2286">
                <a:solidFill>
                  <a:srgbClr val="000000"/>
                </a:solidFill>
                <a:latin typeface="Public Sans"/>
                <a:ea typeface="Public Sans"/>
                <a:cs typeface="Public Sans"/>
                <a:sym typeface="Public Sans"/>
              </a:rPr>
              <a:t>M</a:t>
            </a:r>
            <a:r>
              <a:rPr lang="en-US" sz="2286">
                <a:solidFill>
                  <a:srgbClr val="000000"/>
                </a:solidFill>
                <a:latin typeface="Public Sans"/>
                <a:ea typeface="Public Sans"/>
                <a:cs typeface="Public Sans"/>
                <a:sym typeface="Public Sans"/>
              </a:rPr>
              <a:t>odel Ra</a:t>
            </a:r>
            <a:r>
              <a:rPr lang="en-US" sz="2286">
                <a:solidFill>
                  <a:srgbClr val="000000"/>
                </a:solidFill>
                <a:latin typeface="Public Sans"/>
                <a:ea typeface="Public Sans"/>
                <a:cs typeface="Public Sans"/>
                <a:sym typeface="Public Sans"/>
              </a:rPr>
              <a:t>n</a:t>
            </a:r>
            <a:r>
              <a:rPr lang="en-US" sz="2286">
                <a:solidFill>
                  <a:srgbClr val="000000"/>
                </a:solidFill>
                <a:latin typeface="Public Sans"/>
                <a:ea typeface="Public Sans"/>
                <a:cs typeface="Public Sans"/>
                <a:sym typeface="Public Sans"/>
              </a:rPr>
              <a:t>dom Forest yang dipilih adalah yang belum mengalami Hyperparameter Tuning. Karena setelah dilakukan tuning, overfitting berkurang, namun nilai recall juga turun.</a:t>
            </a:r>
          </a:p>
          <a:p>
            <a:pPr algn="just">
              <a:lnSpc>
                <a:spcPts val="3200"/>
              </a:lnSpc>
            </a:pPr>
          </a:p>
          <a:p>
            <a:pPr algn="just">
              <a:lnSpc>
                <a:spcPts val="3200"/>
              </a:lnSpc>
            </a:pPr>
            <a:r>
              <a:rPr lang="en-US" sz="2286">
                <a:solidFill>
                  <a:srgbClr val="000000"/>
                </a:solidFill>
                <a:latin typeface="Public Sans"/>
                <a:ea typeface="Public Sans"/>
                <a:cs typeface="Public Sans"/>
                <a:sym typeface="Public Sans"/>
              </a:rPr>
              <a:t>Jika kita lihat chart Feature Importance Random Forest before Hyperparameter Tuning, top 5 fitur dengan pengaruh paling besar: balance_norm, age_norm, campaign_norm, poutcome_success, housing.</a:t>
            </a:r>
          </a:p>
          <a:p>
            <a:pPr algn="just">
              <a:lnSpc>
                <a:spcPts val="3200"/>
              </a:lnSpc>
            </a:pPr>
          </a:p>
          <a:p>
            <a:pPr algn="just">
              <a:lnSpc>
                <a:spcPts val="3200"/>
              </a:lnSpc>
            </a:pPr>
            <a:r>
              <a:rPr lang="en-US" sz="2286">
                <a:solidFill>
                  <a:srgbClr val="000000"/>
                </a:solidFill>
                <a:latin typeface="Public Sans"/>
                <a:ea typeface="Public Sans"/>
                <a:cs typeface="Public Sans"/>
                <a:sym typeface="Public Sans"/>
              </a:rPr>
              <a:t>Karena sama-sama tree classifier, interpretasi interaksi masing-masing fitur dengan target dapat mengikuti interpretasi pada decision tree. Top 5 fitur yang berperan penting terhadap target bersifat masuk akal.</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false" flipV="false" rot="0">
            <a:off x="698815" y="3308769"/>
            <a:ext cx="8067161" cy="5949531"/>
          </a:xfrm>
          <a:custGeom>
            <a:avLst/>
            <a:gdLst/>
            <a:ahLst/>
            <a:cxnLst/>
            <a:rect r="r" b="b" t="t" l="l"/>
            <a:pathLst>
              <a:path h="5949531" w="8067161">
                <a:moveTo>
                  <a:pt x="0" y="0"/>
                </a:moveTo>
                <a:lnTo>
                  <a:pt x="8067161" y="0"/>
                </a:lnTo>
                <a:lnTo>
                  <a:pt x="8067161" y="5949531"/>
                </a:lnTo>
                <a:lnTo>
                  <a:pt x="0" y="5949531"/>
                </a:lnTo>
                <a:lnTo>
                  <a:pt x="0" y="0"/>
                </a:lnTo>
                <a:close/>
              </a:path>
            </a:pathLst>
          </a:custGeom>
          <a:blipFill>
            <a:blip r:embed="rId3"/>
            <a:stretch>
              <a:fillRect l="0" t="0" r="0" b="0"/>
            </a:stretch>
          </a:blipFill>
        </p:spPr>
      </p:sp>
      <p:sp>
        <p:nvSpPr>
          <p:cNvPr name="TextBox 4" id="4"/>
          <p:cNvSpPr txBox="true"/>
          <p:nvPr/>
        </p:nvSpPr>
        <p:spPr>
          <a:xfrm rot="0">
            <a:off x="572484" y="717685"/>
            <a:ext cx="17143033" cy="669655"/>
          </a:xfrm>
          <a:prstGeom prst="rect">
            <a:avLst/>
          </a:prstGeom>
        </p:spPr>
        <p:txBody>
          <a:bodyPr anchor="t" rtlCol="false" tIns="0" lIns="0" bIns="0" rIns="0">
            <a:spAutoFit/>
          </a:bodyPr>
          <a:lstStyle/>
          <a:p>
            <a:pPr algn="l" marL="0" indent="0" lvl="0">
              <a:lnSpc>
                <a:spcPts val="5024"/>
              </a:lnSpc>
              <a:spcBef>
                <a:spcPct val="0"/>
              </a:spcBef>
            </a:pPr>
            <a:r>
              <a:rPr lang="en-US" b="true" sz="4740">
                <a:solidFill>
                  <a:srgbClr val="004CCF"/>
                </a:solidFill>
                <a:latin typeface="Aileron Ultra-Bold"/>
                <a:ea typeface="Aileron Ultra-Bold"/>
                <a:cs typeface="Aileron Ultra-Bold"/>
                <a:sym typeface="Aileron Ultra-Bold"/>
              </a:rPr>
              <a:t>Interpretasi Model - Random Forest (Feature Importance)</a:t>
            </a:r>
          </a:p>
        </p:txBody>
      </p:sp>
      <p:sp>
        <p:nvSpPr>
          <p:cNvPr name="TextBox 5" id="5"/>
          <p:cNvSpPr txBox="true"/>
          <p:nvPr/>
        </p:nvSpPr>
        <p:spPr>
          <a:xfrm rot="0">
            <a:off x="2661948" y="2651506"/>
            <a:ext cx="6104028" cy="415290"/>
          </a:xfrm>
          <a:prstGeom prst="rect">
            <a:avLst/>
          </a:prstGeom>
        </p:spPr>
        <p:txBody>
          <a:bodyPr anchor="t" rtlCol="false" tIns="0" lIns="0" bIns="0" rIns="0">
            <a:spAutoFit/>
          </a:bodyPr>
          <a:lstStyle/>
          <a:p>
            <a:pPr algn="l" marL="0" indent="0" lvl="0">
              <a:lnSpc>
                <a:spcPts val="3180"/>
              </a:lnSpc>
              <a:spcBef>
                <a:spcPct val="0"/>
              </a:spcBef>
            </a:pPr>
            <a:r>
              <a:rPr lang="en-US" b="true" sz="3000">
                <a:solidFill>
                  <a:srgbClr val="004CCF"/>
                </a:solidFill>
                <a:latin typeface="Aileron Ultra-Bold"/>
                <a:ea typeface="Aileron Ultra-Bold"/>
                <a:cs typeface="Aileron Ultra-Bold"/>
                <a:sym typeface="Aileron Ultra-Bold"/>
              </a:rPr>
              <a:t>Before Hyperparameter Tuning</a:t>
            </a:r>
          </a:p>
        </p:txBody>
      </p:sp>
      <p:sp>
        <p:nvSpPr>
          <p:cNvPr name="TextBox 6" id="6"/>
          <p:cNvSpPr txBox="true"/>
          <p:nvPr/>
        </p:nvSpPr>
        <p:spPr>
          <a:xfrm rot="0">
            <a:off x="9548455" y="3172249"/>
            <a:ext cx="8318436" cy="5599782"/>
          </a:xfrm>
          <a:prstGeom prst="rect">
            <a:avLst/>
          </a:prstGeom>
        </p:spPr>
        <p:txBody>
          <a:bodyPr anchor="t" rtlCol="false" tIns="0" lIns="0" bIns="0" rIns="0">
            <a:spAutoFit/>
          </a:bodyPr>
          <a:lstStyle/>
          <a:p>
            <a:pPr algn="just">
              <a:lnSpc>
                <a:spcPts val="3200"/>
              </a:lnSpc>
            </a:pPr>
            <a:r>
              <a:rPr lang="en-US" sz="2286">
                <a:solidFill>
                  <a:srgbClr val="000000"/>
                </a:solidFill>
                <a:latin typeface="Public Sans"/>
                <a:ea typeface="Public Sans"/>
                <a:cs typeface="Public Sans"/>
                <a:sym typeface="Public Sans"/>
              </a:rPr>
              <a:t>M</a:t>
            </a:r>
            <a:r>
              <a:rPr lang="en-US" sz="2286">
                <a:solidFill>
                  <a:srgbClr val="000000"/>
                </a:solidFill>
                <a:latin typeface="Public Sans"/>
                <a:ea typeface="Public Sans"/>
                <a:cs typeface="Public Sans"/>
                <a:sym typeface="Public Sans"/>
              </a:rPr>
              <a:t>odel Ra</a:t>
            </a:r>
            <a:r>
              <a:rPr lang="en-US" sz="2286">
                <a:solidFill>
                  <a:srgbClr val="000000"/>
                </a:solidFill>
                <a:latin typeface="Public Sans"/>
                <a:ea typeface="Public Sans"/>
                <a:cs typeface="Public Sans"/>
                <a:sym typeface="Public Sans"/>
              </a:rPr>
              <a:t>n</a:t>
            </a:r>
            <a:r>
              <a:rPr lang="en-US" sz="2286">
                <a:solidFill>
                  <a:srgbClr val="000000"/>
                </a:solidFill>
                <a:latin typeface="Public Sans"/>
                <a:ea typeface="Public Sans"/>
                <a:cs typeface="Public Sans"/>
                <a:sym typeface="Public Sans"/>
              </a:rPr>
              <a:t>dom Forest yang dipilih adalah yang belum mengalami Hyperparameter Tuning. Karena setelah dilakukan tuning, overfitting berkurang, namun nilai recall juga turun.</a:t>
            </a:r>
          </a:p>
          <a:p>
            <a:pPr algn="just">
              <a:lnSpc>
                <a:spcPts val="3200"/>
              </a:lnSpc>
            </a:pPr>
          </a:p>
          <a:p>
            <a:pPr algn="just">
              <a:lnSpc>
                <a:spcPts val="3200"/>
              </a:lnSpc>
            </a:pPr>
            <a:r>
              <a:rPr lang="en-US" sz="2286">
                <a:solidFill>
                  <a:srgbClr val="000000"/>
                </a:solidFill>
                <a:latin typeface="Public Sans"/>
                <a:ea typeface="Public Sans"/>
                <a:cs typeface="Public Sans"/>
                <a:sym typeface="Public Sans"/>
              </a:rPr>
              <a:t>Jika kita lihat chart Feature Importance Random Forest before Hyperparameter Tuning, top 5 fitur dengan pengaruh paling besar: balance_norm, age_norm, campaign_norm, poutcome_success, housing.</a:t>
            </a:r>
          </a:p>
          <a:p>
            <a:pPr algn="just">
              <a:lnSpc>
                <a:spcPts val="3200"/>
              </a:lnSpc>
            </a:pPr>
          </a:p>
          <a:p>
            <a:pPr algn="just">
              <a:lnSpc>
                <a:spcPts val="3200"/>
              </a:lnSpc>
            </a:pPr>
            <a:r>
              <a:rPr lang="en-US" sz="2286">
                <a:solidFill>
                  <a:srgbClr val="000000"/>
                </a:solidFill>
                <a:latin typeface="Public Sans"/>
                <a:ea typeface="Public Sans"/>
                <a:cs typeface="Public Sans"/>
                <a:sym typeface="Public Sans"/>
              </a:rPr>
              <a:t>Karena sama-sama tree classifier, interpretasi interaksi masing-masing fitur dengan target dapat mengikuti interpretasi pada decision tree. Top 5 fitur yang berperan penting terhadap target bersifat masuk akal.</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TextBox 3" id="3"/>
          <p:cNvSpPr txBox="true"/>
          <p:nvPr/>
        </p:nvSpPr>
        <p:spPr>
          <a:xfrm rot="0">
            <a:off x="1598744" y="1352989"/>
            <a:ext cx="3728345" cy="669655"/>
          </a:xfrm>
          <a:prstGeom prst="rect">
            <a:avLst/>
          </a:prstGeom>
        </p:spPr>
        <p:txBody>
          <a:bodyPr anchor="t" rtlCol="false" tIns="0" lIns="0" bIns="0" rIns="0">
            <a:spAutoFit/>
          </a:bodyPr>
          <a:lstStyle/>
          <a:p>
            <a:pPr algn="l" marL="0" indent="0" lvl="0">
              <a:lnSpc>
                <a:spcPts val="5024"/>
              </a:lnSpc>
              <a:spcBef>
                <a:spcPct val="0"/>
              </a:spcBef>
            </a:pPr>
            <a:r>
              <a:rPr lang="en-US" b="true" sz="4740">
                <a:solidFill>
                  <a:srgbClr val="004CCF"/>
                </a:solidFill>
                <a:latin typeface="Aileron Ultra-Bold"/>
                <a:ea typeface="Aileron Ultra-Bold"/>
                <a:cs typeface="Aileron Ultra-Bold"/>
                <a:sym typeface="Aileron Ultra-Bold"/>
              </a:rPr>
              <a:t>Kesimpulan</a:t>
            </a:r>
          </a:p>
        </p:txBody>
      </p:sp>
      <p:sp>
        <p:nvSpPr>
          <p:cNvPr name="TextBox 4" id="4"/>
          <p:cNvSpPr txBox="true"/>
          <p:nvPr/>
        </p:nvSpPr>
        <p:spPr>
          <a:xfrm rot="0">
            <a:off x="1069844" y="2967246"/>
            <a:ext cx="16189456" cy="6624215"/>
          </a:xfrm>
          <a:prstGeom prst="rect">
            <a:avLst/>
          </a:prstGeom>
        </p:spPr>
        <p:txBody>
          <a:bodyPr anchor="t" rtlCol="false" tIns="0" lIns="0" bIns="0" rIns="0">
            <a:spAutoFit/>
          </a:bodyPr>
          <a:lstStyle/>
          <a:p>
            <a:pPr algn="just">
              <a:lnSpc>
                <a:spcPts val="3531"/>
              </a:lnSpc>
            </a:pPr>
            <a:r>
              <a:rPr lang="en-US" sz="2522">
                <a:solidFill>
                  <a:srgbClr val="000000"/>
                </a:solidFill>
                <a:latin typeface="Public Sans"/>
                <a:ea typeface="Public Sans"/>
                <a:cs typeface="Public Sans"/>
                <a:sym typeface="Public Sans"/>
              </a:rPr>
              <a:t>Da</a:t>
            </a:r>
            <a:r>
              <a:rPr lang="en-US" sz="2522">
                <a:solidFill>
                  <a:srgbClr val="000000"/>
                </a:solidFill>
                <a:latin typeface="Public Sans"/>
                <a:ea typeface="Public Sans"/>
                <a:cs typeface="Public Sans"/>
                <a:sym typeface="Public Sans"/>
              </a:rPr>
              <a:t>la</a:t>
            </a:r>
            <a:r>
              <a:rPr lang="en-US" sz="2522">
                <a:solidFill>
                  <a:srgbClr val="000000"/>
                </a:solidFill>
                <a:latin typeface="Public Sans"/>
                <a:ea typeface="Public Sans"/>
                <a:cs typeface="Public Sans"/>
                <a:sym typeface="Public Sans"/>
              </a:rPr>
              <a:t>m proyek ini, berbagai model klasifikasi digunakan untuk memprediksi keberhasilan kampanye pemasaran dengan fokus pada recall, yaitu kemampuan model dalam mengenali nasabah yang tertarik. Hasil menunjukkan bahwa XGBoost memberikan nilai recall tertinggi (0.74) setelah tuning, tetapi model ini terlalu bergantung pada satu fitur utama, yaitu poutcome_success, yang sebenarnya hanya dimiliki oleh sebagian kecil data. Hal ini bisa berisiko karena model menjadi kurang</a:t>
            </a:r>
            <a:r>
              <a:rPr lang="en-US" sz="2522">
                <a:solidFill>
                  <a:srgbClr val="000000"/>
                </a:solidFill>
                <a:latin typeface="Public Sans"/>
                <a:ea typeface="Public Sans"/>
                <a:cs typeface="Public Sans"/>
                <a:sym typeface="Public Sans"/>
              </a:rPr>
              <a:t> fleksibel saat menghadapi data baru. Sementara itu, model Random Forest tanpa tuning menunjukkan performa yang cukup baik dengan recall 0.71, dan pembagian kontribusi fitur yang lebih merata serta hasil yang stabil tanpa overfitting.</a:t>
            </a:r>
          </a:p>
          <a:p>
            <a:pPr algn="just">
              <a:lnSpc>
                <a:spcPts val="3531"/>
              </a:lnSpc>
            </a:pPr>
          </a:p>
          <a:p>
            <a:pPr algn="just">
              <a:lnSpc>
                <a:spcPts val="3531"/>
              </a:lnSpc>
            </a:pPr>
            <a:r>
              <a:rPr lang="en-US" sz="2522">
                <a:solidFill>
                  <a:srgbClr val="000000"/>
                </a:solidFill>
                <a:latin typeface="Public Sans"/>
                <a:ea typeface="Public Sans"/>
                <a:cs typeface="Public Sans"/>
                <a:sym typeface="Public Sans"/>
              </a:rPr>
              <a:t>Dari semua model yang dicoba, penggunaan PCA (reduksi dimensi) justru menurunkan performa model secara umum. Model dengan PCA cenderung memiliki recall yang lebih rendah dan menunjukkan gejala overfitting. Oleh karena itu, model Random Forest tanpa PCA dan tanpa hyperparameter tuning dinilai sebagai pilihan paling seimbang. Meskipun tidak memiliki recall tertinggi, model ini cukup akurat, tidak overfitting, dan mudah dipahami. Ini membuatnya cocok untuk digunakan dalam kasus nyata yang membutuhkan prediksi yang andal dan stabil.</a:t>
            </a:r>
          </a:p>
          <a:p>
            <a:pPr algn="just">
              <a:lnSpc>
                <a:spcPts val="3531"/>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687904">
            <a:off x="-839917" y="-1714924"/>
            <a:ext cx="19967835" cy="13716849"/>
          </a:xfrm>
          <a:custGeom>
            <a:avLst/>
            <a:gdLst/>
            <a:ahLst/>
            <a:cxnLst/>
            <a:rect r="r" b="b" t="t" l="l"/>
            <a:pathLst>
              <a:path h="13716849" w="19967835">
                <a:moveTo>
                  <a:pt x="17923082" y="0"/>
                </a:moveTo>
                <a:lnTo>
                  <a:pt x="0" y="3635115"/>
                </a:lnTo>
                <a:lnTo>
                  <a:pt x="2044752" y="13716848"/>
                </a:lnTo>
                <a:lnTo>
                  <a:pt x="19967834" y="10081733"/>
                </a:lnTo>
                <a:lnTo>
                  <a:pt x="17923082" y="0"/>
                </a:lnTo>
                <a:close/>
              </a:path>
            </a:pathLst>
          </a:custGeom>
          <a:blipFill>
            <a:blip r:embed="rId2"/>
            <a:stretch>
              <a:fillRect l="-1391" t="-12916" r="-8439" b="0"/>
            </a:stretch>
          </a:blipFill>
        </p:spPr>
      </p:sp>
      <p:grpSp>
        <p:nvGrpSpPr>
          <p:cNvPr name="Group 3" id="3"/>
          <p:cNvGrpSpPr/>
          <p:nvPr/>
        </p:nvGrpSpPr>
        <p:grpSpPr>
          <a:xfrm rot="0">
            <a:off x="0" y="0"/>
            <a:ext cx="18288000" cy="2891960"/>
            <a:chOff x="0" y="0"/>
            <a:chExt cx="4816593" cy="761668"/>
          </a:xfrm>
        </p:grpSpPr>
        <p:sp>
          <p:nvSpPr>
            <p:cNvPr name="Freeform 4" id="4"/>
            <p:cNvSpPr/>
            <p:nvPr/>
          </p:nvSpPr>
          <p:spPr>
            <a:xfrm flipH="false" flipV="false" rot="0">
              <a:off x="0" y="0"/>
              <a:ext cx="4816592" cy="761668"/>
            </a:xfrm>
            <a:custGeom>
              <a:avLst/>
              <a:gdLst/>
              <a:ahLst/>
              <a:cxnLst/>
              <a:rect r="r" b="b" t="t" l="l"/>
              <a:pathLst>
                <a:path h="761668" w="4816592">
                  <a:moveTo>
                    <a:pt x="0" y="0"/>
                  </a:moveTo>
                  <a:lnTo>
                    <a:pt x="4816592" y="0"/>
                  </a:lnTo>
                  <a:lnTo>
                    <a:pt x="4816592" y="761668"/>
                  </a:lnTo>
                  <a:lnTo>
                    <a:pt x="0" y="761668"/>
                  </a:lnTo>
                  <a:close/>
                </a:path>
              </a:pathLst>
            </a:custGeom>
            <a:solidFill>
              <a:srgbClr val="0E62F2"/>
            </a:solidFill>
          </p:spPr>
        </p:sp>
        <p:sp>
          <p:nvSpPr>
            <p:cNvPr name="TextBox 5" id="5"/>
            <p:cNvSpPr txBox="true"/>
            <p:nvPr/>
          </p:nvSpPr>
          <p:spPr>
            <a:xfrm>
              <a:off x="0" y="-47625"/>
              <a:ext cx="4816593" cy="809293"/>
            </a:xfrm>
            <a:prstGeom prst="rect">
              <a:avLst/>
            </a:prstGeom>
          </p:spPr>
          <p:txBody>
            <a:bodyPr anchor="ctr" rtlCol="false" tIns="50800" lIns="50800" bIns="50800" rIns="50800"/>
            <a:lstStyle/>
            <a:p>
              <a:pPr algn="ctr">
                <a:lnSpc>
                  <a:spcPts val="3258"/>
                </a:lnSpc>
              </a:pPr>
            </a:p>
          </p:txBody>
        </p:sp>
      </p:grpSp>
      <p:sp>
        <p:nvSpPr>
          <p:cNvPr name="Freeform 6" id="6"/>
          <p:cNvSpPr/>
          <p:nvPr/>
        </p:nvSpPr>
        <p:spPr>
          <a:xfrm flipH="false" flipV="false" rot="3441647">
            <a:off x="15731462" y="4847411"/>
            <a:ext cx="6394424" cy="6386431"/>
          </a:xfrm>
          <a:custGeom>
            <a:avLst/>
            <a:gdLst/>
            <a:ahLst/>
            <a:cxnLst/>
            <a:rect r="r" b="b" t="t" l="l"/>
            <a:pathLst>
              <a:path h="6386431" w="6394424">
                <a:moveTo>
                  <a:pt x="0" y="0"/>
                </a:moveTo>
                <a:lnTo>
                  <a:pt x="6394424" y="0"/>
                </a:lnTo>
                <a:lnTo>
                  <a:pt x="6394424" y="6386431"/>
                </a:lnTo>
                <a:lnTo>
                  <a:pt x="0" y="63864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true" flipV="false" rot="-3444000">
            <a:off x="-3838550" y="4847411"/>
            <a:ext cx="6394424" cy="6386431"/>
          </a:xfrm>
          <a:custGeom>
            <a:avLst/>
            <a:gdLst/>
            <a:ahLst/>
            <a:cxnLst/>
            <a:rect r="r" b="b" t="t" l="l"/>
            <a:pathLst>
              <a:path h="6386431" w="6394424">
                <a:moveTo>
                  <a:pt x="6394424" y="0"/>
                </a:moveTo>
                <a:lnTo>
                  <a:pt x="0" y="0"/>
                </a:lnTo>
                <a:lnTo>
                  <a:pt x="0" y="6386431"/>
                </a:lnTo>
                <a:lnTo>
                  <a:pt x="6394424" y="6386431"/>
                </a:lnTo>
                <a:lnTo>
                  <a:pt x="6394424"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8" id="8"/>
          <p:cNvGrpSpPr/>
          <p:nvPr/>
        </p:nvGrpSpPr>
        <p:grpSpPr>
          <a:xfrm rot="0">
            <a:off x="1028700" y="9921148"/>
            <a:ext cx="16230600" cy="3086100"/>
            <a:chOff x="0" y="0"/>
            <a:chExt cx="4274726" cy="812800"/>
          </a:xfrm>
        </p:grpSpPr>
        <p:sp>
          <p:nvSpPr>
            <p:cNvPr name="Freeform 9" id="9"/>
            <p:cNvSpPr/>
            <p:nvPr/>
          </p:nvSpPr>
          <p:spPr>
            <a:xfrm flipH="false" flipV="false" rot="0">
              <a:off x="0" y="0"/>
              <a:ext cx="4274726" cy="812800"/>
            </a:xfrm>
            <a:custGeom>
              <a:avLst/>
              <a:gdLst/>
              <a:ahLst/>
              <a:cxnLst/>
              <a:rect r="r" b="b" t="t" l="l"/>
              <a:pathLst>
                <a:path h="812800" w="4274726">
                  <a:moveTo>
                    <a:pt x="0" y="0"/>
                  </a:moveTo>
                  <a:lnTo>
                    <a:pt x="4274726" y="0"/>
                  </a:lnTo>
                  <a:lnTo>
                    <a:pt x="4274726" y="812800"/>
                  </a:lnTo>
                  <a:lnTo>
                    <a:pt x="0" y="812800"/>
                  </a:lnTo>
                  <a:close/>
                </a:path>
              </a:pathLst>
            </a:custGeom>
            <a:solidFill>
              <a:srgbClr val="0E62F2"/>
            </a:solidFill>
          </p:spPr>
        </p:sp>
        <p:sp>
          <p:nvSpPr>
            <p:cNvPr name="TextBox 10" id="10"/>
            <p:cNvSpPr txBox="true"/>
            <p:nvPr/>
          </p:nvSpPr>
          <p:spPr>
            <a:xfrm>
              <a:off x="0" y="-47625"/>
              <a:ext cx="4274726" cy="860425"/>
            </a:xfrm>
            <a:prstGeom prst="rect">
              <a:avLst/>
            </a:prstGeom>
          </p:spPr>
          <p:txBody>
            <a:bodyPr anchor="ctr" rtlCol="false" tIns="50800" lIns="50800" bIns="50800" rIns="50800"/>
            <a:lstStyle/>
            <a:p>
              <a:pPr algn="ctr">
                <a:lnSpc>
                  <a:spcPts val="3258"/>
                </a:lnSpc>
              </a:pPr>
            </a:p>
          </p:txBody>
        </p:sp>
      </p:grpSp>
      <p:sp>
        <p:nvSpPr>
          <p:cNvPr name="TextBox 11" id="11"/>
          <p:cNvSpPr txBox="true"/>
          <p:nvPr/>
        </p:nvSpPr>
        <p:spPr>
          <a:xfrm rot="0">
            <a:off x="3772688" y="5257800"/>
            <a:ext cx="10742624" cy="1251051"/>
          </a:xfrm>
          <a:prstGeom prst="rect">
            <a:avLst/>
          </a:prstGeom>
        </p:spPr>
        <p:txBody>
          <a:bodyPr anchor="t" rtlCol="false" tIns="0" lIns="0" bIns="0" rIns="0">
            <a:spAutoFit/>
          </a:bodyPr>
          <a:lstStyle/>
          <a:p>
            <a:pPr algn="ctr" marL="0" indent="0" lvl="0">
              <a:lnSpc>
                <a:spcPts val="9548"/>
              </a:lnSpc>
              <a:spcBef>
                <a:spcPct val="0"/>
              </a:spcBef>
            </a:pPr>
            <a:r>
              <a:rPr lang="en-US" b="true" sz="9007">
                <a:solidFill>
                  <a:srgbClr val="004CCF"/>
                </a:solidFill>
                <a:latin typeface="Aileron Ultra-Bold"/>
                <a:ea typeface="Aileron Ultra-Bold"/>
                <a:cs typeface="Aileron Ultra-Bold"/>
                <a:sym typeface="Aileron Ultra-Bold"/>
              </a:rPr>
              <a:t>Thank You</a:t>
            </a:r>
          </a:p>
        </p:txBody>
      </p:sp>
      <p:sp>
        <p:nvSpPr>
          <p:cNvPr name="TextBox 12" id="12"/>
          <p:cNvSpPr txBox="true"/>
          <p:nvPr/>
        </p:nvSpPr>
        <p:spPr>
          <a:xfrm rot="0">
            <a:off x="2387853" y="7219222"/>
            <a:ext cx="7076200" cy="1576134"/>
          </a:xfrm>
          <a:prstGeom prst="rect">
            <a:avLst/>
          </a:prstGeom>
        </p:spPr>
        <p:txBody>
          <a:bodyPr anchor="t" rtlCol="false" tIns="0" lIns="0" bIns="0" rIns="0">
            <a:spAutoFit/>
          </a:bodyPr>
          <a:lstStyle/>
          <a:p>
            <a:pPr algn="l">
              <a:lnSpc>
                <a:spcPts val="4164"/>
              </a:lnSpc>
            </a:pPr>
            <a:r>
              <a:rPr lang="en-US" sz="2974" b="true">
                <a:solidFill>
                  <a:srgbClr val="5B94F6"/>
                </a:solidFill>
                <a:latin typeface="Public Sans Bold"/>
                <a:ea typeface="Public Sans Bold"/>
                <a:cs typeface="Public Sans Bold"/>
                <a:sym typeface="Public Sans Bold"/>
              </a:rPr>
              <a:t>Yohanes Gabriel Valentino Manurung</a:t>
            </a:r>
          </a:p>
          <a:p>
            <a:pPr algn="l">
              <a:lnSpc>
                <a:spcPts val="4164"/>
              </a:lnSpc>
            </a:pPr>
            <a:r>
              <a:rPr lang="en-US" sz="2974" b="true">
                <a:solidFill>
                  <a:srgbClr val="5B94F6"/>
                </a:solidFill>
                <a:latin typeface="Public Sans Bold"/>
                <a:ea typeface="Public Sans Bold"/>
                <a:cs typeface="Public Sans Bold"/>
                <a:sym typeface="Public Sans Bold"/>
              </a:rPr>
              <a:t>+62 812-9912-2397</a:t>
            </a:r>
          </a:p>
          <a:p>
            <a:pPr algn="l">
              <a:lnSpc>
                <a:spcPts val="4164"/>
              </a:lnSpc>
            </a:pPr>
            <a:r>
              <a:rPr lang="en-US" sz="2974" b="true">
                <a:solidFill>
                  <a:srgbClr val="5B94F6"/>
                </a:solidFill>
                <a:latin typeface="Public Sans Bold"/>
                <a:ea typeface="Public Sans Bold"/>
                <a:cs typeface="Public Sans Bold"/>
                <a:sym typeface="Public Sans Bold"/>
              </a:rPr>
              <a:t>yohanesgabriels18@gmail.com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6670823" y="4483165"/>
            <a:ext cx="4946353" cy="1454021"/>
          </a:xfrm>
          <a:prstGeom prst="rect">
            <a:avLst/>
          </a:prstGeom>
        </p:spPr>
        <p:txBody>
          <a:bodyPr anchor="t" rtlCol="false" tIns="0" lIns="0" bIns="0" rIns="0">
            <a:spAutoFit/>
          </a:bodyPr>
          <a:lstStyle/>
          <a:p>
            <a:pPr algn="l" marL="0" indent="0" lvl="0">
              <a:lnSpc>
                <a:spcPts val="11119"/>
              </a:lnSpc>
              <a:spcBef>
                <a:spcPct val="0"/>
              </a:spcBef>
            </a:pPr>
            <a:r>
              <a:rPr lang="en-US" b="true" sz="10489">
                <a:solidFill>
                  <a:srgbClr val="004CCF"/>
                </a:solidFill>
                <a:latin typeface="Aileron Ultra-Bold"/>
                <a:ea typeface="Aileron Ultra-Bold"/>
                <a:cs typeface="Aileron Ultra-Bold"/>
                <a:sym typeface="Aileron Ultra-Bold"/>
              </a:rPr>
              <a:t>Stage 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Freeform 14" id="14"/>
          <p:cNvSpPr/>
          <p:nvPr/>
        </p:nvSpPr>
        <p:spPr>
          <a:xfrm flipH="false" flipV="false" rot="0">
            <a:off x="923925" y="2202463"/>
            <a:ext cx="13632482" cy="7842139"/>
          </a:xfrm>
          <a:custGeom>
            <a:avLst/>
            <a:gdLst/>
            <a:ahLst/>
            <a:cxnLst/>
            <a:rect r="r" b="b" t="t" l="l"/>
            <a:pathLst>
              <a:path h="7842139" w="13632482">
                <a:moveTo>
                  <a:pt x="0" y="0"/>
                </a:moveTo>
                <a:lnTo>
                  <a:pt x="13632482" y="0"/>
                </a:lnTo>
                <a:lnTo>
                  <a:pt x="13632482" y="7842140"/>
                </a:lnTo>
                <a:lnTo>
                  <a:pt x="0" y="7842140"/>
                </a:lnTo>
                <a:lnTo>
                  <a:pt x="0" y="0"/>
                </a:lnTo>
                <a:close/>
              </a:path>
            </a:pathLst>
          </a:custGeom>
          <a:blipFill>
            <a:blip r:embed="rId5"/>
            <a:stretch>
              <a:fillRect l="0" t="-13645" r="0" b="0"/>
            </a:stretch>
          </a:blipFill>
        </p:spPr>
      </p:sp>
      <p:sp>
        <p:nvSpPr>
          <p:cNvPr name="TextBox 15" id="15"/>
          <p:cNvSpPr txBox="true"/>
          <p:nvPr/>
        </p:nvSpPr>
        <p:spPr>
          <a:xfrm rot="0">
            <a:off x="923925" y="1482507"/>
            <a:ext cx="8652383"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Feature List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57665" y="-1545269"/>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039802" y="8048376"/>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1340207"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Descriptive Statistics (1 / 3)</a:t>
            </a:r>
          </a:p>
        </p:txBody>
      </p:sp>
      <p:sp>
        <p:nvSpPr>
          <p:cNvPr name="TextBox 15" id="15"/>
          <p:cNvSpPr txBox="true"/>
          <p:nvPr/>
        </p:nvSpPr>
        <p:spPr>
          <a:xfrm rot="0">
            <a:off x="923925" y="3004910"/>
            <a:ext cx="14695614" cy="5043466"/>
          </a:xfrm>
          <a:prstGeom prst="rect">
            <a:avLst/>
          </a:prstGeom>
        </p:spPr>
        <p:txBody>
          <a:bodyPr anchor="t" rtlCol="false" tIns="0" lIns="0" bIns="0" rIns="0">
            <a:spAutoFit/>
          </a:bodyPr>
          <a:lstStyle/>
          <a:p>
            <a:pPr algn="just">
              <a:lnSpc>
                <a:spcPts val="4463"/>
              </a:lnSpc>
            </a:pPr>
            <a:r>
              <a:rPr lang="en-US" sz="3188" b="true">
                <a:solidFill>
                  <a:srgbClr val="000000"/>
                </a:solidFill>
                <a:latin typeface="Public Sans Bold"/>
                <a:ea typeface="Public Sans Bold"/>
                <a:cs typeface="Public Sans Bold"/>
                <a:sym typeface="Public Sans Bold"/>
              </a:rPr>
              <a:t>A. Apakah ada kolom dengan tipe data kurang sesuai, atau nama kolom dan isinya kurang sesuai?</a:t>
            </a:r>
          </a:p>
          <a:p>
            <a:pPr algn="just">
              <a:lnSpc>
                <a:spcPts val="4463"/>
              </a:lnSpc>
            </a:pPr>
            <a:r>
              <a:rPr lang="en-US" sz="3188">
                <a:solidFill>
                  <a:srgbClr val="000000"/>
                </a:solidFill>
                <a:latin typeface="Public Sans"/>
                <a:ea typeface="Public Sans"/>
                <a:cs typeface="Public Sans"/>
                <a:sym typeface="Public Sans"/>
              </a:rPr>
              <a:t>Dari semua informasi di atas, terlihat bahwa data tersebut memiliki 17 feature/ kolom. Tipe data untuk masing-masing kolom sudah sesuai. Antara nama kolom dengan isinya juga sudah sesuai.</a:t>
            </a:r>
          </a:p>
          <a:p>
            <a:pPr algn="just">
              <a:lnSpc>
                <a:spcPts val="4463"/>
              </a:lnSpc>
            </a:pPr>
          </a:p>
          <a:p>
            <a:pPr algn="just">
              <a:lnSpc>
                <a:spcPts val="4463"/>
              </a:lnSpc>
            </a:pPr>
            <a:r>
              <a:rPr lang="en-US" sz="3188" b="true">
                <a:solidFill>
                  <a:srgbClr val="000000"/>
                </a:solidFill>
                <a:latin typeface="Public Sans Bold"/>
                <a:ea typeface="Public Sans Bold"/>
                <a:cs typeface="Public Sans Bold"/>
                <a:sym typeface="Public Sans Bold"/>
              </a:rPr>
              <a:t>B. </a:t>
            </a:r>
            <a:r>
              <a:rPr lang="en-US" sz="3188" b="true">
                <a:solidFill>
                  <a:srgbClr val="000000"/>
                </a:solidFill>
                <a:latin typeface="Public Sans Bold"/>
                <a:ea typeface="Public Sans Bold"/>
                <a:cs typeface="Public Sans Bold"/>
                <a:sym typeface="Public Sans Bold"/>
              </a:rPr>
              <a:t>Apakah ada kolom yang memiliki nilai kosong? Jika ada, apa saja?</a:t>
            </a:r>
          </a:p>
          <a:p>
            <a:pPr algn="just">
              <a:lnSpc>
                <a:spcPts val="4463"/>
              </a:lnSpc>
            </a:pPr>
            <a:r>
              <a:rPr lang="en-US" sz="3188">
                <a:solidFill>
                  <a:srgbClr val="000000"/>
                </a:solidFill>
                <a:latin typeface="Public Sans"/>
                <a:ea typeface="Public Sans"/>
                <a:cs typeface="Public Sans"/>
                <a:sym typeface="Public Sans"/>
              </a:rPr>
              <a:t>Dari 17 kolom tidak ada satupun yang memiliki nilai kosong, sehingga tidak perlu ada preprocessing untuk missing values.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741839" y="-1569704"/>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899285" y="9258300"/>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1340207"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Descriptive Statistics (2 / 3)</a:t>
            </a:r>
          </a:p>
        </p:txBody>
      </p:sp>
      <p:sp>
        <p:nvSpPr>
          <p:cNvPr name="TextBox 15" id="15"/>
          <p:cNvSpPr txBox="true"/>
          <p:nvPr/>
        </p:nvSpPr>
        <p:spPr>
          <a:xfrm rot="0">
            <a:off x="1028700" y="2715996"/>
            <a:ext cx="16049934" cy="6790748"/>
          </a:xfrm>
          <a:prstGeom prst="rect">
            <a:avLst/>
          </a:prstGeom>
        </p:spPr>
        <p:txBody>
          <a:bodyPr anchor="t" rtlCol="false" tIns="0" lIns="0" bIns="0" rIns="0">
            <a:spAutoFit/>
          </a:bodyPr>
          <a:lstStyle/>
          <a:p>
            <a:pPr algn="just">
              <a:lnSpc>
                <a:spcPts val="3181"/>
              </a:lnSpc>
            </a:pPr>
            <a:r>
              <a:rPr lang="en-US" sz="2272" b="true">
                <a:solidFill>
                  <a:srgbClr val="000000"/>
                </a:solidFill>
                <a:latin typeface="Public Sans Bold"/>
                <a:ea typeface="Public Sans Bold"/>
                <a:cs typeface="Public Sans Bold"/>
                <a:sym typeface="Public Sans Bold"/>
              </a:rPr>
              <a:t>C. Apakah ada kolom yang memiliki nilai summary agak aneh? (min/mean/median/max/unique/top/freq)</a:t>
            </a:r>
          </a:p>
          <a:p>
            <a:pPr algn="just">
              <a:lnSpc>
                <a:spcPts val="3181"/>
              </a:lnSpc>
            </a:pPr>
            <a:r>
              <a:rPr lang="en-US" sz="2272">
                <a:solidFill>
                  <a:srgbClr val="000000"/>
                </a:solidFill>
                <a:latin typeface="Public Sans"/>
                <a:ea typeface="Public Sans"/>
                <a:cs typeface="Public Sans"/>
                <a:sym typeface="Public Sans"/>
              </a:rPr>
              <a:t>Kolom Numerik</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Age: Untuk kolom age tidak terlihat potensi skewed karena mean (40.9) dan mediannya (39.0) tidak berbeda signifikan.</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Balance: Untuk kolom balance terlihat nilai mean (1362.3) sangat jauh di atas mediannya (448.0). Nilai minimum balance memiliki nilai aneh, yaitu nilai yang minus sebesar -8019. Perlu dilakukan investigasi lanjutan terkait balance negatif.</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Day: Untuk kolom day terlihat mean (15.8) dan median (16.0) hampir sama. Kemudian nilai minimum, maksimum, kuartil 1 dan 3 terlihat normal.</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Duration: Untuk kolom duration terlihat bahwa nilai mean (258.2) lebih besar dari nilai median (180.0), ada potensi positive skew.</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Cam</a:t>
            </a:r>
            <a:r>
              <a:rPr lang="en-US" sz="2272">
                <a:solidFill>
                  <a:srgbClr val="000000"/>
                </a:solidFill>
                <a:latin typeface="Public Sans"/>
                <a:ea typeface="Public Sans"/>
                <a:cs typeface="Public Sans"/>
                <a:sym typeface="Public Sans"/>
              </a:rPr>
              <a:t>pa</a:t>
            </a:r>
            <a:r>
              <a:rPr lang="en-US" sz="2272">
                <a:solidFill>
                  <a:srgbClr val="000000"/>
                </a:solidFill>
                <a:latin typeface="Public Sans"/>
                <a:ea typeface="Public Sans"/>
                <a:cs typeface="Public Sans"/>
                <a:sym typeface="Public Sans"/>
              </a:rPr>
              <a:t>ign: Untu</a:t>
            </a:r>
            <a:r>
              <a:rPr lang="en-US" sz="2272">
                <a:solidFill>
                  <a:srgbClr val="000000"/>
                </a:solidFill>
                <a:latin typeface="Public Sans"/>
                <a:ea typeface="Public Sans"/>
                <a:cs typeface="Public Sans"/>
                <a:sym typeface="Public Sans"/>
              </a:rPr>
              <a:t>k kolom </a:t>
            </a:r>
            <a:r>
              <a:rPr lang="en-US" sz="2272">
                <a:solidFill>
                  <a:srgbClr val="000000"/>
                </a:solidFill>
                <a:latin typeface="Public Sans"/>
                <a:ea typeface="Public Sans"/>
                <a:cs typeface="Public Sans"/>
                <a:sym typeface="Public Sans"/>
              </a:rPr>
              <a:t>camp</a:t>
            </a:r>
            <a:r>
              <a:rPr lang="en-US" sz="2272">
                <a:solidFill>
                  <a:srgbClr val="000000"/>
                </a:solidFill>
                <a:latin typeface="Public Sans"/>
                <a:ea typeface="Public Sans"/>
                <a:cs typeface="Public Sans"/>
                <a:sym typeface="Public Sans"/>
              </a:rPr>
              <a:t>a</a:t>
            </a:r>
            <a:r>
              <a:rPr lang="en-US" sz="2272">
                <a:solidFill>
                  <a:srgbClr val="000000"/>
                </a:solidFill>
                <a:latin typeface="Public Sans"/>
                <a:ea typeface="Public Sans"/>
                <a:cs typeface="Public Sans"/>
                <a:sym typeface="Public Sans"/>
              </a:rPr>
              <a:t>i</a:t>
            </a:r>
            <a:r>
              <a:rPr lang="en-US" sz="2272">
                <a:solidFill>
                  <a:srgbClr val="000000"/>
                </a:solidFill>
                <a:latin typeface="Public Sans"/>
                <a:ea typeface="Public Sans"/>
                <a:cs typeface="Public Sans"/>
                <a:sym typeface="Public Sans"/>
              </a:rPr>
              <a:t>g</a:t>
            </a:r>
            <a:r>
              <a:rPr lang="en-US" sz="2272">
                <a:solidFill>
                  <a:srgbClr val="000000"/>
                </a:solidFill>
                <a:latin typeface="Public Sans"/>
                <a:ea typeface="Public Sans"/>
                <a:cs typeface="Public Sans"/>
                <a:sym typeface="Public Sans"/>
              </a:rPr>
              <a:t>n</a:t>
            </a:r>
            <a:r>
              <a:rPr lang="en-US" sz="2272">
                <a:solidFill>
                  <a:srgbClr val="000000"/>
                </a:solidFill>
                <a:latin typeface="Public Sans"/>
                <a:ea typeface="Public Sans"/>
                <a:cs typeface="Public Sans"/>
                <a:sym typeface="Public Sans"/>
              </a:rPr>
              <a:t> </a:t>
            </a:r>
            <a:r>
              <a:rPr lang="en-US" sz="2272">
                <a:solidFill>
                  <a:srgbClr val="000000"/>
                </a:solidFill>
                <a:latin typeface="Public Sans"/>
                <a:ea typeface="Public Sans"/>
                <a:cs typeface="Public Sans"/>
                <a:sym typeface="Public Sans"/>
              </a:rPr>
              <a:t>na</a:t>
            </a:r>
            <a:r>
              <a:rPr lang="en-US" sz="2272">
                <a:solidFill>
                  <a:srgbClr val="000000"/>
                </a:solidFill>
                <a:latin typeface="Public Sans"/>
                <a:ea typeface="Public Sans"/>
                <a:cs typeface="Public Sans"/>
                <a:sym typeface="Public Sans"/>
              </a:rPr>
              <a:t>m</a:t>
            </a:r>
            <a:r>
              <a:rPr lang="en-US" sz="2272">
                <a:solidFill>
                  <a:srgbClr val="000000"/>
                </a:solidFill>
                <a:latin typeface="Public Sans"/>
                <a:ea typeface="Public Sans"/>
                <a:cs typeface="Public Sans"/>
                <a:sym typeface="Public Sans"/>
              </a:rPr>
              <a:t>pak adanya kec</a:t>
            </a:r>
            <a:r>
              <a:rPr lang="en-US" sz="2272">
                <a:solidFill>
                  <a:srgbClr val="000000"/>
                </a:solidFill>
                <a:latin typeface="Public Sans"/>
                <a:ea typeface="Public Sans"/>
                <a:cs typeface="Public Sans"/>
                <a:sym typeface="Public Sans"/>
              </a:rPr>
              <a:t>e</a:t>
            </a:r>
            <a:r>
              <a:rPr lang="en-US" sz="2272">
                <a:solidFill>
                  <a:srgbClr val="000000"/>
                </a:solidFill>
                <a:latin typeface="Public Sans"/>
                <a:ea typeface="Public Sans"/>
                <a:cs typeface="Public Sans"/>
                <a:sym typeface="Public Sans"/>
              </a:rPr>
              <a:t>nderungan pos</a:t>
            </a:r>
            <a:r>
              <a:rPr lang="en-US" sz="2272">
                <a:solidFill>
                  <a:srgbClr val="000000"/>
                </a:solidFill>
                <a:latin typeface="Public Sans"/>
                <a:ea typeface="Public Sans"/>
                <a:cs typeface="Public Sans"/>
                <a:sym typeface="Public Sans"/>
              </a:rPr>
              <a:t>i</a:t>
            </a:r>
            <a:r>
              <a:rPr lang="en-US" sz="2272">
                <a:solidFill>
                  <a:srgbClr val="000000"/>
                </a:solidFill>
                <a:latin typeface="Public Sans"/>
                <a:ea typeface="Public Sans"/>
                <a:cs typeface="Public Sans"/>
                <a:sym typeface="Public Sans"/>
              </a:rPr>
              <a:t>t</a:t>
            </a:r>
            <a:r>
              <a:rPr lang="en-US" sz="2272">
                <a:solidFill>
                  <a:srgbClr val="000000"/>
                </a:solidFill>
                <a:latin typeface="Public Sans"/>
                <a:ea typeface="Public Sans"/>
                <a:cs typeface="Public Sans"/>
                <a:sym typeface="Public Sans"/>
              </a:rPr>
              <a:t>i</a:t>
            </a:r>
            <a:r>
              <a:rPr lang="en-US" sz="2272">
                <a:solidFill>
                  <a:srgbClr val="000000"/>
                </a:solidFill>
                <a:latin typeface="Public Sans"/>
                <a:ea typeface="Public Sans"/>
                <a:cs typeface="Public Sans"/>
                <a:sym typeface="Public Sans"/>
              </a:rPr>
              <a:t>ve s</a:t>
            </a:r>
            <a:r>
              <a:rPr lang="en-US" sz="2272">
                <a:solidFill>
                  <a:srgbClr val="000000"/>
                </a:solidFill>
                <a:latin typeface="Public Sans"/>
                <a:ea typeface="Public Sans"/>
                <a:cs typeface="Public Sans"/>
                <a:sym typeface="Public Sans"/>
              </a:rPr>
              <a:t>k</a:t>
            </a:r>
            <a:r>
              <a:rPr lang="en-US" sz="2272">
                <a:solidFill>
                  <a:srgbClr val="000000"/>
                </a:solidFill>
                <a:latin typeface="Public Sans"/>
                <a:ea typeface="Public Sans"/>
                <a:cs typeface="Public Sans"/>
                <a:sym typeface="Public Sans"/>
              </a:rPr>
              <a:t>ew, d</a:t>
            </a:r>
            <a:r>
              <a:rPr lang="en-US" sz="2272">
                <a:solidFill>
                  <a:srgbClr val="000000"/>
                </a:solidFill>
                <a:latin typeface="Public Sans"/>
                <a:ea typeface="Public Sans"/>
                <a:cs typeface="Public Sans"/>
                <a:sym typeface="Public Sans"/>
              </a:rPr>
              <a:t>i </a:t>
            </a:r>
            <a:r>
              <a:rPr lang="en-US" sz="2272">
                <a:solidFill>
                  <a:srgbClr val="000000"/>
                </a:solidFill>
                <a:latin typeface="Public Sans"/>
                <a:ea typeface="Public Sans"/>
                <a:cs typeface="Public Sans"/>
                <a:sym typeface="Public Sans"/>
              </a:rPr>
              <a:t>mana </a:t>
            </a:r>
            <a:r>
              <a:rPr lang="en-US" sz="2272">
                <a:solidFill>
                  <a:srgbClr val="000000"/>
                </a:solidFill>
                <a:latin typeface="Public Sans"/>
                <a:ea typeface="Public Sans"/>
                <a:cs typeface="Public Sans"/>
                <a:sym typeface="Public Sans"/>
              </a:rPr>
              <a:t>nilai </a:t>
            </a:r>
            <a:r>
              <a:rPr lang="en-US" sz="2272">
                <a:solidFill>
                  <a:srgbClr val="000000"/>
                </a:solidFill>
                <a:latin typeface="Public Sans"/>
                <a:ea typeface="Public Sans"/>
                <a:cs typeface="Public Sans"/>
                <a:sym typeface="Public Sans"/>
              </a:rPr>
              <a:t>mea</a:t>
            </a:r>
            <a:r>
              <a:rPr lang="en-US" sz="2272">
                <a:solidFill>
                  <a:srgbClr val="000000"/>
                </a:solidFill>
                <a:latin typeface="Public Sans"/>
                <a:ea typeface="Public Sans"/>
                <a:cs typeface="Public Sans"/>
                <a:sym typeface="Public Sans"/>
              </a:rPr>
              <a:t>n </a:t>
            </a:r>
            <a:r>
              <a:rPr lang="en-US" sz="2272">
                <a:solidFill>
                  <a:srgbClr val="000000"/>
                </a:solidFill>
                <a:latin typeface="Public Sans"/>
                <a:ea typeface="Public Sans"/>
                <a:cs typeface="Public Sans"/>
                <a:sym typeface="Public Sans"/>
              </a:rPr>
              <a:t>(2.7) leb</a:t>
            </a:r>
            <a:r>
              <a:rPr lang="en-US" sz="2272">
                <a:solidFill>
                  <a:srgbClr val="000000"/>
                </a:solidFill>
                <a:latin typeface="Public Sans"/>
                <a:ea typeface="Public Sans"/>
                <a:cs typeface="Public Sans"/>
                <a:sym typeface="Public Sans"/>
              </a:rPr>
              <a:t>i</a:t>
            </a:r>
            <a:r>
              <a:rPr lang="en-US" sz="2272">
                <a:solidFill>
                  <a:srgbClr val="000000"/>
                </a:solidFill>
                <a:latin typeface="Public Sans"/>
                <a:ea typeface="Public Sans"/>
                <a:cs typeface="Public Sans"/>
                <a:sym typeface="Public Sans"/>
              </a:rPr>
              <a:t>h</a:t>
            </a:r>
            <a:r>
              <a:rPr lang="en-US" sz="2272">
                <a:solidFill>
                  <a:srgbClr val="000000"/>
                </a:solidFill>
                <a:latin typeface="Public Sans"/>
                <a:ea typeface="Public Sans"/>
                <a:cs typeface="Public Sans"/>
                <a:sym typeface="Public Sans"/>
              </a:rPr>
              <a:t> </a:t>
            </a:r>
            <a:r>
              <a:rPr lang="en-US" sz="2272">
                <a:solidFill>
                  <a:srgbClr val="000000"/>
                </a:solidFill>
                <a:latin typeface="Public Sans"/>
                <a:ea typeface="Public Sans"/>
                <a:cs typeface="Public Sans"/>
                <a:sym typeface="Public Sans"/>
              </a:rPr>
              <a:t>bes</a:t>
            </a:r>
            <a:r>
              <a:rPr lang="en-US" sz="2272">
                <a:solidFill>
                  <a:srgbClr val="000000"/>
                </a:solidFill>
                <a:latin typeface="Public Sans"/>
                <a:ea typeface="Public Sans"/>
                <a:cs typeface="Public Sans"/>
                <a:sym typeface="Public Sans"/>
              </a:rPr>
              <a:t>a</a:t>
            </a:r>
            <a:r>
              <a:rPr lang="en-US" sz="2272">
                <a:solidFill>
                  <a:srgbClr val="000000"/>
                </a:solidFill>
                <a:latin typeface="Public Sans"/>
                <a:ea typeface="Public Sans"/>
                <a:cs typeface="Public Sans"/>
                <a:sym typeface="Public Sans"/>
              </a:rPr>
              <a:t>r </a:t>
            </a:r>
            <a:r>
              <a:rPr lang="en-US" sz="2272">
                <a:solidFill>
                  <a:srgbClr val="000000"/>
                </a:solidFill>
                <a:latin typeface="Public Sans"/>
                <a:ea typeface="Public Sans"/>
                <a:cs typeface="Public Sans"/>
                <a:sym typeface="Public Sans"/>
              </a:rPr>
              <a:t>d</a:t>
            </a:r>
            <a:r>
              <a:rPr lang="en-US" sz="2272">
                <a:solidFill>
                  <a:srgbClr val="000000"/>
                </a:solidFill>
                <a:latin typeface="Public Sans"/>
                <a:ea typeface="Public Sans"/>
                <a:cs typeface="Public Sans"/>
                <a:sym typeface="Public Sans"/>
              </a:rPr>
              <a:t>ib</a:t>
            </a:r>
            <a:r>
              <a:rPr lang="en-US" sz="2272">
                <a:solidFill>
                  <a:srgbClr val="000000"/>
                </a:solidFill>
                <a:latin typeface="Public Sans"/>
                <a:ea typeface="Public Sans"/>
                <a:cs typeface="Public Sans"/>
                <a:sym typeface="Public Sans"/>
              </a:rPr>
              <a:t>a</a:t>
            </a:r>
            <a:r>
              <a:rPr lang="en-US" sz="2272">
                <a:solidFill>
                  <a:srgbClr val="000000"/>
                </a:solidFill>
                <a:latin typeface="Public Sans"/>
                <a:ea typeface="Public Sans"/>
                <a:cs typeface="Public Sans"/>
                <a:sym typeface="Public Sans"/>
              </a:rPr>
              <a:t>nding</a:t>
            </a:r>
            <a:r>
              <a:rPr lang="en-US" sz="2272">
                <a:solidFill>
                  <a:srgbClr val="000000"/>
                </a:solidFill>
                <a:latin typeface="Public Sans"/>
                <a:ea typeface="Public Sans"/>
                <a:cs typeface="Public Sans"/>
                <a:sym typeface="Public Sans"/>
              </a:rPr>
              <a:t> </a:t>
            </a:r>
            <a:r>
              <a:rPr lang="en-US" sz="2272">
                <a:solidFill>
                  <a:srgbClr val="000000"/>
                </a:solidFill>
                <a:latin typeface="Public Sans"/>
                <a:ea typeface="Public Sans"/>
                <a:cs typeface="Public Sans"/>
                <a:sym typeface="Public Sans"/>
              </a:rPr>
              <a:t>nil</a:t>
            </a:r>
            <a:r>
              <a:rPr lang="en-US" sz="2272">
                <a:solidFill>
                  <a:srgbClr val="000000"/>
                </a:solidFill>
                <a:latin typeface="Public Sans"/>
                <a:ea typeface="Public Sans"/>
                <a:cs typeface="Public Sans"/>
                <a:sym typeface="Public Sans"/>
              </a:rPr>
              <a:t>a</a:t>
            </a:r>
            <a:r>
              <a:rPr lang="en-US" sz="2272">
                <a:solidFill>
                  <a:srgbClr val="000000"/>
                </a:solidFill>
                <a:latin typeface="Public Sans"/>
                <a:ea typeface="Public Sans"/>
                <a:cs typeface="Public Sans"/>
                <a:sym typeface="Public Sans"/>
              </a:rPr>
              <a:t>i medi</a:t>
            </a:r>
            <a:r>
              <a:rPr lang="en-US" sz="2272">
                <a:solidFill>
                  <a:srgbClr val="000000"/>
                </a:solidFill>
                <a:latin typeface="Public Sans"/>
                <a:ea typeface="Public Sans"/>
                <a:cs typeface="Public Sans"/>
                <a:sym typeface="Public Sans"/>
              </a:rPr>
              <a:t>a</a:t>
            </a:r>
            <a:r>
              <a:rPr lang="en-US" sz="2272">
                <a:solidFill>
                  <a:srgbClr val="000000"/>
                </a:solidFill>
                <a:latin typeface="Public Sans"/>
                <a:ea typeface="Public Sans"/>
                <a:cs typeface="Public Sans"/>
                <a:sym typeface="Public Sans"/>
              </a:rPr>
              <a:t>n</a:t>
            </a:r>
            <a:r>
              <a:rPr lang="en-US" sz="2272">
                <a:solidFill>
                  <a:srgbClr val="000000"/>
                </a:solidFill>
                <a:latin typeface="Public Sans"/>
                <a:ea typeface="Public Sans"/>
                <a:cs typeface="Public Sans"/>
                <a:sym typeface="Public Sans"/>
              </a:rPr>
              <a:t> </a:t>
            </a:r>
            <a:r>
              <a:rPr lang="en-US" sz="2272">
                <a:solidFill>
                  <a:srgbClr val="000000"/>
                </a:solidFill>
                <a:latin typeface="Public Sans"/>
                <a:ea typeface="Public Sans"/>
                <a:cs typeface="Public Sans"/>
                <a:sym typeface="Public Sans"/>
              </a:rPr>
              <a:t>(2.0).</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Pdays: Untuk kolom pdays terlihat data berkumpul di angka -1 (36954 dari 45211 records), yang artinya hampir semua client tidak pernah di hubungi sebelumnya.</a:t>
            </a:r>
          </a:p>
          <a:p>
            <a:pPr algn="just" marL="490685" indent="-245342" lvl="1">
              <a:lnSpc>
                <a:spcPts val="3181"/>
              </a:lnSpc>
              <a:buFont typeface="Arial"/>
              <a:buChar char="•"/>
            </a:pPr>
            <a:r>
              <a:rPr lang="en-US" sz="2272">
                <a:solidFill>
                  <a:srgbClr val="000000"/>
                </a:solidFill>
                <a:latin typeface="Public Sans"/>
                <a:ea typeface="Public Sans"/>
                <a:cs typeface="Public Sans"/>
                <a:sym typeface="Public Sans"/>
              </a:rPr>
              <a:t>Previous: Untuk kolom previous terlihat kebanyakan client (36954 dari 45211 records) memiliki nilai 0, yang artinya belum pernah menerima campaign sebelumnya.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4395" r="-19706" b="-15902"/>
            </a:stretch>
          </a:blipFill>
        </p:spPr>
      </p:sp>
      <p:sp>
        <p:nvSpPr>
          <p:cNvPr name="Freeform 3" id="3"/>
          <p:cNvSpPr/>
          <p:nvPr/>
        </p:nvSpPr>
        <p:spPr>
          <a:xfrm flipH="true" flipV="false" rot="5400000">
            <a:off x="16008796" y="-1508047"/>
            <a:ext cx="10263177" cy="10566978"/>
          </a:xfrm>
          <a:custGeom>
            <a:avLst/>
            <a:gdLst/>
            <a:ahLst/>
            <a:cxnLst/>
            <a:rect r="r" b="b" t="t" l="l"/>
            <a:pathLst>
              <a:path h="10566978" w="10263177">
                <a:moveTo>
                  <a:pt x="10263177" y="0"/>
                </a:moveTo>
                <a:lnTo>
                  <a:pt x="0" y="0"/>
                </a:lnTo>
                <a:lnTo>
                  <a:pt x="0" y="10566978"/>
                </a:lnTo>
                <a:lnTo>
                  <a:pt x="10263177" y="10566978"/>
                </a:lnTo>
                <a:lnTo>
                  <a:pt x="102631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724590" y="8222857"/>
            <a:ext cx="4438995" cy="4835144"/>
            <a:chOff x="0" y="0"/>
            <a:chExt cx="5918660" cy="6446858"/>
          </a:xfrm>
        </p:grpSpPr>
        <p:grpSp>
          <p:nvGrpSpPr>
            <p:cNvPr name="Group 5" id="5"/>
            <p:cNvGrpSpPr/>
            <p:nvPr/>
          </p:nvGrpSpPr>
          <p:grpSpPr>
            <a:xfrm rot="0">
              <a:off x="0" y="983718"/>
              <a:ext cx="5463140" cy="54631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4573424" y="1450251"/>
              <a:ext cx="1345237" cy="13452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3F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nvGrpSpPr>
            <p:cNvPr name="Group 11" id="11"/>
            <p:cNvGrpSpPr/>
            <p:nvPr/>
          </p:nvGrpSpPr>
          <p:grpSpPr>
            <a:xfrm rot="0">
              <a:off x="964691" y="0"/>
              <a:ext cx="470638" cy="47063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939"/>
                  </a:lnSpc>
                </a:pPr>
              </a:p>
            </p:txBody>
          </p:sp>
        </p:grpSp>
      </p:grpSp>
      <p:sp>
        <p:nvSpPr>
          <p:cNvPr name="TextBox 14" id="14"/>
          <p:cNvSpPr txBox="true"/>
          <p:nvPr/>
        </p:nvSpPr>
        <p:spPr>
          <a:xfrm rot="0">
            <a:off x="923925" y="1482507"/>
            <a:ext cx="11340207" cy="719957"/>
          </a:xfrm>
          <a:prstGeom prst="rect">
            <a:avLst/>
          </a:prstGeom>
        </p:spPr>
        <p:txBody>
          <a:bodyPr anchor="t" rtlCol="false" tIns="0" lIns="0" bIns="0" rIns="0">
            <a:spAutoFit/>
          </a:bodyPr>
          <a:lstStyle/>
          <a:p>
            <a:pPr algn="l" marL="0" indent="0" lvl="0">
              <a:lnSpc>
                <a:spcPts val="5443"/>
              </a:lnSpc>
              <a:spcBef>
                <a:spcPct val="0"/>
              </a:spcBef>
            </a:pPr>
            <a:r>
              <a:rPr lang="en-US" b="true" sz="5135">
                <a:solidFill>
                  <a:srgbClr val="004CCF"/>
                </a:solidFill>
                <a:latin typeface="Aileron Ultra-Bold"/>
                <a:ea typeface="Aileron Ultra-Bold"/>
                <a:cs typeface="Aileron Ultra-Bold"/>
                <a:sym typeface="Aileron Ultra-Bold"/>
              </a:rPr>
              <a:t>Insights Descriptive Statistics (3 / 3)</a:t>
            </a:r>
          </a:p>
        </p:txBody>
      </p:sp>
      <p:sp>
        <p:nvSpPr>
          <p:cNvPr name="TextBox 15" id="15"/>
          <p:cNvSpPr txBox="true"/>
          <p:nvPr/>
        </p:nvSpPr>
        <p:spPr>
          <a:xfrm rot="0">
            <a:off x="711048" y="2794685"/>
            <a:ext cx="13594085" cy="6415861"/>
          </a:xfrm>
          <a:prstGeom prst="rect">
            <a:avLst/>
          </a:prstGeom>
        </p:spPr>
        <p:txBody>
          <a:bodyPr anchor="t" rtlCol="false" tIns="0" lIns="0" bIns="0" rIns="0">
            <a:spAutoFit/>
          </a:bodyPr>
          <a:lstStyle/>
          <a:p>
            <a:pPr algn="just">
              <a:lnSpc>
                <a:spcPts val="3901"/>
              </a:lnSpc>
            </a:pPr>
            <a:r>
              <a:rPr lang="en-US" sz="2787" b="true">
                <a:solidFill>
                  <a:srgbClr val="000000"/>
                </a:solidFill>
                <a:latin typeface="Public Sans Bold"/>
                <a:ea typeface="Public Sans Bold"/>
                <a:cs typeface="Public Sans Bold"/>
                <a:sym typeface="Public Sans Bold"/>
              </a:rPr>
              <a:t>C. Apakah ada kolom yang memiliki nilai summary agak aneh? (min/mean/median/max/unique/top/freq)</a:t>
            </a:r>
          </a:p>
          <a:p>
            <a:pPr algn="just">
              <a:lnSpc>
                <a:spcPts val="3901"/>
              </a:lnSpc>
            </a:pPr>
            <a:r>
              <a:rPr lang="en-US" sz="2787">
                <a:solidFill>
                  <a:srgbClr val="000000"/>
                </a:solidFill>
                <a:latin typeface="Public Sans"/>
                <a:ea typeface="Public Sans"/>
                <a:cs typeface="Public Sans"/>
                <a:sym typeface="Public Sans"/>
              </a:rPr>
              <a:t>Kolom Kategori</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Job : terdapat 12 pekerjaan berbeda, mayoritas 'blue-collar' (21.5%).</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Marital : lebih dari 50% klien sudah menikah.</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Education : lebih dari 50% secondary.</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Housing : lebih dari 50% client memiliki pinjaman rumah.</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Loan : mayoritas client tidak memiliki personal loan.</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Contact : lebih dari 50% client menggunakan telepon seluler.</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Month</a:t>
            </a:r>
            <a:r>
              <a:rPr lang="en-US" sz="2787">
                <a:solidFill>
                  <a:srgbClr val="000000"/>
                </a:solidFill>
                <a:latin typeface="Public Sans"/>
                <a:ea typeface="Public Sans"/>
                <a:cs typeface="Public Sans"/>
                <a:sym typeface="Public Sans"/>
              </a:rPr>
              <a:t> : </a:t>
            </a:r>
            <a:r>
              <a:rPr lang="en-US" sz="2787">
                <a:solidFill>
                  <a:srgbClr val="000000"/>
                </a:solidFill>
                <a:latin typeface="Public Sans"/>
                <a:ea typeface="Public Sans"/>
                <a:cs typeface="Public Sans"/>
                <a:sym typeface="Public Sans"/>
              </a:rPr>
              <a:t>p</a:t>
            </a:r>
            <a:r>
              <a:rPr lang="en-US" sz="2787">
                <a:solidFill>
                  <a:srgbClr val="000000"/>
                </a:solidFill>
                <a:latin typeface="Public Sans"/>
                <a:ea typeface="Public Sans"/>
                <a:cs typeface="Public Sans"/>
                <a:sym typeface="Public Sans"/>
              </a:rPr>
              <a:t>al</a:t>
            </a:r>
            <a:r>
              <a:rPr lang="en-US" sz="2787">
                <a:solidFill>
                  <a:srgbClr val="000000"/>
                </a:solidFill>
                <a:latin typeface="Public Sans"/>
                <a:ea typeface="Public Sans"/>
                <a:cs typeface="Public Sans"/>
                <a:sym typeface="Public Sans"/>
              </a:rPr>
              <a:t>ing banyak di bulan May saat</a:t>
            </a:r>
            <a:r>
              <a:rPr lang="en-US" sz="2787">
                <a:solidFill>
                  <a:srgbClr val="000000"/>
                </a:solidFill>
                <a:latin typeface="Public Sans"/>
                <a:ea typeface="Public Sans"/>
                <a:cs typeface="Public Sans"/>
                <a:sym typeface="Public Sans"/>
              </a:rPr>
              <a:t> </a:t>
            </a:r>
            <a:r>
              <a:rPr lang="en-US" sz="2787">
                <a:solidFill>
                  <a:srgbClr val="000000"/>
                </a:solidFill>
                <a:latin typeface="Public Sans"/>
                <a:ea typeface="Public Sans"/>
                <a:cs typeface="Public Sans"/>
                <a:sym typeface="Public Sans"/>
              </a:rPr>
              <a:t>mel</a:t>
            </a:r>
            <a:r>
              <a:rPr lang="en-US" sz="2787">
                <a:solidFill>
                  <a:srgbClr val="000000"/>
                </a:solidFill>
                <a:latin typeface="Public Sans"/>
                <a:ea typeface="Public Sans"/>
                <a:cs typeface="Public Sans"/>
                <a:sym typeface="Public Sans"/>
              </a:rPr>
              <a:t>akuka</a:t>
            </a:r>
            <a:r>
              <a:rPr lang="en-US" sz="2787">
                <a:solidFill>
                  <a:srgbClr val="000000"/>
                </a:solidFill>
                <a:latin typeface="Public Sans"/>
                <a:ea typeface="Public Sans"/>
                <a:cs typeface="Public Sans"/>
                <a:sym typeface="Public Sans"/>
              </a:rPr>
              <a:t>n</a:t>
            </a:r>
            <a:r>
              <a:rPr lang="en-US" sz="2787">
                <a:solidFill>
                  <a:srgbClr val="000000"/>
                </a:solidFill>
                <a:latin typeface="Public Sans"/>
                <a:ea typeface="Public Sans"/>
                <a:cs typeface="Public Sans"/>
                <a:sym typeface="Public Sans"/>
              </a:rPr>
              <a:t> ca</a:t>
            </a:r>
            <a:r>
              <a:rPr lang="en-US" sz="2787">
                <a:solidFill>
                  <a:srgbClr val="000000"/>
                </a:solidFill>
                <a:latin typeface="Public Sans"/>
                <a:ea typeface="Public Sans"/>
                <a:cs typeface="Public Sans"/>
                <a:sym typeface="Public Sans"/>
              </a:rPr>
              <a:t>mp</a:t>
            </a:r>
            <a:r>
              <a:rPr lang="en-US" sz="2787">
                <a:solidFill>
                  <a:srgbClr val="000000"/>
                </a:solidFill>
                <a:latin typeface="Public Sans"/>
                <a:ea typeface="Public Sans"/>
                <a:cs typeface="Public Sans"/>
                <a:sym typeface="Public Sans"/>
              </a:rPr>
              <a:t>aig</a:t>
            </a:r>
            <a:r>
              <a:rPr lang="en-US" sz="2787">
                <a:solidFill>
                  <a:srgbClr val="000000"/>
                </a:solidFill>
                <a:latin typeface="Public Sans"/>
                <a:ea typeface="Public Sans"/>
                <a:cs typeface="Public Sans"/>
                <a:sym typeface="Public Sans"/>
              </a:rPr>
              <a:t>n.</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Poutcome : ~80% memiliki value 'unknown'</a:t>
            </a:r>
          </a:p>
          <a:p>
            <a:pPr algn="just" marL="601724" indent="-300862" lvl="1">
              <a:lnSpc>
                <a:spcPts val="3901"/>
              </a:lnSpc>
              <a:buFont typeface="Arial"/>
              <a:buChar char="•"/>
            </a:pPr>
            <a:r>
              <a:rPr lang="en-US" sz="2787">
                <a:solidFill>
                  <a:srgbClr val="000000"/>
                </a:solidFill>
                <a:latin typeface="Public Sans"/>
                <a:ea typeface="Public Sans"/>
                <a:cs typeface="Public Sans"/>
                <a:sym typeface="Public Sans"/>
              </a:rPr>
              <a:t>y : 88.3% client tidak membeli deposito. Kolom yang merupakan target ini memiliki class-imbalance.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DAGspqqnmJI</dc:identifier>
  <dcterms:modified xsi:type="dcterms:W3CDTF">2011-08-01T06:04:30Z</dcterms:modified>
  <cp:revision>1</cp:revision>
  <dc:title>Banking Telesales Marketing Optimization</dc:title>
</cp:coreProperties>
</file>