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c16df627a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c16df62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c16df627a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c16df62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c16df627a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c16df62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c16df627a_4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c16df627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c16df627a_0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c16df627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c16df627a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c16df62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c16df627a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c16df627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c16df627a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c16df62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c16df627a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c16df627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c16df627a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c16df627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6ed03283_2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6ed032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c16df627a_0_1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c16df627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c16df627a_0_1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c16df627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c16df627a_0_2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c16df627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6ed03283_2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6ed0328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6ed03283_2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6ed0328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b6ed03283_2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b6ed0328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6ed03283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6ed032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c16df627a_8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c16df627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c16df627a_8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c16df627a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c16df627a_1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c16df627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16df627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c16df6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#53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Processos - Multiprocessamento #3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576950" y="2995450"/>
            <a:ext cx="5884800" cy="3475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1536631"/>
            <a:ext cx="85206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Em comparação com as Threads, processos são completamente independentes do seu “programa”. Ou seja, threads são linhas de execução dentro de um mesmo processo. Processos não compartilham nem mesmo memória com o processo pai.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1857900" y="3347625"/>
            <a:ext cx="1618800" cy="29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968650" y="2967600"/>
            <a:ext cx="320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meu programa</a:t>
            </a:r>
            <a:endParaRPr b="1"/>
          </a:p>
        </p:txBody>
      </p:sp>
      <p:sp>
        <p:nvSpPr>
          <p:cNvPr id="182" name="Google Shape;182;p22"/>
          <p:cNvSpPr/>
          <p:nvPr/>
        </p:nvSpPr>
        <p:spPr>
          <a:xfrm>
            <a:off x="2256550" y="357930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memória</a:t>
            </a:r>
            <a:endParaRPr b="1"/>
          </a:p>
        </p:txBody>
      </p:sp>
      <p:sp>
        <p:nvSpPr>
          <p:cNvPr id="183" name="Google Shape;183;p22"/>
          <p:cNvSpPr/>
          <p:nvPr/>
        </p:nvSpPr>
        <p:spPr>
          <a:xfrm>
            <a:off x="2256450" y="4209500"/>
            <a:ext cx="1044300" cy="1974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2404800" y="426510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th0</a:t>
            </a:r>
            <a:endParaRPr b="1"/>
          </a:p>
        </p:txBody>
      </p:sp>
      <p:sp>
        <p:nvSpPr>
          <p:cNvPr id="185" name="Google Shape;185;p22"/>
          <p:cNvSpPr txBox="1"/>
          <p:nvPr/>
        </p:nvSpPr>
        <p:spPr>
          <a:xfrm rot="-5400000">
            <a:off x="1366800" y="4909200"/>
            <a:ext cx="1529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threads</a:t>
            </a:r>
            <a:endParaRPr b="1"/>
          </a:p>
        </p:txBody>
      </p:sp>
      <p:sp>
        <p:nvSpPr>
          <p:cNvPr id="186" name="Google Shape;186;p22"/>
          <p:cNvSpPr txBox="1"/>
          <p:nvPr/>
        </p:nvSpPr>
        <p:spPr>
          <a:xfrm rot="5400000">
            <a:off x="6394625" y="4478300"/>
            <a:ext cx="1918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Processos</a:t>
            </a:r>
            <a:endParaRPr b="1"/>
          </a:p>
        </p:txBody>
      </p:sp>
      <p:sp>
        <p:nvSpPr>
          <p:cNvPr id="187" name="Google Shape;187;p22"/>
          <p:cNvSpPr txBox="1"/>
          <p:nvPr/>
        </p:nvSpPr>
        <p:spPr>
          <a:xfrm rot="-2266293">
            <a:off x="-88006" y="2752465"/>
            <a:ext cx="3206617" cy="763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de uma execução multiprocessada</a:t>
            </a:r>
            <a:endParaRPr b="1"/>
          </a:p>
        </p:txBody>
      </p:sp>
      <p:sp>
        <p:nvSpPr>
          <p:cNvPr id="188" name="Google Shape;188;p22"/>
          <p:cNvSpPr/>
          <p:nvPr/>
        </p:nvSpPr>
        <p:spPr>
          <a:xfrm>
            <a:off x="3657513" y="3347625"/>
            <a:ext cx="1618800" cy="29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4056163" y="357930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memória</a:t>
            </a:r>
            <a:endParaRPr b="1"/>
          </a:p>
        </p:txBody>
      </p:sp>
      <p:sp>
        <p:nvSpPr>
          <p:cNvPr id="190" name="Google Shape;190;p22"/>
          <p:cNvSpPr/>
          <p:nvPr/>
        </p:nvSpPr>
        <p:spPr>
          <a:xfrm>
            <a:off x="4056063" y="4209500"/>
            <a:ext cx="1044300" cy="1974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4204413" y="426510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th0</a:t>
            </a:r>
            <a:endParaRPr b="1"/>
          </a:p>
        </p:txBody>
      </p:sp>
      <p:sp>
        <p:nvSpPr>
          <p:cNvPr id="192" name="Google Shape;192;p22"/>
          <p:cNvSpPr txBox="1"/>
          <p:nvPr/>
        </p:nvSpPr>
        <p:spPr>
          <a:xfrm rot="-5400000">
            <a:off x="3166413" y="4909200"/>
            <a:ext cx="1529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threads</a:t>
            </a:r>
            <a:endParaRPr b="1"/>
          </a:p>
        </p:txBody>
      </p:sp>
      <p:sp>
        <p:nvSpPr>
          <p:cNvPr id="193" name="Google Shape;193;p22"/>
          <p:cNvSpPr/>
          <p:nvPr/>
        </p:nvSpPr>
        <p:spPr>
          <a:xfrm>
            <a:off x="5457150" y="3347625"/>
            <a:ext cx="1618800" cy="29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5855800" y="357930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memória</a:t>
            </a:r>
            <a:endParaRPr b="1"/>
          </a:p>
        </p:txBody>
      </p:sp>
      <p:sp>
        <p:nvSpPr>
          <p:cNvPr id="195" name="Google Shape;195;p22"/>
          <p:cNvSpPr/>
          <p:nvPr/>
        </p:nvSpPr>
        <p:spPr>
          <a:xfrm>
            <a:off x="5855700" y="4209500"/>
            <a:ext cx="1044300" cy="1974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6004050" y="426510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th0</a:t>
            </a:r>
            <a:endParaRPr b="1"/>
          </a:p>
        </p:txBody>
      </p:sp>
      <p:sp>
        <p:nvSpPr>
          <p:cNvPr id="197" name="Google Shape;197;p22"/>
          <p:cNvSpPr txBox="1"/>
          <p:nvPr/>
        </p:nvSpPr>
        <p:spPr>
          <a:xfrm rot="-5400000">
            <a:off x="4966050" y="4909200"/>
            <a:ext cx="1529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threads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Ou seja, nessa linha de execução, não existe compartilhamento de escopo entre processos. Ou seja, nossa queue da live passada falharia. Ao menos que a queue esteja pronta </a:t>
            </a:r>
            <a:r>
              <a:rPr lang="pt-BR"/>
              <a:t>múltiplos</a:t>
            </a:r>
            <a:r>
              <a:rPr lang="pt-BR"/>
              <a:t> processos.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430765" y="2613474"/>
            <a:ext cx="8520600" cy="57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</p:txBody>
      </p:sp>
      <p:sp>
        <p:nvSpPr>
          <p:cNvPr id="205" name="Google Shape;205;p23"/>
          <p:cNvSpPr/>
          <p:nvPr/>
        </p:nvSpPr>
        <p:spPr>
          <a:xfrm>
            <a:off x="1040364" y="4647936"/>
            <a:ext cx="1992900" cy="181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097589" y="4968813"/>
            <a:ext cx="1796400" cy="390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207" name="Google Shape;207;p23"/>
          <p:cNvSpPr/>
          <p:nvPr/>
        </p:nvSpPr>
        <p:spPr>
          <a:xfrm>
            <a:off x="1129164" y="5475855"/>
            <a:ext cx="1796400" cy="390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208" name="Google Shape;208;p23"/>
          <p:cNvSpPr/>
          <p:nvPr/>
        </p:nvSpPr>
        <p:spPr>
          <a:xfrm>
            <a:off x="1129164" y="5982869"/>
            <a:ext cx="1796400" cy="390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sp>
        <p:nvSpPr>
          <p:cNvPr id="209" name="Google Shape;209;p23"/>
          <p:cNvSpPr txBox="1"/>
          <p:nvPr/>
        </p:nvSpPr>
        <p:spPr>
          <a:xfrm>
            <a:off x="1081164" y="4615340"/>
            <a:ext cx="1892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0</a:t>
            </a:r>
            <a:endParaRPr b="1"/>
          </a:p>
        </p:txBody>
      </p:sp>
      <p:sp>
        <p:nvSpPr>
          <p:cNvPr id="210" name="Google Shape;210;p23"/>
          <p:cNvSpPr/>
          <p:nvPr/>
        </p:nvSpPr>
        <p:spPr>
          <a:xfrm>
            <a:off x="2056738" y="3395505"/>
            <a:ext cx="5185200" cy="1008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/>
          </a:p>
        </p:txBody>
      </p:sp>
      <p:sp>
        <p:nvSpPr>
          <p:cNvPr id="211" name="Google Shape;211;p23"/>
          <p:cNvSpPr txBox="1"/>
          <p:nvPr/>
        </p:nvSpPr>
        <p:spPr>
          <a:xfrm>
            <a:off x="3264816" y="3395505"/>
            <a:ext cx="2945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queue (fila)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2204862" y="3814545"/>
            <a:ext cx="816000" cy="3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1</a:t>
            </a:r>
            <a:endParaRPr b="1"/>
          </a:p>
        </p:txBody>
      </p:sp>
      <p:sp>
        <p:nvSpPr>
          <p:cNvPr id="213" name="Google Shape;213;p23"/>
          <p:cNvSpPr/>
          <p:nvPr/>
        </p:nvSpPr>
        <p:spPr>
          <a:xfrm>
            <a:off x="3185272" y="3814545"/>
            <a:ext cx="816000" cy="3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2</a:t>
            </a:r>
            <a:endParaRPr b="1"/>
          </a:p>
        </p:txBody>
      </p:sp>
      <p:sp>
        <p:nvSpPr>
          <p:cNvPr id="214" name="Google Shape;214;p23"/>
          <p:cNvSpPr/>
          <p:nvPr/>
        </p:nvSpPr>
        <p:spPr>
          <a:xfrm>
            <a:off x="4202906" y="3814545"/>
            <a:ext cx="816000" cy="3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3</a:t>
            </a:r>
            <a:endParaRPr b="1"/>
          </a:p>
        </p:txBody>
      </p:sp>
      <p:sp>
        <p:nvSpPr>
          <p:cNvPr id="215" name="Google Shape;215;p23"/>
          <p:cNvSpPr/>
          <p:nvPr/>
        </p:nvSpPr>
        <p:spPr>
          <a:xfrm>
            <a:off x="5220568" y="3814545"/>
            <a:ext cx="816000" cy="3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x</a:t>
            </a:r>
            <a:endParaRPr b="1"/>
          </a:p>
        </p:txBody>
      </p:sp>
      <p:sp>
        <p:nvSpPr>
          <p:cNvPr id="216" name="Google Shape;216;p23"/>
          <p:cNvSpPr/>
          <p:nvPr/>
        </p:nvSpPr>
        <p:spPr>
          <a:xfrm>
            <a:off x="6238209" y="3814545"/>
            <a:ext cx="816000" cy="3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100</a:t>
            </a:r>
            <a:endParaRPr b="1"/>
          </a:p>
        </p:txBody>
      </p:sp>
      <p:cxnSp>
        <p:nvCxnSpPr>
          <p:cNvPr id="217" name="Google Shape;217;p23"/>
          <p:cNvCxnSpPr>
            <a:stCxn id="210" idx="2"/>
            <a:endCxn id="205" idx="3"/>
          </p:cNvCxnSpPr>
          <p:nvPr/>
        </p:nvCxnSpPr>
        <p:spPr>
          <a:xfrm rot="5400000">
            <a:off x="3264688" y="4172655"/>
            <a:ext cx="1153200" cy="1616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" name="Google Shape;218;p23"/>
          <p:cNvCxnSpPr>
            <a:stCxn id="204" idx="1"/>
            <a:endCxn id="210" idx="1"/>
          </p:cNvCxnSpPr>
          <p:nvPr/>
        </p:nvCxnSpPr>
        <p:spPr>
          <a:xfrm>
            <a:off x="430765" y="2898924"/>
            <a:ext cx="1626000" cy="1000800"/>
          </a:xfrm>
          <a:prstGeom prst="bentConnector3">
            <a:avLst>
              <a:gd fmla="val -1464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" name="Google Shape;219;p23"/>
          <p:cNvSpPr/>
          <p:nvPr/>
        </p:nvSpPr>
        <p:spPr>
          <a:xfrm>
            <a:off x="6276585" y="4647936"/>
            <a:ext cx="1992900" cy="181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6333810" y="4968813"/>
            <a:ext cx="1796400" cy="390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221" name="Google Shape;221;p23"/>
          <p:cNvSpPr/>
          <p:nvPr/>
        </p:nvSpPr>
        <p:spPr>
          <a:xfrm>
            <a:off x="6365385" y="5475855"/>
            <a:ext cx="1796400" cy="390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222" name="Google Shape;222;p23"/>
          <p:cNvSpPr/>
          <p:nvPr/>
        </p:nvSpPr>
        <p:spPr>
          <a:xfrm>
            <a:off x="6365385" y="5982869"/>
            <a:ext cx="1796400" cy="390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sp>
        <p:nvSpPr>
          <p:cNvPr id="223" name="Google Shape;223;p23"/>
          <p:cNvSpPr txBox="1"/>
          <p:nvPr/>
        </p:nvSpPr>
        <p:spPr>
          <a:xfrm>
            <a:off x="6317385" y="4615340"/>
            <a:ext cx="1892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1</a:t>
            </a:r>
            <a:endParaRPr b="1"/>
          </a:p>
        </p:txBody>
      </p:sp>
      <p:cxnSp>
        <p:nvCxnSpPr>
          <p:cNvPr id="224" name="Google Shape;224;p23"/>
          <p:cNvCxnSpPr>
            <a:stCxn id="210" idx="2"/>
            <a:endCxn id="219" idx="1"/>
          </p:cNvCxnSpPr>
          <p:nvPr/>
        </p:nvCxnSpPr>
        <p:spPr>
          <a:xfrm flipH="1" rot="-5400000">
            <a:off x="4886338" y="4167105"/>
            <a:ext cx="1153200" cy="1627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sobre as queues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Construindo um worker (similaridade de APIs)</a:t>
            </a:r>
            <a:endParaRPr/>
          </a:p>
        </p:txBody>
      </p:sp>
      <p:pic>
        <p:nvPicPr>
          <p:cNvPr id="235" name="Google Shape;235;p25"/>
          <p:cNvPicPr preferRelativeResize="0"/>
          <p:nvPr/>
        </p:nvPicPr>
        <p:blipFill rotWithShape="1">
          <a:blip r:embed="rId3">
            <a:alphaModFix/>
          </a:blip>
          <a:srcRect b="0" l="0" r="11150" t="0"/>
          <a:stretch/>
        </p:blipFill>
        <p:spPr>
          <a:xfrm>
            <a:off x="0" y="1560175"/>
            <a:ext cx="4161150" cy="50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550" y="1509367"/>
            <a:ext cx="4678050" cy="29643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5"/>
          <p:cNvCxnSpPr/>
          <p:nvPr/>
        </p:nvCxnSpPr>
        <p:spPr>
          <a:xfrm>
            <a:off x="2613450" y="2140800"/>
            <a:ext cx="1445700" cy="2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5"/>
          <p:cNvCxnSpPr/>
          <p:nvPr/>
        </p:nvCxnSpPr>
        <p:spPr>
          <a:xfrm>
            <a:off x="1232575" y="3808975"/>
            <a:ext cx="750600" cy="1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5"/>
          <p:cNvSpPr txBox="1"/>
          <p:nvPr/>
        </p:nvSpPr>
        <p:spPr>
          <a:xfrm>
            <a:off x="2486700" y="1742300"/>
            <a:ext cx="2085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multiprocess.Process</a:t>
            </a:r>
            <a:endParaRPr b="1" sz="1100"/>
          </a:p>
        </p:txBody>
      </p:sp>
      <p:sp>
        <p:nvSpPr>
          <p:cNvPr id="240" name="Google Shape;240;p25"/>
          <p:cNvSpPr txBox="1"/>
          <p:nvPr/>
        </p:nvSpPr>
        <p:spPr>
          <a:xfrm rot="1706340">
            <a:off x="1592300" y="3502597"/>
            <a:ext cx="800046" cy="269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Process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sobre a API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isolada entre processos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11700" y="1536631"/>
            <a:ext cx="85206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Quando um processo é iniciado ele tenta isolar o que vai precisar serializando isso usando </a:t>
            </a:r>
            <a:r>
              <a:rPr b="1" lang="pt-BR"/>
              <a:t>pickle (live 49)</a:t>
            </a:r>
            <a:r>
              <a:rPr lang="pt-BR"/>
              <a:t>.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1576963" y="2554775"/>
            <a:ext cx="5884800" cy="4115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1857913" y="3547375"/>
            <a:ext cx="1618800" cy="29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2906938" y="2554763"/>
            <a:ext cx="320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meu programa</a:t>
            </a:r>
            <a:endParaRPr b="1"/>
          </a:p>
        </p:txBody>
      </p:sp>
      <p:sp>
        <p:nvSpPr>
          <p:cNvPr id="255" name="Google Shape;255;p27"/>
          <p:cNvSpPr/>
          <p:nvPr/>
        </p:nvSpPr>
        <p:spPr>
          <a:xfrm>
            <a:off x="2256563" y="377905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memória</a:t>
            </a:r>
            <a:endParaRPr b="1"/>
          </a:p>
        </p:txBody>
      </p:sp>
      <p:sp>
        <p:nvSpPr>
          <p:cNvPr id="256" name="Google Shape;256;p27"/>
          <p:cNvSpPr/>
          <p:nvPr/>
        </p:nvSpPr>
        <p:spPr>
          <a:xfrm>
            <a:off x="2256463" y="4409250"/>
            <a:ext cx="1044300" cy="1974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2404763" y="446485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th0</a:t>
            </a:r>
            <a:endParaRPr b="1"/>
          </a:p>
        </p:txBody>
      </p:sp>
      <p:sp>
        <p:nvSpPr>
          <p:cNvPr id="258" name="Google Shape;258;p27"/>
          <p:cNvSpPr txBox="1"/>
          <p:nvPr/>
        </p:nvSpPr>
        <p:spPr>
          <a:xfrm rot="-5400000">
            <a:off x="1366813" y="4880350"/>
            <a:ext cx="1529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threads</a:t>
            </a:r>
            <a:endParaRPr b="1"/>
          </a:p>
        </p:txBody>
      </p:sp>
      <p:sp>
        <p:nvSpPr>
          <p:cNvPr id="259" name="Google Shape;259;p27"/>
          <p:cNvSpPr txBox="1"/>
          <p:nvPr/>
        </p:nvSpPr>
        <p:spPr>
          <a:xfrm rot="5400000">
            <a:off x="6394638" y="4678050"/>
            <a:ext cx="1918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Processos</a:t>
            </a:r>
            <a:endParaRPr b="1"/>
          </a:p>
        </p:txBody>
      </p:sp>
      <p:sp>
        <p:nvSpPr>
          <p:cNvPr id="260" name="Google Shape;260;p27"/>
          <p:cNvSpPr/>
          <p:nvPr/>
        </p:nvSpPr>
        <p:spPr>
          <a:xfrm>
            <a:off x="3657525" y="3547375"/>
            <a:ext cx="1618800" cy="29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4056175" y="377905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memória</a:t>
            </a:r>
            <a:endParaRPr b="1"/>
          </a:p>
        </p:txBody>
      </p:sp>
      <p:sp>
        <p:nvSpPr>
          <p:cNvPr id="262" name="Google Shape;262;p27"/>
          <p:cNvSpPr/>
          <p:nvPr/>
        </p:nvSpPr>
        <p:spPr>
          <a:xfrm>
            <a:off x="4056075" y="4409250"/>
            <a:ext cx="1044300" cy="1974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4204425" y="446485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th0</a:t>
            </a:r>
            <a:endParaRPr b="1"/>
          </a:p>
        </p:txBody>
      </p:sp>
      <p:sp>
        <p:nvSpPr>
          <p:cNvPr id="264" name="Google Shape;264;p27"/>
          <p:cNvSpPr txBox="1"/>
          <p:nvPr/>
        </p:nvSpPr>
        <p:spPr>
          <a:xfrm rot="-5400000">
            <a:off x="3166425" y="5108950"/>
            <a:ext cx="1529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threads</a:t>
            </a:r>
            <a:endParaRPr b="1"/>
          </a:p>
        </p:txBody>
      </p:sp>
      <p:sp>
        <p:nvSpPr>
          <p:cNvPr id="265" name="Google Shape;265;p27"/>
          <p:cNvSpPr/>
          <p:nvPr/>
        </p:nvSpPr>
        <p:spPr>
          <a:xfrm>
            <a:off x="5457163" y="3547375"/>
            <a:ext cx="1618800" cy="29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5855813" y="377905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memória</a:t>
            </a:r>
            <a:endParaRPr b="1"/>
          </a:p>
        </p:txBody>
      </p:sp>
      <p:sp>
        <p:nvSpPr>
          <p:cNvPr id="267" name="Google Shape;267;p27"/>
          <p:cNvSpPr/>
          <p:nvPr/>
        </p:nvSpPr>
        <p:spPr>
          <a:xfrm>
            <a:off x="5855713" y="4409250"/>
            <a:ext cx="1044300" cy="1974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6004063" y="446485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th0</a:t>
            </a:r>
            <a:endParaRPr b="1"/>
          </a:p>
        </p:txBody>
      </p:sp>
      <p:sp>
        <p:nvSpPr>
          <p:cNvPr id="269" name="Google Shape;269;p27"/>
          <p:cNvSpPr txBox="1"/>
          <p:nvPr/>
        </p:nvSpPr>
        <p:spPr>
          <a:xfrm rot="-5400000">
            <a:off x="4966063" y="5108950"/>
            <a:ext cx="1529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threads</a:t>
            </a:r>
            <a:endParaRPr b="1"/>
          </a:p>
        </p:txBody>
      </p:sp>
      <p:sp>
        <p:nvSpPr>
          <p:cNvPr id="270" name="Google Shape;270;p27"/>
          <p:cNvSpPr/>
          <p:nvPr/>
        </p:nvSpPr>
        <p:spPr>
          <a:xfrm>
            <a:off x="1857913" y="2940250"/>
            <a:ext cx="52179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memória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sobre serialização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Pools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311700" y="1536631"/>
            <a:ext cx="85206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Na </a:t>
            </a:r>
            <a:r>
              <a:rPr b="1" lang="pt-BR"/>
              <a:t>live 52</a:t>
            </a:r>
            <a:r>
              <a:rPr lang="pt-BR"/>
              <a:t>, fizemos um pool de threads, o que facilitaria nossa execução usando decomposição de dados usando nosso pipeline. Como o uso da queue do escopo </a:t>
            </a:r>
            <a:r>
              <a:rPr lang="pt-BR"/>
              <a:t>compartilhado</a:t>
            </a:r>
            <a:r>
              <a:rPr lang="pt-BR"/>
              <a:t> não poderia ser usada, os processos tem uma coisa </a:t>
            </a:r>
            <a:r>
              <a:rPr lang="pt-BR"/>
              <a:t>mágica</a:t>
            </a:r>
            <a:r>
              <a:rPr lang="pt-BR"/>
              <a:t>.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1482800" y="3693650"/>
            <a:ext cx="6102000" cy="2409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847375" y="3249729"/>
            <a:ext cx="69864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Pool (3)</a:t>
            </a:r>
            <a:endParaRPr b="1"/>
          </a:p>
        </p:txBody>
      </p:sp>
      <p:sp>
        <p:nvSpPr>
          <p:cNvPr id="284" name="Google Shape;284;p29"/>
          <p:cNvSpPr/>
          <p:nvPr/>
        </p:nvSpPr>
        <p:spPr>
          <a:xfrm>
            <a:off x="1857925" y="408077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3657525" y="408077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5457175" y="408077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 rot="5400000">
            <a:off x="6412363" y="4725925"/>
            <a:ext cx="1918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Processos</a:t>
            </a:r>
            <a:endParaRPr b="1"/>
          </a:p>
        </p:txBody>
      </p:sp>
      <p:sp>
        <p:nvSpPr>
          <p:cNvPr id="288" name="Google Shape;288;p29"/>
          <p:cNvSpPr/>
          <p:nvPr/>
        </p:nvSpPr>
        <p:spPr>
          <a:xfrm>
            <a:off x="2145138" y="421050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289" name="Google Shape;289;p29"/>
          <p:cNvSpPr/>
          <p:nvPr/>
        </p:nvSpPr>
        <p:spPr>
          <a:xfrm>
            <a:off x="3944750" y="421050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290" name="Google Shape;290;p29"/>
          <p:cNvSpPr/>
          <p:nvPr/>
        </p:nvSpPr>
        <p:spPr>
          <a:xfrm>
            <a:off x="5744388" y="421050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291" name="Google Shape;291;p29"/>
          <p:cNvSpPr/>
          <p:nvPr/>
        </p:nvSpPr>
        <p:spPr>
          <a:xfrm>
            <a:off x="2145113" y="507437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292" name="Google Shape;292;p29"/>
          <p:cNvSpPr/>
          <p:nvPr/>
        </p:nvSpPr>
        <p:spPr>
          <a:xfrm>
            <a:off x="3944725" y="507437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293" name="Google Shape;293;p29"/>
          <p:cNvSpPr/>
          <p:nvPr/>
        </p:nvSpPr>
        <p:spPr>
          <a:xfrm>
            <a:off x="5744363" y="507437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Pools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11700" y="1536631"/>
            <a:ext cx="85206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Na </a:t>
            </a:r>
            <a:r>
              <a:rPr b="1" lang="pt-BR"/>
              <a:t>live 52</a:t>
            </a:r>
            <a:r>
              <a:rPr lang="pt-BR"/>
              <a:t>, fizemos um pool de threads, o que facilitaria nossa execução usando decomposição de dados usando nosso pipeline. Como o uso da queue do escopo compartilhado não poderia ser usada, os processos tem uma coisa mágica.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6810925" y="408077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7098138" y="421050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302" name="Google Shape;302;p30"/>
          <p:cNvSpPr/>
          <p:nvPr/>
        </p:nvSpPr>
        <p:spPr>
          <a:xfrm>
            <a:off x="7098113" y="507437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303" name="Google Shape;303;p30"/>
          <p:cNvSpPr/>
          <p:nvPr/>
        </p:nvSpPr>
        <p:spPr>
          <a:xfrm>
            <a:off x="5759275" y="4040650"/>
            <a:ext cx="1278900" cy="82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 txBox="1"/>
          <p:nvPr/>
        </p:nvSpPr>
        <p:spPr>
          <a:xfrm>
            <a:off x="1362325" y="3484600"/>
            <a:ext cx="4365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Target</a:t>
            </a:r>
            <a:r>
              <a:rPr lang="pt-BR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Uma função ou uma classe que implemente __call__ e seja serializável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Pools</a:t>
            </a:r>
            <a:endParaRPr/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311700" y="1536631"/>
            <a:ext cx="85206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Na </a:t>
            </a:r>
            <a:r>
              <a:rPr b="1" lang="pt-BR"/>
              <a:t>live 52</a:t>
            </a:r>
            <a:r>
              <a:rPr lang="pt-BR"/>
              <a:t>, fizemos um pool de threads, o que facilitaria nossa execução usando decomposição de dados usando nosso pipeline. Como o uso da queue do escopo compartilhado não poderia ser usada, os processos tem uma coisa mágica.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6810925" y="408077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7098138" y="421050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313" name="Google Shape;313;p31"/>
          <p:cNvSpPr/>
          <p:nvPr/>
        </p:nvSpPr>
        <p:spPr>
          <a:xfrm>
            <a:off x="7098113" y="507437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314" name="Google Shape;314;p31"/>
          <p:cNvSpPr/>
          <p:nvPr/>
        </p:nvSpPr>
        <p:spPr>
          <a:xfrm>
            <a:off x="5777825" y="4912225"/>
            <a:ext cx="1278900" cy="82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/>
        </p:nvSpPr>
        <p:spPr>
          <a:xfrm>
            <a:off x="1362325" y="4322800"/>
            <a:ext cx="43650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Value</a:t>
            </a:r>
            <a:r>
              <a:rPr lang="pt-BR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Um valor que também possa ser serializável e possa ser processado pelo target, ou seja, sem levantar </a:t>
            </a:r>
            <a:r>
              <a:rPr lang="pt-BR" sz="1800">
                <a:solidFill>
                  <a:schemeClr val="dk2"/>
                </a:solidFill>
              </a:rPr>
              <a:t>exceções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156975" y="493700"/>
            <a:ext cx="31305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Muito obrigado &lt;3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Edimar Fardim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Eliabe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Fabiano Teichmann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Lugão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 boladona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Tadei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 Santos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Willian Lopes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85431" l="42359" r="45795" t="2325"/>
          <a:stretch/>
        </p:blipFill>
        <p:spPr>
          <a:xfrm>
            <a:off x="1350938" y="1657075"/>
            <a:ext cx="931609" cy="1068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85900" l="10144" r="78010" t="1854"/>
          <a:stretch/>
        </p:blipFill>
        <p:spPr>
          <a:xfrm>
            <a:off x="309700" y="1657075"/>
            <a:ext cx="931609" cy="1068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85243" l="74506" r="13142" t="2338"/>
          <a:stretch/>
        </p:blipFill>
        <p:spPr>
          <a:xfrm>
            <a:off x="2392178" y="1671708"/>
            <a:ext cx="931609" cy="77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54111" l="10047" r="78447" t="35043"/>
          <a:stretch/>
        </p:blipFill>
        <p:spPr>
          <a:xfrm>
            <a:off x="3433417" y="1704175"/>
            <a:ext cx="931609" cy="97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53800" l="42172" r="45231" t="34665"/>
          <a:stretch/>
        </p:blipFill>
        <p:spPr>
          <a:xfrm>
            <a:off x="309701" y="2840060"/>
            <a:ext cx="931609" cy="94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53485" l="74278" r="12807" t="34895"/>
          <a:stretch/>
        </p:blipFill>
        <p:spPr>
          <a:xfrm>
            <a:off x="1350935" y="2848276"/>
            <a:ext cx="931609" cy="929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 b="19297" l="74276" r="13889" t="68636"/>
          <a:stretch/>
        </p:blipFill>
        <p:spPr>
          <a:xfrm>
            <a:off x="2392173" y="2786310"/>
            <a:ext cx="931609" cy="79025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5156975" y="3113500"/>
            <a:ext cx="3130500" cy="3141600"/>
          </a:xfrm>
          <a:prstGeom prst="hear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207500" y="214200"/>
            <a:ext cx="39867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APOIE O CANAL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apoia.se/livedepython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usando o Pool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com Pool de processos</a:t>
            </a:r>
            <a:endParaRPr/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311700" y="1536631"/>
            <a:ext cx="85206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Vamos novamente compor as funções e o resultado da composição deverá ser serializável, após isso, o pool vai consumir uma lista, sem </a:t>
            </a:r>
            <a:r>
              <a:rPr lang="pt-BR"/>
              <a:t>intervenção</a:t>
            </a:r>
            <a:r>
              <a:rPr lang="pt-BR"/>
              <a:t> de eventos e vai consumir uma lista do Python e não uma queue</a:t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168875" y="4104500"/>
            <a:ext cx="6102000" cy="2409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 txBox="1"/>
          <p:nvPr/>
        </p:nvSpPr>
        <p:spPr>
          <a:xfrm>
            <a:off x="-466550" y="3660579"/>
            <a:ext cx="69864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Pool (n)</a:t>
            </a:r>
            <a:endParaRPr b="1"/>
          </a:p>
        </p:txBody>
      </p:sp>
      <p:sp>
        <p:nvSpPr>
          <p:cNvPr id="329" name="Google Shape;329;p33"/>
          <p:cNvSpPr/>
          <p:nvPr/>
        </p:nvSpPr>
        <p:spPr>
          <a:xfrm>
            <a:off x="544000" y="449162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2343600" y="449162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4143250" y="449162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 txBox="1"/>
          <p:nvPr/>
        </p:nvSpPr>
        <p:spPr>
          <a:xfrm rot="5400000">
            <a:off x="5098438" y="5136775"/>
            <a:ext cx="1918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Processos</a:t>
            </a:r>
            <a:endParaRPr b="1"/>
          </a:p>
        </p:txBody>
      </p:sp>
      <p:sp>
        <p:nvSpPr>
          <p:cNvPr id="333" name="Google Shape;333;p33"/>
          <p:cNvSpPr/>
          <p:nvPr/>
        </p:nvSpPr>
        <p:spPr>
          <a:xfrm>
            <a:off x="831213" y="462135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334" name="Google Shape;334;p33"/>
          <p:cNvSpPr/>
          <p:nvPr/>
        </p:nvSpPr>
        <p:spPr>
          <a:xfrm>
            <a:off x="2630825" y="462135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335" name="Google Shape;335;p33"/>
          <p:cNvSpPr/>
          <p:nvPr/>
        </p:nvSpPr>
        <p:spPr>
          <a:xfrm>
            <a:off x="4430463" y="462135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336" name="Google Shape;336;p33"/>
          <p:cNvSpPr/>
          <p:nvPr/>
        </p:nvSpPr>
        <p:spPr>
          <a:xfrm>
            <a:off x="831188" y="548522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337" name="Google Shape;337;p33"/>
          <p:cNvSpPr/>
          <p:nvPr/>
        </p:nvSpPr>
        <p:spPr>
          <a:xfrm>
            <a:off x="2630800" y="548522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338" name="Google Shape;338;p33"/>
          <p:cNvSpPr/>
          <p:nvPr/>
        </p:nvSpPr>
        <p:spPr>
          <a:xfrm>
            <a:off x="4430438" y="548522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339" name="Google Shape;339;p33"/>
          <p:cNvSpPr/>
          <p:nvPr/>
        </p:nvSpPr>
        <p:spPr>
          <a:xfrm>
            <a:off x="311700" y="2613475"/>
            <a:ext cx="8520600" cy="97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[poke1, </a:t>
            </a:r>
            <a:r>
              <a:rPr lang="pt-BR">
                <a:solidFill>
                  <a:schemeClr val="dk1"/>
                </a:solidFill>
              </a:rPr>
              <a:t>poke2, poke3, poke4, poke5, poke6, pokeN, pokeN+1 poke... </a:t>
            </a:r>
            <a:r>
              <a:rPr lang="pt-BR"/>
              <a:t>]</a:t>
            </a:r>
            <a:endParaRPr/>
          </a:p>
        </p:txBody>
      </p:sp>
      <p:cxnSp>
        <p:nvCxnSpPr>
          <p:cNvPr id="340" name="Google Shape;340;p33"/>
          <p:cNvCxnSpPr>
            <a:stCxn id="339" idx="2"/>
            <a:endCxn id="332" idx="0"/>
          </p:cNvCxnSpPr>
          <p:nvPr/>
        </p:nvCxnSpPr>
        <p:spPr>
          <a:xfrm flipH="1" rot="-5400000">
            <a:off x="4539150" y="3618025"/>
            <a:ext cx="1764600" cy="1698900"/>
          </a:xfrm>
          <a:prstGeom prst="bentConnector4">
            <a:avLst>
              <a:gd fmla="val 22824" name="adj1"/>
              <a:gd fmla="val 11401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com Pool de processos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168875" y="2732900"/>
            <a:ext cx="6102000" cy="2409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 txBox="1"/>
          <p:nvPr/>
        </p:nvSpPr>
        <p:spPr>
          <a:xfrm>
            <a:off x="-466550" y="2288979"/>
            <a:ext cx="69864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Pool (n)</a:t>
            </a:r>
            <a:endParaRPr b="1"/>
          </a:p>
        </p:txBody>
      </p:sp>
      <p:sp>
        <p:nvSpPr>
          <p:cNvPr id="348" name="Google Shape;348;p34"/>
          <p:cNvSpPr/>
          <p:nvPr/>
        </p:nvSpPr>
        <p:spPr>
          <a:xfrm>
            <a:off x="544000" y="312002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2343600" y="312002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4143250" y="3120025"/>
            <a:ext cx="1618800" cy="171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 txBox="1"/>
          <p:nvPr/>
        </p:nvSpPr>
        <p:spPr>
          <a:xfrm rot="5400000">
            <a:off x="5098438" y="3765175"/>
            <a:ext cx="1918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Processos</a:t>
            </a:r>
            <a:endParaRPr b="1"/>
          </a:p>
        </p:txBody>
      </p:sp>
      <p:sp>
        <p:nvSpPr>
          <p:cNvPr id="352" name="Google Shape;352;p34"/>
          <p:cNvSpPr/>
          <p:nvPr/>
        </p:nvSpPr>
        <p:spPr>
          <a:xfrm>
            <a:off x="831213" y="324975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353" name="Google Shape;353;p34"/>
          <p:cNvSpPr/>
          <p:nvPr/>
        </p:nvSpPr>
        <p:spPr>
          <a:xfrm>
            <a:off x="2630825" y="324975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354" name="Google Shape;354;p34"/>
          <p:cNvSpPr/>
          <p:nvPr/>
        </p:nvSpPr>
        <p:spPr>
          <a:xfrm>
            <a:off x="4430463" y="3249750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355" name="Google Shape;355;p34"/>
          <p:cNvSpPr/>
          <p:nvPr/>
        </p:nvSpPr>
        <p:spPr>
          <a:xfrm>
            <a:off x="831188" y="411362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356" name="Google Shape;356;p34"/>
          <p:cNvSpPr/>
          <p:nvPr/>
        </p:nvSpPr>
        <p:spPr>
          <a:xfrm>
            <a:off x="2630800" y="411362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357" name="Google Shape;357;p34"/>
          <p:cNvSpPr/>
          <p:nvPr/>
        </p:nvSpPr>
        <p:spPr>
          <a:xfrm>
            <a:off x="4430438" y="4113625"/>
            <a:ext cx="1044300" cy="50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358" name="Google Shape;358;p34"/>
          <p:cNvSpPr/>
          <p:nvPr/>
        </p:nvSpPr>
        <p:spPr>
          <a:xfrm>
            <a:off x="311700" y="1241875"/>
            <a:ext cx="8520600" cy="97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[poke1, </a:t>
            </a:r>
            <a:r>
              <a:rPr lang="pt-BR">
                <a:solidFill>
                  <a:schemeClr val="dk1"/>
                </a:solidFill>
              </a:rPr>
              <a:t>poke2, poke3, poke4, poke5, poke6, pokeN, pokeN+1 poke... </a:t>
            </a:r>
            <a:r>
              <a:rPr lang="pt-BR"/>
              <a:t>]</a:t>
            </a:r>
            <a:endParaRPr/>
          </a:p>
        </p:txBody>
      </p:sp>
      <p:cxnSp>
        <p:nvCxnSpPr>
          <p:cNvPr id="359" name="Google Shape;359;p34"/>
          <p:cNvCxnSpPr>
            <a:stCxn id="358" idx="2"/>
            <a:endCxn id="351" idx="0"/>
          </p:cNvCxnSpPr>
          <p:nvPr/>
        </p:nvCxnSpPr>
        <p:spPr>
          <a:xfrm flipH="1" rot="-5400000">
            <a:off x="4539150" y="2246425"/>
            <a:ext cx="1764600" cy="1698900"/>
          </a:xfrm>
          <a:prstGeom prst="bentConnector4">
            <a:avLst>
              <a:gd fmla="val 22824" name="adj1"/>
              <a:gd fmla="val 11401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0" name="Google Shape;360;p34"/>
          <p:cNvSpPr/>
          <p:nvPr/>
        </p:nvSpPr>
        <p:spPr>
          <a:xfrm>
            <a:off x="311700" y="5661825"/>
            <a:ext cx="8520600" cy="971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Resultado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[poke1, </a:t>
            </a:r>
            <a:r>
              <a:rPr lang="pt-BR">
                <a:solidFill>
                  <a:schemeClr val="dk1"/>
                </a:solidFill>
              </a:rPr>
              <a:t>poke2, poke3, poke4, poke5, poke6, pokeN, pokeN+1 poke... </a:t>
            </a:r>
            <a:r>
              <a:rPr lang="pt-BR"/>
              <a:t>]</a:t>
            </a:r>
            <a:endParaRPr/>
          </a:p>
        </p:txBody>
      </p:sp>
      <p:cxnSp>
        <p:nvCxnSpPr>
          <p:cNvPr id="361" name="Google Shape;361;p34"/>
          <p:cNvCxnSpPr>
            <a:stCxn id="346" idx="2"/>
            <a:endCxn id="360" idx="0"/>
          </p:cNvCxnSpPr>
          <p:nvPr/>
        </p:nvCxnSpPr>
        <p:spPr>
          <a:xfrm flipH="1" rot="-5400000">
            <a:off x="3636275" y="4726100"/>
            <a:ext cx="519300" cy="13521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idx="2" type="body"/>
          </p:nvPr>
        </p:nvSpPr>
        <p:spPr>
          <a:xfrm>
            <a:off x="4707425" y="974900"/>
            <a:ext cx="4271400" cy="57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Eduardo Mendes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Instituição: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Unicamp / Diebold Nixdorf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Contatos:</a:t>
            </a:r>
            <a:b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{facebook, github, gist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instagram, linkedin,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telegram, twitter}/dunossauro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367" name="Google Shape;3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00" y="152400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5"/>
          <p:cNvSpPr txBox="1"/>
          <p:nvPr/>
        </p:nvSpPr>
        <p:spPr>
          <a:xfrm>
            <a:off x="339875" y="5513600"/>
            <a:ext cx="3863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Dúvidas?</a:t>
            </a:r>
            <a:endParaRPr b="1"/>
          </a:p>
        </p:txBody>
      </p:sp>
      <p:sp>
        <p:nvSpPr>
          <p:cNvPr id="369" name="Google Shape;369;p35"/>
          <p:cNvSpPr txBox="1"/>
          <p:nvPr/>
        </p:nvSpPr>
        <p:spPr>
          <a:xfrm>
            <a:off x="471875" y="260000"/>
            <a:ext cx="35994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XOXO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28550" y="600200"/>
            <a:ext cx="838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1º Sorteio da Live de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https://goo.gl/forms/wiNGNZaXboZ5GxC12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66666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Nome</a:t>
            </a:r>
            <a:r>
              <a:rPr lang="pt-BR" sz="2400">
                <a:solidFill>
                  <a:srgbClr val="FFFFFF"/>
                </a:solidFill>
              </a:rPr>
              <a:t>: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Eduardo Mendes</a:t>
            </a:r>
            <a:br>
              <a:rPr lang="pt-BR" sz="2400">
                <a:solidFill>
                  <a:srgbClr val="FFFFFF"/>
                </a:solidFill>
              </a:rPr>
            </a:br>
            <a:br>
              <a:rPr lang="pt-BR" sz="2400">
                <a:solidFill>
                  <a:srgbClr val="FFFFFF"/>
                </a:solidFill>
              </a:rPr>
            </a:br>
            <a:r>
              <a:rPr b="1" lang="pt-BR" sz="2400">
                <a:solidFill>
                  <a:srgbClr val="FFFFFF"/>
                </a:solidFill>
              </a:rPr>
              <a:t>Instituição</a:t>
            </a:r>
            <a:r>
              <a:rPr lang="pt-BR" sz="2400">
                <a:solidFill>
                  <a:srgbClr val="FFFFFF"/>
                </a:solidFill>
              </a:rPr>
              <a:t>: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Unicamp / Diebold Nixdorf</a:t>
            </a:r>
            <a:br>
              <a:rPr lang="pt-BR" sz="2400">
                <a:solidFill>
                  <a:srgbClr val="FFFFFF"/>
                </a:solidFill>
              </a:rPr>
            </a:br>
            <a:br>
              <a:rPr lang="pt-BR" sz="2400">
                <a:solidFill>
                  <a:srgbClr val="FFFFFF"/>
                </a:solidFill>
              </a:rPr>
            </a:br>
            <a:r>
              <a:rPr b="1" lang="pt-BR" sz="2400">
                <a:solidFill>
                  <a:srgbClr val="FFFFFF"/>
                </a:solidFill>
              </a:rPr>
              <a:t>Contatos</a:t>
            </a:r>
            <a:r>
              <a:rPr lang="pt-BR" sz="2400">
                <a:solidFill>
                  <a:srgbClr val="FFFFFF"/>
                </a:solidFill>
              </a:rPr>
              <a:t>: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{</a:t>
            </a:r>
            <a:r>
              <a:rPr lang="pt-BR" sz="2400">
                <a:solidFill>
                  <a:srgbClr val="FFFFFF"/>
                </a:solidFill>
              </a:rPr>
              <a:t>facebook</a:t>
            </a:r>
            <a:r>
              <a:rPr lang="pt-BR" sz="2400">
                <a:solidFill>
                  <a:srgbClr val="FFFFFF"/>
                </a:solidFill>
              </a:rPr>
              <a:t>, github, gist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 </a:t>
            </a:r>
            <a:r>
              <a:rPr lang="pt-BR" sz="2400">
                <a:solidFill>
                  <a:srgbClr val="FFFFFF"/>
                </a:solidFill>
              </a:rPr>
              <a:t>instagram, linkedin,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 telegram, twitter}/dunossauro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DSC_1539.JPG" id="80" name="Google Shape;80;p16"/>
          <p:cNvPicPr preferRelativeResize="0"/>
          <p:nvPr/>
        </p:nvPicPr>
        <p:blipFill rotWithShape="1">
          <a:blip r:embed="rId3">
            <a:alphaModFix/>
          </a:blip>
          <a:srcRect b="15342" l="27633" r="45937" t="30974"/>
          <a:stretch/>
        </p:blipFill>
        <p:spPr>
          <a:xfrm rot="10800000">
            <a:off x="-15448" y="162511"/>
            <a:ext cx="4587448" cy="653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Relembrando o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Relembrando nossas soluções até então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Entendendo os </a:t>
            </a:r>
            <a:r>
              <a:rPr lang="pt-BR"/>
              <a:t>fundamentos</a:t>
            </a:r>
            <a:r>
              <a:rPr lang="pt-BR"/>
              <a:t> de processos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Similaridade de APIS (threads, multiprocess)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Memória compartilhada?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 o problema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99750" y="31538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</p:txBody>
      </p:sp>
      <p:cxnSp>
        <p:nvCxnSpPr>
          <p:cNvPr id="93" name="Google Shape;93;p18"/>
          <p:cNvCxnSpPr/>
          <p:nvPr/>
        </p:nvCxnSpPr>
        <p:spPr>
          <a:xfrm>
            <a:off x="2210300" y="2670533"/>
            <a:ext cx="0" cy="1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/>
          <p:nvPr/>
        </p:nvSpPr>
        <p:spPr>
          <a:xfrm>
            <a:off x="2531225" y="31538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95" name="Google Shape;95;p18"/>
          <p:cNvSpPr/>
          <p:nvPr/>
        </p:nvSpPr>
        <p:spPr>
          <a:xfrm>
            <a:off x="4912225" y="31538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96" name="Google Shape;96;p18"/>
          <p:cNvSpPr/>
          <p:nvPr/>
        </p:nvSpPr>
        <p:spPr>
          <a:xfrm>
            <a:off x="2036382" y="33632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152300" y="31538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sp>
        <p:nvSpPr>
          <p:cNvPr id="98" name="Google Shape;98;p18"/>
          <p:cNvSpPr/>
          <p:nvPr/>
        </p:nvSpPr>
        <p:spPr>
          <a:xfrm>
            <a:off x="4467882" y="33632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753169" y="33632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4572000" y="2681033"/>
            <a:ext cx="0" cy="1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6930475" y="2681033"/>
            <a:ext cx="0" cy="1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323150" y="1660633"/>
            <a:ext cx="8462700" cy="1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o download de um sprite dos primeiros 100 </a:t>
            </a:r>
            <a:r>
              <a:rPr lang="pt-BR"/>
              <a:t>pokémons</a:t>
            </a:r>
            <a:r>
              <a:rPr lang="pt-BR"/>
              <a:t> da pokeapi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99750" y="5886133"/>
            <a:ext cx="8849100" cy="3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+ </a:t>
            </a:r>
            <a:r>
              <a:rPr lang="pt-BR"/>
              <a:t>100 + 100 + 100 = 301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531225" y="5218967"/>
            <a:ext cx="6417600" cy="3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 + 100 + 100 = 300</a:t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Decomposição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536633"/>
            <a:ext cx="8520600" cy="1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decomposição inside em pegar um gargalo do processamento e decompor ele em tarefas menores. Vamos chamar tarefas de ‘tasks’ e coisas que resolvem as tasks de workers.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99750" y="34586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</p:txBody>
      </p:sp>
      <p:cxnSp>
        <p:nvCxnSpPr>
          <p:cNvPr id="112" name="Google Shape;112;p19"/>
          <p:cNvCxnSpPr/>
          <p:nvPr/>
        </p:nvCxnSpPr>
        <p:spPr>
          <a:xfrm flipH="1">
            <a:off x="2208200" y="2975333"/>
            <a:ext cx="2100" cy="33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/>
          <p:nvPr/>
        </p:nvSpPr>
        <p:spPr>
          <a:xfrm>
            <a:off x="2531225" y="34586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114" name="Google Shape;114;p19"/>
          <p:cNvSpPr/>
          <p:nvPr/>
        </p:nvSpPr>
        <p:spPr>
          <a:xfrm>
            <a:off x="4912225" y="34586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115" name="Google Shape;115;p19"/>
          <p:cNvSpPr/>
          <p:nvPr/>
        </p:nvSpPr>
        <p:spPr>
          <a:xfrm>
            <a:off x="2036382" y="36680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7152300" y="34586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cxnSp>
        <p:nvCxnSpPr>
          <p:cNvPr id="117" name="Google Shape;117;p19"/>
          <p:cNvCxnSpPr/>
          <p:nvPr/>
        </p:nvCxnSpPr>
        <p:spPr>
          <a:xfrm flipH="1">
            <a:off x="4564500" y="2985833"/>
            <a:ext cx="7500" cy="34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6930475" y="2985833"/>
            <a:ext cx="10500" cy="34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9" name="Google Shape;119;p19"/>
          <p:cNvSpPr/>
          <p:nvPr/>
        </p:nvSpPr>
        <p:spPr>
          <a:xfrm>
            <a:off x="3005225" y="4453533"/>
            <a:ext cx="848400" cy="44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73750" y="4453533"/>
            <a:ext cx="848400" cy="44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5386225" y="4453533"/>
            <a:ext cx="848400" cy="44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626325" y="4453533"/>
            <a:ext cx="848400" cy="44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01300" y="5133633"/>
            <a:ext cx="1593300" cy="3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Task </a:t>
            </a:r>
            <a:r>
              <a:rPr lang="pt-BR"/>
              <a:t>síncrona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467882" y="36680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753169" y="36680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Decomposição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99750" y="24426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</p:txBody>
      </p:sp>
      <p:cxnSp>
        <p:nvCxnSpPr>
          <p:cNvPr id="132" name="Google Shape;132;p20"/>
          <p:cNvCxnSpPr/>
          <p:nvPr/>
        </p:nvCxnSpPr>
        <p:spPr>
          <a:xfrm>
            <a:off x="2210300" y="1654533"/>
            <a:ext cx="4500" cy="46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3" name="Google Shape;133;p20"/>
          <p:cNvSpPr/>
          <p:nvPr/>
        </p:nvSpPr>
        <p:spPr>
          <a:xfrm>
            <a:off x="2470775" y="1892633"/>
            <a:ext cx="6624600" cy="14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470775" y="3518233"/>
            <a:ext cx="6624600" cy="14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531225" y="24426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136" name="Google Shape;136;p20"/>
          <p:cNvSpPr/>
          <p:nvPr/>
        </p:nvSpPr>
        <p:spPr>
          <a:xfrm>
            <a:off x="4912225" y="24426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137" name="Google Shape;137;p20"/>
          <p:cNvSpPr/>
          <p:nvPr/>
        </p:nvSpPr>
        <p:spPr>
          <a:xfrm>
            <a:off x="2035257" y="38466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152300" y="24426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sp>
        <p:nvSpPr>
          <p:cNvPr id="139" name="Google Shape;139;p20"/>
          <p:cNvSpPr/>
          <p:nvPr/>
        </p:nvSpPr>
        <p:spPr>
          <a:xfrm>
            <a:off x="4467882" y="26520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753169" y="26520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73738" y="4416367"/>
            <a:ext cx="848400" cy="44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73750" y="3339167"/>
            <a:ext cx="848400" cy="44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rot="5400000">
            <a:off x="761557" y="3972867"/>
            <a:ext cx="4728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4860750" y="1764633"/>
            <a:ext cx="1892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0</a:t>
            </a:r>
            <a:endParaRPr b="1"/>
          </a:p>
        </p:txBody>
      </p:sp>
      <p:sp>
        <p:nvSpPr>
          <p:cNvPr id="145" name="Google Shape;145;p20"/>
          <p:cNvSpPr/>
          <p:nvPr/>
        </p:nvSpPr>
        <p:spPr>
          <a:xfrm>
            <a:off x="2531225" y="40682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146" name="Google Shape;146;p20"/>
          <p:cNvSpPr/>
          <p:nvPr/>
        </p:nvSpPr>
        <p:spPr>
          <a:xfrm>
            <a:off x="4912225" y="40682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147" name="Google Shape;147;p20"/>
          <p:cNvSpPr/>
          <p:nvPr/>
        </p:nvSpPr>
        <p:spPr>
          <a:xfrm>
            <a:off x="7152300" y="4068233"/>
            <a:ext cx="1796400" cy="7636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sp>
        <p:nvSpPr>
          <p:cNvPr id="148" name="Google Shape;148;p20"/>
          <p:cNvSpPr/>
          <p:nvPr/>
        </p:nvSpPr>
        <p:spPr>
          <a:xfrm>
            <a:off x="4467882" y="42776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753169" y="4277633"/>
            <a:ext cx="354600" cy="3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860750" y="3390233"/>
            <a:ext cx="1892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n</a:t>
            </a:r>
            <a:endParaRPr b="1"/>
          </a:p>
        </p:txBody>
      </p:sp>
      <p:sp>
        <p:nvSpPr>
          <p:cNvPr id="151" name="Google Shape;151;p20"/>
          <p:cNvSpPr/>
          <p:nvPr/>
        </p:nvSpPr>
        <p:spPr>
          <a:xfrm>
            <a:off x="2470775" y="5081000"/>
            <a:ext cx="6624600" cy="3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n + 1</a:t>
            </a:r>
            <a:endParaRPr b="1"/>
          </a:p>
        </p:txBody>
      </p:sp>
      <p:sp>
        <p:nvSpPr>
          <p:cNvPr id="152" name="Google Shape;152;p20"/>
          <p:cNvSpPr/>
          <p:nvPr/>
        </p:nvSpPr>
        <p:spPr>
          <a:xfrm>
            <a:off x="2470775" y="5674967"/>
            <a:ext cx="6624600" cy="3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n</a:t>
            </a:r>
            <a:endParaRPr b="1"/>
          </a:p>
        </p:txBody>
      </p:sp>
      <p:cxnSp>
        <p:nvCxnSpPr>
          <p:cNvPr id="153" name="Google Shape;153;p20"/>
          <p:cNvCxnSpPr/>
          <p:nvPr/>
        </p:nvCxnSpPr>
        <p:spPr>
          <a:xfrm flipH="1">
            <a:off x="4557900" y="1665033"/>
            <a:ext cx="14100" cy="4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6930475" y="1665033"/>
            <a:ext cx="37500" cy="4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2094475" y="3011950"/>
            <a:ext cx="4948800" cy="3475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536631"/>
            <a:ext cx="85206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Em comparação com as Threads, processos são completamente independentes do seu “programa”. Ou seja, threads são linhas de execução dentro de um mesmo processo. Processos não compartilham nem mesmo memória com o processo pai.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2282850" y="3364125"/>
            <a:ext cx="4152000" cy="29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2774025" y="2937800"/>
            <a:ext cx="320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meu programa</a:t>
            </a:r>
            <a:endParaRPr b="1"/>
          </a:p>
        </p:txBody>
      </p:sp>
      <p:sp>
        <p:nvSpPr>
          <p:cNvPr id="164" name="Google Shape;164;p21"/>
          <p:cNvSpPr/>
          <p:nvPr/>
        </p:nvSpPr>
        <p:spPr>
          <a:xfrm>
            <a:off x="2774075" y="3595800"/>
            <a:ext cx="3206700" cy="5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memória</a:t>
            </a:r>
            <a:endParaRPr b="1"/>
          </a:p>
        </p:txBody>
      </p:sp>
      <p:sp>
        <p:nvSpPr>
          <p:cNvPr id="165" name="Google Shape;165;p21"/>
          <p:cNvSpPr/>
          <p:nvPr/>
        </p:nvSpPr>
        <p:spPr>
          <a:xfrm>
            <a:off x="2773975" y="4226000"/>
            <a:ext cx="3206700" cy="1974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2922325" y="428160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th0</a:t>
            </a:r>
            <a:endParaRPr b="1"/>
          </a:p>
        </p:txBody>
      </p:sp>
      <p:sp>
        <p:nvSpPr>
          <p:cNvPr id="167" name="Google Shape;167;p21"/>
          <p:cNvSpPr/>
          <p:nvPr/>
        </p:nvSpPr>
        <p:spPr>
          <a:xfrm>
            <a:off x="3674775" y="428160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th1</a:t>
            </a:r>
            <a:endParaRPr b="1"/>
          </a:p>
        </p:txBody>
      </p:sp>
      <p:sp>
        <p:nvSpPr>
          <p:cNvPr id="168" name="Google Shape;168;p21"/>
          <p:cNvSpPr/>
          <p:nvPr/>
        </p:nvSpPr>
        <p:spPr>
          <a:xfrm>
            <a:off x="4427250" y="428160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th2</a:t>
            </a:r>
            <a:endParaRPr b="1"/>
          </a:p>
        </p:txBody>
      </p:sp>
      <p:sp>
        <p:nvSpPr>
          <p:cNvPr id="169" name="Google Shape;169;p21"/>
          <p:cNvSpPr/>
          <p:nvPr/>
        </p:nvSpPr>
        <p:spPr>
          <a:xfrm>
            <a:off x="5205200" y="4281600"/>
            <a:ext cx="611700" cy="183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th3</a:t>
            </a:r>
            <a:endParaRPr b="1"/>
          </a:p>
        </p:txBody>
      </p:sp>
      <p:sp>
        <p:nvSpPr>
          <p:cNvPr id="170" name="Google Shape;170;p21"/>
          <p:cNvSpPr txBox="1"/>
          <p:nvPr/>
        </p:nvSpPr>
        <p:spPr>
          <a:xfrm rot="-5400000">
            <a:off x="1884325" y="4925700"/>
            <a:ext cx="1529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threads</a:t>
            </a:r>
            <a:endParaRPr b="1"/>
          </a:p>
        </p:txBody>
      </p:sp>
      <p:sp>
        <p:nvSpPr>
          <p:cNvPr id="171" name="Google Shape;171;p21"/>
          <p:cNvSpPr txBox="1"/>
          <p:nvPr/>
        </p:nvSpPr>
        <p:spPr>
          <a:xfrm rot="5400000">
            <a:off x="5688750" y="4494775"/>
            <a:ext cx="1918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</a:t>
            </a:r>
            <a:endParaRPr b="1"/>
          </a:p>
        </p:txBody>
      </p:sp>
      <p:sp>
        <p:nvSpPr>
          <p:cNvPr id="172" name="Google Shape;172;p21"/>
          <p:cNvSpPr txBox="1"/>
          <p:nvPr/>
        </p:nvSpPr>
        <p:spPr>
          <a:xfrm rot="-2266293">
            <a:off x="672181" y="2882140"/>
            <a:ext cx="3206617" cy="763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de uma execução multithread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