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eaed26e11_1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eaed26e11_1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eaed26e11_1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eaed26e11_1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eaed26e11_1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eaed26e11_1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eaed26e11_1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eaed26e11_1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eaed26e11_1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eaed26e11_1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eaed26e11_1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eaed26e11_1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eaed26e11_1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eaed26e11_1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eaed26e11_1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eaed26e11_1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eaed26e11_1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eaed26e11_1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eaed26e11_1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eaed26e11_1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eaed26e11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eaed26e11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eaed26e11_1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eaed26e11_1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eaed26e11_1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3eaed26e11_1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eaed26e11_1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eaed26e11_1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eaed26e1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eaed26e1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eaed26e11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eaed26e11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eaed26e11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eaed26e11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eaed26e11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eaed26e11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eaed26e11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eaed26e11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eaed26e11_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eaed26e11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eaed26e11_1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eaed26e11_1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Live de Python #60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Exceções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são exceções?</a:t>
            </a:r>
            <a:endParaRPr/>
          </a:p>
        </p:txBody>
      </p:sp>
      <p:pic>
        <p:nvPicPr>
          <p:cNvPr id="110" name="Google Shape;11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3100" y="1843088"/>
            <a:ext cx="5257800" cy="14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2"/>
          <p:cNvSpPr/>
          <p:nvPr/>
        </p:nvSpPr>
        <p:spPr>
          <a:xfrm>
            <a:off x="708900" y="2079250"/>
            <a:ext cx="1234200" cy="330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112" name="Google Shape;112;p22"/>
          <p:cNvSpPr/>
          <p:nvPr/>
        </p:nvSpPr>
        <p:spPr>
          <a:xfrm>
            <a:off x="892800" y="2406300"/>
            <a:ext cx="1234200" cy="330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113" name="Google Shape;113;p22"/>
          <p:cNvSpPr/>
          <p:nvPr/>
        </p:nvSpPr>
        <p:spPr>
          <a:xfrm>
            <a:off x="1084575" y="2691200"/>
            <a:ext cx="1234200" cy="330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endParaRPr/>
          </a:p>
        </p:txBody>
      </p:sp>
      <p:sp>
        <p:nvSpPr>
          <p:cNvPr id="114" name="Google Shape;114;p22"/>
          <p:cNvSpPr/>
          <p:nvPr/>
        </p:nvSpPr>
        <p:spPr>
          <a:xfrm>
            <a:off x="669925" y="2969525"/>
            <a:ext cx="1234200" cy="330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são exceções?</a:t>
            </a:r>
            <a:endParaRPr/>
          </a:p>
        </p:txBody>
      </p:sp>
      <p:pic>
        <p:nvPicPr>
          <p:cNvPr id="120" name="Google Shape;12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3100" y="1843088"/>
            <a:ext cx="5257800" cy="14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3"/>
          <p:cNvSpPr/>
          <p:nvPr/>
        </p:nvSpPr>
        <p:spPr>
          <a:xfrm>
            <a:off x="1874475" y="2937725"/>
            <a:ext cx="1362600" cy="4254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são exceções?</a:t>
            </a:r>
            <a:endParaRPr/>
          </a:p>
        </p:txBody>
      </p:sp>
      <p:pic>
        <p:nvPicPr>
          <p:cNvPr id="127" name="Google Shape;12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3100" y="1843088"/>
            <a:ext cx="5257800" cy="14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4"/>
          <p:cNvSpPr/>
          <p:nvPr/>
        </p:nvSpPr>
        <p:spPr>
          <a:xfrm>
            <a:off x="3284275" y="2929850"/>
            <a:ext cx="3300000" cy="4254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Lidando com exceções</a:t>
            </a:r>
            <a:endParaRPr/>
          </a:p>
        </p:txBody>
      </p:sp>
      <p:sp>
        <p:nvSpPr>
          <p:cNvPr id="134" name="Google Shape;134;p25"/>
          <p:cNvSpPr txBox="1"/>
          <p:nvPr>
            <p:ph idx="1" type="body"/>
          </p:nvPr>
        </p:nvSpPr>
        <p:spPr>
          <a:xfrm>
            <a:off x="311700" y="1152475"/>
            <a:ext cx="8520600" cy="84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É possível lidar com exceções genéricas e com exceções específicas usando as palavras reservadas </a:t>
            </a:r>
            <a:r>
              <a:rPr b="1" lang="pt-BR"/>
              <a:t>try</a:t>
            </a:r>
            <a:r>
              <a:rPr lang="pt-BR"/>
              <a:t> e </a:t>
            </a:r>
            <a:r>
              <a:rPr b="1" lang="pt-BR"/>
              <a:t>except</a:t>
            </a:r>
            <a:r>
              <a:rPr lang="pt-BR"/>
              <a:t>.</a:t>
            </a:r>
            <a:endParaRPr/>
          </a:p>
        </p:txBody>
      </p:sp>
      <p:pic>
        <p:nvPicPr>
          <p:cNvPr id="135" name="Google Shape;13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025" y="2184550"/>
            <a:ext cx="7981950" cy="221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Lidando com exceções</a:t>
            </a:r>
            <a:endParaRPr/>
          </a:p>
        </p:txBody>
      </p:sp>
      <p:sp>
        <p:nvSpPr>
          <p:cNvPr id="141" name="Google Shape;141;p26"/>
          <p:cNvSpPr txBox="1"/>
          <p:nvPr>
            <p:ph idx="1" type="body"/>
          </p:nvPr>
        </p:nvSpPr>
        <p:spPr>
          <a:xfrm>
            <a:off x="311700" y="1152475"/>
            <a:ext cx="8520600" cy="84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É possível lidar com exceções genéricas e com exceções específicas usando as palavras reservadas </a:t>
            </a:r>
            <a:r>
              <a:rPr b="1" lang="pt-BR"/>
              <a:t>try</a:t>
            </a:r>
            <a:r>
              <a:rPr lang="pt-BR"/>
              <a:t> e </a:t>
            </a:r>
            <a:r>
              <a:rPr b="1" lang="pt-BR"/>
              <a:t>except</a:t>
            </a:r>
            <a:r>
              <a:rPr lang="pt-BR"/>
              <a:t>.</a:t>
            </a:r>
            <a:endParaRPr/>
          </a:p>
        </p:txBody>
      </p:sp>
      <p:pic>
        <p:nvPicPr>
          <p:cNvPr id="142" name="Google Shape;14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025" y="2184550"/>
            <a:ext cx="7981950" cy="221932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6"/>
          <p:cNvSpPr/>
          <p:nvPr/>
        </p:nvSpPr>
        <p:spPr>
          <a:xfrm>
            <a:off x="2134400" y="2127525"/>
            <a:ext cx="3512700" cy="1219800"/>
          </a:xfrm>
          <a:prstGeom prst="wedgeRoundRectCallout">
            <a:avLst>
              <a:gd fmla="val -47415" name="adj1"/>
              <a:gd fmla="val 62910" name="adj2"/>
              <a:gd fmla="val 0" name="adj3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rgbClr val="FFFFFF"/>
                </a:solidFill>
              </a:rPr>
              <a:t>Forma genérica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5325" y="2242350"/>
            <a:ext cx="7753350" cy="207645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Lidando com exceções</a:t>
            </a:r>
            <a:endParaRPr/>
          </a:p>
        </p:txBody>
      </p:sp>
      <p:sp>
        <p:nvSpPr>
          <p:cNvPr id="150" name="Google Shape;150;p27"/>
          <p:cNvSpPr txBox="1"/>
          <p:nvPr>
            <p:ph idx="1" type="body"/>
          </p:nvPr>
        </p:nvSpPr>
        <p:spPr>
          <a:xfrm>
            <a:off x="311700" y="1152475"/>
            <a:ext cx="8520600" cy="84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É possível lidar com exceções genéricas e com exceções específicas usando as palavras reservadas </a:t>
            </a:r>
            <a:r>
              <a:rPr b="1" lang="pt-BR"/>
              <a:t>try</a:t>
            </a:r>
            <a:r>
              <a:rPr lang="pt-BR"/>
              <a:t> e </a:t>
            </a:r>
            <a:r>
              <a:rPr b="1" lang="pt-BR"/>
              <a:t>except</a:t>
            </a:r>
            <a:r>
              <a:rPr lang="pt-BR"/>
              <a:t>.</a:t>
            </a:r>
            <a:endParaRPr/>
          </a:p>
        </p:txBody>
      </p:sp>
      <p:sp>
        <p:nvSpPr>
          <p:cNvPr id="151" name="Google Shape;151;p27"/>
          <p:cNvSpPr/>
          <p:nvPr/>
        </p:nvSpPr>
        <p:spPr>
          <a:xfrm>
            <a:off x="3819850" y="2056625"/>
            <a:ext cx="3512700" cy="1219800"/>
          </a:xfrm>
          <a:prstGeom prst="wedgeRoundRectCallout">
            <a:avLst>
              <a:gd fmla="val -47415" name="adj1"/>
              <a:gd fmla="val 62910" name="adj2"/>
              <a:gd fmla="val 0" name="adj3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rgbClr val="FFFFFF"/>
                </a:solidFill>
              </a:rPr>
              <a:t>Forma para específicas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Lidando com exceções</a:t>
            </a:r>
            <a:endParaRPr/>
          </a:p>
        </p:txBody>
      </p:sp>
      <p:sp>
        <p:nvSpPr>
          <p:cNvPr id="157" name="Google Shape;157;p28"/>
          <p:cNvSpPr txBox="1"/>
          <p:nvPr>
            <p:ph idx="1" type="body"/>
          </p:nvPr>
        </p:nvSpPr>
        <p:spPr>
          <a:xfrm>
            <a:off x="311700" y="1152475"/>
            <a:ext cx="8520600" cy="84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É possível lidar com exceções genéricas e com exceções específicas usando as palavras reservadas </a:t>
            </a:r>
            <a:r>
              <a:rPr b="1" lang="pt-BR"/>
              <a:t>try</a:t>
            </a:r>
            <a:r>
              <a:rPr lang="pt-BR"/>
              <a:t> e </a:t>
            </a:r>
            <a:r>
              <a:rPr b="1" lang="pt-BR"/>
              <a:t>except</a:t>
            </a:r>
            <a:r>
              <a:rPr lang="pt-BR"/>
              <a:t>.</a:t>
            </a:r>
            <a:endParaRPr/>
          </a:p>
        </p:txBody>
      </p:sp>
      <p:pic>
        <p:nvPicPr>
          <p:cNvPr id="158" name="Google Shape;15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7088" y="1992775"/>
            <a:ext cx="7749816" cy="284592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8"/>
          <p:cNvSpPr/>
          <p:nvPr/>
        </p:nvSpPr>
        <p:spPr>
          <a:xfrm>
            <a:off x="4481450" y="2915100"/>
            <a:ext cx="3512700" cy="1219800"/>
          </a:xfrm>
          <a:prstGeom prst="wedgeRoundRectCallout">
            <a:avLst>
              <a:gd fmla="val -47415" name="adj1"/>
              <a:gd fmla="val 62910" name="adj2"/>
              <a:gd fmla="val 0" name="adj3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rgbClr val="FFFFFF"/>
                </a:solidFill>
              </a:rPr>
              <a:t>Captura a mensagem de erro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Fluxo do try</a:t>
            </a:r>
            <a:endParaRPr/>
          </a:p>
        </p:txBody>
      </p:sp>
      <p:sp>
        <p:nvSpPr>
          <p:cNvPr id="165" name="Google Shape;165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O bloco try/except é invocado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Caso não ocorra uma exceção em try, except é ignorado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Caso ocorra um erro mapeado por algum except, ele será executado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Caso a exceção não seja mapeada, o sistema vai apresentar um erro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Else</a:t>
            </a:r>
            <a:endParaRPr/>
          </a:p>
        </p:txBody>
      </p:sp>
      <p:sp>
        <p:nvSpPr>
          <p:cNvPr id="171" name="Google Shape;171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 </a:t>
            </a:r>
            <a:r>
              <a:rPr lang="pt-BR"/>
              <a:t>cláusula</a:t>
            </a:r>
            <a:r>
              <a:rPr lang="pt-BR"/>
              <a:t> </a:t>
            </a:r>
            <a:r>
              <a:rPr b="1" lang="pt-BR"/>
              <a:t>else </a:t>
            </a:r>
            <a:r>
              <a:rPr lang="pt-BR"/>
              <a:t>existente no try, será executada caso tudo ocorra com sucesso.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Por exemplo: </a:t>
            </a:r>
            <a:endParaRPr/>
          </a:p>
        </p:txBody>
      </p:sp>
      <p:pic>
        <p:nvPicPr>
          <p:cNvPr id="172" name="Google Shape;17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9350" y="2631038"/>
            <a:ext cx="4305300" cy="202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finally</a:t>
            </a:r>
            <a:endParaRPr/>
          </a:p>
        </p:txBody>
      </p:sp>
      <p:sp>
        <p:nvSpPr>
          <p:cNvPr id="178" name="Google Shape;178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A </a:t>
            </a:r>
            <a:r>
              <a:rPr lang="pt-BR"/>
              <a:t>cláusula</a:t>
            </a:r>
            <a:r>
              <a:rPr lang="pt-BR"/>
              <a:t> </a:t>
            </a:r>
            <a:r>
              <a:rPr b="1" lang="pt-BR"/>
              <a:t>finally</a:t>
            </a:r>
            <a:r>
              <a:rPr lang="pt-BR"/>
              <a:t>, diferente da </a:t>
            </a:r>
            <a:r>
              <a:rPr b="1" lang="pt-BR"/>
              <a:t>else</a:t>
            </a:r>
            <a:r>
              <a:rPr lang="pt-BR"/>
              <a:t> será executada </a:t>
            </a:r>
            <a:r>
              <a:rPr lang="pt-BR"/>
              <a:t>independente</a:t>
            </a:r>
            <a:r>
              <a:rPr lang="pt-BR"/>
              <a:t> da execução dar certo ou não</a:t>
            </a:r>
            <a:endParaRPr/>
          </a:p>
        </p:txBody>
      </p:sp>
      <p:pic>
        <p:nvPicPr>
          <p:cNvPr id="179" name="Google Shape;17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8538" y="2115613"/>
            <a:ext cx="5495925" cy="267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490250" y="450150"/>
            <a:ext cx="67929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Ajude a Live de Python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/>
              <a:t>apoia.se/LiveDePytho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/>
              <a:t>picPay: @livedepython</a:t>
            </a:r>
            <a:endParaRPr sz="36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gera uma exceção?</a:t>
            </a:r>
            <a:endParaRPr/>
          </a:p>
        </p:txBody>
      </p:sp>
      <p:sp>
        <p:nvSpPr>
          <p:cNvPr id="185" name="Google Shape;185;p32"/>
          <p:cNvSpPr txBox="1"/>
          <p:nvPr>
            <p:ph idx="1" type="body"/>
          </p:nvPr>
        </p:nvSpPr>
        <p:spPr>
          <a:xfrm>
            <a:off x="311700" y="1152475"/>
            <a:ext cx="8520600" cy="118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Para forçar uma exceção você pode usar a instrução </a:t>
            </a:r>
            <a:r>
              <a:rPr b="1" lang="pt-BR"/>
              <a:t>raise</a:t>
            </a:r>
            <a:r>
              <a:rPr lang="pt-BR"/>
              <a:t>. Ela é responsável por levantar qualquer tipo de exceção. Seja ela nativa ou criada por você (calma, vamos chegar lá)</a:t>
            </a:r>
            <a:endParaRPr/>
          </a:p>
        </p:txBody>
      </p:sp>
      <p:pic>
        <p:nvPicPr>
          <p:cNvPr id="186" name="Google Shape;18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5838" y="2474025"/>
            <a:ext cx="7172325" cy="33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3413" y="2942150"/>
            <a:ext cx="7877175" cy="138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Criando minhas próprias exceções</a:t>
            </a:r>
            <a:endParaRPr/>
          </a:p>
        </p:txBody>
      </p:sp>
      <p:sp>
        <p:nvSpPr>
          <p:cNvPr id="193" name="Google Shape;193;p33"/>
          <p:cNvSpPr txBox="1"/>
          <p:nvPr>
            <p:ph idx="1" type="body"/>
          </p:nvPr>
        </p:nvSpPr>
        <p:spPr>
          <a:xfrm>
            <a:off x="311700" y="1152475"/>
            <a:ext cx="8520600" cy="117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Uma exceção customizada, só precisa herdar de </a:t>
            </a:r>
            <a:r>
              <a:rPr b="1" lang="pt-BR"/>
              <a:t>Exception</a:t>
            </a:r>
            <a:r>
              <a:rPr lang="pt-BR"/>
              <a:t>. E uma classe de exceção pode fazer toda e qualquer coisa. Sua </a:t>
            </a:r>
            <a:r>
              <a:rPr lang="pt-BR"/>
              <a:t>instância</a:t>
            </a:r>
            <a:r>
              <a:rPr lang="pt-BR"/>
              <a:t> será retornada no </a:t>
            </a:r>
            <a:r>
              <a:rPr b="1" lang="pt-BR"/>
              <a:t>as</a:t>
            </a:r>
            <a:r>
              <a:rPr lang="pt-BR"/>
              <a:t> do </a:t>
            </a:r>
            <a:r>
              <a:rPr b="1" lang="pt-BR"/>
              <a:t>except</a:t>
            </a:r>
            <a:endParaRPr b="1"/>
          </a:p>
        </p:txBody>
      </p:sp>
      <p:pic>
        <p:nvPicPr>
          <p:cNvPr id="194" name="Google Shape;19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7750" y="2645363"/>
            <a:ext cx="6848475" cy="92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98463" y="3642938"/>
            <a:ext cx="6347063" cy="12694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BÔNUS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Debugger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Roteiro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826975"/>
            <a:ext cx="8520600" cy="26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LBYL x EAFP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 que são exceções?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Lidando com exceções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Try / except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else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finally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 que gera uma exceção?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Exceções nativas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Criando minhas próprias exceçõe</a:t>
            </a:r>
            <a:r>
              <a:rPr lang="pt-BR"/>
              <a:t>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1400"/>
              <a:t>Referências:</a:t>
            </a:r>
            <a:br>
              <a:rPr lang="pt-BR" sz="1400"/>
            </a:br>
            <a:r>
              <a:rPr lang="pt-BR" sz="1400"/>
              <a:t>1. https://docs.python.org/3/tutorial/errors.html</a:t>
            </a:r>
            <a:br>
              <a:rPr lang="pt-BR" sz="1400"/>
            </a:br>
            <a:r>
              <a:rPr lang="pt-BR" sz="1400"/>
              <a:t>2. https://docs.python.org/3/library/exceptions.html</a:t>
            </a:r>
            <a:br>
              <a:rPr lang="pt-BR" sz="1400"/>
            </a:br>
            <a:r>
              <a:rPr lang="pt-BR" sz="1400"/>
              <a:t>3. https://docs.python.org/3/glossary.html</a:t>
            </a:r>
            <a:br>
              <a:rPr lang="pt-BR" sz="1400"/>
            </a:br>
            <a:r>
              <a:rPr lang="pt-BR" sz="1400"/>
              <a:t>4. Python eficaz - Brett Slatkin (Cap 1.13) - Novatec</a:t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LBYL x EAFP 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13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look before you leap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Olhe antes de saltar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Easier to ask for forgiveness than permission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Mais fácil tentar do que pedir permissão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LBYL x EAFP </a:t>
            </a:r>
            <a:endParaRPr/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1152475"/>
            <a:ext cx="8520600" cy="13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look before you leap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Olhe antes de saltar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Easier to ask for forgiveness than permission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Mais fácil tentar do que pedir permissão</a:t>
            </a:r>
            <a:endParaRPr/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150" y="2444400"/>
            <a:ext cx="5285972" cy="231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LBYL x EAFP 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13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look before you leap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Olhe antes de saltar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Easier to ask for forgiveness than permission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Mais fácil tentar do que pedir permissão</a:t>
            </a:r>
            <a:endParaRPr/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40388"/>
            <a:ext cx="5772150" cy="250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são exceções?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Diferentemente de erros, temos exceções. Exceções são disparadas mesmo quando a sintaxe está correta.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Exceções são levantadas quando não é possível fazer aquilo que se espera.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são exceções? (exemplos)</a:t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152475"/>
            <a:ext cx="8520600" cy="115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Perguntaram ao guido uma vez, qual a exceção preferida dele. Ele respondeu:</a:t>
            </a:r>
            <a:br>
              <a:rPr lang="pt-BR"/>
            </a:br>
            <a:br>
              <a:rPr lang="pt-BR"/>
            </a:br>
            <a:r>
              <a:rPr b="1" lang="pt-BR"/>
              <a:t>KeyboardInterrupt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Então, se é a preferida do guido, vamos começar por ela. SUAHUSAHSUAH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O que são exceções?</a:t>
            </a:r>
            <a:endParaRPr/>
          </a:p>
        </p:txBody>
      </p:sp>
      <p:pic>
        <p:nvPicPr>
          <p:cNvPr id="104" name="Google Shape;10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3950" y="1714500"/>
            <a:ext cx="6896100" cy="171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