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d87c76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d87c76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d87c76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d87c76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d87c762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d87c762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d87c762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d87c762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d87c76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d87c76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d87c76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d87c76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d87c762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d87c762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d87c76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d87c76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d87c762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d87c762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d87c76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d87c76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d87c76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d87c76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d87c762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d87c762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d87c762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d87c762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d87c76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d87c76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d87c762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d87c762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d87c76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d87c76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ed87c762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ed87c762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d87c762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d87c762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ed87c762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ed87c762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edb464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edb464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edb464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edb464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d87c762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d87c762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db464e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db464e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edb464e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edb464e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edb464e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edb464e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db464e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edb464e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db464e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db464e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edb464e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edb464e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db464e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db464e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edb464e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edb464e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edb464e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edb464e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edb464e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edb464e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d87c7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d87c7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d87c7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d87c7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d87c76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d87c76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d87c76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d87c76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d87c76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d87c76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d87c7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d87c7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ulien.danjou.inf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#62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#2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51578"/>
          <a:stretch/>
        </p:blipFill>
        <p:spPr>
          <a:xfrm>
            <a:off x="196075" y="2647950"/>
            <a:ext cx="5286375" cy="23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2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0" name="Google Shape;120;p22"/>
          <p:cNvSpPr/>
          <p:nvPr/>
        </p:nvSpPr>
        <p:spPr>
          <a:xfrm>
            <a:off x="3493775" y="2784550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121" name="Google Shape;121;p22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4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inicializador da classe, </a:t>
            </a:r>
            <a:r>
              <a:rPr b="1" lang="pt-BR"/>
              <a:t>NÃO É CONSTRUTOR.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51578"/>
          <a:stretch/>
        </p:blipFill>
        <p:spPr>
          <a:xfrm>
            <a:off x="196075" y="2647950"/>
            <a:ext cx="5286375" cy="23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8" name="Google Shape;128;p23"/>
          <p:cNvSpPr/>
          <p:nvPr/>
        </p:nvSpPr>
        <p:spPr>
          <a:xfrm>
            <a:off x="3493775" y="2784550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129" name="Google Shape;129;p23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4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inicializador da classe, </a:t>
            </a:r>
            <a:r>
              <a:rPr b="1" lang="pt-BR"/>
              <a:t>NÃO É CONSTRUTOR.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141325" y="263625"/>
            <a:ext cx="5395800" cy="2166000"/>
          </a:xfrm>
          <a:prstGeom prst="wedgeRectCallout">
            <a:avLst>
              <a:gd fmla="val -36563" name="adj1"/>
              <a:gd fmla="val 6739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Inicia o exemplo, ou instância. Com isso podemos tratar </a:t>
            </a:r>
            <a:r>
              <a:rPr lang="pt-BR" sz="1800">
                <a:solidFill>
                  <a:srgbClr val="FFFFFF"/>
                </a:solidFill>
              </a:rPr>
              <a:t>dinamicamente</a:t>
            </a:r>
            <a:r>
              <a:rPr lang="pt-BR" sz="1800">
                <a:solidFill>
                  <a:srgbClr val="FFFFFF"/>
                </a:solidFill>
              </a:rPr>
              <a:t> os a</a:t>
            </a:r>
            <a:r>
              <a:rPr lang="pt-BR" sz="1800">
                <a:solidFill>
                  <a:srgbClr val="FFFFFF"/>
                </a:solidFill>
              </a:rPr>
              <a:t>tributos das instâncias.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51578"/>
          <a:stretch/>
        </p:blipFill>
        <p:spPr>
          <a:xfrm>
            <a:off x="196075" y="2647950"/>
            <a:ext cx="5286375" cy="23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4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/>
          <p:nvPr/>
        </p:nvSpPr>
        <p:spPr>
          <a:xfrm>
            <a:off x="3493775" y="2784550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138" name="Google Shape;138;p24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4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inicializador da classe, </a:t>
            </a:r>
            <a:r>
              <a:rPr b="1" lang="pt-BR"/>
              <a:t>NÃO É CONSTRUTOR.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196075" y="263625"/>
            <a:ext cx="5395800" cy="2166000"/>
          </a:xfrm>
          <a:prstGeom prst="wedgeRectCallout">
            <a:avLst>
              <a:gd fmla="val -4068" name="adj1"/>
              <a:gd fmla="val 6652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Trabalha com </a:t>
            </a:r>
            <a:r>
              <a:rPr b="1" lang="pt-BR" sz="1800"/>
              <a:t>SELF</a:t>
            </a:r>
            <a:r>
              <a:rPr lang="pt-BR" sz="1800"/>
              <a:t>, pois está trabalhando com o exemplo da classe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51578"/>
          <a:stretch/>
        </p:blipFill>
        <p:spPr>
          <a:xfrm>
            <a:off x="196075" y="2647950"/>
            <a:ext cx="5286375" cy="23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5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6" name="Google Shape;146;p25"/>
          <p:cNvSpPr/>
          <p:nvPr/>
        </p:nvSpPr>
        <p:spPr>
          <a:xfrm>
            <a:off x="3550275" y="3095325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47" name="Google Shape;147;p25"/>
          <p:cNvSpPr/>
          <p:nvPr/>
        </p:nvSpPr>
        <p:spPr>
          <a:xfrm>
            <a:off x="4069925" y="3746825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</a:t>
            </a:r>
            <a:endParaRPr b="1"/>
          </a:p>
        </p:txBody>
      </p:sp>
      <p:sp>
        <p:nvSpPr>
          <p:cNvPr id="148" name="Google Shape;148;p25"/>
          <p:cNvSpPr/>
          <p:nvPr/>
        </p:nvSpPr>
        <p:spPr>
          <a:xfrm>
            <a:off x="5735000" y="339025"/>
            <a:ext cx="3230100" cy="22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5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 da instância, que nascerá e morrerá com ela.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0" y="152400"/>
            <a:ext cx="46005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5735000" y="2700838"/>
            <a:ext cx="3230100" cy="22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6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que manipula um atributo de instância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3" y="157150"/>
            <a:ext cx="5286375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5735000" y="339025"/>
            <a:ext cx="3230100" cy="22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Manipulação da abstração de dado</a:t>
            </a:r>
            <a:endParaRPr b="1"/>
          </a:p>
        </p:txBody>
      </p:sp>
      <p:cxnSp>
        <p:nvCxnSpPr>
          <p:cNvPr id="157" name="Google Shape;157;p26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8" name="Google Shape;158;p26"/>
          <p:cNvSpPr/>
          <p:nvPr/>
        </p:nvSpPr>
        <p:spPr>
          <a:xfrm>
            <a:off x="5735000" y="2753725"/>
            <a:ext cx="3230100" cy="22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Manipulação do exemplo, ou instância, representada pelo tipo de dado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exemplificar isso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fato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Julien Danjou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métodos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de instância: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Só funcionam com a classe </a:t>
            </a:r>
            <a:r>
              <a:rPr lang="pt-BR"/>
              <a:t>instanciada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Manipulam atributos da instância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de classe: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Funcionam a todo momento, até mesmo na instância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Manipulam </a:t>
            </a:r>
            <a:r>
              <a:rPr lang="pt-BR"/>
              <a:t>atributos</a:t>
            </a:r>
            <a:r>
              <a:rPr lang="pt-BR"/>
              <a:t> de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estáticos: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Funcionam a todo momento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interagem com 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 abstratos (Assunto pra outra hora):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Dizem a subclasse o que ela deve implementar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50" y="152400"/>
            <a:ext cx="72545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5651550" y="291925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181" name="Google Shape;181;p30"/>
          <p:cNvSpPr/>
          <p:nvPr/>
        </p:nvSpPr>
        <p:spPr>
          <a:xfrm>
            <a:off x="6999925" y="1461375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  <p:sp>
        <p:nvSpPr>
          <p:cNvPr id="182" name="Google Shape;182;p30"/>
          <p:cNvSpPr/>
          <p:nvPr/>
        </p:nvSpPr>
        <p:spPr>
          <a:xfrm>
            <a:off x="6888650" y="3581950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</a:t>
            </a:r>
            <a:endParaRPr b="1"/>
          </a:p>
        </p:txBody>
      </p:sp>
      <p:sp>
        <p:nvSpPr>
          <p:cNvPr id="183" name="Google Shape;183;p30"/>
          <p:cNvSpPr/>
          <p:nvPr/>
        </p:nvSpPr>
        <p:spPr>
          <a:xfrm>
            <a:off x="5152400" y="4129875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184" name="Google Shape;184;p30"/>
          <p:cNvSpPr/>
          <p:nvPr/>
        </p:nvSpPr>
        <p:spPr>
          <a:xfrm>
            <a:off x="3709125" y="4075100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85" name="Google Shape;185;p30"/>
          <p:cNvSpPr/>
          <p:nvPr/>
        </p:nvSpPr>
        <p:spPr>
          <a:xfrm>
            <a:off x="2307675" y="2975025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</a:t>
            </a:r>
            <a:endParaRPr b="1"/>
          </a:p>
        </p:txBody>
      </p:sp>
      <p:sp>
        <p:nvSpPr>
          <p:cNvPr id="186" name="Google Shape;186;p30"/>
          <p:cNvSpPr/>
          <p:nvPr/>
        </p:nvSpPr>
        <p:spPr>
          <a:xfrm>
            <a:off x="2243500" y="1140400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7</a:t>
            </a:r>
            <a:endParaRPr b="1"/>
          </a:p>
        </p:txBody>
      </p:sp>
      <p:sp>
        <p:nvSpPr>
          <p:cNvPr id="187" name="Google Shape;187;p30"/>
          <p:cNvSpPr/>
          <p:nvPr/>
        </p:nvSpPr>
        <p:spPr>
          <a:xfrm>
            <a:off x="3525950" y="291925"/>
            <a:ext cx="4239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8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pensar em pizza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pizza (NORMAIS) são de 8 pedaços. Ou seja, isso é indiferente ao nosso exemplo de uma pizza. Logo isso pode ser um atributo de classe.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a quantidade de pedaços disponíveis são referentes a nossa instância. Pois da pizza “real” eu posso pegar um pedaço.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ingredientes da pizza não fazem referência a nenhum momento, vocês não concordam? Eu posso pensar em queijo e molho de tomate sem pensar na pizza de fato.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79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Ajude a Live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apoia.se/</a:t>
            </a:r>
            <a:r>
              <a:rPr lang="pt-BR" sz="3600"/>
              <a:t>livedepython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picPay: @livedepython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“cozgramar”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Exemplificar</a:t>
            </a:r>
            <a:r>
              <a:rPr lang="pt-BR"/>
              <a:t> antes de explicar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2778000" y="1337225"/>
            <a:ext cx="35880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Número</a:t>
            </a:r>
            <a:endParaRPr b="1"/>
          </a:p>
        </p:txBody>
      </p:sp>
      <p:sp>
        <p:nvSpPr>
          <p:cNvPr id="210" name="Google Shape;210;p34"/>
          <p:cNvSpPr/>
          <p:nvPr/>
        </p:nvSpPr>
        <p:spPr>
          <a:xfrm>
            <a:off x="486350" y="2885100"/>
            <a:ext cx="24843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Ineiro</a:t>
            </a:r>
            <a:endParaRPr b="1"/>
          </a:p>
        </p:txBody>
      </p:sp>
      <p:sp>
        <p:nvSpPr>
          <p:cNvPr id="211" name="Google Shape;211;p34"/>
          <p:cNvSpPr/>
          <p:nvPr/>
        </p:nvSpPr>
        <p:spPr>
          <a:xfrm>
            <a:off x="3329850" y="2885100"/>
            <a:ext cx="24843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Float</a:t>
            </a:r>
            <a:endParaRPr b="1"/>
          </a:p>
        </p:txBody>
      </p:sp>
      <p:sp>
        <p:nvSpPr>
          <p:cNvPr id="212" name="Google Shape;212;p34"/>
          <p:cNvSpPr/>
          <p:nvPr/>
        </p:nvSpPr>
        <p:spPr>
          <a:xfrm>
            <a:off x="6173350" y="2885100"/>
            <a:ext cx="24843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Complex</a:t>
            </a:r>
            <a:endParaRPr b="1"/>
          </a:p>
        </p:txBody>
      </p:sp>
      <p:cxnSp>
        <p:nvCxnSpPr>
          <p:cNvPr id="213" name="Google Shape;213;p34"/>
          <p:cNvCxnSpPr>
            <a:stCxn id="209" idx="2"/>
            <a:endCxn id="210" idx="0"/>
          </p:cNvCxnSpPr>
          <p:nvPr/>
        </p:nvCxnSpPr>
        <p:spPr>
          <a:xfrm flipH="1">
            <a:off x="1728600" y="1987025"/>
            <a:ext cx="284340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4" name="Google Shape;214;p34"/>
          <p:cNvCxnSpPr>
            <a:stCxn id="209" idx="2"/>
            <a:endCxn id="211" idx="0"/>
          </p:cNvCxnSpPr>
          <p:nvPr/>
        </p:nvCxnSpPr>
        <p:spPr>
          <a:xfrm>
            <a:off x="4572000" y="1987025"/>
            <a:ext cx="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5" name="Google Shape;215;p34"/>
          <p:cNvCxnSpPr>
            <a:stCxn id="209" idx="2"/>
            <a:endCxn id="212" idx="0"/>
          </p:cNvCxnSpPr>
          <p:nvPr/>
        </p:nvCxnSpPr>
        <p:spPr>
          <a:xfrm>
            <a:off x="4572000" y="1987025"/>
            <a:ext cx="284340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Exemplificar antes de explicar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734525" y="1238375"/>
            <a:ext cx="1488000" cy="847500"/>
          </a:xfrm>
          <a:prstGeom prst="wedgeRectCallout">
            <a:avLst>
              <a:gd fmla="val 87334" name="adj1"/>
              <a:gd fmla="val -558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Superclass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984500" y="3854525"/>
            <a:ext cx="1488000" cy="847500"/>
          </a:xfrm>
          <a:prstGeom prst="wedgeRectCallout">
            <a:avLst>
              <a:gd fmla="val 7246" name="adj1"/>
              <a:gd fmla="val -90348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Subclass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3783100" y="3854525"/>
            <a:ext cx="1488000" cy="847500"/>
          </a:xfrm>
          <a:prstGeom prst="wedgeRectCallout">
            <a:avLst>
              <a:gd fmla="val 7246" name="adj1"/>
              <a:gd fmla="val -90348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FFFF"/>
                </a:solidFill>
              </a:rPr>
              <a:t>Subclass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6581700" y="3903325"/>
            <a:ext cx="1488000" cy="847500"/>
          </a:xfrm>
          <a:prstGeom prst="wedgeRectCallout">
            <a:avLst>
              <a:gd fmla="val 7246" name="adj1"/>
              <a:gd fmla="val -90348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FFFF"/>
                </a:solidFill>
              </a:rPr>
              <a:t>Subclass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2778000" y="1337225"/>
            <a:ext cx="35880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Número</a:t>
            </a:r>
            <a:endParaRPr b="1"/>
          </a:p>
        </p:txBody>
      </p:sp>
      <p:sp>
        <p:nvSpPr>
          <p:cNvPr id="226" name="Google Shape;226;p35"/>
          <p:cNvSpPr/>
          <p:nvPr/>
        </p:nvSpPr>
        <p:spPr>
          <a:xfrm>
            <a:off x="486350" y="2885100"/>
            <a:ext cx="24843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Ineiro</a:t>
            </a:r>
            <a:endParaRPr b="1"/>
          </a:p>
        </p:txBody>
      </p:sp>
      <p:sp>
        <p:nvSpPr>
          <p:cNvPr id="227" name="Google Shape;227;p35"/>
          <p:cNvSpPr/>
          <p:nvPr/>
        </p:nvSpPr>
        <p:spPr>
          <a:xfrm>
            <a:off x="3329850" y="2885100"/>
            <a:ext cx="24843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Float</a:t>
            </a:r>
            <a:endParaRPr b="1"/>
          </a:p>
        </p:txBody>
      </p:sp>
      <p:sp>
        <p:nvSpPr>
          <p:cNvPr id="228" name="Google Shape;228;p35"/>
          <p:cNvSpPr/>
          <p:nvPr/>
        </p:nvSpPr>
        <p:spPr>
          <a:xfrm>
            <a:off x="6173350" y="2885100"/>
            <a:ext cx="2484300" cy="6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Complex</a:t>
            </a:r>
            <a:endParaRPr b="1"/>
          </a:p>
        </p:txBody>
      </p:sp>
      <p:cxnSp>
        <p:nvCxnSpPr>
          <p:cNvPr id="229" name="Google Shape;229;p35"/>
          <p:cNvCxnSpPr>
            <a:stCxn id="225" idx="2"/>
            <a:endCxn id="226" idx="0"/>
          </p:cNvCxnSpPr>
          <p:nvPr/>
        </p:nvCxnSpPr>
        <p:spPr>
          <a:xfrm flipH="1">
            <a:off x="1728600" y="1987025"/>
            <a:ext cx="284340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0" name="Google Shape;230;p35"/>
          <p:cNvCxnSpPr>
            <a:stCxn id="225" idx="2"/>
            <a:endCxn id="227" idx="0"/>
          </p:cNvCxnSpPr>
          <p:nvPr/>
        </p:nvCxnSpPr>
        <p:spPr>
          <a:xfrm>
            <a:off x="4572000" y="1987025"/>
            <a:ext cx="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35"/>
          <p:cNvCxnSpPr>
            <a:stCxn id="225" idx="2"/>
            <a:endCxn id="228" idx="0"/>
          </p:cNvCxnSpPr>
          <p:nvPr/>
        </p:nvCxnSpPr>
        <p:spPr>
          <a:xfrm>
            <a:off x="4572000" y="1987025"/>
            <a:ext cx="284340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mesmo?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4875"/>
            <a:ext cx="57150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 Sebesta, herança é um </a:t>
            </a:r>
            <a:r>
              <a:rPr lang="pt-BR"/>
              <a:t>concepção</a:t>
            </a:r>
            <a:r>
              <a:rPr lang="pt-BR"/>
              <a:t> para resolver dois problemas: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reuso de tipos abstratos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Eles eram definidos para resolver um problema muito específico. Depois de usado em um contexto, mesmo um tipo abstrato ficava sem uso durante todo o resto do programa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Geralmente quem usava os tipos, por abstração não sabiam exatamente como tipo era implementado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tipos </a:t>
            </a:r>
            <a:r>
              <a:rPr lang="pt-BR"/>
              <a:t>têm</a:t>
            </a:r>
            <a:r>
              <a:rPr lang="pt-BR"/>
              <a:t> a mesma hierarquia e são independentes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muitos problemas do mundo real, entidades era muito parecidas, quase “irmãs” e não havia um mecanismo para unificar coisas parecidas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Era praticamente impossível ter que construir objetos quase iguais, todas as vezes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herança surge como uma solução para os dois tipos de problema.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um tipo de dados abstratos puder herdar a abstração de tipo e as abstrações de operações de um tipo já existente e também for permitido mudar/adicionar pequenas coisas a </a:t>
            </a:r>
            <a:r>
              <a:rPr lang="pt-BR"/>
              <a:t>reutilização</a:t>
            </a:r>
            <a:r>
              <a:rPr lang="pt-BR"/>
              <a:t> será facilitada e a classe inicial não precisará ser modificada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com isso, a herança permite com que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Tipos de tipos </a:t>
            </a:r>
            <a:r>
              <a:rPr lang="pt-BR"/>
              <a:t>abstratos</a:t>
            </a:r>
            <a:r>
              <a:rPr lang="pt-BR"/>
              <a:t> possam ser </a:t>
            </a:r>
            <a:r>
              <a:rPr lang="pt-BR"/>
              <a:t>construídos</a:t>
            </a:r>
            <a:r>
              <a:rPr lang="pt-BR"/>
              <a:t> para solucionar problemas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 isso atender novos requisitos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hierarquia de tipos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Tipos co-dependentes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Reutilização de código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Herdando pizzas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5188825" y="1152475"/>
            <a:ext cx="36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Pizza representa a abstração total de uma pizza.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 seja, sabores diferentes não diferem de ser uma pizza.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0" y="1325263"/>
            <a:ext cx="4952401" cy="307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cls x 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Instância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Instância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Estáticos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Herança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Polimorfismo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5188825" y="1152475"/>
            <a:ext cx="36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Pizza representa a abstração total de uma pizza.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 seja, sabores diferentes não diferem de ser uma pizza.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625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11700" y="115247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 isso podemos construir pizzas de </a:t>
            </a:r>
            <a:r>
              <a:rPr lang="pt-BR"/>
              <a:t>múltiplos</a:t>
            </a:r>
            <a:r>
              <a:rPr lang="pt-BR"/>
              <a:t> sabores também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939975"/>
            <a:ext cx="72580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311700" y="115247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 isso podemos construir pizzas de múltiplos sabores também</a:t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939975"/>
            <a:ext cx="72580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/>
          <p:nvPr/>
        </p:nvSpPr>
        <p:spPr>
          <a:xfrm>
            <a:off x="3267725" y="3889250"/>
            <a:ext cx="3823500" cy="29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5235900" y="2457850"/>
            <a:ext cx="1713900" cy="1290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Herança </a:t>
            </a:r>
            <a:r>
              <a:rPr b="1" lang="pt-BR"/>
              <a:t>Múltipla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11700" y="115247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Pizza já é herdado por associação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66514"/>
          <a:stretch/>
        </p:blipFill>
        <p:spPr>
          <a:xfrm>
            <a:off x="1885950" y="1704225"/>
            <a:ext cx="7258050" cy="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/>
          <p:nvPr/>
        </p:nvSpPr>
        <p:spPr>
          <a:xfrm>
            <a:off x="4284750" y="1939975"/>
            <a:ext cx="725100" cy="29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758425"/>
            <a:ext cx="55245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/>
          <p:nvPr/>
        </p:nvSpPr>
        <p:spPr>
          <a:xfrm>
            <a:off x="922850" y="267357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Pizza</a:t>
            </a:r>
            <a:endParaRPr b="1"/>
          </a:p>
        </p:txBody>
      </p:sp>
      <p:sp>
        <p:nvSpPr>
          <p:cNvPr id="301" name="Google Shape;301;p45"/>
          <p:cNvSpPr/>
          <p:nvPr/>
        </p:nvSpPr>
        <p:spPr>
          <a:xfrm>
            <a:off x="1583800" y="349202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Calab.</a:t>
            </a:r>
            <a:endParaRPr b="1"/>
          </a:p>
        </p:txBody>
      </p:sp>
      <p:sp>
        <p:nvSpPr>
          <p:cNvPr id="302" name="Google Shape;302;p45"/>
          <p:cNvSpPr/>
          <p:nvPr/>
        </p:nvSpPr>
        <p:spPr>
          <a:xfrm>
            <a:off x="311700" y="349202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Muss.</a:t>
            </a:r>
            <a:endParaRPr b="1"/>
          </a:p>
        </p:txBody>
      </p:sp>
      <p:sp>
        <p:nvSpPr>
          <p:cNvPr id="303" name="Google Shape;303;p45"/>
          <p:cNvSpPr/>
          <p:nvPr/>
        </p:nvSpPr>
        <p:spPr>
          <a:xfrm>
            <a:off x="922850" y="431047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Meio a meio</a:t>
            </a:r>
            <a:endParaRPr b="1"/>
          </a:p>
        </p:txBody>
      </p:sp>
      <p:cxnSp>
        <p:nvCxnSpPr>
          <p:cNvPr id="304" name="Google Shape;304;p45"/>
          <p:cNvCxnSpPr>
            <a:stCxn id="302" idx="0"/>
            <a:endCxn id="300" idx="2"/>
          </p:cNvCxnSpPr>
          <p:nvPr/>
        </p:nvCxnSpPr>
        <p:spPr>
          <a:xfrm flipH="1" rot="10800000">
            <a:off x="843750" y="3172825"/>
            <a:ext cx="6111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5"/>
          <p:cNvCxnSpPr>
            <a:stCxn id="301" idx="0"/>
            <a:endCxn id="300" idx="2"/>
          </p:cNvCxnSpPr>
          <p:nvPr/>
        </p:nvCxnSpPr>
        <p:spPr>
          <a:xfrm rot="10800000">
            <a:off x="1454950" y="3172825"/>
            <a:ext cx="6609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5"/>
          <p:cNvCxnSpPr>
            <a:stCxn id="303" idx="0"/>
            <a:endCxn id="302" idx="2"/>
          </p:cNvCxnSpPr>
          <p:nvPr/>
        </p:nvCxnSpPr>
        <p:spPr>
          <a:xfrm rot="10800000">
            <a:off x="843800" y="3991275"/>
            <a:ext cx="6111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5"/>
          <p:cNvCxnSpPr>
            <a:stCxn id="303" idx="0"/>
            <a:endCxn id="301" idx="2"/>
          </p:cNvCxnSpPr>
          <p:nvPr/>
        </p:nvCxnSpPr>
        <p:spPr>
          <a:xfrm flipH="1" rot="10800000">
            <a:off x="1454900" y="3991275"/>
            <a:ext cx="6609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15247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Pizza já é herdado por associação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00" y="1844950"/>
            <a:ext cx="55245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/>
          <p:nvPr/>
        </p:nvSpPr>
        <p:spPr>
          <a:xfrm>
            <a:off x="922850" y="267357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Pizza</a:t>
            </a:r>
            <a:endParaRPr b="1"/>
          </a:p>
        </p:txBody>
      </p:sp>
      <p:sp>
        <p:nvSpPr>
          <p:cNvPr id="316" name="Google Shape;316;p46"/>
          <p:cNvSpPr/>
          <p:nvPr/>
        </p:nvSpPr>
        <p:spPr>
          <a:xfrm>
            <a:off x="1583800" y="349202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Calab.</a:t>
            </a:r>
            <a:endParaRPr b="1"/>
          </a:p>
        </p:txBody>
      </p:sp>
      <p:sp>
        <p:nvSpPr>
          <p:cNvPr id="317" name="Google Shape;317;p46"/>
          <p:cNvSpPr/>
          <p:nvPr/>
        </p:nvSpPr>
        <p:spPr>
          <a:xfrm>
            <a:off x="311700" y="349202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Muss.</a:t>
            </a:r>
            <a:endParaRPr b="1"/>
          </a:p>
        </p:txBody>
      </p:sp>
      <p:sp>
        <p:nvSpPr>
          <p:cNvPr id="318" name="Google Shape;318;p46"/>
          <p:cNvSpPr/>
          <p:nvPr/>
        </p:nvSpPr>
        <p:spPr>
          <a:xfrm>
            <a:off x="922850" y="4310475"/>
            <a:ext cx="10641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Meio a meio</a:t>
            </a:r>
            <a:endParaRPr b="1"/>
          </a:p>
        </p:txBody>
      </p:sp>
      <p:cxnSp>
        <p:nvCxnSpPr>
          <p:cNvPr id="319" name="Google Shape;319;p46"/>
          <p:cNvCxnSpPr>
            <a:stCxn id="317" idx="0"/>
            <a:endCxn id="315" idx="2"/>
          </p:cNvCxnSpPr>
          <p:nvPr/>
        </p:nvCxnSpPr>
        <p:spPr>
          <a:xfrm flipH="1" rot="10800000">
            <a:off x="843750" y="3172825"/>
            <a:ext cx="6111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6"/>
          <p:cNvCxnSpPr>
            <a:stCxn id="316" idx="0"/>
            <a:endCxn id="315" idx="2"/>
          </p:cNvCxnSpPr>
          <p:nvPr/>
        </p:nvCxnSpPr>
        <p:spPr>
          <a:xfrm rot="10800000">
            <a:off x="1454950" y="3172825"/>
            <a:ext cx="6609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6"/>
          <p:cNvCxnSpPr>
            <a:stCxn id="318" idx="0"/>
            <a:endCxn id="317" idx="2"/>
          </p:cNvCxnSpPr>
          <p:nvPr/>
        </p:nvCxnSpPr>
        <p:spPr>
          <a:xfrm rot="10800000">
            <a:off x="843800" y="3991275"/>
            <a:ext cx="6111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6"/>
          <p:cNvCxnSpPr>
            <a:stCxn id="318" idx="0"/>
            <a:endCxn id="316" idx="2"/>
          </p:cNvCxnSpPr>
          <p:nvPr/>
        </p:nvCxnSpPr>
        <p:spPr>
          <a:xfrm flipH="1" rot="10800000">
            <a:off x="1454900" y="3991275"/>
            <a:ext cx="6609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675" y="2673575"/>
            <a:ext cx="4676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311700" y="1152475"/>
            <a:ext cx="85206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pensar que temos um método, ou abstração de processo, que nos mostre quais são os ingredientes de uma pizza.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Vamos pensar por um momento: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pizza tem ingredientes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pizza tem ingredientes diferentes (se não seriam a mesma pizza)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Porém, o método </a:t>
            </a:r>
            <a:r>
              <a:rPr i="1" lang="pt-BR"/>
              <a:t>ingredientes</a:t>
            </a:r>
            <a:r>
              <a:rPr lang="pt-BR"/>
              <a:t> tem que mudar em todas as pizza.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311700" y="1152475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nome dado a esse tipo de comportamento, “</a:t>
            </a:r>
            <a:r>
              <a:rPr lang="pt-BR"/>
              <a:t>sobrescrever</a:t>
            </a:r>
            <a:r>
              <a:rPr lang="pt-BR"/>
              <a:t>” um método de uma classe é </a:t>
            </a:r>
            <a:r>
              <a:rPr b="1" lang="pt-BR"/>
              <a:t>‘Polimorfismo</a:t>
            </a:r>
            <a:r>
              <a:rPr lang="pt-BR"/>
              <a:t>’</a:t>
            </a:r>
            <a:endParaRPr/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2055825"/>
            <a:ext cx="41243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475" y="3238325"/>
            <a:ext cx="4498803" cy="1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/>
          <p:nvPr/>
        </p:nvSpPr>
        <p:spPr>
          <a:xfrm>
            <a:off x="1299550" y="2457850"/>
            <a:ext cx="1619700" cy="28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/>
          <p:nvPr/>
        </p:nvSpPr>
        <p:spPr>
          <a:xfrm>
            <a:off x="4812125" y="3562325"/>
            <a:ext cx="1527600" cy="28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9"/>
          <p:cNvCxnSpPr>
            <a:endCxn id="341" idx="2"/>
          </p:cNvCxnSpPr>
          <p:nvPr/>
        </p:nvCxnSpPr>
        <p:spPr>
          <a:xfrm rot="10800000">
            <a:off x="2205138" y="3103575"/>
            <a:ext cx="1516200" cy="1002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Porém existe um problema nessa implementação. O criador da subclasse não é “obrigado” a </a:t>
            </a:r>
            <a:r>
              <a:rPr lang="pt-BR"/>
              <a:t>sobrescrever</a:t>
            </a:r>
            <a:r>
              <a:rPr lang="pt-BR"/>
              <a:t> esse método. Ele pode usar a implementação original. Ou seja, Você pode fazer uma uma subclasse que retorna “ingredientes”.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isso existem as metaclasses, MMMMMMMAAAAASSSSSSSSS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38125"/>
            <a:ext cx="66294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x cls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Usamos </a:t>
            </a:r>
            <a:r>
              <a:rPr b="1" lang="pt-BR" sz="3000"/>
              <a:t>self </a:t>
            </a:r>
            <a:r>
              <a:rPr lang="pt-BR" sz="3000"/>
              <a:t>sempre que queremos falar com o </a:t>
            </a:r>
            <a:r>
              <a:rPr b="1" lang="pt-BR" sz="3000"/>
              <a:t>exemplo </a:t>
            </a:r>
            <a:r>
              <a:rPr lang="pt-BR" sz="1000"/>
              <a:t>(instância)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Usamos </a:t>
            </a:r>
            <a:r>
              <a:rPr b="1" lang="pt-BR" sz="3000"/>
              <a:t>cls </a:t>
            </a:r>
            <a:r>
              <a:rPr lang="pt-BR" sz="3000"/>
              <a:t>quando queremos falar com a </a:t>
            </a:r>
            <a:r>
              <a:rPr b="1" lang="pt-BR" sz="3000"/>
              <a:t>classe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3" y="157150"/>
            <a:ext cx="5286375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1808075" y="223075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79" name="Google Shape;79;p17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1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uma abstração de dado.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caso uma </a:t>
            </a:r>
            <a:r>
              <a:rPr b="1" lang="pt-BR"/>
              <a:t>Fila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3" y="157150"/>
            <a:ext cx="5286375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/>
        </p:nvSpPr>
        <p:spPr>
          <a:xfrm>
            <a:off x="5735000" y="339025"/>
            <a:ext cx="3230100" cy="22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Manipulação da abstração de dado</a:t>
            </a:r>
            <a:endParaRPr b="1"/>
          </a:p>
        </p:txBody>
      </p:sp>
      <p:cxnSp>
        <p:nvCxnSpPr>
          <p:cNvPr id="86" name="Google Shape;86;p18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7" name="Google Shape;87;p18"/>
          <p:cNvSpPr/>
          <p:nvPr/>
        </p:nvSpPr>
        <p:spPr>
          <a:xfrm>
            <a:off x="5735000" y="2753725"/>
            <a:ext cx="3230100" cy="22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Manipulação do exemplo, ou instância, representada pelo tipo de dado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48421" l="0" r="0" t="0"/>
          <a:stretch/>
        </p:blipFill>
        <p:spPr>
          <a:xfrm>
            <a:off x="196075" y="157150"/>
            <a:ext cx="5286375" cy="24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4" name="Google Shape;94;p19"/>
          <p:cNvSpPr/>
          <p:nvPr/>
        </p:nvSpPr>
        <p:spPr>
          <a:xfrm>
            <a:off x="2420200" y="515025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  <p:sp>
        <p:nvSpPr>
          <p:cNvPr id="95" name="Google Shape;95;p19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2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atributo da classe.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48421" l="0" r="0" t="0"/>
          <a:stretch/>
        </p:blipFill>
        <p:spPr>
          <a:xfrm>
            <a:off x="196075" y="157150"/>
            <a:ext cx="5286375" cy="24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2" name="Google Shape;102;p20"/>
          <p:cNvSpPr/>
          <p:nvPr/>
        </p:nvSpPr>
        <p:spPr>
          <a:xfrm>
            <a:off x="2420200" y="515025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  <p:sp>
        <p:nvSpPr>
          <p:cNvPr id="103" name="Google Shape;103;p20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2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atributo da classe.</a:t>
            </a:r>
            <a:endParaRPr b="1"/>
          </a:p>
        </p:txBody>
      </p:sp>
      <p:sp>
        <p:nvSpPr>
          <p:cNvPr id="104" name="Google Shape;104;p20"/>
          <p:cNvSpPr/>
          <p:nvPr/>
        </p:nvSpPr>
        <p:spPr>
          <a:xfrm>
            <a:off x="86575" y="2778000"/>
            <a:ext cx="5395800" cy="2166000"/>
          </a:xfrm>
          <a:prstGeom prst="wedgeRectCallout">
            <a:avLst>
              <a:gd fmla="val -30836" name="adj1"/>
              <a:gd fmla="val -137387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Característica em comum que será mantida, ainda se </a:t>
            </a:r>
            <a:r>
              <a:rPr lang="pt-BR" sz="1800">
                <a:solidFill>
                  <a:srgbClr val="FFFFFF"/>
                </a:solidFill>
              </a:rPr>
              <a:t>alterada</a:t>
            </a:r>
            <a:r>
              <a:rPr lang="pt-BR" sz="1800">
                <a:solidFill>
                  <a:srgbClr val="FFFFFF"/>
                </a:solidFill>
              </a:rPr>
              <a:t>, junto com os exemplos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48421" l="0" r="0" t="0"/>
          <a:stretch/>
        </p:blipFill>
        <p:spPr>
          <a:xfrm>
            <a:off x="196075" y="157150"/>
            <a:ext cx="5286375" cy="24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/>
          <p:nvPr/>
        </p:nvCxnSpPr>
        <p:spPr>
          <a:xfrm>
            <a:off x="196063" y="2647938"/>
            <a:ext cx="5286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/>
          <p:nvPr/>
        </p:nvSpPr>
        <p:spPr>
          <a:xfrm>
            <a:off x="4011700" y="1466150"/>
            <a:ext cx="2486100" cy="33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</a:t>
            </a:r>
            <a:endParaRPr b="1"/>
          </a:p>
        </p:txBody>
      </p:sp>
      <p:sp>
        <p:nvSpPr>
          <p:cNvPr id="112" name="Google Shape;112;p21"/>
          <p:cNvSpPr/>
          <p:nvPr/>
        </p:nvSpPr>
        <p:spPr>
          <a:xfrm>
            <a:off x="5735000" y="339025"/>
            <a:ext cx="3230100" cy="43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3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que manipula um atributo de classe.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Vamos ver isso depois.</a:t>
            </a:r>
            <a:endParaRPr b="1"/>
          </a:p>
        </p:txBody>
      </p:sp>
      <p:sp>
        <p:nvSpPr>
          <p:cNvPr id="113" name="Google Shape;113;p21"/>
          <p:cNvSpPr/>
          <p:nvPr/>
        </p:nvSpPr>
        <p:spPr>
          <a:xfrm>
            <a:off x="86575" y="2778000"/>
            <a:ext cx="5395800" cy="2166000"/>
          </a:xfrm>
          <a:prstGeom prst="wedgeRectCallout">
            <a:avLst>
              <a:gd fmla="val -36246" name="adj1"/>
              <a:gd fmla="val -99997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Recebe </a:t>
            </a:r>
            <a:r>
              <a:rPr b="1" lang="pt-BR" sz="1800">
                <a:solidFill>
                  <a:srgbClr val="FFFFFF"/>
                </a:solidFill>
              </a:rPr>
              <a:t>CLS</a:t>
            </a:r>
            <a:r>
              <a:rPr lang="pt-BR" sz="1800">
                <a:solidFill>
                  <a:srgbClr val="FFFFFF"/>
                </a:solidFill>
              </a:rPr>
              <a:t>, pois a referência é da </a:t>
            </a:r>
            <a:r>
              <a:rPr lang="pt-BR" sz="1800">
                <a:solidFill>
                  <a:srgbClr val="FFFFFF"/>
                </a:solidFill>
              </a:rPr>
              <a:t>própria</a:t>
            </a:r>
            <a:r>
              <a:rPr lang="pt-BR" sz="1800">
                <a:solidFill>
                  <a:srgbClr val="FFFFFF"/>
                </a:solidFill>
              </a:rPr>
              <a:t> classe, o decorador </a:t>
            </a:r>
            <a:r>
              <a:rPr b="1" lang="pt-BR" sz="1800">
                <a:solidFill>
                  <a:srgbClr val="FFFFFF"/>
                </a:solidFill>
              </a:rPr>
              <a:t>@classmethod</a:t>
            </a:r>
            <a:r>
              <a:rPr lang="pt-BR" sz="1800">
                <a:solidFill>
                  <a:srgbClr val="FFFFFF"/>
                </a:solidFill>
              </a:rPr>
              <a:t> faz isso, deixa </a:t>
            </a:r>
            <a:r>
              <a:rPr lang="pt-BR" sz="1800">
                <a:solidFill>
                  <a:srgbClr val="FFFFFF"/>
                </a:solidFill>
              </a:rPr>
              <a:t>explícito</a:t>
            </a:r>
            <a:r>
              <a:rPr lang="pt-BR" sz="1800">
                <a:solidFill>
                  <a:srgbClr val="FFFFFF"/>
                </a:solidFill>
              </a:rPr>
              <a:t> que é um método de classe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