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05" autoAdjust="0"/>
  </p:normalViewPr>
  <p:slideViewPr>
    <p:cSldViewPr snapToGrid="0">
      <p:cViewPr varScale="1">
        <p:scale>
          <a:sx n="58" d="100"/>
          <a:sy n="58" d="100"/>
        </p:scale>
        <p:origin x="-108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C7062A-EEA3-435C-AAE6-0356786BC19B}" type="datetimeFigureOut">
              <a:rPr lang="fr-FR"/>
              <a:pPr/>
              <a:t>23/06/2015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0D55-BDE8-4347-91EC-BB480691843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3326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00D55-BDE8-4347-91EC-BB4806918436}" type="slidenum">
              <a:rPr lang="fr-FR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309342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/>
            </a:r>
            <a:br>
              <a:rPr lang="fr-FR"/>
            </a:b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00D55-BDE8-4347-91EC-BB4806918436}" type="slidenum">
              <a:rPr lang="fr-FR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69975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300D55-BDE8-4347-91EC-BB4806918436}" type="slidenum">
              <a:rPr lang="fr-FR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="" xmlns:p14="http://schemas.microsoft.com/office/powerpoint/2010/main" val="18995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91886"/>
            <a:ext cx="12191999" cy="1646302"/>
          </a:xfrm>
        </p:spPr>
        <p:txBody>
          <a:bodyPr/>
          <a:lstStyle/>
          <a:p>
            <a:pPr algn="ctr"/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CA" dirty="0" smtClean="0"/>
              <a:t>Interaction 3D </a:t>
            </a:r>
            <a:r>
              <a:rPr lang="fr-CA" dirty="0" smtClean="0"/>
              <a:t>et </a:t>
            </a:r>
            <a:br>
              <a:rPr lang="fr-CA" dirty="0" smtClean="0"/>
            </a:br>
            <a:r>
              <a:rPr lang="fr-CA" dirty="0" smtClean="0"/>
              <a:t>Réalité </a:t>
            </a:r>
            <a:r>
              <a:rPr lang="fr-CA" dirty="0" smtClean="0"/>
              <a:t>Virtuelle 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110863" y="4615801"/>
            <a:ext cx="7766936" cy="1096899"/>
          </a:xfrm>
        </p:spPr>
        <p:txBody>
          <a:bodyPr>
            <a:noAutofit/>
          </a:bodyPr>
          <a:lstStyle/>
          <a:p>
            <a:pPr algn="l"/>
            <a:r>
              <a:rPr lang="fr-FR" sz="2400" dirty="0" smtClean="0"/>
              <a:t>Julien </a:t>
            </a:r>
            <a:r>
              <a:rPr lang="fr-FR" sz="2400" dirty="0" err="1" smtClean="0"/>
              <a:t>Apprioual</a:t>
            </a:r>
            <a:endParaRPr lang="fr-FR" sz="2400" dirty="0" smtClean="0"/>
          </a:p>
          <a:p>
            <a:pPr algn="l"/>
            <a:r>
              <a:rPr lang="fr-FR" sz="2400" dirty="0" smtClean="0"/>
              <a:t>Stanislas Descamps</a:t>
            </a:r>
            <a:endParaRPr lang="fr-FR" sz="2400" dirty="0" smtClean="0"/>
          </a:p>
          <a:p>
            <a:pPr algn="l"/>
            <a:r>
              <a:rPr lang="fr-FR" sz="2400" dirty="0" err="1" smtClean="0"/>
              <a:t>Yohan</a:t>
            </a:r>
            <a:r>
              <a:rPr lang="fr-FR" sz="2400" dirty="0" smtClean="0"/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J</a:t>
            </a:r>
            <a:r>
              <a:rPr lang="fr-FR" sz="2400" dirty="0" smtClean="0"/>
              <a:t>ardin</a:t>
            </a:r>
            <a:endParaRPr lang="fr-FR" sz="2400" dirty="0" smtClean="0"/>
          </a:p>
          <a:p>
            <a:pPr algn="l"/>
            <a:r>
              <a:rPr lang="fr-FR" sz="2400" dirty="0" smtClean="0"/>
              <a:t>Steven </a:t>
            </a:r>
            <a:r>
              <a:rPr lang="fr-FR" sz="2400" dirty="0" err="1" smtClean="0"/>
              <a:t>Thillier</a:t>
            </a:r>
            <a:endParaRPr lang="en-US" sz="2400" dirty="0"/>
          </a:p>
        </p:txBody>
      </p:sp>
      <p:pic>
        <p:nvPicPr>
          <p:cNvPr id="18434" name="Picture 2" descr="UQAC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486400"/>
            <a:ext cx="2287615" cy="13716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1" y="2677886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 smtClean="0">
                <a:solidFill>
                  <a:schemeClr val="accent2"/>
                </a:solidFill>
              </a:rPr>
              <a:t>Projet final</a:t>
            </a:r>
            <a:endParaRPr lang="fr-FR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8917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Travaux pour améliorer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Finir de créer les différents niveaux</a:t>
            </a:r>
          </a:p>
          <a:p>
            <a:r>
              <a:rPr lang="fr-FR" dirty="0" smtClean="0"/>
              <a:t>Ajouter un écran de meilleurs scores par niveau</a:t>
            </a:r>
          </a:p>
          <a:p>
            <a:r>
              <a:rPr lang="fr-FR" dirty="0" smtClean="0"/>
              <a:t>Ajout des liaisons pour obtenir des notions de chimie supplémentaires</a:t>
            </a:r>
          </a:p>
          <a:p>
            <a:r>
              <a:rPr lang="fr-FR" dirty="0" smtClean="0"/>
              <a:t>Avoir une seul interface pour utiliser complètement l’application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40474" y="2643015"/>
            <a:ext cx="8596668" cy="132080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! </a:t>
            </a:r>
            <a:r>
              <a:rPr lang="fr-FR" sz="6000" dirty="0" smtClean="0">
                <a:sym typeface="Wingdings" panose="05000000000000000000" pitchFamily="2" charset="2"/>
              </a:rPr>
              <a:t></a:t>
            </a:r>
            <a:endParaRPr lang="en-US" sz="6000" dirty="0"/>
          </a:p>
        </p:txBody>
      </p:sp>
    </p:spTree>
    <p:extLst>
      <p:ext uri="{BB962C8B-B14F-4D97-AF65-F5344CB8AC3E}">
        <p14:creationId xmlns="" xmlns:p14="http://schemas.microsoft.com/office/powerpoint/2010/main" val="29240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2160589"/>
            <a:ext cx="8825895" cy="38807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Jeux sérieux  d’entrainement consistant à réaliser des molécules à partir d’atomes dans un monde symbolique avec rendu </a:t>
            </a:r>
            <a:r>
              <a:rPr lang="fr-FR" sz="2800" dirty="0" err="1" smtClean="0"/>
              <a:t>haptico</a:t>
            </a:r>
            <a:r>
              <a:rPr lang="fr-FR" sz="2800" dirty="0" smtClean="0"/>
              <a:t>-</a:t>
            </a:r>
            <a:r>
              <a:rPr lang="fr-FR" sz="2800" dirty="0" smtClean="0"/>
              <a:t>visuel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Utilisation d’un bras haptique pour la navigation et les retour de force</a:t>
            </a:r>
          </a:p>
          <a:p>
            <a:pPr>
              <a:lnSpc>
                <a:spcPct val="150000"/>
              </a:lnSpc>
            </a:pPr>
            <a:r>
              <a:rPr lang="fr-FR" sz="2800" dirty="0" smtClean="0"/>
              <a:t>Un niveau par molécule avec calcul de score</a:t>
            </a:r>
            <a:endParaRPr lang="fr-FR" sz="2800" dirty="0"/>
          </a:p>
          <a:p>
            <a:endParaRPr lang="en-US" dirty="0"/>
          </a:p>
          <a:p>
            <a:endParaRPr lang="en-US" sz="2800" dirty="0"/>
          </a:p>
        </p:txBody>
      </p: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75492" y="209777"/>
            <a:ext cx="3728902" cy="1553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62211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Concept mis en avant par </a:t>
            </a:r>
            <a:r>
              <a:rPr lang="fr-CA" dirty="0" smtClean="0"/>
              <a:t>l’application et différentiation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809566" cy="3880773"/>
          </a:xfrm>
        </p:spPr>
        <p:txBody>
          <a:bodyPr>
            <a:normAutofit/>
          </a:bodyPr>
          <a:lstStyle/>
          <a:p>
            <a:r>
              <a:rPr lang="fr-FR" dirty="0" smtClean="0"/>
              <a:t>Travaux existants :</a:t>
            </a:r>
            <a:endParaRPr lang="fr-FR" dirty="0" smtClean="0"/>
          </a:p>
          <a:p>
            <a:pPr lvl="1"/>
            <a:r>
              <a:rPr lang="en-US" sz="1000" dirty="0" smtClean="0"/>
              <a:t> </a:t>
            </a:r>
            <a:r>
              <a:rPr lang="en-US" b="1" dirty="0" err="1" smtClean="0"/>
              <a:t>ChemicAble</a:t>
            </a:r>
            <a:r>
              <a:rPr lang="en-US" b="1" dirty="0" smtClean="0"/>
              <a:t>: Tangible Interaction Approach for learning Chemical </a:t>
            </a:r>
            <a:r>
              <a:rPr lang="en-US" b="1" dirty="0" smtClean="0"/>
              <a:t>Bonding(2013) : </a:t>
            </a:r>
            <a:r>
              <a:rPr lang="en-US" dirty="0" err="1" smtClean="0"/>
              <a:t>Apprendre</a:t>
            </a:r>
            <a:r>
              <a:rPr lang="en-US" dirty="0" smtClean="0"/>
              <a:t>  les liaisons via les </a:t>
            </a:r>
            <a:r>
              <a:rPr lang="en-US" dirty="0" err="1" smtClean="0"/>
              <a:t>essais</a:t>
            </a:r>
            <a:r>
              <a:rPr lang="en-US" dirty="0" smtClean="0"/>
              <a:t> </a:t>
            </a:r>
            <a:r>
              <a:rPr lang="en-US" dirty="0" err="1" smtClean="0"/>
              <a:t>sur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table tactile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Présenter de 4  notions différentes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Connaissance des formules d’éléments chimiques courants</a:t>
            </a:r>
          </a:p>
          <a:p>
            <a:r>
              <a:rPr lang="fr-FR" sz="2000" dirty="0" smtClean="0"/>
              <a:t>Apprentissage de la décomposition des molécules en atomes</a:t>
            </a:r>
          </a:p>
          <a:p>
            <a:r>
              <a:rPr lang="fr-FR" sz="2000" dirty="0" smtClean="0"/>
              <a:t>Faits généraux sur les molécules </a:t>
            </a:r>
          </a:p>
          <a:p>
            <a:r>
              <a:rPr lang="fr-FR" sz="2000" dirty="0" smtClean="0"/>
              <a:t>Liaisons entre atomes (Prévue mais non réalisé)</a:t>
            </a:r>
            <a:endParaRPr lang="fr-FR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Présentation adéquate des notions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Difficulté croissante</a:t>
            </a:r>
          </a:p>
          <a:p>
            <a:r>
              <a:rPr lang="fr-FR" sz="2000" dirty="0" smtClean="0"/>
              <a:t>Ajout d’indice</a:t>
            </a:r>
          </a:p>
          <a:p>
            <a:r>
              <a:rPr lang="fr-FR" sz="2000" dirty="0" smtClean="0"/>
              <a:t>Séparation des notions</a:t>
            </a:r>
          </a:p>
          <a:p>
            <a:pPr lvl="1"/>
            <a:r>
              <a:rPr lang="fr-FR" sz="1800" dirty="0" smtClean="0"/>
              <a:t>Une molécule par niveau</a:t>
            </a:r>
          </a:p>
          <a:p>
            <a:pPr lvl="1"/>
            <a:r>
              <a:rPr lang="fr-FR" sz="1800" dirty="0" smtClean="0"/>
              <a:t>Deux notions dans la phase de jeu</a:t>
            </a:r>
          </a:p>
          <a:p>
            <a:pPr lvl="1"/>
            <a:r>
              <a:rPr lang="fr-FR" sz="1800" dirty="0" smtClean="0"/>
              <a:t>Une notion dans l’indice</a:t>
            </a:r>
          </a:p>
          <a:p>
            <a:pPr lvl="1"/>
            <a:r>
              <a:rPr lang="fr-FR" sz="1800" dirty="0" smtClean="0"/>
              <a:t>Une notion dans l’écran de fin de niveau</a:t>
            </a:r>
            <a:endParaRPr lang="fr-F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L’aspect divertissant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Jeu coloré</a:t>
            </a:r>
          </a:p>
          <a:p>
            <a:r>
              <a:rPr lang="fr-FR" sz="2000" dirty="0" smtClean="0"/>
              <a:t>Calcul de score</a:t>
            </a:r>
          </a:p>
          <a:p>
            <a:r>
              <a:rPr lang="fr-FR" sz="2000" dirty="0" smtClean="0"/>
              <a:t>Univers cohérent de la classe de salle et de la chimie</a:t>
            </a:r>
          </a:p>
          <a:p>
            <a:r>
              <a:rPr lang="fr-FR" sz="2000" dirty="0" smtClean="0"/>
              <a:t>Ajout de sons</a:t>
            </a:r>
          </a:p>
          <a:p>
            <a:r>
              <a:rPr lang="fr-FR" sz="2000" dirty="0" smtClean="0"/>
              <a:t>Meilleurs scores (Prévu mais non réalisé)</a:t>
            </a:r>
          </a:p>
          <a:p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Utilisation d’un bras haptique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Déplacement à l’aide du bras haptique</a:t>
            </a:r>
          </a:p>
          <a:p>
            <a:r>
              <a:rPr lang="fr-FR" sz="2000" dirty="0" smtClean="0"/>
              <a:t>Force d’attraction ou de répulsion entre les atomes</a:t>
            </a:r>
          </a:p>
          <a:p>
            <a:r>
              <a:rPr lang="fr-FR" sz="2000" dirty="0" smtClean="0"/>
              <a:t>Rendu du poids de l’atome</a:t>
            </a:r>
          </a:p>
          <a:p>
            <a:r>
              <a:rPr lang="fr-FR" sz="2000" dirty="0" smtClean="0"/>
              <a:t>Utilisation de 2 boutons pour valider et supprimer</a:t>
            </a:r>
            <a:endParaRPr lang="fr-FR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Fonctionnement sans bogue de l’application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000" dirty="0" smtClean="0"/>
              <a:t>Evidemment</a:t>
            </a:r>
            <a:endParaRPr lang="fr-FR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Évaluation du logiciel par des collègues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Personnalis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00B050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357</TotalTime>
  <Words>263</Words>
  <Application>Microsoft Office PowerPoint</Application>
  <PresentationFormat>Personnalisé</PresentationFormat>
  <Paragraphs>49</Paragraphs>
  <Slides>11</Slides>
  <Notes>3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Facette</vt:lpstr>
      <vt:lpstr>  Interaction 3D et  Réalité Virtuelle </vt:lpstr>
      <vt:lpstr>Diapositive 2</vt:lpstr>
      <vt:lpstr>Concept mis en avant par l’application et différentiation</vt:lpstr>
      <vt:lpstr>Présenter de 4  notions différentes</vt:lpstr>
      <vt:lpstr>Présentation adéquate des notions</vt:lpstr>
      <vt:lpstr>L’aspect divertissant de l’application</vt:lpstr>
      <vt:lpstr>Utilisation d’un bras haptique</vt:lpstr>
      <vt:lpstr>Fonctionnement sans bogue de l’application</vt:lpstr>
      <vt:lpstr>Évaluation du logiciel par des collègues</vt:lpstr>
      <vt:lpstr>Travaux pour améliorer</vt:lpstr>
      <vt:lpstr>MERCI 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 de session  Les Plastiques Homer Inc.</dc:title>
  <dc:creator>Fred -</dc:creator>
  <cp:lastModifiedBy>Steven</cp:lastModifiedBy>
  <cp:revision>51</cp:revision>
  <dcterms:created xsi:type="dcterms:W3CDTF">2015-04-15T23:17:36Z</dcterms:created>
  <dcterms:modified xsi:type="dcterms:W3CDTF">2015-06-24T00:17:30Z</dcterms:modified>
</cp:coreProperties>
</file>