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17"/>
  </p:handoutMasterIdLst>
  <p:sldIdLst>
    <p:sldId id="256" r:id="rId2"/>
    <p:sldId id="287" r:id="rId3"/>
    <p:sldId id="288" r:id="rId4"/>
    <p:sldId id="319" r:id="rId5"/>
    <p:sldId id="320" r:id="rId6"/>
    <p:sldId id="311" r:id="rId7"/>
    <p:sldId id="314" r:id="rId8"/>
    <p:sldId id="312" r:id="rId9"/>
    <p:sldId id="313" r:id="rId10"/>
    <p:sldId id="317" r:id="rId11"/>
    <p:sldId id="318" r:id="rId12"/>
    <p:sldId id="315" r:id="rId13"/>
    <p:sldId id="316" r:id="rId14"/>
    <p:sldId id="321" r:id="rId15"/>
    <p:sldId id="285"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62"/>
    <p:restoredTop sz="96405"/>
  </p:normalViewPr>
  <p:slideViewPr>
    <p:cSldViewPr snapToGrid="0" snapToObjects="1">
      <p:cViewPr varScale="1">
        <p:scale>
          <a:sx n="120" d="100"/>
          <a:sy n="120" d="100"/>
        </p:scale>
        <p:origin x="584" y="176"/>
      </p:cViewPr>
      <p:guideLst/>
    </p:cSldViewPr>
  </p:slideViewPr>
  <p:notesTextViewPr>
    <p:cViewPr>
      <p:scale>
        <a:sx n="1" d="1"/>
        <a:sy n="1" d="1"/>
      </p:scale>
      <p:origin x="0" y="0"/>
    </p:cViewPr>
  </p:notesTextViewPr>
  <p:notesViewPr>
    <p:cSldViewPr snapToGrid="0" snapToObjects="1">
      <p:cViewPr varScale="1">
        <p:scale>
          <a:sx n="99" d="100"/>
          <a:sy n="99" d="100"/>
        </p:scale>
        <p:origin x="1784"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DBEE6FF-339E-914D-A9BC-0465AB4689F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BC167061-397E-5B45-A993-1C4CE93B67F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ABCC41-E627-6B47-ABF3-D9E95F125266}" type="datetimeFigureOut">
              <a:rPr kumimoji="1" lang="ja-JP" altLang="en-US" smtClean="0"/>
              <a:t>2020/8/11</a:t>
            </a:fld>
            <a:endParaRPr kumimoji="1" lang="ja-JP" altLang="en-US"/>
          </a:p>
        </p:txBody>
      </p:sp>
      <p:sp>
        <p:nvSpPr>
          <p:cNvPr id="4" name="フッター プレースホルダー 3">
            <a:extLst>
              <a:ext uri="{FF2B5EF4-FFF2-40B4-BE49-F238E27FC236}">
                <a16:creationId xmlns:a16="http://schemas.microsoft.com/office/drawing/2014/main" id="{A33AB116-7382-A14D-9A2F-4A7EFA95B6E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DA0FC4CF-906C-8D4A-A134-D07D4834ABA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6E167B-7EB0-5E40-89ED-FD44E57FC41D}" type="slidenum">
              <a:rPr kumimoji="1" lang="ja-JP" altLang="en-US" smtClean="0"/>
              <a:t>‹#›</a:t>
            </a:fld>
            <a:endParaRPr kumimoji="1" lang="ja-JP" altLang="en-US"/>
          </a:p>
        </p:txBody>
      </p:sp>
    </p:spTree>
    <p:extLst>
      <p:ext uri="{BB962C8B-B14F-4D97-AF65-F5344CB8AC3E}">
        <p14:creationId xmlns:p14="http://schemas.microsoft.com/office/powerpoint/2010/main" val="189100398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800C25-7700-1447-ADEB-48DA34348A8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FCD355C-7018-0D4D-A9B8-B3DFE95FA8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6379FC8-6E40-F944-AF0B-525C0564797F}"/>
              </a:ext>
            </a:extLst>
          </p:cNvPr>
          <p:cNvSpPr>
            <a:spLocks noGrp="1"/>
          </p:cNvSpPr>
          <p:nvPr>
            <p:ph type="dt" sz="half" idx="10"/>
          </p:nvPr>
        </p:nvSpPr>
        <p:spPr/>
        <p:txBody>
          <a:bodyPr/>
          <a:lstStyle/>
          <a:p>
            <a:fld id="{FC3EE353-D310-0D4A-8AB7-79A5E01A5976}" type="datetimeFigureOut">
              <a:rPr kumimoji="1" lang="ja-JP" altLang="en-US" smtClean="0"/>
              <a:t>2020/8/11</a:t>
            </a:fld>
            <a:endParaRPr kumimoji="1" lang="ja-JP" altLang="en-US"/>
          </a:p>
        </p:txBody>
      </p:sp>
      <p:sp>
        <p:nvSpPr>
          <p:cNvPr id="5" name="フッター プレースホルダー 4">
            <a:extLst>
              <a:ext uri="{FF2B5EF4-FFF2-40B4-BE49-F238E27FC236}">
                <a16:creationId xmlns:a16="http://schemas.microsoft.com/office/drawing/2014/main" id="{A63ADA55-36F7-8145-AE5D-4BF41212AB5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0114597-A17D-DE47-8FA3-F84111250459}"/>
              </a:ext>
            </a:extLst>
          </p:cNvPr>
          <p:cNvSpPr>
            <a:spLocks noGrp="1"/>
          </p:cNvSpPr>
          <p:nvPr>
            <p:ph type="sldNum" sz="quarter" idx="12"/>
          </p:nvPr>
        </p:nvSpPr>
        <p:spPr/>
        <p:txBody>
          <a:bodyPr/>
          <a:lstStyle/>
          <a:p>
            <a:fld id="{EC426773-4606-0B47-9602-5E31C961C2B6}" type="slidenum">
              <a:rPr kumimoji="1" lang="ja-JP" altLang="en-US" smtClean="0"/>
              <a:t>‹#›</a:t>
            </a:fld>
            <a:endParaRPr kumimoji="1" lang="ja-JP" altLang="en-US"/>
          </a:p>
        </p:txBody>
      </p:sp>
    </p:spTree>
    <p:extLst>
      <p:ext uri="{BB962C8B-B14F-4D97-AF65-F5344CB8AC3E}">
        <p14:creationId xmlns:p14="http://schemas.microsoft.com/office/powerpoint/2010/main" val="857892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E15A3B-B6F0-D54F-87F5-8E412427A54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C10FC56-59EB-4B46-8BFC-9D6B555746D6}"/>
              </a:ext>
            </a:extLst>
          </p:cNvPr>
          <p:cNvSpPr>
            <a:spLocks noGrp="1"/>
          </p:cNvSpPr>
          <p:nvPr>
            <p:ph type="body" orient="vert" idx="1"/>
          </p:nvPr>
        </p:nvSpPr>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09ED995-8DF2-FA44-B560-C4463A9895F7}"/>
              </a:ext>
            </a:extLst>
          </p:cNvPr>
          <p:cNvSpPr>
            <a:spLocks noGrp="1"/>
          </p:cNvSpPr>
          <p:nvPr>
            <p:ph type="dt" sz="half" idx="10"/>
          </p:nvPr>
        </p:nvSpPr>
        <p:spPr/>
        <p:txBody>
          <a:bodyPr/>
          <a:lstStyle/>
          <a:p>
            <a:fld id="{FC3EE353-D310-0D4A-8AB7-79A5E01A5976}" type="datetimeFigureOut">
              <a:rPr kumimoji="1" lang="ja-JP" altLang="en-US" smtClean="0"/>
              <a:t>2020/8/11</a:t>
            </a:fld>
            <a:endParaRPr kumimoji="1" lang="ja-JP" altLang="en-US"/>
          </a:p>
        </p:txBody>
      </p:sp>
      <p:sp>
        <p:nvSpPr>
          <p:cNvPr id="5" name="フッター プレースホルダー 4">
            <a:extLst>
              <a:ext uri="{FF2B5EF4-FFF2-40B4-BE49-F238E27FC236}">
                <a16:creationId xmlns:a16="http://schemas.microsoft.com/office/drawing/2014/main" id="{53486AED-50DD-0E47-8659-85FE03F470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4A71158-4F25-734F-8179-C68C7B3C7FC1}"/>
              </a:ext>
            </a:extLst>
          </p:cNvPr>
          <p:cNvSpPr>
            <a:spLocks noGrp="1"/>
          </p:cNvSpPr>
          <p:nvPr>
            <p:ph type="sldNum" sz="quarter" idx="12"/>
          </p:nvPr>
        </p:nvSpPr>
        <p:spPr/>
        <p:txBody>
          <a:bodyPr/>
          <a:lstStyle/>
          <a:p>
            <a:fld id="{EC426773-4606-0B47-9602-5E31C961C2B6}" type="slidenum">
              <a:rPr kumimoji="1" lang="ja-JP" altLang="en-US" smtClean="0"/>
              <a:t>‹#›</a:t>
            </a:fld>
            <a:endParaRPr kumimoji="1" lang="ja-JP" altLang="en-US"/>
          </a:p>
        </p:txBody>
      </p:sp>
    </p:spTree>
    <p:extLst>
      <p:ext uri="{BB962C8B-B14F-4D97-AF65-F5344CB8AC3E}">
        <p14:creationId xmlns:p14="http://schemas.microsoft.com/office/powerpoint/2010/main" val="331012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A3A1E64-64EC-FB47-A661-097E91CE57F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DA0177D-ED39-BF46-8E32-0E81A87468BF}"/>
              </a:ext>
            </a:extLst>
          </p:cNvPr>
          <p:cNvSpPr>
            <a:spLocks noGrp="1"/>
          </p:cNvSpPr>
          <p:nvPr>
            <p:ph type="body" orient="vert" idx="1"/>
          </p:nvPr>
        </p:nvSpPr>
        <p:spPr>
          <a:xfrm>
            <a:off x="838200" y="365125"/>
            <a:ext cx="7734300" cy="5811838"/>
          </a:xfrm>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D58895C-CAC3-F54D-BBA5-0EC178643E26}"/>
              </a:ext>
            </a:extLst>
          </p:cNvPr>
          <p:cNvSpPr>
            <a:spLocks noGrp="1"/>
          </p:cNvSpPr>
          <p:nvPr>
            <p:ph type="dt" sz="half" idx="10"/>
          </p:nvPr>
        </p:nvSpPr>
        <p:spPr/>
        <p:txBody>
          <a:bodyPr/>
          <a:lstStyle/>
          <a:p>
            <a:fld id="{FC3EE353-D310-0D4A-8AB7-79A5E01A5976}" type="datetimeFigureOut">
              <a:rPr kumimoji="1" lang="ja-JP" altLang="en-US" smtClean="0"/>
              <a:t>2020/8/11</a:t>
            </a:fld>
            <a:endParaRPr kumimoji="1" lang="ja-JP" altLang="en-US"/>
          </a:p>
        </p:txBody>
      </p:sp>
      <p:sp>
        <p:nvSpPr>
          <p:cNvPr id="5" name="フッター プレースホルダー 4">
            <a:extLst>
              <a:ext uri="{FF2B5EF4-FFF2-40B4-BE49-F238E27FC236}">
                <a16:creationId xmlns:a16="http://schemas.microsoft.com/office/drawing/2014/main" id="{89B34F8C-64B0-8841-B0CF-3EFD21D1FFC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5D96270-A14C-0148-9E4E-D6CB57C18425}"/>
              </a:ext>
            </a:extLst>
          </p:cNvPr>
          <p:cNvSpPr>
            <a:spLocks noGrp="1"/>
          </p:cNvSpPr>
          <p:nvPr>
            <p:ph type="sldNum" sz="quarter" idx="12"/>
          </p:nvPr>
        </p:nvSpPr>
        <p:spPr/>
        <p:txBody>
          <a:bodyPr/>
          <a:lstStyle/>
          <a:p>
            <a:fld id="{EC426773-4606-0B47-9602-5E31C961C2B6}" type="slidenum">
              <a:rPr kumimoji="1" lang="ja-JP" altLang="en-US" smtClean="0"/>
              <a:t>‹#›</a:t>
            </a:fld>
            <a:endParaRPr kumimoji="1" lang="ja-JP" altLang="en-US"/>
          </a:p>
        </p:txBody>
      </p:sp>
    </p:spTree>
    <p:extLst>
      <p:ext uri="{BB962C8B-B14F-4D97-AF65-F5344CB8AC3E}">
        <p14:creationId xmlns:p14="http://schemas.microsoft.com/office/powerpoint/2010/main" val="2944821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BA53BB-DAE5-6046-9635-F1D2999859B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98D2EEF-C492-6A4D-A7CA-0ADDA1246047}"/>
              </a:ext>
            </a:extLst>
          </p:cNvPr>
          <p:cNvSpPr>
            <a:spLocks noGrp="1"/>
          </p:cNvSpPr>
          <p:nvPr>
            <p:ph idx="1"/>
          </p:nvPr>
        </p:nvSpPr>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B099C02-CD45-A748-BAF8-F2B5E3C82E24}"/>
              </a:ext>
            </a:extLst>
          </p:cNvPr>
          <p:cNvSpPr>
            <a:spLocks noGrp="1"/>
          </p:cNvSpPr>
          <p:nvPr>
            <p:ph type="dt" sz="half" idx="10"/>
          </p:nvPr>
        </p:nvSpPr>
        <p:spPr/>
        <p:txBody>
          <a:bodyPr/>
          <a:lstStyle/>
          <a:p>
            <a:fld id="{FC3EE353-D310-0D4A-8AB7-79A5E01A5976}" type="datetimeFigureOut">
              <a:rPr kumimoji="1" lang="ja-JP" altLang="en-US" smtClean="0"/>
              <a:t>2020/8/11</a:t>
            </a:fld>
            <a:endParaRPr kumimoji="1" lang="ja-JP" altLang="en-US"/>
          </a:p>
        </p:txBody>
      </p:sp>
      <p:sp>
        <p:nvSpPr>
          <p:cNvPr id="5" name="フッター プレースホルダー 4">
            <a:extLst>
              <a:ext uri="{FF2B5EF4-FFF2-40B4-BE49-F238E27FC236}">
                <a16:creationId xmlns:a16="http://schemas.microsoft.com/office/drawing/2014/main" id="{B9CEFDB0-EFD0-0A4D-83F2-8ACD8BCD565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4999C4F-DB4A-A547-9CD6-0C02BEBF0C33}"/>
              </a:ext>
            </a:extLst>
          </p:cNvPr>
          <p:cNvSpPr>
            <a:spLocks noGrp="1"/>
          </p:cNvSpPr>
          <p:nvPr>
            <p:ph type="sldNum" sz="quarter" idx="12"/>
          </p:nvPr>
        </p:nvSpPr>
        <p:spPr/>
        <p:txBody>
          <a:bodyPr/>
          <a:lstStyle/>
          <a:p>
            <a:fld id="{EC426773-4606-0B47-9602-5E31C961C2B6}" type="slidenum">
              <a:rPr kumimoji="1" lang="ja-JP" altLang="en-US" smtClean="0"/>
              <a:t>‹#›</a:t>
            </a:fld>
            <a:endParaRPr kumimoji="1" lang="ja-JP" altLang="en-US"/>
          </a:p>
        </p:txBody>
      </p:sp>
    </p:spTree>
    <p:extLst>
      <p:ext uri="{BB962C8B-B14F-4D97-AF65-F5344CB8AC3E}">
        <p14:creationId xmlns:p14="http://schemas.microsoft.com/office/powerpoint/2010/main" val="122332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8E16C2-E7AE-6D41-BC69-DF5A4502A5C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667DBBF-7A1B-7A4F-9BAA-F5761AAE07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44C0434-CE6F-A14E-B1A3-E3600F1B5EAB}"/>
              </a:ext>
            </a:extLst>
          </p:cNvPr>
          <p:cNvSpPr>
            <a:spLocks noGrp="1"/>
          </p:cNvSpPr>
          <p:nvPr>
            <p:ph type="dt" sz="half" idx="10"/>
          </p:nvPr>
        </p:nvSpPr>
        <p:spPr/>
        <p:txBody>
          <a:bodyPr/>
          <a:lstStyle/>
          <a:p>
            <a:fld id="{FC3EE353-D310-0D4A-8AB7-79A5E01A5976}" type="datetimeFigureOut">
              <a:rPr kumimoji="1" lang="ja-JP" altLang="en-US" smtClean="0"/>
              <a:t>2020/8/11</a:t>
            </a:fld>
            <a:endParaRPr kumimoji="1" lang="ja-JP" altLang="en-US"/>
          </a:p>
        </p:txBody>
      </p:sp>
      <p:sp>
        <p:nvSpPr>
          <p:cNvPr id="5" name="フッター プレースホルダー 4">
            <a:extLst>
              <a:ext uri="{FF2B5EF4-FFF2-40B4-BE49-F238E27FC236}">
                <a16:creationId xmlns:a16="http://schemas.microsoft.com/office/drawing/2014/main" id="{BC749B3F-5423-B349-95E4-43ECDAA41E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09C3621-98B5-494F-9D0E-02970A2E256A}"/>
              </a:ext>
            </a:extLst>
          </p:cNvPr>
          <p:cNvSpPr>
            <a:spLocks noGrp="1"/>
          </p:cNvSpPr>
          <p:nvPr>
            <p:ph type="sldNum" sz="quarter" idx="12"/>
          </p:nvPr>
        </p:nvSpPr>
        <p:spPr/>
        <p:txBody>
          <a:bodyPr/>
          <a:lstStyle/>
          <a:p>
            <a:fld id="{EC426773-4606-0B47-9602-5E31C961C2B6}" type="slidenum">
              <a:rPr kumimoji="1" lang="ja-JP" altLang="en-US" smtClean="0"/>
              <a:t>‹#›</a:t>
            </a:fld>
            <a:endParaRPr kumimoji="1" lang="ja-JP" altLang="en-US"/>
          </a:p>
        </p:txBody>
      </p:sp>
    </p:spTree>
    <p:extLst>
      <p:ext uri="{BB962C8B-B14F-4D97-AF65-F5344CB8AC3E}">
        <p14:creationId xmlns:p14="http://schemas.microsoft.com/office/powerpoint/2010/main" val="323763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D04B22-31FC-754D-8B94-08E2039E775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A87A83E-5A98-0049-A313-5F69858322D3}"/>
              </a:ext>
            </a:extLst>
          </p:cNvPr>
          <p:cNvSpPr>
            <a:spLocks noGrp="1"/>
          </p:cNvSpPr>
          <p:nvPr>
            <p:ph sz="half" idx="1"/>
          </p:nvPr>
        </p:nvSpPr>
        <p:spPr>
          <a:xfrm>
            <a:off x="838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A2CC2C5-EACA-584B-93B5-39B46781DF9B}"/>
              </a:ext>
            </a:extLst>
          </p:cNvPr>
          <p:cNvSpPr>
            <a:spLocks noGrp="1"/>
          </p:cNvSpPr>
          <p:nvPr>
            <p:ph sz="half" idx="2"/>
          </p:nvPr>
        </p:nvSpPr>
        <p:spPr>
          <a:xfrm>
            <a:off x="6172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07FBA90-A716-3E4F-A683-FE21A9705711}"/>
              </a:ext>
            </a:extLst>
          </p:cNvPr>
          <p:cNvSpPr>
            <a:spLocks noGrp="1"/>
          </p:cNvSpPr>
          <p:nvPr>
            <p:ph type="dt" sz="half" idx="10"/>
          </p:nvPr>
        </p:nvSpPr>
        <p:spPr/>
        <p:txBody>
          <a:bodyPr/>
          <a:lstStyle/>
          <a:p>
            <a:fld id="{FC3EE353-D310-0D4A-8AB7-79A5E01A5976}" type="datetimeFigureOut">
              <a:rPr kumimoji="1" lang="ja-JP" altLang="en-US" smtClean="0"/>
              <a:t>2020/8/11</a:t>
            </a:fld>
            <a:endParaRPr kumimoji="1" lang="ja-JP" altLang="en-US"/>
          </a:p>
        </p:txBody>
      </p:sp>
      <p:sp>
        <p:nvSpPr>
          <p:cNvPr id="6" name="フッター プレースホルダー 5">
            <a:extLst>
              <a:ext uri="{FF2B5EF4-FFF2-40B4-BE49-F238E27FC236}">
                <a16:creationId xmlns:a16="http://schemas.microsoft.com/office/drawing/2014/main" id="{0E8C075B-718F-B84B-9519-8C917E83220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00C4652-78B6-6F49-8511-C88D70FBCA4E}"/>
              </a:ext>
            </a:extLst>
          </p:cNvPr>
          <p:cNvSpPr>
            <a:spLocks noGrp="1"/>
          </p:cNvSpPr>
          <p:nvPr>
            <p:ph type="sldNum" sz="quarter" idx="12"/>
          </p:nvPr>
        </p:nvSpPr>
        <p:spPr/>
        <p:txBody>
          <a:bodyPr/>
          <a:lstStyle/>
          <a:p>
            <a:fld id="{EC426773-4606-0B47-9602-5E31C961C2B6}" type="slidenum">
              <a:rPr kumimoji="1" lang="ja-JP" altLang="en-US" smtClean="0"/>
              <a:t>‹#›</a:t>
            </a:fld>
            <a:endParaRPr kumimoji="1" lang="ja-JP" altLang="en-US"/>
          </a:p>
        </p:txBody>
      </p:sp>
    </p:spTree>
    <p:extLst>
      <p:ext uri="{BB962C8B-B14F-4D97-AF65-F5344CB8AC3E}">
        <p14:creationId xmlns:p14="http://schemas.microsoft.com/office/powerpoint/2010/main" val="3248436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564556-29B2-6147-B731-A30AE478312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A556C5D-905F-4549-BC8D-D3721FE8AC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1816429-3560-EC40-823F-7F0972021539}"/>
              </a:ext>
            </a:extLst>
          </p:cNvPr>
          <p:cNvSpPr>
            <a:spLocks noGrp="1"/>
          </p:cNvSpPr>
          <p:nvPr>
            <p:ph sz="half" idx="2"/>
          </p:nvPr>
        </p:nvSpPr>
        <p:spPr>
          <a:xfrm>
            <a:off x="839788" y="2505075"/>
            <a:ext cx="5157787"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4F4B156-1C30-444F-A74C-350D851784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コンテンツ プレースホルダー 5">
            <a:extLst>
              <a:ext uri="{FF2B5EF4-FFF2-40B4-BE49-F238E27FC236}">
                <a16:creationId xmlns:a16="http://schemas.microsoft.com/office/drawing/2014/main" id="{89100F8D-A110-F143-A617-D06E43873856}"/>
              </a:ext>
            </a:extLst>
          </p:cNvPr>
          <p:cNvSpPr>
            <a:spLocks noGrp="1"/>
          </p:cNvSpPr>
          <p:nvPr>
            <p:ph sz="quarter" idx="4"/>
          </p:nvPr>
        </p:nvSpPr>
        <p:spPr>
          <a:xfrm>
            <a:off x="6172200" y="2505075"/>
            <a:ext cx="5183188"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630CB15-269C-4F4F-A22B-339363206EDB}"/>
              </a:ext>
            </a:extLst>
          </p:cNvPr>
          <p:cNvSpPr>
            <a:spLocks noGrp="1"/>
          </p:cNvSpPr>
          <p:nvPr>
            <p:ph type="dt" sz="half" idx="10"/>
          </p:nvPr>
        </p:nvSpPr>
        <p:spPr/>
        <p:txBody>
          <a:bodyPr/>
          <a:lstStyle/>
          <a:p>
            <a:fld id="{FC3EE353-D310-0D4A-8AB7-79A5E01A5976}" type="datetimeFigureOut">
              <a:rPr kumimoji="1" lang="ja-JP" altLang="en-US" smtClean="0"/>
              <a:t>2020/8/11</a:t>
            </a:fld>
            <a:endParaRPr kumimoji="1" lang="ja-JP" altLang="en-US"/>
          </a:p>
        </p:txBody>
      </p:sp>
      <p:sp>
        <p:nvSpPr>
          <p:cNvPr id="8" name="フッター プレースホルダー 7">
            <a:extLst>
              <a:ext uri="{FF2B5EF4-FFF2-40B4-BE49-F238E27FC236}">
                <a16:creationId xmlns:a16="http://schemas.microsoft.com/office/drawing/2014/main" id="{95255857-E2C5-6347-ABEA-A25FD8B639C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5513CEA-1BDA-9246-B2A1-6D2B4609C802}"/>
              </a:ext>
            </a:extLst>
          </p:cNvPr>
          <p:cNvSpPr>
            <a:spLocks noGrp="1"/>
          </p:cNvSpPr>
          <p:nvPr>
            <p:ph type="sldNum" sz="quarter" idx="12"/>
          </p:nvPr>
        </p:nvSpPr>
        <p:spPr/>
        <p:txBody>
          <a:bodyPr/>
          <a:lstStyle/>
          <a:p>
            <a:fld id="{EC426773-4606-0B47-9602-5E31C961C2B6}" type="slidenum">
              <a:rPr kumimoji="1" lang="ja-JP" altLang="en-US" smtClean="0"/>
              <a:t>‹#›</a:t>
            </a:fld>
            <a:endParaRPr kumimoji="1" lang="ja-JP" altLang="en-US"/>
          </a:p>
        </p:txBody>
      </p:sp>
    </p:spTree>
    <p:extLst>
      <p:ext uri="{BB962C8B-B14F-4D97-AF65-F5344CB8AC3E}">
        <p14:creationId xmlns:p14="http://schemas.microsoft.com/office/powerpoint/2010/main" val="529019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B2AF19-26F7-8B49-8F10-4EF0BF4C2FC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701D6CA-D9FC-B646-8749-F59A111F9A12}"/>
              </a:ext>
            </a:extLst>
          </p:cNvPr>
          <p:cNvSpPr>
            <a:spLocks noGrp="1"/>
          </p:cNvSpPr>
          <p:nvPr>
            <p:ph type="dt" sz="half" idx="10"/>
          </p:nvPr>
        </p:nvSpPr>
        <p:spPr/>
        <p:txBody>
          <a:bodyPr/>
          <a:lstStyle/>
          <a:p>
            <a:fld id="{FC3EE353-D310-0D4A-8AB7-79A5E01A5976}" type="datetimeFigureOut">
              <a:rPr kumimoji="1" lang="ja-JP" altLang="en-US" smtClean="0"/>
              <a:t>2020/8/11</a:t>
            </a:fld>
            <a:endParaRPr kumimoji="1" lang="ja-JP" altLang="en-US"/>
          </a:p>
        </p:txBody>
      </p:sp>
      <p:sp>
        <p:nvSpPr>
          <p:cNvPr id="4" name="フッター プレースホルダー 3">
            <a:extLst>
              <a:ext uri="{FF2B5EF4-FFF2-40B4-BE49-F238E27FC236}">
                <a16:creationId xmlns:a16="http://schemas.microsoft.com/office/drawing/2014/main" id="{0B1263E7-195F-C949-879D-EFB4AECF09F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2807BF5-9C75-C044-8222-03B4E5871190}"/>
              </a:ext>
            </a:extLst>
          </p:cNvPr>
          <p:cNvSpPr>
            <a:spLocks noGrp="1"/>
          </p:cNvSpPr>
          <p:nvPr>
            <p:ph type="sldNum" sz="quarter" idx="12"/>
          </p:nvPr>
        </p:nvSpPr>
        <p:spPr/>
        <p:txBody>
          <a:bodyPr/>
          <a:lstStyle/>
          <a:p>
            <a:fld id="{EC426773-4606-0B47-9602-5E31C961C2B6}" type="slidenum">
              <a:rPr kumimoji="1" lang="ja-JP" altLang="en-US" smtClean="0"/>
              <a:t>‹#›</a:t>
            </a:fld>
            <a:endParaRPr kumimoji="1" lang="ja-JP" altLang="en-US"/>
          </a:p>
        </p:txBody>
      </p:sp>
    </p:spTree>
    <p:extLst>
      <p:ext uri="{BB962C8B-B14F-4D97-AF65-F5344CB8AC3E}">
        <p14:creationId xmlns:p14="http://schemas.microsoft.com/office/powerpoint/2010/main" val="2819270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15C8627-AE3E-FE45-8359-87CB17E53E56}"/>
              </a:ext>
            </a:extLst>
          </p:cNvPr>
          <p:cNvSpPr>
            <a:spLocks noGrp="1"/>
          </p:cNvSpPr>
          <p:nvPr>
            <p:ph type="dt" sz="half" idx="10"/>
          </p:nvPr>
        </p:nvSpPr>
        <p:spPr/>
        <p:txBody>
          <a:bodyPr/>
          <a:lstStyle/>
          <a:p>
            <a:fld id="{FC3EE353-D310-0D4A-8AB7-79A5E01A5976}" type="datetimeFigureOut">
              <a:rPr kumimoji="1" lang="ja-JP" altLang="en-US" smtClean="0"/>
              <a:t>2020/8/11</a:t>
            </a:fld>
            <a:endParaRPr kumimoji="1" lang="ja-JP" altLang="en-US"/>
          </a:p>
        </p:txBody>
      </p:sp>
      <p:sp>
        <p:nvSpPr>
          <p:cNvPr id="3" name="フッター プレースホルダー 2">
            <a:extLst>
              <a:ext uri="{FF2B5EF4-FFF2-40B4-BE49-F238E27FC236}">
                <a16:creationId xmlns:a16="http://schemas.microsoft.com/office/drawing/2014/main" id="{5E43827D-3086-5146-80C6-061409B5A49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372F759-096A-3743-87ED-D7693149C55C}"/>
              </a:ext>
            </a:extLst>
          </p:cNvPr>
          <p:cNvSpPr>
            <a:spLocks noGrp="1"/>
          </p:cNvSpPr>
          <p:nvPr>
            <p:ph type="sldNum" sz="quarter" idx="12"/>
          </p:nvPr>
        </p:nvSpPr>
        <p:spPr/>
        <p:txBody>
          <a:bodyPr/>
          <a:lstStyle/>
          <a:p>
            <a:fld id="{EC426773-4606-0B47-9602-5E31C961C2B6}" type="slidenum">
              <a:rPr kumimoji="1" lang="ja-JP" altLang="en-US" smtClean="0"/>
              <a:t>‹#›</a:t>
            </a:fld>
            <a:endParaRPr kumimoji="1" lang="ja-JP" altLang="en-US"/>
          </a:p>
        </p:txBody>
      </p:sp>
    </p:spTree>
    <p:extLst>
      <p:ext uri="{BB962C8B-B14F-4D97-AF65-F5344CB8AC3E}">
        <p14:creationId xmlns:p14="http://schemas.microsoft.com/office/powerpoint/2010/main" val="2110874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AB6C8F-920C-A54A-AD44-979C453D191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93FE448-2209-D042-8D92-C8412B41B5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26036CA-355A-7E40-B72F-BB0C1631C0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2D8C0D3-D012-F040-AD23-3EF8089B7680}"/>
              </a:ext>
            </a:extLst>
          </p:cNvPr>
          <p:cNvSpPr>
            <a:spLocks noGrp="1"/>
          </p:cNvSpPr>
          <p:nvPr>
            <p:ph type="dt" sz="half" idx="10"/>
          </p:nvPr>
        </p:nvSpPr>
        <p:spPr/>
        <p:txBody>
          <a:bodyPr/>
          <a:lstStyle/>
          <a:p>
            <a:fld id="{FC3EE353-D310-0D4A-8AB7-79A5E01A5976}" type="datetimeFigureOut">
              <a:rPr kumimoji="1" lang="ja-JP" altLang="en-US" smtClean="0"/>
              <a:t>2020/8/11</a:t>
            </a:fld>
            <a:endParaRPr kumimoji="1" lang="ja-JP" altLang="en-US"/>
          </a:p>
        </p:txBody>
      </p:sp>
      <p:sp>
        <p:nvSpPr>
          <p:cNvPr id="6" name="フッター プレースホルダー 5">
            <a:extLst>
              <a:ext uri="{FF2B5EF4-FFF2-40B4-BE49-F238E27FC236}">
                <a16:creationId xmlns:a16="http://schemas.microsoft.com/office/drawing/2014/main" id="{3D5F48BD-FFB8-9B44-9A2F-3F96EDF3E0A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A00368D-F486-8941-903C-626E7846F085}"/>
              </a:ext>
            </a:extLst>
          </p:cNvPr>
          <p:cNvSpPr>
            <a:spLocks noGrp="1"/>
          </p:cNvSpPr>
          <p:nvPr>
            <p:ph type="sldNum" sz="quarter" idx="12"/>
          </p:nvPr>
        </p:nvSpPr>
        <p:spPr/>
        <p:txBody>
          <a:bodyPr/>
          <a:lstStyle/>
          <a:p>
            <a:fld id="{EC426773-4606-0B47-9602-5E31C961C2B6}" type="slidenum">
              <a:rPr kumimoji="1" lang="ja-JP" altLang="en-US" smtClean="0"/>
              <a:t>‹#›</a:t>
            </a:fld>
            <a:endParaRPr kumimoji="1" lang="ja-JP" altLang="en-US"/>
          </a:p>
        </p:txBody>
      </p:sp>
    </p:spTree>
    <p:extLst>
      <p:ext uri="{BB962C8B-B14F-4D97-AF65-F5344CB8AC3E}">
        <p14:creationId xmlns:p14="http://schemas.microsoft.com/office/powerpoint/2010/main" val="3775351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6E49D9-0BE7-334C-9620-896A92D7EA0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30BC202-85CE-9F41-B791-8B1799A0F8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A06EDD-3CFA-6B40-BA11-EAFB332D3B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6A2A0DF-782D-D245-84A9-DC4B976FC0B1}"/>
              </a:ext>
            </a:extLst>
          </p:cNvPr>
          <p:cNvSpPr>
            <a:spLocks noGrp="1"/>
          </p:cNvSpPr>
          <p:nvPr>
            <p:ph type="dt" sz="half" idx="10"/>
          </p:nvPr>
        </p:nvSpPr>
        <p:spPr/>
        <p:txBody>
          <a:bodyPr/>
          <a:lstStyle/>
          <a:p>
            <a:fld id="{FC3EE353-D310-0D4A-8AB7-79A5E01A5976}" type="datetimeFigureOut">
              <a:rPr kumimoji="1" lang="ja-JP" altLang="en-US" smtClean="0"/>
              <a:t>2020/8/11</a:t>
            </a:fld>
            <a:endParaRPr kumimoji="1" lang="ja-JP" altLang="en-US"/>
          </a:p>
        </p:txBody>
      </p:sp>
      <p:sp>
        <p:nvSpPr>
          <p:cNvPr id="6" name="フッター プレースホルダー 5">
            <a:extLst>
              <a:ext uri="{FF2B5EF4-FFF2-40B4-BE49-F238E27FC236}">
                <a16:creationId xmlns:a16="http://schemas.microsoft.com/office/drawing/2014/main" id="{97D23FA6-8558-B14F-87C4-CF12B2EC279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BBB1056-AF18-7B44-B72E-2CE35B4F6891}"/>
              </a:ext>
            </a:extLst>
          </p:cNvPr>
          <p:cNvSpPr>
            <a:spLocks noGrp="1"/>
          </p:cNvSpPr>
          <p:nvPr>
            <p:ph type="sldNum" sz="quarter" idx="12"/>
          </p:nvPr>
        </p:nvSpPr>
        <p:spPr/>
        <p:txBody>
          <a:bodyPr/>
          <a:lstStyle/>
          <a:p>
            <a:fld id="{EC426773-4606-0B47-9602-5E31C961C2B6}" type="slidenum">
              <a:rPr kumimoji="1" lang="ja-JP" altLang="en-US" smtClean="0"/>
              <a:t>‹#›</a:t>
            </a:fld>
            <a:endParaRPr kumimoji="1" lang="ja-JP" altLang="en-US"/>
          </a:p>
        </p:txBody>
      </p:sp>
    </p:spTree>
    <p:extLst>
      <p:ext uri="{BB962C8B-B14F-4D97-AF65-F5344CB8AC3E}">
        <p14:creationId xmlns:p14="http://schemas.microsoft.com/office/powerpoint/2010/main" val="318950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8B06EF5-782C-6943-B6BE-E8D78C5F30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C8A71CE-605D-8145-A050-4EF123C498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EC5A1E7-774A-9A41-954C-1678589C32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3EE353-D310-0D4A-8AB7-79A5E01A5976}" type="datetimeFigureOut">
              <a:rPr kumimoji="1" lang="ja-JP" altLang="en-US" smtClean="0"/>
              <a:t>2020/8/11</a:t>
            </a:fld>
            <a:endParaRPr kumimoji="1" lang="ja-JP" altLang="en-US"/>
          </a:p>
        </p:txBody>
      </p:sp>
      <p:sp>
        <p:nvSpPr>
          <p:cNvPr id="5" name="フッター プレースホルダー 4">
            <a:extLst>
              <a:ext uri="{FF2B5EF4-FFF2-40B4-BE49-F238E27FC236}">
                <a16:creationId xmlns:a16="http://schemas.microsoft.com/office/drawing/2014/main" id="{D2CBA98A-BB85-6E43-8CE1-89E23FF570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11067EA-3DDE-7442-A549-DB5AEE3967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426773-4606-0B47-9602-5E31C961C2B6}" type="slidenum">
              <a:rPr kumimoji="1" lang="ja-JP" altLang="en-US" smtClean="0"/>
              <a:t>‹#›</a:t>
            </a:fld>
            <a:endParaRPr kumimoji="1" lang="ja-JP" altLang="en-US"/>
          </a:p>
        </p:txBody>
      </p:sp>
    </p:spTree>
    <p:extLst>
      <p:ext uri="{BB962C8B-B14F-4D97-AF65-F5344CB8AC3E}">
        <p14:creationId xmlns:p14="http://schemas.microsoft.com/office/powerpoint/2010/main" val="2055661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www.hackerrank.com/challenges/find-the-median/problem"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hackerrank.com/challenges/closest-numbers/problem" TargetMode="External"/><Relationship Id="rId2" Type="http://schemas.openxmlformats.org/officeDocument/2006/relationships/hyperlink" Target="NULL"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bit.ly/3ffxzc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27E5DE-3F1B-FF46-B746-28AEA0D46A46}"/>
              </a:ext>
            </a:extLst>
          </p:cNvPr>
          <p:cNvSpPr>
            <a:spLocks noGrp="1"/>
          </p:cNvSpPr>
          <p:nvPr>
            <p:ph type="ctrTitle"/>
          </p:nvPr>
        </p:nvSpPr>
        <p:spPr>
          <a:xfrm>
            <a:off x="1120697" y="966245"/>
            <a:ext cx="9950605" cy="2387600"/>
          </a:xfrm>
        </p:spPr>
        <p:txBody>
          <a:bodyPr>
            <a:normAutofit fontScale="90000"/>
          </a:bodyPr>
          <a:lstStyle/>
          <a:p>
            <a:br>
              <a:rPr kumimoji="1" lang="en-US" altLang="ja-JP" sz="5400" dirty="0"/>
            </a:br>
            <a:r>
              <a:rPr lang="ja-JP" altLang="en-US" dirty="0"/>
              <a:t>苦悶式</a:t>
            </a:r>
            <a:r>
              <a:rPr lang="en-US" altLang="ja-JP" dirty="0"/>
              <a:t> </a:t>
            </a:r>
            <a:r>
              <a:rPr lang="ja-JP" altLang="en-US" dirty="0"/>
              <a:t>■いアタマを◆くする</a:t>
            </a:r>
            <a:br>
              <a:rPr lang="en-US" altLang="ja-JP" dirty="0"/>
            </a:br>
            <a:r>
              <a:rPr lang="ja-JP" altLang="en-US" dirty="0"/>
              <a:t>宵</a:t>
            </a:r>
            <a:r>
              <a:rPr lang="en-US" altLang="ja-JP" dirty="0"/>
              <a:t>(</a:t>
            </a:r>
            <a:r>
              <a:rPr lang="ja-JP" altLang="en-US" dirty="0"/>
              <a:t>酔</a:t>
            </a:r>
            <a:r>
              <a:rPr lang="en-US" altLang="ja-JP" dirty="0"/>
              <a:t>)</a:t>
            </a:r>
            <a:r>
              <a:rPr lang="ja-JP" altLang="en-US" dirty="0"/>
              <a:t>の</a:t>
            </a:r>
            <a:r>
              <a:rPr lang="en-US" altLang="ja-JP" dirty="0"/>
              <a:t>Python</a:t>
            </a:r>
            <a:r>
              <a:rPr lang="ja-JP" altLang="en-US" dirty="0"/>
              <a:t>トレーニング</a:t>
            </a:r>
            <a:br>
              <a:rPr lang="ja-JP" altLang="en-US" dirty="0"/>
            </a:br>
            <a:endParaRPr kumimoji="1" lang="ja-JP" altLang="en-US" sz="5400" dirty="0"/>
          </a:p>
        </p:txBody>
      </p:sp>
      <p:sp>
        <p:nvSpPr>
          <p:cNvPr id="3" name="字幕 2">
            <a:extLst>
              <a:ext uri="{FF2B5EF4-FFF2-40B4-BE49-F238E27FC236}">
                <a16:creationId xmlns:a16="http://schemas.microsoft.com/office/drawing/2014/main" id="{573E1E14-88A3-5F4D-A64C-EB61F057E95E}"/>
              </a:ext>
            </a:extLst>
          </p:cNvPr>
          <p:cNvSpPr>
            <a:spLocks noGrp="1"/>
          </p:cNvSpPr>
          <p:nvPr>
            <p:ph type="subTitle" idx="1"/>
          </p:nvPr>
        </p:nvSpPr>
        <p:spPr/>
        <p:txBody>
          <a:bodyPr/>
          <a:lstStyle/>
          <a:p>
            <a:r>
              <a:rPr lang="en-US" altLang="ja-JP" dirty="0"/>
              <a:t>from grave import </a:t>
            </a:r>
            <a:r>
              <a:rPr lang="ja-JP" altLang="en-US"/>
              <a:t>先祖</a:t>
            </a:r>
            <a:endParaRPr kumimoji="1" lang="ja-JP" altLang="en-US" dirty="0"/>
          </a:p>
        </p:txBody>
      </p:sp>
      <p:sp>
        <p:nvSpPr>
          <p:cNvPr id="4" name="テキスト ボックス 3">
            <a:extLst>
              <a:ext uri="{FF2B5EF4-FFF2-40B4-BE49-F238E27FC236}">
                <a16:creationId xmlns:a16="http://schemas.microsoft.com/office/drawing/2014/main" id="{B534BD7C-4775-F641-8418-676A8CEBB506}"/>
              </a:ext>
            </a:extLst>
          </p:cNvPr>
          <p:cNvSpPr txBox="1"/>
          <p:nvPr/>
        </p:nvSpPr>
        <p:spPr>
          <a:xfrm>
            <a:off x="5708713" y="4888468"/>
            <a:ext cx="902811" cy="369332"/>
          </a:xfrm>
          <a:prstGeom prst="rect">
            <a:avLst/>
          </a:prstGeom>
          <a:noFill/>
        </p:spPr>
        <p:txBody>
          <a:bodyPr wrap="none" rtlCol="0">
            <a:spAutoFit/>
          </a:bodyPr>
          <a:lstStyle/>
          <a:p>
            <a:r>
              <a:rPr lang="en-US" altLang="ja-JP" dirty="0"/>
              <a:t>14</a:t>
            </a:r>
            <a:r>
              <a:rPr kumimoji="1" lang="ja-JP" altLang="en-US"/>
              <a:t>杯目</a:t>
            </a:r>
            <a:endParaRPr kumimoji="1" lang="ja-JP" altLang="en-US" dirty="0"/>
          </a:p>
        </p:txBody>
      </p:sp>
    </p:spTree>
    <p:extLst>
      <p:ext uri="{BB962C8B-B14F-4D97-AF65-F5344CB8AC3E}">
        <p14:creationId xmlns:p14="http://schemas.microsoft.com/office/powerpoint/2010/main" val="3222294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93677F6-0709-6049-9872-5FD271EB230A}"/>
              </a:ext>
            </a:extLst>
          </p:cNvPr>
          <p:cNvSpPr txBox="1"/>
          <p:nvPr/>
        </p:nvSpPr>
        <p:spPr>
          <a:xfrm>
            <a:off x="489858" y="555171"/>
            <a:ext cx="11538857" cy="646331"/>
          </a:xfrm>
          <a:prstGeom prst="rect">
            <a:avLst/>
          </a:prstGeom>
          <a:noFill/>
        </p:spPr>
        <p:txBody>
          <a:bodyPr wrap="square" rtlCol="0">
            <a:spAutoFit/>
          </a:bodyPr>
          <a:lstStyle/>
          <a:p>
            <a:r>
              <a:rPr kumimoji="1" lang="en-US" altLang="ja-JP" dirty="0" err="1"/>
              <a:t>sort,</a:t>
            </a:r>
            <a:r>
              <a:rPr lang="en-US" altLang="ja-JP" dirty="0" err="1"/>
              <a:t>sorted</a:t>
            </a:r>
            <a:r>
              <a:rPr lang="ja-JP" altLang="en-US"/>
              <a:t>で</a:t>
            </a:r>
            <a:r>
              <a:rPr lang="en-US" altLang="ja-JP" dirty="0"/>
              <a:t>key</a:t>
            </a:r>
            <a:r>
              <a:rPr lang="ja-JP" altLang="en-US"/>
              <a:t>指定した際のように、リストなどのシーケンスの要素に対して一律に関数を適用したいときは</a:t>
            </a:r>
            <a:r>
              <a:rPr lang="en-US" altLang="ja-JP" dirty="0"/>
              <a:t>map()</a:t>
            </a:r>
            <a:r>
              <a:rPr lang="ja-JP" altLang="en-US"/>
              <a:t>関数を用いる</a:t>
            </a:r>
            <a:endParaRPr lang="en-US" altLang="ja-JP" dirty="0"/>
          </a:p>
        </p:txBody>
      </p:sp>
      <p:sp>
        <p:nvSpPr>
          <p:cNvPr id="3" name="テキスト ボックス 2">
            <a:extLst>
              <a:ext uri="{FF2B5EF4-FFF2-40B4-BE49-F238E27FC236}">
                <a16:creationId xmlns:a16="http://schemas.microsoft.com/office/drawing/2014/main" id="{F2205BFE-0012-9F4C-94D8-2866A69D8DC6}"/>
              </a:ext>
            </a:extLst>
          </p:cNvPr>
          <p:cNvSpPr txBox="1"/>
          <p:nvPr/>
        </p:nvSpPr>
        <p:spPr>
          <a:xfrm>
            <a:off x="609599" y="1513114"/>
            <a:ext cx="3910045" cy="369332"/>
          </a:xfrm>
          <a:prstGeom prst="rect">
            <a:avLst/>
          </a:prstGeom>
          <a:noFill/>
        </p:spPr>
        <p:txBody>
          <a:bodyPr wrap="none" rtlCol="0">
            <a:spAutoFit/>
          </a:bodyPr>
          <a:lstStyle/>
          <a:p>
            <a:r>
              <a:rPr kumimoji="1" lang="en-US" altLang="ja-JP" dirty="0"/>
              <a:t>ex. </a:t>
            </a:r>
            <a:r>
              <a:rPr kumimoji="1" lang="ja-JP" altLang="en-US"/>
              <a:t>リストの要素をすべて</a:t>
            </a:r>
            <a:r>
              <a:rPr kumimoji="1" lang="en-US" altLang="ja-JP" dirty="0"/>
              <a:t>2</a:t>
            </a:r>
            <a:r>
              <a:rPr kumimoji="1" lang="ja-JP" altLang="en-US"/>
              <a:t>倍したい</a:t>
            </a:r>
          </a:p>
        </p:txBody>
      </p:sp>
      <p:sp>
        <p:nvSpPr>
          <p:cNvPr id="4" name="テキスト ボックス 3">
            <a:extLst>
              <a:ext uri="{FF2B5EF4-FFF2-40B4-BE49-F238E27FC236}">
                <a16:creationId xmlns:a16="http://schemas.microsoft.com/office/drawing/2014/main" id="{81B54A98-561B-9F46-AE27-C1E3C3B6AA84}"/>
              </a:ext>
            </a:extLst>
          </p:cNvPr>
          <p:cNvSpPr txBox="1"/>
          <p:nvPr/>
        </p:nvSpPr>
        <p:spPr>
          <a:xfrm>
            <a:off x="762000" y="2210973"/>
            <a:ext cx="9462847" cy="1477328"/>
          </a:xfrm>
          <a:prstGeom prst="rect">
            <a:avLst/>
          </a:prstGeom>
          <a:solidFill>
            <a:schemeClr val="tx1"/>
          </a:solidFill>
        </p:spPr>
        <p:txBody>
          <a:bodyPr wrap="none" rtlCol="0">
            <a:spAutoFit/>
          </a:bodyPr>
          <a:lstStyle/>
          <a:p>
            <a:r>
              <a:rPr kumimoji="1" lang="en-US" altLang="ja-JP" dirty="0" err="1">
                <a:solidFill>
                  <a:srgbClr val="92D050"/>
                </a:solidFill>
              </a:rPr>
              <a:t>testlist</a:t>
            </a:r>
            <a:r>
              <a:rPr lang="en-US" altLang="ja-JP" dirty="0">
                <a:solidFill>
                  <a:srgbClr val="92D050"/>
                </a:solidFill>
              </a:rPr>
              <a:t> = [1,3,5,7,9]</a:t>
            </a:r>
          </a:p>
          <a:p>
            <a:r>
              <a:rPr kumimoji="1" lang="en-US" altLang="ja-JP" dirty="0">
                <a:solidFill>
                  <a:srgbClr val="92D050"/>
                </a:solidFill>
              </a:rPr>
              <a:t>mapped </a:t>
            </a:r>
            <a:r>
              <a:rPr lang="en-US" altLang="ja-JP" dirty="0">
                <a:solidFill>
                  <a:srgbClr val="92D050"/>
                </a:solidFill>
              </a:rPr>
              <a:t>= map(lambda </a:t>
            </a:r>
            <a:r>
              <a:rPr lang="en-US" altLang="ja-JP" dirty="0" err="1">
                <a:solidFill>
                  <a:srgbClr val="92D050"/>
                </a:solidFill>
              </a:rPr>
              <a:t>x:x</a:t>
            </a:r>
            <a:r>
              <a:rPr lang="en-US" altLang="ja-JP" dirty="0">
                <a:solidFill>
                  <a:srgbClr val="92D050"/>
                </a:solidFill>
              </a:rPr>
              <a:t>*2,testlist)     </a:t>
            </a:r>
            <a:r>
              <a:rPr lang="ja-JP" altLang="en-US">
                <a:solidFill>
                  <a:srgbClr val="92D050"/>
                </a:solidFill>
              </a:rPr>
              <a:t>←　戻るのは</a:t>
            </a:r>
            <a:r>
              <a:rPr lang="en-US" altLang="ja-JP" dirty="0">
                <a:solidFill>
                  <a:srgbClr val="92D050"/>
                </a:solidFill>
              </a:rPr>
              <a:t>map</a:t>
            </a:r>
            <a:r>
              <a:rPr lang="ja-JP" altLang="en-US">
                <a:solidFill>
                  <a:srgbClr val="92D050"/>
                </a:solidFill>
              </a:rPr>
              <a:t>オブジェクト</a:t>
            </a:r>
            <a:endParaRPr lang="en-US" altLang="ja-JP" dirty="0">
              <a:solidFill>
                <a:srgbClr val="92D050"/>
              </a:solidFill>
            </a:endParaRPr>
          </a:p>
          <a:p>
            <a:r>
              <a:rPr kumimoji="1" lang="en-US" altLang="ja-JP" dirty="0" err="1">
                <a:solidFill>
                  <a:srgbClr val="92D050"/>
                </a:solidFill>
              </a:rPr>
              <a:t>testlist</a:t>
            </a:r>
            <a:r>
              <a:rPr kumimoji="1" lang="en-US" altLang="ja-JP" dirty="0">
                <a:solidFill>
                  <a:srgbClr val="92D050"/>
                </a:solidFill>
              </a:rPr>
              <a:t> = list(mapped)                             </a:t>
            </a:r>
            <a:r>
              <a:rPr kumimoji="1" lang="ja-JP" altLang="en-US">
                <a:solidFill>
                  <a:srgbClr val="92D050"/>
                </a:solidFill>
              </a:rPr>
              <a:t>←　リストに戻してあげる</a:t>
            </a:r>
            <a:endParaRPr kumimoji="1" lang="en-US" altLang="ja-JP" dirty="0">
              <a:solidFill>
                <a:srgbClr val="92D050"/>
              </a:solidFill>
            </a:endParaRPr>
          </a:p>
          <a:p>
            <a:r>
              <a:rPr kumimoji="1" lang="en-US" altLang="ja-JP" dirty="0">
                <a:solidFill>
                  <a:srgbClr val="92D050"/>
                </a:solidFill>
              </a:rPr>
              <a:t>print(</a:t>
            </a:r>
            <a:r>
              <a:rPr kumimoji="1" lang="en-US" altLang="ja-JP" dirty="0" err="1">
                <a:solidFill>
                  <a:srgbClr val="92D050"/>
                </a:solidFill>
              </a:rPr>
              <a:t>testlist</a:t>
            </a:r>
            <a:r>
              <a:rPr lang="en-US" altLang="ja-JP" dirty="0">
                <a:solidFill>
                  <a:srgbClr val="92D050"/>
                </a:solidFill>
              </a:rPr>
              <a:t>)</a:t>
            </a:r>
          </a:p>
          <a:p>
            <a:r>
              <a:rPr kumimoji="1" lang="en-US" altLang="ja-JP" dirty="0">
                <a:solidFill>
                  <a:srgbClr val="92D050"/>
                </a:solidFill>
              </a:rPr>
              <a:t>                   </a:t>
            </a:r>
            <a:r>
              <a:rPr kumimoji="1" lang="en-US" altLang="ja-JP" dirty="0">
                <a:solidFill>
                  <a:srgbClr val="FF0000"/>
                </a:solidFill>
              </a:rPr>
              <a:t>※</a:t>
            </a:r>
            <a:r>
              <a:rPr kumimoji="1" lang="en-US" altLang="ja-JP" dirty="0" err="1">
                <a:solidFill>
                  <a:srgbClr val="FF0000"/>
                </a:solidFill>
              </a:rPr>
              <a:t>testlist</a:t>
            </a:r>
            <a:r>
              <a:rPr kumimoji="1" lang="en-US" altLang="ja-JP" dirty="0">
                <a:solidFill>
                  <a:srgbClr val="FF0000"/>
                </a:solidFill>
              </a:rPr>
              <a:t> = list(map(lambda </a:t>
            </a:r>
            <a:r>
              <a:rPr kumimoji="1" lang="en-US" altLang="ja-JP" dirty="0" err="1">
                <a:solidFill>
                  <a:srgbClr val="FF0000"/>
                </a:solidFill>
              </a:rPr>
              <a:t>x:x</a:t>
            </a:r>
            <a:r>
              <a:rPr lang="en-US" altLang="ja-JP" dirty="0">
                <a:solidFill>
                  <a:srgbClr val="FF0000"/>
                </a:solidFill>
              </a:rPr>
              <a:t>*3,testlist))</a:t>
            </a:r>
            <a:r>
              <a:rPr lang="ja-JP" altLang="en-US">
                <a:solidFill>
                  <a:srgbClr val="FF0000"/>
                </a:solidFill>
              </a:rPr>
              <a:t>のようにまとめることの方が多い</a:t>
            </a:r>
            <a:endParaRPr kumimoji="1" lang="ja-JP" altLang="en-US">
              <a:solidFill>
                <a:srgbClr val="FF0000"/>
              </a:solidFill>
            </a:endParaRPr>
          </a:p>
        </p:txBody>
      </p:sp>
      <p:sp>
        <p:nvSpPr>
          <p:cNvPr id="5" name="テキスト ボックス 4">
            <a:extLst>
              <a:ext uri="{FF2B5EF4-FFF2-40B4-BE49-F238E27FC236}">
                <a16:creationId xmlns:a16="http://schemas.microsoft.com/office/drawing/2014/main" id="{FD21D5FA-DF35-6A47-928A-C682394BF842}"/>
              </a:ext>
            </a:extLst>
          </p:cNvPr>
          <p:cNvSpPr txBox="1"/>
          <p:nvPr/>
        </p:nvSpPr>
        <p:spPr>
          <a:xfrm>
            <a:off x="489858" y="4513106"/>
            <a:ext cx="11342913" cy="646331"/>
          </a:xfrm>
          <a:prstGeom prst="rect">
            <a:avLst/>
          </a:prstGeom>
          <a:noFill/>
        </p:spPr>
        <p:txBody>
          <a:bodyPr wrap="square" rtlCol="0">
            <a:spAutoFit/>
          </a:bodyPr>
          <a:lstStyle/>
          <a:p>
            <a:r>
              <a:rPr kumimoji="1" lang="ja-JP" altLang="en-US"/>
              <a:t>上記のように、何らかの値である要素に関数を適用したり、あるいはリストのリストから必要な要素を取り出したりするときにも役立つ</a:t>
            </a:r>
          </a:p>
        </p:txBody>
      </p:sp>
      <p:sp>
        <p:nvSpPr>
          <p:cNvPr id="6" name="テキスト ボックス 5">
            <a:extLst>
              <a:ext uri="{FF2B5EF4-FFF2-40B4-BE49-F238E27FC236}">
                <a16:creationId xmlns:a16="http://schemas.microsoft.com/office/drawing/2014/main" id="{0D662405-DEDE-304E-9FC5-118746B9B947}"/>
              </a:ext>
            </a:extLst>
          </p:cNvPr>
          <p:cNvSpPr txBox="1"/>
          <p:nvPr/>
        </p:nvSpPr>
        <p:spPr>
          <a:xfrm rot="1436078">
            <a:off x="9810600" y="659381"/>
            <a:ext cx="2141067" cy="523220"/>
          </a:xfrm>
          <a:prstGeom prst="rect">
            <a:avLst/>
          </a:prstGeom>
          <a:noFill/>
          <a:ln>
            <a:solidFill>
              <a:srgbClr val="FF0000"/>
            </a:solidFill>
          </a:ln>
        </p:spPr>
        <p:txBody>
          <a:bodyPr wrap="square" rtlCol="0">
            <a:spAutoFit/>
          </a:bodyPr>
          <a:lstStyle/>
          <a:p>
            <a:r>
              <a:rPr kumimoji="1" lang="en-US" altLang="ja-JP" sz="2800" dirty="0">
                <a:solidFill>
                  <a:srgbClr val="FF0000"/>
                </a:solidFill>
                <a:latin typeface="Chalkduster" charset="0"/>
                <a:ea typeface="Chalkduster" charset="0"/>
                <a:cs typeface="Chalkduster" charset="0"/>
              </a:rPr>
              <a:t>PREVIOUS</a:t>
            </a:r>
            <a:endParaRPr kumimoji="1" lang="ja-JP" altLang="en-US" sz="2800" dirty="0">
              <a:solidFill>
                <a:srgbClr val="FF0000"/>
              </a:solidFill>
              <a:latin typeface="Chalkduster" charset="0"/>
              <a:ea typeface="Chalkduster" charset="0"/>
              <a:cs typeface="Chalkduster" charset="0"/>
            </a:endParaRPr>
          </a:p>
        </p:txBody>
      </p:sp>
    </p:spTree>
    <p:extLst>
      <p:ext uri="{BB962C8B-B14F-4D97-AF65-F5344CB8AC3E}">
        <p14:creationId xmlns:p14="http://schemas.microsoft.com/office/powerpoint/2010/main" val="2150351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8B595A8-3878-6F48-AA85-D5F9EB66F1B8}"/>
              </a:ext>
            </a:extLst>
          </p:cNvPr>
          <p:cNvSpPr txBox="1"/>
          <p:nvPr/>
        </p:nvSpPr>
        <p:spPr>
          <a:xfrm>
            <a:off x="391886" y="424543"/>
            <a:ext cx="877163" cy="369332"/>
          </a:xfrm>
          <a:prstGeom prst="rect">
            <a:avLst/>
          </a:prstGeom>
          <a:noFill/>
        </p:spPr>
        <p:txBody>
          <a:bodyPr wrap="none" rtlCol="0">
            <a:spAutoFit/>
          </a:bodyPr>
          <a:lstStyle/>
          <a:p>
            <a:r>
              <a:rPr kumimoji="1" lang="ja-JP" altLang="en-US"/>
              <a:t>おまけ</a:t>
            </a:r>
          </a:p>
        </p:txBody>
      </p:sp>
      <p:sp>
        <p:nvSpPr>
          <p:cNvPr id="3" name="テキスト ボックス 2">
            <a:extLst>
              <a:ext uri="{FF2B5EF4-FFF2-40B4-BE49-F238E27FC236}">
                <a16:creationId xmlns:a16="http://schemas.microsoft.com/office/drawing/2014/main" id="{511C597A-7DE8-9244-9B9A-EE7C67F00133}"/>
              </a:ext>
            </a:extLst>
          </p:cNvPr>
          <p:cNvSpPr txBox="1"/>
          <p:nvPr/>
        </p:nvSpPr>
        <p:spPr>
          <a:xfrm>
            <a:off x="511627" y="925286"/>
            <a:ext cx="11049001" cy="646331"/>
          </a:xfrm>
          <a:prstGeom prst="rect">
            <a:avLst/>
          </a:prstGeom>
          <a:noFill/>
        </p:spPr>
        <p:txBody>
          <a:bodyPr wrap="square" rtlCol="0">
            <a:spAutoFit/>
          </a:bodyPr>
          <a:lstStyle/>
          <a:p>
            <a:r>
              <a:rPr kumimoji="1" lang="en-US" altLang="ja-JP" dirty="0"/>
              <a:t>map</a:t>
            </a:r>
            <a:r>
              <a:rPr kumimoji="1" lang="ja-JP" altLang="en-US"/>
              <a:t>のように、シーケンスの各要素に対して関数を適用するための関数としてよく使うものに</a:t>
            </a:r>
            <a:r>
              <a:rPr lang="en-US" altLang="ja-JP" dirty="0"/>
              <a:t>filter()</a:t>
            </a:r>
            <a:r>
              <a:rPr lang="ja-JP" altLang="en-US"/>
              <a:t>という関数があります。</a:t>
            </a:r>
            <a:endParaRPr kumimoji="1" lang="ja-JP" altLang="en-US"/>
          </a:p>
        </p:txBody>
      </p:sp>
      <p:sp>
        <p:nvSpPr>
          <p:cNvPr id="4" name="テキスト ボックス 3">
            <a:extLst>
              <a:ext uri="{FF2B5EF4-FFF2-40B4-BE49-F238E27FC236}">
                <a16:creationId xmlns:a16="http://schemas.microsoft.com/office/drawing/2014/main" id="{0C901697-DBE8-124E-9A2D-FC73A1249093}"/>
              </a:ext>
            </a:extLst>
          </p:cNvPr>
          <p:cNvSpPr txBox="1"/>
          <p:nvPr/>
        </p:nvSpPr>
        <p:spPr>
          <a:xfrm>
            <a:off x="511627" y="1796143"/>
            <a:ext cx="8552341" cy="369332"/>
          </a:xfrm>
          <a:prstGeom prst="rect">
            <a:avLst/>
          </a:prstGeom>
          <a:noFill/>
        </p:spPr>
        <p:txBody>
          <a:bodyPr wrap="none" rtlCol="0">
            <a:spAutoFit/>
          </a:bodyPr>
          <a:lstStyle/>
          <a:p>
            <a:r>
              <a:rPr kumimoji="1" lang="en-US" altLang="ja-JP" dirty="0"/>
              <a:t>ex. </a:t>
            </a:r>
            <a:r>
              <a:rPr kumimoji="1" lang="ja-JP" altLang="en-US"/>
              <a:t>要素を</a:t>
            </a:r>
            <a:r>
              <a:rPr kumimoji="1" lang="en-US" altLang="ja-JP" dirty="0"/>
              <a:t>3</a:t>
            </a:r>
            <a:r>
              <a:rPr kumimoji="1" lang="ja-JP" altLang="en-US"/>
              <a:t>倍したときに、</a:t>
            </a:r>
            <a:r>
              <a:rPr kumimoji="1" lang="en-US" altLang="ja-JP" dirty="0"/>
              <a:t>10</a:t>
            </a:r>
            <a:r>
              <a:rPr kumimoji="1" lang="ja-JP" altLang="en-US"/>
              <a:t>を超えるものだけを抽出した新しいリストが欲しい</a:t>
            </a:r>
          </a:p>
        </p:txBody>
      </p:sp>
      <p:sp>
        <p:nvSpPr>
          <p:cNvPr id="5" name="テキスト ボックス 4">
            <a:extLst>
              <a:ext uri="{FF2B5EF4-FFF2-40B4-BE49-F238E27FC236}">
                <a16:creationId xmlns:a16="http://schemas.microsoft.com/office/drawing/2014/main" id="{D68F3B94-2A90-3843-93CE-10A595E9208F}"/>
              </a:ext>
            </a:extLst>
          </p:cNvPr>
          <p:cNvSpPr txBox="1"/>
          <p:nvPr/>
        </p:nvSpPr>
        <p:spPr>
          <a:xfrm>
            <a:off x="718457" y="2390001"/>
            <a:ext cx="10842171" cy="646331"/>
          </a:xfrm>
          <a:prstGeom prst="rect">
            <a:avLst/>
          </a:prstGeom>
          <a:solidFill>
            <a:schemeClr val="tx1"/>
          </a:solidFill>
        </p:spPr>
        <p:txBody>
          <a:bodyPr wrap="square" rtlCol="0">
            <a:spAutoFit/>
          </a:bodyPr>
          <a:lstStyle/>
          <a:p>
            <a:r>
              <a:rPr kumimoji="1" lang="en-US" altLang="ja-JP" dirty="0" err="1">
                <a:solidFill>
                  <a:srgbClr val="92D050"/>
                </a:solidFill>
              </a:rPr>
              <a:t>testlist</a:t>
            </a:r>
            <a:r>
              <a:rPr kumimoji="1" lang="en-US" altLang="ja-JP" dirty="0">
                <a:solidFill>
                  <a:srgbClr val="92D050"/>
                </a:solidFill>
              </a:rPr>
              <a:t> = [1,3,5,7,9]</a:t>
            </a:r>
          </a:p>
          <a:p>
            <a:r>
              <a:rPr lang="en-US" altLang="ja-JP" dirty="0" err="1">
                <a:solidFill>
                  <a:srgbClr val="92D050"/>
                </a:solidFill>
              </a:rPr>
              <a:t>testlist</a:t>
            </a:r>
            <a:r>
              <a:rPr lang="en-US" altLang="ja-JP" dirty="0">
                <a:solidFill>
                  <a:srgbClr val="92D050"/>
                </a:solidFill>
              </a:rPr>
              <a:t> = list(filter(lambda </a:t>
            </a:r>
            <a:r>
              <a:rPr lang="en-US" altLang="ja-JP" dirty="0" err="1">
                <a:solidFill>
                  <a:srgbClr val="92D050"/>
                </a:solidFill>
              </a:rPr>
              <a:t>x:x</a:t>
            </a:r>
            <a:r>
              <a:rPr lang="en-US" altLang="ja-JP" dirty="0">
                <a:solidFill>
                  <a:srgbClr val="92D050"/>
                </a:solidFill>
              </a:rPr>
              <a:t>*3&gt;=10, </a:t>
            </a:r>
            <a:r>
              <a:rPr lang="en-US" altLang="ja-JP" dirty="0" err="1">
                <a:solidFill>
                  <a:srgbClr val="92D050"/>
                </a:solidFill>
              </a:rPr>
              <a:t>testlist</a:t>
            </a:r>
            <a:r>
              <a:rPr lang="en-US" altLang="ja-JP" dirty="0">
                <a:solidFill>
                  <a:srgbClr val="92D050"/>
                </a:solidFill>
              </a:rPr>
              <a:t>))</a:t>
            </a:r>
            <a:endParaRPr kumimoji="1" lang="ja-JP" altLang="en-US">
              <a:solidFill>
                <a:srgbClr val="92D050"/>
              </a:solidFill>
            </a:endParaRPr>
          </a:p>
        </p:txBody>
      </p:sp>
      <p:sp>
        <p:nvSpPr>
          <p:cNvPr id="6" name="テキスト ボックス 5">
            <a:extLst>
              <a:ext uri="{FF2B5EF4-FFF2-40B4-BE49-F238E27FC236}">
                <a16:creationId xmlns:a16="http://schemas.microsoft.com/office/drawing/2014/main" id="{5D3432F9-9301-F945-B9F9-68C7692EB511}"/>
              </a:ext>
            </a:extLst>
          </p:cNvPr>
          <p:cNvSpPr txBox="1"/>
          <p:nvPr/>
        </p:nvSpPr>
        <p:spPr>
          <a:xfrm rot="1436078">
            <a:off x="9810600" y="659381"/>
            <a:ext cx="2141067" cy="523220"/>
          </a:xfrm>
          <a:prstGeom prst="rect">
            <a:avLst/>
          </a:prstGeom>
          <a:noFill/>
          <a:ln>
            <a:solidFill>
              <a:srgbClr val="FF0000"/>
            </a:solidFill>
          </a:ln>
        </p:spPr>
        <p:txBody>
          <a:bodyPr wrap="square" rtlCol="0">
            <a:spAutoFit/>
          </a:bodyPr>
          <a:lstStyle/>
          <a:p>
            <a:r>
              <a:rPr kumimoji="1" lang="en-US" altLang="ja-JP" sz="2800" dirty="0">
                <a:solidFill>
                  <a:srgbClr val="FF0000"/>
                </a:solidFill>
                <a:latin typeface="Chalkduster" charset="0"/>
                <a:ea typeface="Chalkduster" charset="0"/>
                <a:cs typeface="Chalkduster" charset="0"/>
              </a:rPr>
              <a:t>PREVIOUS</a:t>
            </a:r>
            <a:endParaRPr kumimoji="1" lang="ja-JP" altLang="en-US" sz="2800" dirty="0">
              <a:solidFill>
                <a:srgbClr val="FF0000"/>
              </a:solidFill>
              <a:latin typeface="Chalkduster" charset="0"/>
              <a:ea typeface="Chalkduster" charset="0"/>
              <a:cs typeface="Chalkduster" charset="0"/>
            </a:endParaRPr>
          </a:p>
        </p:txBody>
      </p:sp>
    </p:spTree>
    <p:extLst>
      <p:ext uri="{BB962C8B-B14F-4D97-AF65-F5344CB8AC3E}">
        <p14:creationId xmlns:p14="http://schemas.microsoft.com/office/powerpoint/2010/main" val="952360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0534B9A-AA5F-D24E-A78E-6BA2B5BD7CE4}"/>
              </a:ext>
            </a:extLst>
          </p:cNvPr>
          <p:cNvSpPr txBox="1"/>
          <p:nvPr/>
        </p:nvSpPr>
        <p:spPr>
          <a:xfrm>
            <a:off x="500743" y="533400"/>
            <a:ext cx="2167581" cy="369332"/>
          </a:xfrm>
          <a:prstGeom prst="rect">
            <a:avLst/>
          </a:prstGeom>
          <a:noFill/>
        </p:spPr>
        <p:txBody>
          <a:bodyPr wrap="none" rtlCol="0">
            <a:spAutoFit/>
          </a:bodyPr>
          <a:lstStyle/>
          <a:p>
            <a:r>
              <a:rPr kumimoji="1" lang="ja-JP" altLang="en-US"/>
              <a:t>久々の</a:t>
            </a:r>
            <a:r>
              <a:rPr kumimoji="1" lang="en-US" altLang="ja-JP" dirty="0" err="1"/>
              <a:t>HackerRank</a:t>
            </a:r>
            <a:endParaRPr kumimoji="1" lang="ja-JP" altLang="en-US"/>
          </a:p>
        </p:txBody>
      </p:sp>
      <p:sp>
        <p:nvSpPr>
          <p:cNvPr id="3" name="テキスト ボックス 2">
            <a:extLst>
              <a:ext uri="{FF2B5EF4-FFF2-40B4-BE49-F238E27FC236}">
                <a16:creationId xmlns:a16="http://schemas.microsoft.com/office/drawing/2014/main" id="{E2302415-BA7C-0846-A4A7-95D1043BD76D}"/>
              </a:ext>
            </a:extLst>
          </p:cNvPr>
          <p:cNvSpPr txBox="1"/>
          <p:nvPr/>
        </p:nvSpPr>
        <p:spPr>
          <a:xfrm>
            <a:off x="990600" y="1371600"/>
            <a:ext cx="1927131" cy="369332"/>
          </a:xfrm>
          <a:prstGeom prst="rect">
            <a:avLst/>
          </a:prstGeom>
          <a:noFill/>
        </p:spPr>
        <p:txBody>
          <a:bodyPr wrap="none" rtlCol="0">
            <a:spAutoFit/>
          </a:bodyPr>
          <a:lstStyle/>
          <a:p>
            <a:r>
              <a:rPr kumimoji="1" lang="en-US" altLang="ja-JP" dirty="0"/>
              <a:t>Find the Median</a:t>
            </a:r>
            <a:endParaRPr kumimoji="1" lang="ja-JP" altLang="en-US"/>
          </a:p>
        </p:txBody>
      </p:sp>
      <p:sp>
        <p:nvSpPr>
          <p:cNvPr id="4" name="正方形/長方形 3">
            <a:extLst>
              <a:ext uri="{FF2B5EF4-FFF2-40B4-BE49-F238E27FC236}">
                <a16:creationId xmlns:a16="http://schemas.microsoft.com/office/drawing/2014/main" id="{DC494B04-9A18-2D43-A57D-2240E456956D}"/>
              </a:ext>
            </a:extLst>
          </p:cNvPr>
          <p:cNvSpPr/>
          <p:nvPr/>
        </p:nvSpPr>
        <p:spPr>
          <a:xfrm>
            <a:off x="1230086" y="1840468"/>
            <a:ext cx="7707086" cy="369332"/>
          </a:xfrm>
          <a:prstGeom prst="rect">
            <a:avLst/>
          </a:prstGeom>
        </p:spPr>
        <p:txBody>
          <a:bodyPr wrap="square">
            <a:spAutoFit/>
          </a:bodyPr>
          <a:lstStyle/>
          <a:p>
            <a:r>
              <a:rPr lang="en-US" altLang="ja-JP" dirty="0">
                <a:hlinkClick r:id="rId2"/>
              </a:rPr>
              <a:t>https://www.hackerrank.com/challenges/find-the-median/problem</a:t>
            </a:r>
            <a:endParaRPr lang="ja-JP" altLang="en-US"/>
          </a:p>
        </p:txBody>
      </p:sp>
      <p:sp>
        <p:nvSpPr>
          <p:cNvPr id="5" name="テキスト ボックス 4">
            <a:extLst>
              <a:ext uri="{FF2B5EF4-FFF2-40B4-BE49-F238E27FC236}">
                <a16:creationId xmlns:a16="http://schemas.microsoft.com/office/drawing/2014/main" id="{B281F56D-43EC-7947-A51C-B3E5077BCB8C}"/>
              </a:ext>
            </a:extLst>
          </p:cNvPr>
          <p:cNvSpPr txBox="1"/>
          <p:nvPr/>
        </p:nvSpPr>
        <p:spPr>
          <a:xfrm>
            <a:off x="990600" y="2797629"/>
            <a:ext cx="3647152" cy="369332"/>
          </a:xfrm>
          <a:prstGeom prst="rect">
            <a:avLst/>
          </a:prstGeom>
          <a:noFill/>
        </p:spPr>
        <p:txBody>
          <a:bodyPr wrap="none" rtlCol="0">
            <a:spAutoFit/>
          </a:bodyPr>
          <a:lstStyle/>
          <a:p>
            <a:r>
              <a:rPr kumimoji="1" lang="ja-JP" altLang="en-US"/>
              <a:t>先週やったのとほとんど同じ問題</a:t>
            </a:r>
          </a:p>
        </p:txBody>
      </p:sp>
    </p:spTree>
    <p:extLst>
      <p:ext uri="{BB962C8B-B14F-4D97-AF65-F5344CB8AC3E}">
        <p14:creationId xmlns:p14="http://schemas.microsoft.com/office/powerpoint/2010/main" val="863119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0534B9A-AA5F-D24E-A78E-6BA2B5BD7CE4}"/>
              </a:ext>
            </a:extLst>
          </p:cNvPr>
          <p:cNvSpPr txBox="1"/>
          <p:nvPr/>
        </p:nvSpPr>
        <p:spPr>
          <a:xfrm>
            <a:off x="500743" y="533400"/>
            <a:ext cx="1107996" cy="369332"/>
          </a:xfrm>
          <a:prstGeom prst="rect">
            <a:avLst/>
          </a:prstGeom>
          <a:noFill/>
        </p:spPr>
        <p:txBody>
          <a:bodyPr wrap="none" rtlCol="0">
            <a:spAutoFit/>
          </a:bodyPr>
          <a:lstStyle/>
          <a:p>
            <a:r>
              <a:rPr kumimoji="1" lang="ja-JP" altLang="en-US"/>
              <a:t>もう一問</a:t>
            </a:r>
          </a:p>
        </p:txBody>
      </p:sp>
      <p:sp>
        <p:nvSpPr>
          <p:cNvPr id="3" name="テキスト ボックス 2">
            <a:extLst>
              <a:ext uri="{FF2B5EF4-FFF2-40B4-BE49-F238E27FC236}">
                <a16:creationId xmlns:a16="http://schemas.microsoft.com/office/drawing/2014/main" id="{E2302415-BA7C-0846-A4A7-95D1043BD76D}"/>
              </a:ext>
            </a:extLst>
          </p:cNvPr>
          <p:cNvSpPr txBox="1"/>
          <p:nvPr/>
        </p:nvSpPr>
        <p:spPr>
          <a:xfrm>
            <a:off x="990600" y="1371600"/>
            <a:ext cx="2012089" cy="369332"/>
          </a:xfrm>
          <a:prstGeom prst="rect">
            <a:avLst/>
          </a:prstGeom>
          <a:noFill/>
        </p:spPr>
        <p:txBody>
          <a:bodyPr wrap="none" rtlCol="0">
            <a:spAutoFit/>
          </a:bodyPr>
          <a:lstStyle/>
          <a:p>
            <a:r>
              <a:rPr lang="en-US" altLang="ja-JP" dirty="0"/>
              <a:t>Closest Numbers</a:t>
            </a:r>
            <a:endParaRPr kumimoji="1" lang="ja-JP" altLang="en-US"/>
          </a:p>
        </p:txBody>
      </p:sp>
      <p:sp>
        <p:nvSpPr>
          <p:cNvPr id="4" name="正方形/長方形 3">
            <a:extLst>
              <a:ext uri="{FF2B5EF4-FFF2-40B4-BE49-F238E27FC236}">
                <a16:creationId xmlns:a16="http://schemas.microsoft.com/office/drawing/2014/main" id="{DC494B04-9A18-2D43-A57D-2240E456956D}"/>
              </a:ext>
            </a:extLst>
          </p:cNvPr>
          <p:cNvSpPr/>
          <p:nvPr/>
        </p:nvSpPr>
        <p:spPr>
          <a:xfrm>
            <a:off x="1709057" y="1840468"/>
            <a:ext cx="7707086" cy="369332"/>
          </a:xfrm>
          <a:prstGeom prst="rect">
            <a:avLst/>
          </a:prstGeom>
        </p:spPr>
        <p:txBody>
          <a:bodyPr wrap="square">
            <a:spAutoFit/>
          </a:bodyPr>
          <a:lstStyle/>
          <a:p>
            <a:r>
              <a:rPr lang="en-US" altLang="ja-JP" dirty="0">
                <a:hlinkClick r:id="rId2" invalidUrl="https:///"/>
              </a:rPr>
              <a:t>https://</a:t>
            </a:r>
            <a:r>
              <a:rPr lang="en-US" altLang="ja-JP" dirty="0">
                <a:hlinkClick r:id="rId3"/>
              </a:rPr>
              <a:t>hackerrank.com/challenges/closest-numbers/problem</a:t>
            </a:r>
            <a:endParaRPr lang="ja-JP" altLang="en-US"/>
          </a:p>
        </p:txBody>
      </p:sp>
      <p:sp>
        <p:nvSpPr>
          <p:cNvPr id="5" name="テキスト ボックス 4">
            <a:extLst>
              <a:ext uri="{FF2B5EF4-FFF2-40B4-BE49-F238E27FC236}">
                <a16:creationId xmlns:a16="http://schemas.microsoft.com/office/drawing/2014/main" id="{076C25F4-F7B4-F74E-AD54-03335E77DB78}"/>
              </a:ext>
            </a:extLst>
          </p:cNvPr>
          <p:cNvSpPr txBox="1"/>
          <p:nvPr/>
        </p:nvSpPr>
        <p:spPr>
          <a:xfrm>
            <a:off x="1071703" y="2797628"/>
            <a:ext cx="5955476" cy="923330"/>
          </a:xfrm>
          <a:prstGeom prst="rect">
            <a:avLst/>
          </a:prstGeom>
          <a:noFill/>
        </p:spPr>
        <p:txBody>
          <a:bodyPr wrap="none" rtlCol="0">
            <a:spAutoFit/>
          </a:bodyPr>
          <a:lstStyle/>
          <a:p>
            <a:r>
              <a:rPr kumimoji="1" lang="ja-JP" altLang="en-US"/>
              <a:t>ソート</a:t>
            </a:r>
            <a:r>
              <a:rPr kumimoji="1" lang="en-US" altLang="ja-JP" dirty="0"/>
              <a:t>+α</a:t>
            </a:r>
            <a:br>
              <a:rPr kumimoji="1" lang="en-US" altLang="ja-JP" dirty="0"/>
            </a:br>
            <a:endParaRPr kumimoji="1" lang="en-US" altLang="ja-JP" dirty="0"/>
          </a:p>
          <a:p>
            <a:r>
              <a:rPr lang="ja-JP" altLang="en-US"/>
              <a:t>問題を解くにあたって頭を少しひねる必要があります。</a:t>
            </a:r>
            <a:endParaRPr kumimoji="1" lang="ja-JP" altLang="en-US"/>
          </a:p>
        </p:txBody>
      </p:sp>
    </p:spTree>
    <p:extLst>
      <p:ext uri="{BB962C8B-B14F-4D97-AF65-F5344CB8AC3E}">
        <p14:creationId xmlns:p14="http://schemas.microsoft.com/office/powerpoint/2010/main" val="2569377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017E722-11D7-AB41-A4A4-EF9EB880F5AE}"/>
              </a:ext>
            </a:extLst>
          </p:cNvPr>
          <p:cNvSpPr txBox="1"/>
          <p:nvPr/>
        </p:nvSpPr>
        <p:spPr>
          <a:xfrm>
            <a:off x="373488" y="437882"/>
            <a:ext cx="2674130" cy="369332"/>
          </a:xfrm>
          <a:prstGeom prst="rect">
            <a:avLst/>
          </a:prstGeom>
          <a:noFill/>
        </p:spPr>
        <p:txBody>
          <a:bodyPr wrap="none" rtlCol="0">
            <a:spAutoFit/>
          </a:bodyPr>
          <a:lstStyle/>
          <a:p>
            <a:r>
              <a:rPr kumimoji="1" lang="ja-JP" altLang="en-US"/>
              <a:t>最後にもう一度だけ</a:t>
            </a:r>
            <a:r>
              <a:rPr kumimoji="1" lang="en-US" altLang="ja-JP" dirty="0"/>
              <a:t>sort</a:t>
            </a:r>
            <a:endParaRPr kumimoji="1" lang="ja-JP" altLang="en-US"/>
          </a:p>
        </p:txBody>
      </p:sp>
      <p:sp>
        <p:nvSpPr>
          <p:cNvPr id="3" name="テキスト ボックス 2">
            <a:extLst>
              <a:ext uri="{FF2B5EF4-FFF2-40B4-BE49-F238E27FC236}">
                <a16:creationId xmlns:a16="http://schemas.microsoft.com/office/drawing/2014/main" id="{ECFF1A71-DED5-5349-B0F7-FBB6560EF051}"/>
              </a:ext>
            </a:extLst>
          </p:cNvPr>
          <p:cNvSpPr txBox="1"/>
          <p:nvPr/>
        </p:nvSpPr>
        <p:spPr>
          <a:xfrm>
            <a:off x="1158590" y="1223493"/>
            <a:ext cx="9874819" cy="923330"/>
          </a:xfrm>
          <a:prstGeom prst="rect">
            <a:avLst/>
          </a:prstGeom>
          <a:noFill/>
          <a:ln>
            <a:solidFill>
              <a:schemeClr val="tx1"/>
            </a:solidFill>
          </a:ln>
        </p:spPr>
        <p:txBody>
          <a:bodyPr wrap="none" rtlCol="0">
            <a:spAutoFit/>
          </a:bodyPr>
          <a:lstStyle/>
          <a:p>
            <a:pPr algn="ctr"/>
            <a:endParaRPr kumimoji="1" lang="en-US" altLang="ja-JP" dirty="0"/>
          </a:p>
          <a:p>
            <a:pPr algn="ctr"/>
            <a:r>
              <a:rPr lang="en-US" altLang="ja-JP"/>
              <a:t>s</a:t>
            </a:r>
            <a:r>
              <a:rPr kumimoji="1" lang="en-US" altLang="ja-JP"/>
              <a:t>ample0728</a:t>
            </a:r>
            <a:r>
              <a:rPr kumimoji="1" lang="en-US" altLang="ja-JP" dirty="0"/>
              <a:t>_aomori.csv</a:t>
            </a:r>
            <a:r>
              <a:rPr lang="ja-JP" altLang="en-US"/>
              <a:t>のファイルについて、</a:t>
            </a:r>
            <a:r>
              <a:rPr lang="ja-JP" altLang="en-US">
                <a:solidFill>
                  <a:srgbClr val="FF0000"/>
                </a:solidFill>
              </a:rPr>
              <a:t>３教科の平均点</a:t>
            </a:r>
            <a:r>
              <a:rPr lang="ja-JP" altLang="en-US"/>
              <a:t>の高い順に表示してください。</a:t>
            </a:r>
            <a:endParaRPr lang="en-US" altLang="ja-JP" dirty="0"/>
          </a:p>
          <a:p>
            <a:pPr algn="ctr"/>
            <a:endParaRPr kumimoji="1" lang="ja-JP" altLang="en-US"/>
          </a:p>
        </p:txBody>
      </p:sp>
      <p:sp>
        <p:nvSpPr>
          <p:cNvPr id="4" name="テキスト ボックス 3">
            <a:extLst>
              <a:ext uri="{FF2B5EF4-FFF2-40B4-BE49-F238E27FC236}">
                <a16:creationId xmlns:a16="http://schemas.microsoft.com/office/drawing/2014/main" id="{C867DF01-A5A1-5348-81E2-E585AF68A95B}"/>
              </a:ext>
            </a:extLst>
          </p:cNvPr>
          <p:cNvSpPr txBox="1"/>
          <p:nvPr/>
        </p:nvSpPr>
        <p:spPr>
          <a:xfrm>
            <a:off x="1158590" y="2563308"/>
            <a:ext cx="5808000" cy="646331"/>
          </a:xfrm>
          <a:prstGeom prst="rect">
            <a:avLst/>
          </a:prstGeom>
          <a:noFill/>
        </p:spPr>
        <p:txBody>
          <a:bodyPr wrap="none" rtlCol="0">
            <a:spAutoFit/>
          </a:bodyPr>
          <a:lstStyle/>
          <a:p>
            <a:r>
              <a:rPr kumimoji="1" lang="ja-JP" altLang="en-US"/>
              <a:t>・</a:t>
            </a:r>
            <a:r>
              <a:rPr kumimoji="1" lang="en-US" altLang="ja-JP" dirty="0"/>
              <a:t>for</a:t>
            </a:r>
            <a:r>
              <a:rPr kumimoji="1" lang="ja-JP" altLang="en-US"/>
              <a:t>文を使わないでやってみよう</a:t>
            </a:r>
            <a:endParaRPr kumimoji="1" lang="en-US" altLang="ja-JP" dirty="0"/>
          </a:p>
          <a:p>
            <a:r>
              <a:rPr kumimoji="1" lang="ja-JP" altLang="en-US"/>
              <a:t>・</a:t>
            </a:r>
            <a:r>
              <a:rPr kumimoji="1" lang="en-US" altLang="ja-JP" dirty="0"/>
              <a:t>map</a:t>
            </a:r>
            <a:r>
              <a:rPr kumimoji="1" lang="ja-JP" altLang="en-US"/>
              <a:t>関数や</a:t>
            </a:r>
            <a:r>
              <a:rPr kumimoji="1" lang="en-US" altLang="ja-JP" dirty="0"/>
              <a:t>sort</a:t>
            </a:r>
            <a:r>
              <a:rPr kumimoji="1" lang="ja-JP" altLang="en-US"/>
              <a:t>メソッドの</a:t>
            </a:r>
            <a:r>
              <a:rPr kumimoji="1" lang="en-US" altLang="ja-JP" dirty="0"/>
              <a:t>key</a:t>
            </a:r>
            <a:r>
              <a:rPr lang="ja-JP" altLang="en-US"/>
              <a:t>引数</a:t>
            </a:r>
            <a:r>
              <a:rPr kumimoji="1" lang="ja-JP" altLang="en-US"/>
              <a:t>を活用してみよう</a:t>
            </a:r>
          </a:p>
        </p:txBody>
      </p:sp>
    </p:spTree>
    <p:extLst>
      <p:ext uri="{BB962C8B-B14F-4D97-AF65-F5344CB8AC3E}">
        <p14:creationId xmlns:p14="http://schemas.microsoft.com/office/powerpoint/2010/main" val="1693960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D3CAC69-96E2-9446-BB4B-F650BDE09A28}"/>
              </a:ext>
            </a:extLst>
          </p:cNvPr>
          <p:cNvSpPr txBox="1"/>
          <p:nvPr/>
        </p:nvSpPr>
        <p:spPr>
          <a:xfrm>
            <a:off x="470646" y="564776"/>
            <a:ext cx="8443337" cy="523220"/>
          </a:xfrm>
          <a:prstGeom prst="rect">
            <a:avLst/>
          </a:prstGeom>
          <a:noFill/>
        </p:spPr>
        <p:txBody>
          <a:bodyPr wrap="none" rtlCol="0">
            <a:spAutoFit/>
          </a:bodyPr>
          <a:lstStyle/>
          <a:p>
            <a:r>
              <a:rPr kumimoji="1" lang="ja-JP" altLang="en-US" sz="2800"/>
              <a:t>アンケートへのご回答、よろしくおねがいします！</a:t>
            </a:r>
            <a:endParaRPr kumimoji="1" lang="en-US" altLang="ja-JP" sz="2800"/>
          </a:p>
        </p:txBody>
      </p:sp>
      <p:sp>
        <p:nvSpPr>
          <p:cNvPr id="3" name="テキスト ボックス 2">
            <a:extLst>
              <a:ext uri="{FF2B5EF4-FFF2-40B4-BE49-F238E27FC236}">
                <a16:creationId xmlns:a16="http://schemas.microsoft.com/office/drawing/2014/main" id="{5B75A2BA-455F-D840-B637-1154964590CD}"/>
              </a:ext>
            </a:extLst>
          </p:cNvPr>
          <p:cNvSpPr txBox="1"/>
          <p:nvPr/>
        </p:nvSpPr>
        <p:spPr>
          <a:xfrm>
            <a:off x="1021975" y="1506071"/>
            <a:ext cx="3401893" cy="461665"/>
          </a:xfrm>
          <a:prstGeom prst="rect">
            <a:avLst/>
          </a:prstGeom>
          <a:noFill/>
        </p:spPr>
        <p:txBody>
          <a:bodyPr wrap="none" rtlCol="0">
            <a:spAutoFit/>
          </a:bodyPr>
          <a:lstStyle/>
          <a:p>
            <a:r>
              <a:rPr lang="en-US" altLang="ja-JP" sz="2400"/>
              <a:t>https://bit.ly/2xq7QgR</a:t>
            </a:r>
            <a:endParaRPr lang="ja-JP" altLang="en-US" sz="2400"/>
          </a:p>
        </p:txBody>
      </p:sp>
    </p:spTree>
    <p:extLst>
      <p:ext uri="{BB962C8B-B14F-4D97-AF65-F5344CB8AC3E}">
        <p14:creationId xmlns:p14="http://schemas.microsoft.com/office/powerpoint/2010/main" val="3032390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3BB1D6CF-1317-2B4D-8207-B5C0D7A6B8AB}"/>
              </a:ext>
            </a:extLst>
          </p:cNvPr>
          <p:cNvSpPr txBox="1"/>
          <p:nvPr/>
        </p:nvSpPr>
        <p:spPr>
          <a:xfrm>
            <a:off x="512956" y="635620"/>
            <a:ext cx="2031325" cy="461665"/>
          </a:xfrm>
          <a:prstGeom prst="rect">
            <a:avLst/>
          </a:prstGeom>
          <a:noFill/>
        </p:spPr>
        <p:txBody>
          <a:bodyPr wrap="none" rtlCol="0">
            <a:spAutoFit/>
          </a:bodyPr>
          <a:lstStyle/>
          <a:p>
            <a:r>
              <a:rPr kumimoji="1" lang="ja-JP" altLang="en-US" sz="2400"/>
              <a:t>資料保存場所</a:t>
            </a:r>
          </a:p>
        </p:txBody>
      </p:sp>
      <p:sp>
        <p:nvSpPr>
          <p:cNvPr id="5" name="テキスト ボックス 4">
            <a:hlinkClick r:id="rId2"/>
            <a:extLst>
              <a:ext uri="{FF2B5EF4-FFF2-40B4-BE49-F238E27FC236}">
                <a16:creationId xmlns:a16="http://schemas.microsoft.com/office/drawing/2014/main" id="{7EF0C417-02D2-E24C-8AEB-7C33FE53D312}"/>
              </a:ext>
            </a:extLst>
          </p:cNvPr>
          <p:cNvSpPr txBox="1"/>
          <p:nvPr/>
        </p:nvSpPr>
        <p:spPr>
          <a:xfrm>
            <a:off x="512956" y="1416205"/>
            <a:ext cx="4552849" cy="584775"/>
          </a:xfrm>
          <a:prstGeom prst="rect">
            <a:avLst/>
          </a:prstGeom>
          <a:noFill/>
        </p:spPr>
        <p:txBody>
          <a:bodyPr wrap="none" rtlCol="0">
            <a:spAutoFit/>
          </a:bodyPr>
          <a:lstStyle/>
          <a:p>
            <a:r>
              <a:rPr lang="en-US" altLang="ja-JP" sz="3200" dirty="0"/>
              <a:t>https://</a:t>
            </a:r>
            <a:r>
              <a:rPr lang="en-US" altLang="ja-JP" sz="3200" dirty="0" err="1"/>
              <a:t>bit.ly</a:t>
            </a:r>
            <a:r>
              <a:rPr lang="en-US" altLang="ja-JP" sz="3200" dirty="0"/>
              <a:t>/33NUZ63</a:t>
            </a:r>
            <a:endParaRPr lang="en-US" altLang="ja-JP" sz="3200" u="sng" dirty="0">
              <a:solidFill>
                <a:schemeClr val="tx2"/>
              </a:solidFill>
            </a:endParaRPr>
          </a:p>
        </p:txBody>
      </p:sp>
    </p:spTree>
    <p:extLst>
      <p:ext uri="{BB962C8B-B14F-4D97-AF65-F5344CB8AC3E}">
        <p14:creationId xmlns:p14="http://schemas.microsoft.com/office/powerpoint/2010/main" val="2334223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D16C7C9-1D0C-DC48-A953-F5A34B442384}"/>
              </a:ext>
            </a:extLst>
          </p:cNvPr>
          <p:cNvSpPr txBox="1"/>
          <p:nvPr/>
        </p:nvSpPr>
        <p:spPr>
          <a:xfrm>
            <a:off x="379141" y="457200"/>
            <a:ext cx="2031325" cy="461665"/>
          </a:xfrm>
          <a:prstGeom prst="rect">
            <a:avLst/>
          </a:prstGeom>
          <a:noFill/>
        </p:spPr>
        <p:txBody>
          <a:bodyPr wrap="none" rtlCol="0">
            <a:spAutoFit/>
          </a:bodyPr>
          <a:lstStyle/>
          <a:p>
            <a:r>
              <a:rPr lang="ja-JP" altLang="en-US" sz="2400"/>
              <a:t>きょうの献立</a:t>
            </a:r>
            <a:endParaRPr kumimoji="1" lang="ja-JP" altLang="en-US" sz="2400"/>
          </a:p>
        </p:txBody>
      </p:sp>
      <p:sp>
        <p:nvSpPr>
          <p:cNvPr id="10" name="テキスト ボックス 9">
            <a:extLst>
              <a:ext uri="{FF2B5EF4-FFF2-40B4-BE49-F238E27FC236}">
                <a16:creationId xmlns:a16="http://schemas.microsoft.com/office/drawing/2014/main" id="{4FCF4D41-5C73-AC45-B30A-0E2D7A649807}"/>
              </a:ext>
            </a:extLst>
          </p:cNvPr>
          <p:cNvSpPr txBox="1"/>
          <p:nvPr/>
        </p:nvSpPr>
        <p:spPr>
          <a:xfrm>
            <a:off x="379141" y="1119090"/>
            <a:ext cx="5873724" cy="461665"/>
          </a:xfrm>
          <a:prstGeom prst="rect">
            <a:avLst/>
          </a:prstGeom>
          <a:noFill/>
        </p:spPr>
        <p:txBody>
          <a:bodyPr wrap="none" rtlCol="0">
            <a:spAutoFit/>
          </a:bodyPr>
          <a:lstStyle/>
          <a:p>
            <a:r>
              <a:rPr lang="ja-JP" altLang="en-US" sz="2400"/>
              <a:t>１</a:t>
            </a:r>
            <a:r>
              <a:rPr kumimoji="1" lang="ja-JP" altLang="en-US" sz="2400"/>
              <a:t>．</a:t>
            </a:r>
            <a:r>
              <a:rPr lang="en-US" altLang="ja-JP" sz="2400" dirty="0"/>
              <a:t>from grave import </a:t>
            </a:r>
            <a:r>
              <a:rPr lang="ja-JP" altLang="en-US" sz="2400"/>
              <a:t>先祖（思いつき）</a:t>
            </a:r>
            <a:endParaRPr kumimoji="1" lang="ja-JP" altLang="en-US" sz="2400" dirty="0"/>
          </a:p>
        </p:txBody>
      </p:sp>
      <p:sp>
        <p:nvSpPr>
          <p:cNvPr id="6" name="テキスト ボックス 5">
            <a:extLst>
              <a:ext uri="{FF2B5EF4-FFF2-40B4-BE49-F238E27FC236}">
                <a16:creationId xmlns:a16="http://schemas.microsoft.com/office/drawing/2014/main" id="{71B9C714-BF34-984F-A6AB-433DEFE2DD27}"/>
              </a:ext>
            </a:extLst>
          </p:cNvPr>
          <p:cNvSpPr txBox="1"/>
          <p:nvPr/>
        </p:nvSpPr>
        <p:spPr>
          <a:xfrm>
            <a:off x="379141" y="1895650"/>
            <a:ext cx="6056466" cy="461665"/>
          </a:xfrm>
          <a:prstGeom prst="rect">
            <a:avLst/>
          </a:prstGeom>
          <a:noFill/>
        </p:spPr>
        <p:txBody>
          <a:bodyPr wrap="none" rtlCol="0">
            <a:spAutoFit/>
          </a:bodyPr>
          <a:lstStyle/>
          <a:p>
            <a:r>
              <a:rPr kumimoji="1" lang="ja-JP" altLang="en-US" sz="2400"/>
              <a:t>２．</a:t>
            </a:r>
            <a:r>
              <a:rPr lang="ja-JP" altLang="en-US" sz="2400"/>
              <a:t>ソート使った演習</a:t>
            </a:r>
            <a:r>
              <a:rPr lang="en-US" altLang="ja-JP" sz="2400" dirty="0"/>
              <a:t>( from </a:t>
            </a:r>
            <a:r>
              <a:rPr lang="en-US" altLang="ja-JP" sz="2400" dirty="0" err="1"/>
              <a:t>HackerRank</a:t>
            </a:r>
            <a:r>
              <a:rPr lang="en-US" altLang="ja-JP" sz="2400" dirty="0"/>
              <a:t>)</a:t>
            </a:r>
            <a:endParaRPr kumimoji="1" lang="ja-JP" altLang="en-US" sz="2400" dirty="0"/>
          </a:p>
        </p:txBody>
      </p:sp>
      <p:sp>
        <p:nvSpPr>
          <p:cNvPr id="5" name="テキスト ボックス 4">
            <a:extLst>
              <a:ext uri="{FF2B5EF4-FFF2-40B4-BE49-F238E27FC236}">
                <a16:creationId xmlns:a16="http://schemas.microsoft.com/office/drawing/2014/main" id="{61BA3E1F-DAF2-164F-B575-EEC3868DFEAD}"/>
              </a:ext>
            </a:extLst>
          </p:cNvPr>
          <p:cNvSpPr txBox="1"/>
          <p:nvPr/>
        </p:nvSpPr>
        <p:spPr>
          <a:xfrm>
            <a:off x="379141" y="2672210"/>
            <a:ext cx="3262432" cy="461665"/>
          </a:xfrm>
          <a:prstGeom prst="rect">
            <a:avLst/>
          </a:prstGeom>
          <a:noFill/>
        </p:spPr>
        <p:txBody>
          <a:bodyPr wrap="none" rtlCol="0">
            <a:spAutoFit/>
          </a:bodyPr>
          <a:lstStyle/>
          <a:p>
            <a:r>
              <a:rPr kumimoji="1" lang="ja-JP" altLang="en-US" sz="2400"/>
              <a:t>３．</a:t>
            </a:r>
            <a:r>
              <a:rPr lang="ja-JP" altLang="en-US" sz="2400"/>
              <a:t>ソート使った演習</a:t>
            </a:r>
            <a:endParaRPr kumimoji="1" lang="ja-JP" altLang="en-US" sz="2400" dirty="0"/>
          </a:p>
        </p:txBody>
      </p:sp>
    </p:spTree>
    <p:extLst>
      <p:ext uri="{BB962C8B-B14F-4D97-AF65-F5344CB8AC3E}">
        <p14:creationId xmlns:p14="http://schemas.microsoft.com/office/powerpoint/2010/main" val="4000578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5FF9AF-EA17-B244-A0A8-3A63D2AA8064}"/>
              </a:ext>
            </a:extLst>
          </p:cNvPr>
          <p:cNvSpPr txBox="1"/>
          <p:nvPr/>
        </p:nvSpPr>
        <p:spPr>
          <a:xfrm>
            <a:off x="404037" y="499731"/>
            <a:ext cx="7043916" cy="369332"/>
          </a:xfrm>
          <a:prstGeom prst="rect">
            <a:avLst/>
          </a:prstGeom>
          <a:noFill/>
        </p:spPr>
        <p:txBody>
          <a:bodyPr wrap="none" rtlCol="0">
            <a:spAutoFit/>
          </a:bodyPr>
          <a:lstStyle/>
          <a:p>
            <a:r>
              <a:rPr kumimoji="1" lang="en-US" altLang="ja-JP" dirty="0"/>
              <a:t>from grave import </a:t>
            </a:r>
            <a:r>
              <a:rPr kumimoji="1" lang="ja-JP" altLang="en-US"/>
              <a:t>先祖は実際の</a:t>
            </a:r>
            <a:r>
              <a:rPr kumimoji="1" lang="en-US" altLang="ja-JP" dirty="0"/>
              <a:t>Python</a:t>
            </a:r>
            <a:r>
              <a:rPr kumimoji="1" lang="ja-JP" altLang="en-US"/>
              <a:t>コードとして成立するのか</a:t>
            </a:r>
          </a:p>
        </p:txBody>
      </p:sp>
      <p:sp>
        <p:nvSpPr>
          <p:cNvPr id="3" name="テキスト ボックス 2">
            <a:extLst>
              <a:ext uri="{FF2B5EF4-FFF2-40B4-BE49-F238E27FC236}">
                <a16:creationId xmlns:a16="http://schemas.microsoft.com/office/drawing/2014/main" id="{862B9B89-5894-704C-A55A-9F2F8CAA3360}"/>
              </a:ext>
            </a:extLst>
          </p:cNvPr>
          <p:cNvSpPr txBox="1"/>
          <p:nvPr/>
        </p:nvSpPr>
        <p:spPr>
          <a:xfrm>
            <a:off x="916981" y="1329071"/>
            <a:ext cx="10116872" cy="369332"/>
          </a:xfrm>
          <a:prstGeom prst="rect">
            <a:avLst/>
          </a:prstGeom>
          <a:noFill/>
        </p:spPr>
        <p:txBody>
          <a:bodyPr wrap="none" rtlCol="0">
            <a:spAutoFit/>
          </a:bodyPr>
          <a:lstStyle/>
          <a:p>
            <a:r>
              <a:rPr kumimoji="1" lang="ja-JP" altLang="en-US"/>
              <a:t>→</a:t>
            </a:r>
            <a:r>
              <a:rPr kumimoji="1" lang="en-US" altLang="ja-JP" dirty="0"/>
              <a:t>Python</a:t>
            </a:r>
            <a:r>
              <a:rPr kumimoji="1" lang="ja-JP" altLang="en-US"/>
              <a:t>は</a:t>
            </a:r>
            <a:r>
              <a:rPr lang="ja-JP" altLang="en-US"/>
              <a:t>プログラムをすべて</a:t>
            </a:r>
            <a:r>
              <a:rPr lang="en-US" altLang="ja-JP" dirty="0"/>
              <a:t>Unicode</a:t>
            </a:r>
            <a:r>
              <a:rPr lang="ja-JP" altLang="en-US"/>
              <a:t>として処理するので日本語でクラスを書いても問題なし</a:t>
            </a:r>
            <a:endParaRPr kumimoji="1" lang="ja-JP" altLang="en-US"/>
          </a:p>
        </p:txBody>
      </p:sp>
      <p:sp>
        <p:nvSpPr>
          <p:cNvPr id="4" name="テキスト ボックス 3">
            <a:extLst>
              <a:ext uri="{FF2B5EF4-FFF2-40B4-BE49-F238E27FC236}">
                <a16:creationId xmlns:a16="http://schemas.microsoft.com/office/drawing/2014/main" id="{57B908F9-DB21-FF42-8489-CB8B49E7B1BB}"/>
              </a:ext>
            </a:extLst>
          </p:cNvPr>
          <p:cNvSpPr txBox="1"/>
          <p:nvPr/>
        </p:nvSpPr>
        <p:spPr>
          <a:xfrm>
            <a:off x="404037" y="2339162"/>
            <a:ext cx="4567276" cy="369332"/>
          </a:xfrm>
          <a:prstGeom prst="rect">
            <a:avLst/>
          </a:prstGeom>
          <a:noFill/>
        </p:spPr>
        <p:txBody>
          <a:bodyPr wrap="none" rtlCol="0">
            <a:spAutoFit/>
          </a:bodyPr>
          <a:lstStyle/>
          <a:p>
            <a:r>
              <a:rPr lang="ja-JP" altLang="en-US"/>
              <a:t>せっかくなので、</a:t>
            </a:r>
            <a:r>
              <a:rPr lang="en-US" altLang="ja-JP" dirty="0"/>
              <a:t>import</a:t>
            </a:r>
            <a:r>
              <a:rPr lang="ja-JP" altLang="en-US"/>
              <a:t>文まわりについて</a:t>
            </a:r>
            <a:endParaRPr kumimoji="1" lang="ja-JP" altLang="en-US"/>
          </a:p>
        </p:txBody>
      </p:sp>
      <p:sp>
        <p:nvSpPr>
          <p:cNvPr id="7" name="テキスト ボックス 6">
            <a:extLst>
              <a:ext uri="{FF2B5EF4-FFF2-40B4-BE49-F238E27FC236}">
                <a16:creationId xmlns:a16="http://schemas.microsoft.com/office/drawing/2014/main" id="{6E6575D7-FEB3-D540-A02A-327FE4417D00}"/>
              </a:ext>
            </a:extLst>
          </p:cNvPr>
          <p:cNvSpPr txBox="1"/>
          <p:nvPr/>
        </p:nvSpPr>
        <p:spPr>
          <a:xfrm>
            <a:off x="916981" y="2887588"/>
            <a:ext cx="7936645" cy="923330"/>
          </a:xfrm>
          <a:prstGeom prst="rect">
            <a:avLst/>
          </a:prstGeom>
          <a:noFill/>
          <a:ln>
            <a:solidFill>
              <a:schemeClr val="tx1"/>
            </a:solidFill>
          </a:ln>
        </p:spPr>
        <p:txBody>
          <a:bodyPr wrap="square" rtlCol="0">
            <a:spAutoFit/>
          </a:bodyPr>
          <a:lstStyle/>
          <a:p>
            <a:r>
              <a:rPr lang="en-US" altLang="ja-JP" dirty="0"/>
              <a:t>import </a:t>
            </a:r>
            <a:r>
              <a:rPr lang="ja-JP" altLang="en-US"/>
              <a:t>モジュール名</a:t>
            </a:r>
            <a:endParaRPr lang="en-US" altLang="ja-JP" dirty="0"/>
          </a:p>
          <a:p>
            <a:endParaRPr lang="ja-JP" altLang="en-US"/>
          </a:p>
          <a:p>
            <a:r>
              <a:rPr lang="en-US" altLang="ja-JP" dirty="0"/>
              <a:t>from </a:t>
            </a:r>
            <a:r>
              <a:rPr lang="ja-JP" altLang="en-US"/>
              <a:t>モジュール名</a:t>
            </a:r>
            <a:r>
              <a:rPr lang="en-US" altLang="ja-JP" dirty="0"/>
              <a:t> import </a:t>
            </a:r>
            <a:r>
              <a:rPr lang="ja-JP" altLang="en-US"/>
              <a:t>オブジェクト名（クラスとか関数とか）</a:t>
            </a:r>
          </a:p>
        </p:txBody>
      </p:sp>
      <p:sp>
        <p:nvSpPr>
          <p:cNvPr id="8" name="テキスト ボックス 7">
            <a:extLst>
              <a:ext uri="{FF2B5EF4-FFF2-40B4-BE49-F238E27FC236}">
                <a16:creationId xmlns:a16="http://schemas.microsoft.com/office/drawing/2014/main" id="{B842835F-578E-0E46-83B5-D785E4F7866D}"/>
              </a:ext>
            </a:extLst>
          </p:cNvPr>
          <p:cNvSpPr txBox="1"/>
          <p:nvPr/>
        </p:nvSpPr>
        <p:spPr>
          <a:xfrm>
            <a:off x="473825" y="4231178"/>
            <a:ext cx="8263801" cy="369332"/>
          </a:xfrm>
          <a:prstGeom prst="rect">
            <a:avLst/>
          </a:prstGeom>
          <a:noFill/>
        </p:spPr>
        <p:txBody>
          <a:bodyPr wrap="none" rtlCol="0">
            <a:spAutoFit/>
          </a:bodyPr>
          <a:lstStyle/>
          <a:p>
            <a:r>
              <a:rPr lang="ja-JP" altLang="en-US"/>
              <a:t>モジュール≒関連するいろいろなクラスとか関数などがまとめられたファイル</a:t>
            </a:r>
            <a:endParaRPr kumimoji="1" lang="ja-JP" altLang="en-US"/>
          </a:p>
        </p:txBody>
      </p:sp>
    </p:spTree>
    <p:extLst>
      <p:ext uri="{BB962C8B-B14F-4D97-AF65-F5344CB8AC3E}">
        <p14:creationId xmlns:p14="http://schemas.microsoft.com/office/powerpoint/2010/main" val="281823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A10776B-11EC-CE4C-A43A-B0EBC7166E77}"/>
              </a:ext>
            </a:extLst>
          </p:cNvPr>
          <p:cNvSpPr txBox="1"/>
          <p:nvPr/>
        </p:nvSpPr>
        <p:spPr>
          <a:xfrm>
            <a:off x="528034" y="450761"/>
            <a:ext cx="2603598" cy="646331"/>
          </a:xfrm>
          <a:prstGeom prst="rect">
            <a:avLst/>
          </a:prstGeom>
          <a:noFill/>
        </p:spPr>
        <p:txBody>
          <a:bodyPr wrap="none" rtlCol="0">
            <a:spAutoFit/>
          </a:bodyPr>
          <a:lstStyle/>
          <a:p>
            <a:r>
              <a:rPr lang="ja-JP" altLang="en-US"/>
              <a:t>というわけで</a:t>
            </a:r>
            <a:endParaRPr lang="en-US" altLang="ja-JP" dirty="0"/>
          </a:p>
          <a:p>
            <a:r>
              <a:rPr kumimoji="1" lang="en-US" altLang="ja-JP" dirty="0"/>
              <a:t>from grave import </a:t>
            </a:r>
            <a:r>
              <a:rPr kumimoji="1" lang="ja-JP" altLang="en-US"/>
              <a:t>先祖</a:t>
            </a:r>
          </a:p>
        </p:txBody>
      </p:sp>
      <p:sp>
        <p:nvSpPr>
          <p:cNvPr id="3" name="テキスト ボックス 2">
            <a:extLst>
              <a:ext uri="{FF2B5EF4-FFF2-40B4-BE49-F238E27FC236}">
                <a16:creationId xmlns:a16="http://schemas.microsoft.com/office/drawing/2014/main" id="{A79BB83B-A0DC-2446-8CB7-9C94F8497AD9}"/>
              </a:ext>
            </a:extLst>
          </p:cNvPr>
          <p:cNvSpPr txBox="1"/>
          <p:nvPr/>
        </p:nvSpPr>
        <p:spPr>
          <a:xfrm>
            <a:off x="1043189" y="1365159"/>
            <a:ext cx="7112845" cy="1477328"/>
          </a:xfrm>
          <a:prstGeom prst="rect">
            <a:avLst/>
          </a:prstGeom>
          <a:noFill/>
        </p:spPr>
        <p:txBody>
          <a:bodyPr wrap="none" rtlCol="0">
            <a:spAutoFit/>
          </a:bodyPr>
          <a:lstStyle/>
          <a:p>
            <a:pPr marL="342900" indent="-342900">
              <a:buAutoNum type="arabicPeriod"/>
            </a:pPr>
            <a:r>
              <a:rPr lang="en-US" altLang="ja-JP" dirty="0"/>
              <a:t>grave</a:t>
            </a:r>
            <a:r>
              <a:rPr lang="ja-JP" altLang="en-US"/>
              <a:t>というモジュールを作成</a:t>
            </a:r>
            <a:endParaRPr lang="en-US" altLang="ja-JP" dirty="0"/>
          </a:p>
          <a:p>
            <a:pPr marL="342900" indent="-342900">
              <a:buAutoNum type="arabicPeriod"/>
            </a:pPr>
            <a:endParaRPr lang="en-US" altLang="ja-JP" dirty="0"/>
          </a:p>
          <a:p>
            <a:pPr marL="342900" indent="-342900">
              <a:buAutoNum type="arabicPeriod"/>
            </a:pPr>
            <a:r>
              <a:rPr lang="ja-JP" altLang="en-US"/>
              <a:t>モジュール内に先祖オブジェクトを作成</a:t>
            </a:r>
            <a:br>
              <a:rPr lang="en-US" altLang="ja-JP" dirty="0"/>
            </a:br>
            <a:r>
              <a:rPr lang="en-US" altLang="ja-JP" dirty="0"/>
              <a:t>    </a:t>
            </a:r>
            <a:r>
              <a:rPr lang="ja-JP" altLang="en-US"/>
              <a:t>「先祖」クラスを作成。先祖を呼び出す</a:t>
            </a:r>
            <a:r>
              <a:rPr lang="en-US" altLang="ja-JP" dirty="0"/>
              <a:t>call()</a:t>
            </a:r>
            <a:r>
              <a:rPr lang="ja-JP" altLang="en-US"/>
              <a:t>メソッドを実装</a:t>
            </a:r>
            <a:endParaRPr lang="en-US" altLang="ja-JP" dirty="0"/>
          </a:p>
          <a:p>
            <a:pPr marL="342900" indent="-342900">
              <a:buAutoNum type="arabicPeriod"/>
            </a:pPr>
            <a:r>
              <a:rPr lang="ja-JP" altLang="en-US"/>
              <a:t>別のファイル</a:t>
            </a:r>
            <a:r>
              <a:rPr lang="en-US" altLang="ja-JP" dirty="0" err="1"/>
              <a:t>test.py</a:t>
            </a:r>
            <a:r>
              <a:rPr lang="ja-JP" altLang="en-US"/>
              <a:t>から先祖オブジェクトを作成し、利用する</a:t>
            </a:r>
            <a:endParaRPr lang="en-US" altLang="ja-JP" dirty="0"/>
          </a:p>
        </p:txBody>
      </p:sp>
    </p:spTree>
    <p:extLst>
      <p:ext uri="{BB962C8B-B14F-4D97-AF65-F5344CB8AC3E}">
        <p14:creationId xmlns:p14="http://schemas.microsoft.com/office/powerpoint/2010/main" val="3032122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C100FD8-4C86-C849-8C8D-2A12BC38C30E}"/>
              </a:ext>
            </a:extLst>
          </p:cNvPr>
          <p:cNvSpPr txBox="1"/>
          <p:nvPr/>
        </p:nvSpPr>
        <p:spPr>
          <a:xfrm>
            <a:off x="410966" y="369869"/>
            <a:ext cx="1569660" cy="369332"/>
          </a:xfrm>
          <a:prstGeom prst="rect">
            <a:avLst/>
          </a:prstGeom>
          <a:noFill/>
        </p:spPr>
        <p:txBody>
          <a:bodyPr wrap="none" rtlCol="0">
            <a:spAutoFit/>
          </a:bodyPr>
          <a:lstStyle/>
          <a:p>
            <a:r>
              <a:rPr kumimoji="1" lang="ja-JP" altLang="en-US"/>
              <a:t>というわけで</a:t>
            </a:r>
          </a:p>
        </p:txBody>
      </p:sp>
      <p:sp>
        <p:nvSpPr>
          <p:cNvPr id="3" name="テキスト ボックス 2">
            <a:extLst>
              <a:ext uri="{FF2B5EF4-FFF2-40B4-BE49-F238E27FC236}">
                <a16:creationId xmlns:a16="http://schemas.microsoft.com/office/drawing/2014/main" id="{69A13312-6D24-6B4B-9FBA-817869BBEE76}"/>
              </a:ext>
            </a:extLst>
          </p:cNvPr>
          <p:cNvSpPr txBox="1"/>
          <p:nvPr/>
        </p:nvSpPr>
        <p:spPr>
          <a:xfrm>
            <a:off x="942987" y="1138927"/>
            <a:ext cx="10306026" cy="646331"/>
          </a:xfrm>
          <a:prstGeom prst="rect">
            <a:avLst/>
          </a:prstGeom>
          <a:noFill/>
          <a:ln>
            <a:solidFill>
              <a:schemeClr val="tx1"/>
            </a:solidFill>
          </a:ln>
        </p:spPr>
        <p:txBody>
          <a:bodyPr wrap="none" rtlCol="0">
            <a:spAutoFit/>
          </a:bodyPr>
          <a:lstStyle/>
          <a:p>
            <a:r>
              <a:rPr kumimoji="1" lang="ja-JP" altLang="en-US"/>
              <a:t>資料の保存ディレクトリに</a:t>
            </a:r>
            <a:r>
              <a:rPr kumimoji="1" lang="en-US" altLang="ja-JP" dirty="0"/>
              <a:t>sample0728_tokyo.csv</a:t>
            </a:r>
            <a:r>
              <a:rPr kumimoji="1" lang="ja-JP" altLang="en-US"/>
              <a:t>と</a:t>
            </a:r>
            <a:r>
              <a:rPr kumimoji="1" lang="en-US" altLang="ja-JP" dirty="0"/>
              <a:t>sample0728_aomori.csv</a:t>
            </a:r>
            <a:r>
              <a:rPr kumimoji="1" lang="ja-JP" altLang="en-US"/>
              <a:t>の</a:t>
            </a:r>
            <a:r>
              <a:rPr kumimoji="1" lang="en-US" altLang="ja-JP" dirty="0"/>
              <a:t>2</a:t>
            </a:r>
            <a:r>
              <a:rPr kumimoji="1" lang="ja-JP" altLang="en-US"/>
              <a:t>つが入っている。</a:t>
            </a:r>
            <a:endParaRPr kumimoji="1" lang="en-US" altLang="ja-JP" dirty="0"/>
          </a:p>
          <a:p>
            <a:r>
              <a:rPr lang="ja-JP" altLang="en-US"/>
              <a:t>この</a:t>
            </a:r>
            <a:r>
              <a:rPr lang="en-US" altLang="ja-JP" dirty="0"/>
              <a:t>2</a:t>
            </a:r>
            <a:r>
              <a:rPr lang="ja-JP" altLang="en-US"/>
              <a:t>つのどちらを入力としても、国語の</a:t>
            </a:r>
            <a:r>
              <a:rPr lang="ja-JP" altLang="en-US">
                <a:solidFill>
                  <a:srgbClr val="FF0000"/>
                </a:solidFill>
              </a:rPr>
              <a:t>中央値</a:t>
            </a:r>
            <a:r>
              <a:rPr lang="ja-JP" altLang="en-US"/>
              <a:t>を出力するプログラムを書いてください。</a:t>
            </a:r>
            <a:endParaRPr kumimoji="1" lang="ja-JP" altLang="en-US"/>
          </a:p>
        </p:txBody>
      </p:sp>
      <p:pic>
        <p:nvPicPr>
          <p:cNvPr id="5" name="図 4" descr="食品, 挿絵 が含まれている画像&#10;&#10;自動的に生成された説明">
            <a:extLst>
              <a:ext uri="{FF2B5EF4-FFF2-40B4-BE49-F238E27FC236}">
                <a16:creationId xmlns:a16="http://schemas.microsoft.com/office/drawing/2014/main" id="{128C87AD-11CA-F44F-B9E9-3C2E48E0B181}"/>
              </a:ext>
            </a:extLst>
          </p:cNvPr>
          <p:cNvPicPr>
            <a:picLocks noChangeAspect="1"/>
          </p:cNvPicPr>
          <p:nvPr/>
        </p:nvPicPr>
        <p:blipFill>
          <a:blip r:embed="rId2"/>
          <a:stretch>
            <a:fillRect/>
          </a:stretch>
        </p:blipFill>
        <p:spPr>
          <a:xfrm>
            <a:off x="1651000" y="2184984"/>
            <a:ext cx="4445000" cy="609600"/>
          </a:xfrm>
          <a:prstGeom prst="rect">
            <a:avLst/>
          </a:prstGeom>
        </p:spPr>
      </p:pic>
      <p:sp>
        <p:nvSpPr>
          <p:cNvPr id="6" name="テキスト ボックス 5">
            <a:extLst>
              <a:ext uri="{FF2B5EF4-FFF2-40B4-BE49-F238E27FC236}">
                <a16:creationId xmlns:a16="http://schemas.microsoft.com/office/drawing/2014/main" id="{373B6B2C-F75C-624D-A80B-ED7A53252CCB}"/>
              </a:ext>
            </a:extLst>
          </p:cNvPr>
          <p:cNvSpPr txBox="1"/>
          <p:nvPr/>
        </p:nvSpPr>
        <p:spPr>
          <a:xfrm>
            <a:off x="6216866" y="2305118"/>
            <a:ext cx="5032147" cy="369332"/>
          </a:xfrm>
          <a:prstGeom prst="rect">
            <a:avLst/>
          </a:prstGeom>
          <a:noFill/>
        </p:spPr>
        <p:txBody>
          <a:bodyPr wrap="none" rtlCol="0">
            <a:spAutoFit/>
          </a:bodyPr>
          <a:lstStyle/>
          <a:p>
            <a:r>
              <a:rPr kumimoji="1" lang="ja-JP" altLang="en-US"/>
              <a:t>←このファイル名にどちらを入れてもってこと</a:t>
            </a:r>
          </a:p>
        </p:txBody>
      </p:sp>
      <p:sp>
        <p:nvSpPr>
          <p:cNvPr id="7" name="テキスト ボックス 6">
            <a:extLst>
              <a:ext uri="{FF2B5EF4-FFF2-40B4-BE49-F238E27FC236}">
                <a16:creationId xmlns:a16="http://schemas.microsoft.com/office/drawing/2014/main" id="{B093A582-B846-3748-9AAC-55D75C35AD7A}"/>
              </a:ext>
            </a:extLst>
          </p:cNvPr>
          <p:cNvSpPr txBox="1"/>
          <p:nvPr/>
        </p:nvSpPr>
        <p:spPr>
          <a:xfrm>
            <a:off x="849547" y="3694085"/>
            <a:ext cx="2262158" cy="369332"/>
          </a:xfrm>
          <a:prstGeom prst="rect">
            <a:avLst/>
          </a:prstGeom>
          <a:noFill/>
        </p:spPr>
        <p:txBody>
          <a:bodyPr wrap="none" rtlCol="0">
            <a:spAutoFit/>
          </a:bodyPr>
          <a:lstStyle/>
          <a:p>
            <a:r>
              <a:rPr kumimoji="1" lang="ja-JP" altLang="en-US"/>
              <a:t>そもそも中央値とは</a:t>
            </a:r>
          </a:p>
        </p:txBody>
      </p:sp>
      <p:sp>
        <p:nvSpPr>
          <p:cNvPr id="8" name="テキスト ボックス 7">
            <a:extLst>
              <a:ext uri="{FF2B5EF4-FFF2-40B4-BE49-F238E27FC236}">
                <a16:creationId xmlns:a16="http://schemas.microsoft.com/office/drawing/2014/main" id="{9F92919D-68E7-8C49-900D-3394AF96380D}"/>
              </a:ext>
            </a:extLst>
          </p:cNvPr>
          <p:cNvSpPr txBox="1"/>
          <p:nvPr/>
        </p:nvSpPr>
        <p:spPr>
          <a:xfrm>
            <a:off x="1651000" y="4183551"/>
            <a:ext cx="8494633" cy="646331"/>
          </a:xfrm>
          <a:prstGeom prst="rect">
            <a:avLst/>
          </a:prstGeom>
          <a:noFill/>
        </p:spPr>
        <p:txBody>
          <a:bodyPr wrap="none" rtlCol="0">
            <a:spAutoFit/>
          </a:bodyPr>
          <a:lstStyle/>
          <a:p>
            <a:r>
              <a:rPr lang="ja-JP" altLang="en-US"/>
              <a:t>要素</a:t>
            </a:r>
            <a:r>
              <a:rPr kumimoji="1" lang="ja-JP" altLang="en-US"/>
              <a:t>を昇順に並べ、順番に数えていったときに</a:t>
            </a:r>
            <a:r>
              <a:rPr kumimoji="1" lang="ja-JP" altLang="en-US">
                <a:solidFill>
                  <a:srgbClr val="FF0000"/>
                </a:solidFill>
              </a:rPr>
              <a:t>ちょうど真ん中</a:t>
            </a:r>
            <a:r>
              <a:rPr kumimoji="1" lang="ja-JP" altLang="en-US"/>
              <a:t>に当たる数値。</a:t>
            </a:r>
            <a:endParaRPr kumimoji="1" lang="en-US" altLang="ja-JP" dirty="0"/>
          </a:p>
          <a:p>
            <a:r>
              <a:rPr lang="ja-JP" altLang="en-US"/>
              <a:t>要素数が偶数のときは、真ん中に当たる数値の平均をとる。</a:t>
            </a:r>
            <a:endParaRPr kumimoji="1" lang="ja-JP" altLang="en-US"/>
          </a:p>
        </p:txBody>
      </p:sp>
      <p:sp>
        <p:nvSpPr>
          <p:cNvPr id="9" name="テキスト ボックス 8">
            <a:extLst>
              <a:ext uri="{FF2B5EF4-FFF2-40B4-BE49-F238E27FC236}">
                <a16:creationId xmlns:a16="http://schemas.microsoft.com/office/drawing/2014/main" id="{8E6206D5-253C-FD44-A174-AC968038E0DD}"/>
              </a:ext>
            </a:extLst>
          </p:cNvPr>
          <p:cNvSpPr txBox="1"/>
          <p:nvPr/>
        </p:nvSpPr>
        <p:spPr>
          <a:xfrm>
            <a:off x="3580213" y="4950016"/>
            <a:ext cx="4636206" cy="923330"/>
          </a:xfrm>
          <a:prstGeom prst="rect">
            <a:avLst/>
          </a:prstGeom>
          <a:noFill/>
        </p:spPr>
        <p:txBody>
          <a:bodyPr wrap="none" rtlCol="0">
            <a:spAutoFit/>
          </a:bodyPr>
          <a:lstStyle/>
          <a:p>
            <a:r>
              <a:rPr kumimoji="1" lang="ja-JP" altLang="en-US"/>
              <a:t>例：</a:t>
            </a:r>
            <a:endParaRPr kumimoji="1" lang="en-US" altLang="ja-JP" dirty="0"/>
          </a:p>
          <a:p>
            <a:r>
              <a:rPr lang="en-US" altLang="ja-JP" dirty="0"/>
              <a:t>     l = [1,3,5,7,9]     </a:t>
            </a:r>
            <a:r>
              <a:rPr lang="ja-JP" altLang="en-US"/>
              <a:t>中央値→</a:t>
            </a:r>
            <a:r>
              <a:rPr lang="en-US" altLang="ja-JP" dirty="0"/>
              <a:t>5</a:t>
            </a:r>
          </a:p>
          <a:p>
            <a:r>
              <a:rPr kumimoji="1" lang="en-US" altLang="ja-JP" dirty="0"/>
              <a:t>     l = [1,3,5,7,9,11]  </a:t>
            </a:r>
            <a:r>
              <a:rPr lang="ja-JP" altLang="en-US"/>
              <a:t>中央値→</a:t>
            </a:r>
            <a:r>
              <a:rPr lang="en-US" altLang="ja-JP" dirty="0"/>
              <a:t> (5+7)/2 = 6</a:t>
            </a:r>
            <a:endParaRPr kumimoji="1" lang="ja-JP" altLang="en-US"/>
          </a:p>
        </p:txBody>
      </p:sp>
      <p:sp>
        <p:nvSpPr>
          <p:cNvPr id="10" name="テキスト ボックス 9">
            <a:extLst>
              <a:ext uri="{FF2B5EF4-FFF2-40B4-BE49-F238E27FC236}">
                <a16:creationId xmlns:a16="http://schemas.microsoft.com/office/drawing/2014/main" id="{7D3E29CC-15C2-3F4E-8EC7-A62172784EAD}"/>
              </a:ext>
            </a:extLst>
          </p:cNvPr>
          <p:cNvSpPr txBox="1"/>
          <p:nvPr/>
        </p:nvSpPr>
        <p:spPr>
          <a:xfrm rot="1436078">
            <a:off x="9810600" y="659381"/>
            <a:ext cx="2141067" cy="523220"/>
          </a:xfrm>
          <a:prstGeom prst="rect">
            <a:avLst/>
          </a:prstGeom>
          <a:noFill/>
          <a:ln>
            <a:solidFill>
              <a:srgbClr val="FF0000"/>
            </a:solidFill>
          </a:ln>
        </p:spPr>
        <p:txBody>
          <a:bodyPr wrap="square" rtlCol="0">
            <a:spAutoFit/>
          </a:bodyPr>
          <a:lstStyle/>
          <a:p>
            <a:r>
              <a:rPr kumimoji="1" lang="en-US" altLang="ja-JP" sz="2800" dirty="0">
                <a:solidFill>
                  <a:srgbClr val="FF0000"/>
                </a:solidFill>
                <a:latin typeface="Chalkduster" charset="0"/>
                <a:ea typeface="Chalkduster" charset="0"/>
                <a:cs typeface="Chalkduster" charset="0"/>
              </a:rPr>
              <a:t>PREVIOUS</a:t>
            </a:r>
            <a:endParaRPr kumimoji="1" lang="ja-JP" altLang="en-US" sz="2800" dirty="0">
              <a:solidFill>
                <a:srgbClr val="FF0000"/>
              </a:solidFill>
              <a:latin typeface="Chalkduster" charset="0"/>
              <a:ea typeface="Chalkduster" charset="0"/>
              <a:cs typeface="Chalkduster" charset="0"/>
            </a:endParaRPr>
          </a:p>
        </p:txBody>
      </p:sp>
    </p:spTree>
    <p:extLst>
      <p:ext uri="{BB962C8B-B14F-4D97-AF65-F5344CB8AC3E}">
        <p14:creationId xmlns:p14="http://schemas.microsoft.com/office/powerpoint/2010/main" val="2956041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9391F76-8B3A-C74F-AF39-F5C8D0547971}"/>
              </a:ext>
            </a:extLst>
          </p:cNvPr>
          <p:cNvSpPr txBox="1"/>
          <p:nvPr/>
        </p:nvSpPr>
        <p:spPr>
          <a:xfrm>
            <a:off x="942987" y="481005"/>
            <a:ext cx="10306026" cy="646331"/>
          </a:xfrm>
          <a:prstGeom prst="rect">
            <a:avLst/>
          </a:prstGeom>
          <a:noFill/>
          <a:ln>
            <a:solidFill>
              <a:schemeClr val="tx1"/>
            </a:solidFill>
          </a:ln>
        </p:spPr>
        <p:txBody>
          <a:bodyPr wrap="none" rtlCol="0">
            <a:spAutoFit/>
          </a:bodyPr>
          <a:lstStyle/>
          <a:p>
            <a:r>
              <a:rPr kumimoji="1" lang="ja-JP" altLang="en-US"/>
              <a:t>資料の保存ディレクトリに</a:t>
            </a:r>
            <a:r>
              <a:rPr kumimoji="1" lang="en-US" altLang="ja-JP" dirty="0"/>
              <a:t>sample0728_tokyo.csv</a:t>
            </a:r>
            <a:r>
              <a:rPr kumimoji="1" lang="ja-JP" altLang="en-US"/>
              <a:t>と</a:t>
            </a:r>
            <a:r>
              <a:rPr kumimoji="1" lang="en-US" altLang="ja-JP" dirty="0"/>
              <a:t>sample0728_aomori.csv</a:t>
            </a:r>
            <a:r>
              <a:rPr kumimoji="1" lang="ja-JP" altLang="en-US"/>
              <a:t>の</a:t>
            </a:r>
            <a:r>
              <a:rPr kumimoji="1" lang="en-US" altLang="ja-JP" dirty="0"/>
              <a:t>2</a:t>
            </a:r>
            <a:r>
              <a:rPr kumimoji="1" lang="ja-JP" altLang="en-US"/>
              <a:t>つが入っている。</a:t>
            </a:r>
            <a:endParaRPr kumimoji="1" lang="en-US" altLang="ja-JP" dirty="0"/>
          </a:p>
          <a:p>
            <a:r>
              <a:rPr lang="ja-JP" altLang="en-US"/>
              <a:t>この</a:t>
            </a:r>
            <a:r>
              <a:rPr lang="en-US" altLang="ja-JP" dirty="0"/>
              <a:t>2</a:t>
            </a:r>
            <a:r>
              <a:rPr lang="ja-JP" altLang="en-US"/>
              <a:t>つのどちらを入力としても、国語の</a:t>
            </a:r>
            <a:r>
              <a:rPr lang="ja-JP" altLang="en-US">
                <a:solidFill>
                  <a:srgbClr val="FF0000"/>
                </a:solidFill>
              </a:rPr>
              <a:t>中央値</a:t>
            </a:r>
            <a:r>
              <a:rPr lang="ja-JP" altLang="en-US"/>
              <a:t>を出力するプログラムを書いてください。</a:t>
            </a:r>
            <a:endParaRPr kumimoji="1" lang="ja-JP" altLang="en-US"/>
          </a:p>
        </p:txBody>
      </p:sp>
      <p:sp>
        <p:nvSpPr>
          <p:cNvPr id="3" name="テキスト ボックス 2">
            <a:extLst>
              <a:ext uri="{FF2B5EF4-FFF2-40B4-BE49-F238E27FC236}">
                <a16:creationId xmlns:a16="http://schemas.microsoft.com/office/drawing/2014/main" id="{A62FBB41-77FD-D14B-8F49-A50E7FDAF8F1}"/>
              </a:ext>
            </a:extLst>
          </p:cNvPr>
          <p:cNvSpPr txBox="1"/>
          <p:nvPr/>
        </p:nvSpPr>
        <p:spPr>
          <a:xfrm>
            <a:off x="942987" y="1460810"/>
            <a:ext cx="7571303" cy="2862322"/>
          </a:xfrm>
          <a:prstGeom prst="rect">
            <a:avLst/>
          </a:prstGeom>
          <a:noFill/>
        </p:spPr>
        <p:txBody>
          <a:bodyPr wrap="none" rtlCol="0">
            <a:spAutoFit/>
          </a:bodyPr>
          <a:lstStyle/>
          <a:p>
            <a:r>
              <a:rPr kumimoji="1" lang="ja-JP" altLang="en-US"/>
              <a:t>考慮に入れること</a:t>
            </a:r>
            <a:endParaRPr kumimoji="1" lang="en-US" altLang="ja-JP" dirty="0"/>
          </a:p>
          <a:p>
            <a:endParaRPr lang="en-US" altLang="ja-JP" dirty="0"/>
          </a:p>
          <a:p>
            <a:r>
              <a:rPr kumimoji="1" lang="ja-JP" altLang="en-US"/>
              <a:t>　・</a:t>
            </a:r>
            <a:r>
              <a:rPr kumimoji="1" lang="en-US" altLang="ja-JP" dirty="0"/>
              <a:t>CSV</a:t>
            </a:r>
            <a:r>
              <a:rPr kumimoji="1" lang="ja-JP" altLang="en-US"/>
              <a:t>から取り込んだデータは数値ではなく文字列である</a:t>
            </a:r>
            <a:endParaRPr kumimoji="1" lang="en-US" altLang="ja-JP" dirty="0"/>
          </a:p>
          <a:p>
            <a:r>
              <a:rPr lang="ja-JP" altLang="en-US"/>
              <a:t>　・</a:t>
            </a:r>
            <a:r>
              <a:rPr lang="en-US" altLang="ja-JP" dirty="0"/>
              <a:t>CSV</a:t>
            </a:r>
            <a:r>
              <a:rPr lang="ja-JP" altLang="en-US"/>
              <a:t>の件数が奇数か偶数かによって処理が異なる</a:t>
            </a:r>
            <a:endParaRPr lang="en-US" altLang="ja-JP" dirty="0"/>
          </a:p>
          <a:p>
            <a:r>
              <a:rPr kumimoji="1" lang="ja-JP" altLang="en-US"/>
              <a:t>　・いずれにしろ「真ん中」を求めるためにはソートしないといけない</a:t>
            </a:r>
            <a:endParaRPr kumimoji="1" lang="en-US" altLang="ja-JP" dirty="0"/>
          </a:p>
          <a:p>
            <a:r>
              <a:rPr lang="en-US" altLang="ja-JP" dirty="0"/>
              <a:t>             -&gt; </a:t>
            </a:r>
            <a:r>
              <a:rPr lang="ja-JP" altLang="en-US"/>
              <a:t>例：　要素が</a:t>
            </a:r>
            <a:r>
              <a:rPr lang="en-US" altLang="ja-JP" dirty="0"/>
              <a:t>5</a:t>
            </a:r>
            <a:r>
              <a:rPr lang="ja-JP" altLang="en-US"/>
              <a:t>だったら、真ん中は</a:t>
            </a:r>
            <a:r>
              <a:rPr lang="en-US" altLang="ja-JP" dirty="0"/>
              <a:t>3(</a:t>
            </a:r>
            <a:r>
              <a:rPr lang="ja-JP" altLang="en-US"/>
              <a:t>番目</a:t>
            </a:r>
            <a:r>
              <a:rPr lang="en-US" altLang="ja-JP" dirty="0"/>
              <a:t>) index2</a:t>
            </a:r>
          </a:p>
          <a:p>
            <a:r>
              <a:rPr kumimoji="1" lang="en-US" altLang="ja-JP" dirty="0"/>
              <a:t>                             </a:t>
            </a:r>
            <a:r>
              <a:rPr kumimoji="1" lang="ja-JP" altLang="en-US"/>
              <a:t>要素が</a:t>
            </a:r>
            <a:r>
              <a:rPr kumimoji="1" lang="en-US" altLang="ja-JP" dirty="0"/>
              <a:t>8</a:t>
            </a:r>
            <a:r>
              <a:rPr kumimoji="1" lang="ja-JP" altLang="en-US"/>
              <a:t>だったら、真ん中は</a:t>
            </a:r>
            <a:r>
              <a:rPr kumimoji="1" lang="en-US" altLang="ja-JP" dirty="0"/>
              <a:t>4</a:t>
            </a:r>
            <a:r>
              <a:rPr kumimoji="1" lang="ja-JP" altLang="en-US"/>
              <a:t>と</a:t>
            </a:r>
            <a:r>
              <a:rPr kumimoji="1" lang="en-US" altLang="ja-JP" dirty="0"/>
              <a:t>5</a:t>
            </a:r>
            <a:r>
              <a:rPr kumimoji="1" lang="ja-JP" altLang="en-US"/>
              <a:t>（番目</a:t>
            </a:r>
            <a:r>
              <a:rPr kumimoji="1" lang="en-US" altLang="ja-JP" dirty="0"/>
              <a:t>) index3,4</a:t>
            </a:r>
          </a:p>
          <a:p>
            <a:r>
              <a:rPr lang="en-US" altLang="ja-JP" dirty="0"/>
              <a:t>                             [1,2,3,4,5,6,7,8,9,10,11,12]</a:t>
            </a:r>
          </a:p>
          <a:p>
            <a:r>
              <a:rPr lang="ja-JP" altLang="en-US"/>
              <a:t>　　　　　　　　要素が</a:t>
            </a:r>
            <a:r>
              <a:rPr lang="en-US" altLang="ja-JP" dirty="0"/>
              <a:t>7</a:t>
            </a:r>
            <a:r>
              <a:rPr lang="ja-JP" altLang="en-US"/>
              <a:t>だったら、真ん中は</a:t>
            </a:r>
            <a:r>
              <a:rPr lang="en-US" altLang="ja-JP" dirty="0"/>
              <a:t>4(</a:t>
            </a:r>
            <a:r>
              <a:rPr lang="ja-JP" altLang="en-US"/>
              <a:t>番目</a:t>
            </a:r>
            <a:r>
              <a:rPr lang="en-US" altLang="ja-JP" dirty="0"/>
              <a:t>) index3</a:t>
            </a:r>
          </a:p>
          <a:p>
            <a:r>
              <a:rPr lang="en-US" altLang="ja-JP" dirty="0"/>
              <a:t>                            </a:t>
            </a:r>
            <a:r>
              <a:rPr lang="ja-JP" altLang="en-US"/>
              <a:t>要素が</a:t>
            </a:r>
            <a:r>
              <a:rPr lang="en-US" altLang="ja-JP" dirty="0"/>
              <a:t>12</a:t>
            </a:r>
            <a:r>
              <a:rPr lang="ja-JP" altLang="en-US"/>
              <a:t>だったら、真ん中は</a:t>
            </a:r>
            <a:r>
              <a:rPr lang="en-US" altLang="ja-JP" dirty="0"/>
              <a:t>6</a:t>
            </a:r>
            <a:r>
              <a:rPr lang="ja-JP" altLang="en-US"/>
              <a:t>と</a:t>
            </a:r>
            <a:r>
              <a:rPr lang="en-US" altLang="ja-JP" dirty="0"/>
              <a:t>7</a:t>
            </a:r>
            <a:r>
              <a:rPr lang="ja-JP" altLang="en-US"/>
              <a:t>（番目</a:t>
            </a:r>
            <a:r>
              <a:rPr lang="en-US" altLang="ja-JP" dirty="0"/>
              <a:t>) index5,6</a:t>
            </a:r>
            <a:endParaRPr kumimoji="1" lang="ja-JP" altLang="en-US"/>
          </a:p>
        </p:txBody>
      </p:sp>
      <p:sp>
        <p:nvSpPr>
          <p:cNvPr id="4" name="テキスト ボックス 3">
            <a:extLst>
              <a:ext uri="{FF2B5EF4-FFF2-40B4-BE49-F238E27FC236}">
                <a16:creationId xmlns:a16="http://schemas.microsoft.com/office/drawing/2014/main" id="{66B2DCFC-3EDB-6647-BE75-21CAD2868042}"/>
              </a:ext>
            </a:extLst>
          </p:cNvPr>
          <p:cNvSpPr txBox="1"/>
          <p:nvPr/>
        </p:nvSpPr>
        <p:spPr>
          <a:xfrm rot="1436078">
            <a:off x="9810600" y="659381"/>
            <a:ext cx="2141067" cy="523220"/>
          </a:xfrm>
          <a:prstGeom prst="rect">
            <a:avLst/>
          </a:prstGeom>
          <a:noFill/>
          <a:ln>
            <a:solidFill>
              <a:srgbClr val="FF0000"/>
            </a:solidFill>
          </a:ln>
        </p:spPr>
        <p:txBody>
          <a:bodyPr wrap="square" rtlCol="0">
            <a:spAutoFit/>
          </a:bodyPr>
          <a:lstStyle/>
          <a:p>
            <a:r>
              <a:rPr kumimoji="1" lang="en-US" altLang="ja-JP" sz="2800" dirty="0">
                <a:solidFill>
                  <a:srgbClr val="FF0000"/>
                </a:solidFill>
                <a:latin typeface="Chalkduster" charset="0"/>
                <a:ea typeface="Chalkduster" charset="0"/>
                <a:cs typeface="Chalkduster" charset="0"/>
              </a:rPr>
              <a:t>PREVIOUS</a:t>
            </a:r>
            <a:endParaRPr kumimoji="1" lang="ja-JP" altLang="en-US" sz="2800" dirty="0">
              <a:solidFill>
                <a:srgbClr val="FF0000"/>
              </a:solidFill>
              <a:latin typeface="Chalkduster" charset="0"/>
              <a:ea typeface="Chalkduster" charset="0"/>
              <a:cs typeface="Chalkduster" charset="0"/>
            </a:endParaRPr>
          </a:p>
        </p:txBody>
      </p:sp>
    </p:spTree>
    <p:extLst>
      <p:ext uri="{BB962C8B-B14F-4D97-AF65-F5344CB8AC3E}">
        <p14:creationId xmlns:p14="http://schemas.microsoft.com/office/powerpoint/2010/main" val="1347228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9796EE2-2942-FE48-B86D-A20B3AB2526D}"/>
              </a:ext>
            </a:extLst>
          </p:cNvPr>
          <p:cNvSpPr txBox="1"/>
          <p:nvPr/>
        </p:nvSpPr>
        <p:spPr>
          <a:xfrm>
            <a:off x="446048" y="390293"/>
            <a:ext cx="774571" cy="369332"/>
          </a:xfrm>
          <a:prstGeom prst="rect">
            <a:avLst/>
          </a:prstGeom>
          <a:noFill/>
        </p:spPr>
        <p:txBody>
          <a:bodyPr wrap="none" rtlCol="0">
            <a:spAutoFit/>
          </a:bodyPr>
          <a:lstStyle/>
          <a:p>
            <a:r>
              <a:rPr kumimoji="1" lang="ja-JP" altLang="en-US"/>
              <a:t>その</a:t>
            </a:r>
            <a:r>
              <a:rPr kumimoji="1" lang="en-US" altLang="ja-JP" dirty="0"/>
              <a:t>2</a:t>
            </a:r>
          </a:p>
        </p:txBody>
      </p:sp>
      <p:sp>
        <p:nvSpPr>
          <p:cNvPr id="3" name="テキスト ボックス 2">
            <a:extLst>
              <a:ext uri="{FF2B5EF4-FFF2-40B4-BE49-F238E27FC236}">
                <a16:creationId xmlns:a16="http://schemas.microsoft.com/office/drawing/2014/main" id="{C4DA4410-F776-6343-9199-D8D6593D9E7B}"/>
              </a:ext>
            </a:extLst>
          </p:cNvPr>
          <p:cNvSpPr txBox="1"/>
          <p:nvPr/>
        </p:nvSpPr>
        <p:spPr>
          <a:xfrm>
            <a:off x="736084" y="904954"/>
            <a:ext cx="11014259" cy="1200329"/>
          </a:xfrm>
          <a:prstGeom prst="rect">
            <a:avLst/>
          </a:prstGeom>
          <a:noFill/>
          <a:ln>
            <a:solidFill>
              <a:schemeClr val="tx1"/>
            </a:solidFill>
          </a:ln>
        </p:spPr>
        <p:txBody>
          <a:bodyPr wrap="square" rtlCol="0">
            <a:spAutoFit/>
          </a:bodyPr>
          <a:lstStyle/>
          <a:p>
            <a:r>
              <a:rPr kumimoji="1" lang="ja-JP" altLang="en-US"/>
              <a:t>先ほどの中央値を出力するプログラムを変えて、</a:t>
            </a:r>
            <a:r>
              <a:rPr kumimoji="1" lang="ja-JP" altLang="en-US">
                <a:solidFill>
                  <a:srgbClr val="FF0000"/>
                </a:solidFill>
              </a:rPr>
              <a:t>数学</a:t>
            </a:r>
            <a:r>
              <a:rPr kumimoji="1" lang="ja-JP" altLang="en-US"/>
              <a:t>の中央値を持つ人の</a:t>
            </a:r>
            <a:r>
              <a:rPr kumimoji="1" lang="ja-JP" altLang="en-US">
                <a:solidFill>
                  <a:srgbClr val="FF0000"/>
                </a:solidFill>
              </a:rPr>
              <a:t>名前</a:t>
            </a:r>
            <a:r>
              <a:rPr kumimoji="1" lang="ja-JP" altLang="en-US"/>
              <a:t>と、中央値を出力するプログラムを</a:t>
            </a:r>
            <a:r>
              <a:rPr lang="ja-JP" altLang="en-US"/>
              <a:t>書いてください。</a:t>
            </a:r>
            <a:endParaRPr lang="en-US" altLang="ja-JP" dirty="0"/>
          </a:p>
          <a:p>
            <a:r>
              <a:rPr kumimoji="1" lang="ja-JP" altLang="en-US"/>
              <a:t>なお、要素数が偶数の場合は、中央の</a:t>
            </a:r>
            <a:r>
              <a:rPr kumimoji="1" lang="en-US" altLang="ja-JP" dirty="0"/>
              <a:t>2</a:t>
            </a:r>
            <a:r>
              <a:rPr kumimoji="1" lang="ja-JP" altLang="en-US"/>
              <a:t>名の名前を出力してください。</a:t>
            </a:r>
            <a:endParaRPr kumimoji="1" lang="en-US" altLang="ja-JP" dirty="0"/>
          </a:p>
          <a:p>
            <a:r>
              <a:rPr lang="en-US" altLang="ja-JP" dirty="0"/>
              <a:t>    </a:t>
            </a:r>
            <a:r>
              <a:rPr lang="ja-JP" altLang="en-US"/>
              <a:t>ただし、同じ値の人が複数いる場合でも、ソートした結果の中央にいる人の名前を出力してください。</a:t>
            </a:r>
            <a:endParaRPr kumimoji="1" lang="ja-JP" altLang="en-US"/>
          </a:p>
        </p:txBody>
      </p:sp>
      <p:sp>
        <p:nvSpPr>
          <p:cNvPr id="4" name="テキスト ボックス 3">
            <a:extLst>
              <a:ext uri="{FF2B5EF4-FFF2-40B4-BE49-F238E27FC236}">
                <a16:creationId xmlns:a16="http://schemas.microsoft.com/office/drawing/2014/main" id="{9581CD97-5F9D-5A4E-99FB-72AEF4BDA483}"/>
              </a:ext>
            </a:extLst>
          </p:cNvPr>
          <p:cNvSpPr txBox="1"/>
          <p:nvPr/>
        </p:nvSpPr>
        <p:spPr>
          <a:xfrm rot="1436078">
            <a:off x="9810600" y="659381"/>
            <a:ext cx="2141067" cy="523220"/>
          </a:xfrm>
          <a:prstGeom prst="rect">
            <a:avLst/>
          </a:prstGeom>
          <a:noFill/>
          <a:ln>
            <a:solidFill>
              <a:srgbClr val="FF0000"/>
            </a:solidFill>
          </a:ln>
        </p:spPr>
        <p:txBody>
          <a:bodyPr wrap="square" rtlCol="0">
            <a:spAutoFit/>
          </a:bodyPr>
          <a:lstStyle/>
          <a:p>
            <a:r>
              <a:rPr kumimoji="1" lang="en-US" altLang="ja-JP" sz="2800" dirty="0">
                <a:solidFill>
                  <a:srgbClr val="FF0000"/>
                </a:solidFill>
                <a:latin typeface="Chalkduster" charset="0"/>
                <a:ea typeface="Chalkduster" charset="0"/>
                <a:cs typeface="Chalkduster" charset="0"/>
              </a:rPr>
              <a:t>PREVIOUS</a:t>
            </a:r>
            <a:endParaRPr kumimoji="1" lang="ja-JP" altLang="en-US" sz="2800" dirty="0">
              <a:solidFill>
                <a:srgbClr val="FF0000"/>
              </a:solidFill>
              <a:latin typeface="Chalkduster" charset="0"/>
              <a:ea typeface="Chalkduster" charset="0"/>
              <a:cs typeface="Chalkduster" charset="0"/>
            </a:endParaRPr>
          </a:p>
        </p:txBody>
      </p:sp>
    </p:spTree>
    <p:extLst>
      <p:ext uri="{BB962C8B-B14F-4D97-AF65-F5344CB8AC3E}">
        <p14:creationId xmlns:p14="http://schemas.microsoft.com/office/powerpoint/2010/main" val="3451434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9796EE2-2942-FE48-B86D-A20B3AB2526D}"/>
              </a:ext>
            </a:extLst>
          </p:cNvPr>
          <p:cNvSpPr txBox="1"/>
          <p:nvPr/>
        </p:nvSpPr>
        <p:spPr>
          <a:xfrm>
            <a:off x="446048" y="390293"/>
            <a:ext cx="774571" cy="369332"/>
          </a:xfrm>
          <a:prstGeom prst="rect">
            <a:avLst/>
          </a:prstGeom>
          <a:noFill/>
        </p:spPr>
        <p:txBody>
          <a:bodyPr wrap="none" rtlCol="0">
            <a:spAutoFit/>
          </a:bodyPr>
          <a:lstStyle/>
          <a:p>
            <a:r>
              <a:rPr kumimoji="1" lang="ja-JP" altLang="en-US"/>
              <a:t>その</a:t>
            </a:r>
            <a:r>
              <a:rPr kumimoji="1" lang="en-US" altLang="ja-JP" dirty="0"/>
              <a:t>3</a:t>
            </a:r>
          </a:p>
        </p:txBody>
      </p:sp>
      <p:sp>
        <p:nvSpPr>
          <p:cNvPr id="3" name="テキスト ボックス 2">
            <a:extLst>
              <a:ext uri="{FF2B5EF4-FFF2-40B4-BE49-F238E27FC236}">
                <a16:creationId xmlns:a16="http://schemas.microsoft.com/office/drawing/2014/main" id="{C4DA4410-F776-6343-9199-D8D6593D9E7B}"/>
              </a:ext>
            </a:extLst>
          </p:cNvPr>
          <p:cNvSpPr txBox="1"/>
          <p:nvPr/>
        </p:nvSpPr>
        <p:spPr>
          <a:xfrm>
            <a:off x="304799" y="939532"/>
            <a:ext cx="11613875" cy="646331"/>
          </a:xfrm>
          <a:prstGeom prst="rect">
            <a:avLst/>
          </a:prstGeom>
          <a:noFill/>
          <a:ln>
            <a:solidFill>
              <a:schemeClr val="tx1"/>
            </a:solidFill>
          </a:ln>
        </p:spPr>
        <p:txBody>
          <a:bodyPr wrap="square" rtlCol="0">
            <a:spAutoFit/>
          </a:bodyPr>
          <a:lstStyle/>
          <a:p>
            <a:r>
              <a:rPr kumimoji="1" lang="ja-JP" altLang="en-US"/>
              <a:t>先ほどの中央値を出力するプログラムを変えて、</a:t>
            </a:r>
            <a:r>
              <a:rPr kumimoji="1" lang="en-US" altLang="ja-JP" dirty="0"/>
              <a:t>1985</a:t>
            </a:r>
            <a:r>
              <a:rPr kumimoji="1" lang="ja-JP" altLang="en-US"/>
              <a:t>年</a:t>
            </a:r>
            <a:r>
              <a:rPr kumimoji="1" lang="en-US" altLang="ja-JP" dirty="0"/>
              <a:t>1</a:t>
            </a:r>
            <a:r>
              <a:rPr kumimoji="1" lang="ja-JP" altLang="en-US"/>
              <a:t>月</a:t>
            </a:r>
            <a:r>
              <a:rPr kumimoji="1" lang="en-US" altLang="ja-JP" dirty="0"/>
              <a:t>1</a:t>
            </a:r>
            <a:r>
              <a:rPr kumimoji="1" lang="ja-JP" altLang="en-US"/>
              <a:t>日から</a:t>
            </a:r>
            <a:r>
              <a:rPr kumimoji="1" lang="en-US" altLang="ja-JP" dirty="0"/>
              <a:t>1990</a:t>
            </a:r>
            <a:r>
              <a:rPr kumimoji="1" lang="ja-JP" altLang="en-US"/>
              <a:t>年</a:t>
            </a:r>
            <a:r>
              <a:rPr kumimoji="1" lang="en-US" altLang="ja-JP" dirty="0"/>
              <a:t>12</a:t>
            </a:r>
            <a:r>
              <a:rPr kumimoji="1" lang="ja-JP" altLang="en-US"/>
              <a:t>月</a:t>
            </a:r>
            <a:r>
              <a:rPr kumimoji="1" lang="en-US" altLang="ja-JP" dirty="0"/>
              <a:t>31</a:t>
            </a:r>
            <a:r>
              <a:rPr kumimoji="1" lang="ja-JP" altLang="en-US"/>
              <a:t>日の間に生まれた人の中での、</a:t>
            </a:r>
            <a:endParaRPr kumimoji="1" lang="en-US" altLang="ja-JP" dirty="0"/>
          </a:p>
          <a:p>
            <a:r>
              <a:rPr lang="ja-JP" altLang="en-US"/>
              <a:t>英語の</a:t>
            </a:r>
            <a:r>
              <a:rPr lang="en-US" altLang="ja-JP" dirty="0"/>
              <a:t>TOP10</a:t>
            </a:r>
            <a:r>
              <a:rPr lang="ja-JP" altLang="en-US"/>
              <a:t>の人の名前と点数を</a:t>
            </a:r>
            <a:r>
              <a:rPr lang="ja-JP" altLang="en-US">
                <a:solidFill>
                  <a:srgbClr val="FF0000"/>
                </a:solidFill>
              </a:rPr>
              <a:t>降順</a:t>
            </a:r>
            <a:r>
              <a:rPr lang="ja-JP" altLang="en-US"/>
              <a:t>で出力してください。</a:t>
            </a:r>
            <a:endParaRPr kumimoji="1" lang="ja-JP" altLang="en-US"/>
          </a:p>
        </p:txBody>
      </p:sp>
      <p:sp>
        <p:nvSpPr>
          <p:cNvPr id="5" name="テキスト ボックス 4">
            <a:extLst>
              <a:ext uri="{FF2B5EF4-FFF2-40B4-BE49-F238E27FC236}">
                <a16:creationId xmlns:a16="http://schemas.microsoft.com/office/drawing/2014/main" id="{2E31DAFA-967C-994D-B3F5-4CF8D419AD4C}"/>
              </a:ext>
            </a:extLst>
          </p:cNvPr>
          <p:cNvSpPr txBox="1"/>
          <p:nvPr/>
        </p:nvSpPr>
        <p:spPr>
          <a:xfrm>
            <a:off x="1220619" y="2029522"/>
            <a:ext cx="4626588" cy="646331"/>
          </a:xfrm>
          <a:prstGeom prst="rect">
            <a:avLst/>
          </a:prstGeom>
          <a:noFill/>
        </p:spPr>
        <p:txBody>
          <a:bodyPr wrap="none" rtlCol="0">
            <a:spAutoFit/>
          </a:bodyPr>
          <a:lstStyle/>
          <a:p>
            <a:r>
              <a:rPr lang="en-US" altLang="ja-JP" dirty="0"/>
              <a:t>※</a:t>
            </a:r>
            <a:r>
              <a:rPr lang="ja-JP" altLang="en-US"/>
              <a:t>注意点</a:t>
            </a:r>
            <a:endParaRPr lang="en-US" altLang="ja-JP" dirty="0"/>
          </a:p>
          <a:p>
            <a:r>
              <a:rPr lang="ja-JP" altLang="en-US"/>
              <a:t>　</a:t>
            </a:r>
            <a:r>
              <a:rPr lang="en-US" altLang="ja-JP" dirty="0"/>
              <a:t>TOP10</a:t>
            </a:r>
            <a:r>
              <a:rPr lang="ja-JP" altLang="en-US"/>
              <a:t>は、必ずしも</a:t>
            </a:r>
            <a:r>
              <a:rPr lang="en-US" altLang="ja-JP" dirty="0"/>
              <a:t>10</a:t>
            </a:r>
            <a:r>
              <a:rPr lang="ja-JP" altLang="en-US"/>
              <a:t>人とは限りません</a:t>
            </a:r>
            <a:endParaRPr kumimoji="1" lang="ja-JP" altLang="en-US"/>
          </a:p>
        </p:txBody>
      </p:sp>
      <p:sp>
        <p:nvSpPr>
          <p:cNvPr id="4" name="テキスト ボックス 3">
            <a:extLst>
              <a:ext uri="{FF2B5EF4-FFF2-40B4-BE49-F238E27FC236}">
                <a16:creationId xmlns:a16="http://schemas.microsoft.com/office/drawing/2014/main" id="{FE38FF96-755D-704C-9530-2307A7BC794A}"/>
              </a:ext>
            </a:extLst>
          </p:cNvPr>
          <p:cNvSpPr txBox="1"/>
          <p:nvPr/>
        </p:nvSpPr>
        <p:spPr>
          <a:xfrm>
            <a:off x="446048" y="3119512"/>
            <a:ext cx="7641836" cy="2308324"/>
          </a:xfrm>
          <a:prstGeom prst="rect">
            <a:avLst/>
          </a:prstGeom>
          <a:noFill/>
        </p:spPr>
        <p:txBody>
          <a:bodyPr wrap="none" rtlCol="0">
            <a:spAutoFit/>
          </a:bodyPr>
          <a:lstStyle/>
          <a:p>
            <a:r>
              <a:rPr lang="ja-JP" altLang="en-US"/>
              <a:t>処理の流れ</a:t>
            </a:r>
            <a:endParaRPr lang="en-US" altLang="ja-JP" dirty="0"/>
          </a:p>
          <a:p>
            <a:r>
              <a:rPr kumimoji="1" lang="ja-JP" altLang="en-US"/>
              <a:t>　・条件に合致するデータのみを出力する</a:t>
            </a:r>
            <a:endParaRPr kumimoji="1" lang="en-US" altLang="ja-JP" dirty="0"/>
          </a:p>
          <a:p>
            <a:r>
              <a:rPr lang="ja-JP" altLang="en-US"/>
              <a:t>　・</a:t>
            </a:r>
            <a:r>
              <a:rPr lang="en-US" altLang="ja-JP" dirty="0"/>
              <a:t>Top10</a:t>
            </a:r>
            <a:r>
              <a:rPr lang="ja-JP" altLang="en-US"/>
              <a:t>を抽出する</a:t>
            </a:r>
            <a:endParaRPr lang="en-US" altLang="ja-JP" dirty="0"/>
          </a:p>
          <a:p>
            <a:r>
              <a:rPr lang="en-US" altLang="ja-JP" dirty="0"/>
              <a:t>        </a:t>
            </a:r>
            <a:r>
              <a:rPr lang="ja-JP" altLang="en-US"/>
              <a:t>英語の点数でソートする</a:t>
            </a:r>
            <a:endParaRPr lang="en-US" altLang="ja-JP" dirty="0"/>
          </a:p>
          <a:p>
            <a:r>
              <a:rPr lang="ja-JP" altLang="en-US"/>
              <a:t>　　</a:t>
            </a:r>
            <a:r>
              <a:rPr lang="en-US" altLang="ja-JP" dirty="0"/>
              <a:t> </a:t>
            </a:r>
            <a:r>
              <a:rPr lang="ja-JP" altLang="en-US"/>
              <a:t>純粋に点数として</a:t>
            </a:r>
            <a:r>
              <a:rPr lang="en-US" altLang="ja-JP" dirty="0"/>
              <a:t>10</a:t>
            </a:r>
            <a:r>
              <a:rPr lang="ja-JP" altLang="en-US"/>
              <a:t>番目の得点を取得する</a:t>
            </a:r>
            <a:endParaRPr lang="en-US" altLang="ja-JP" dirty="0"/>
          </a:p>
          <a:p>
            <a:r>
              <a:rPr lang="ja-JP" altLang="en-US"/>
              <a:t>　　</a:t>
            </a:r>
            <a:r>
              <a:rPr lang="en-US" altLang="ja-JP" dirty="0"/>
              <a:t> </a:t>
            </a:r>
            <a:r>
              <a:rPr lang="ja-JP" altLang="en-US"/>
              <a:t>その点数以上の人たちを抽出できたら、それが</a:t>
            </a:r>
            <a:r>
              <a:rPr lang="en-US" altLang="ja-JP" dirty="0"/>
              <a:t>TOP</a:t>
            </a:r>
            <a:r>
              <a:rPr lang="ja-JP" altLang="en-US"/>
              <a:t>の人たち　　</a:t>
            </a:r>
            <a:endParaRPr lang="en-US" altLang="ja-JP" dirty="0"/>
          </a:p>
          <a:p>
            <a:endParaRPr lang="en-US" altLang="ja-JP" dirty="0"/>
          </a:p>
          <a:p>
            <a:r>
              <a:rPr kumimoji="1" lang="ja-JP" altLang="en-US"/>
              <a:t>　・降順で出力する</a:t>
            </a:r>
          </a:p>
        </p:txBody>
      </p:sp>
      <p:sp>
        <p:nvSpPr>
          <p:cNvPr id="6" name="テキスト ボックス 5">
            <a:extLst>
              <a:ext uri="{FF2B5EF4-FFF2-40B4-BE49-F238E27FC236}">
                <a16:creationId xmlns:a16="http://schemas.microsoft.com/office/drawing/2014/main" id="{E7E3642C-8460-D842-9133-903F94D81537}"/>
              </a:ext>
            </a:extLst>
          </p:cNvPr>
          <p:cNvSpPr txBox="1"/>
          <p:nvPr/>
        </p:nvSpPr>
        <p:spPr>
          <a:xfrm rot="1436078">
            <a:off x="9810600" y="659381"/>
            <a:ext cx="2141067" cy="523220"/>
          </a:xfrm>
          <a:prstGeom prst="rect">
            <a:avLst/>
          </a:prstGeom>
          <a:noFill/>
          <a:ln>
            <a:solidFill>
              <a:srgbClr val="FF0000"/>
            </a:solidFill>
          </a:ln>
        </p:spPr>
        <p:txBody>
          <a:bodyPr wrap="square" rtlCol="0">
            <a:spAutoFit/>
          </a:bodyPr>
          <a:lstStyle/>
          <a:p>
            <a:r>
              <a:rPr kumimoji="1" lang="en-US" altLang="ja-JP" sz="2800" dirty="0">
                <a:solidFill>
                  <a:srgbClr val="FF0000"/>
                </a:solidFill>
                <a:latin typeface="Chalkduster" charset="0"/>
                <a:ea typeface="Chalkduster" charset="0"/>
                <a:cs typeface="Chalkduster" charset="0"/>
              </a:rPr>
              <a:t>PREVIOUS</a:t>
            </a:r>
            <a:endParaRPr kumimoji="1" lang="ja-JP" altLang="en-US" sz="2800" dirty="0">
              <a:solidFill>
                <a:srgbClr val="FF0000"/>
              </a:solidFill>
              <a:latin typeface="Chalkduster" charset="0"/>
              <a:ea typeface="Chalkduster" charset="0"/>
              <a:cs typeface="Chalkduster" charset="0"/>
            </a:endParaRPr>
          </a:p>
        </p:txBody>
      </p:sp>
    </p:spTree>
    <p:extLst>
      <p:ext uri="{BB962C8B-B14F-4D97-AF65-F5344CB8AC3E}">
        <p14:creationId xmlns:p14="http://schemas.microsoft.com/office/powerpoint/2010/main" val="419141720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12743</TotalTime>
  <Words>1013</Words>
  <Application>Microsoft Macintosh PowerPoint</Application>
  <PresentationFormat>ワイド画面</PresentationFormat>
  <Paragraphs>96</Paragraphs>
  <Slides>15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15</vt:i4>
      </vt:variant>
    </vt:vector>
  </HeadingPairs>
  <TitlesOfParts>
    <vt:vector size="20" baseType="lpstr">
      <vt:lpstr>游ゴシック</vt:lpstr>
      <vt:lpstr>游ゴシック Light</vt:lpstr>
      <vt:lpstr>Arial</vt:lpstr>
      <vt:lpstr>Chalkduster</vt:lpstr>
      <vt:lpstr>Office テーマ</vt:lpstr>
      <vt:lpstr> 苦悶式 ■いアタマを◆くする 宵(酔)のPythonトレーニング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苦悶式ひみつトレーニング</dc:title>
  <dc:creator>井手 厚</dc:creator>
  <cp:lastModifiedBy>井手 厚</cp:lastModifiedBy>
  <cp:revision>295</cp:revision>
  <dcterms:created xsi:type="dcterms:W3CDTF">2020-03-15T01:44:30Z</dcterms:created>
  <dcterms:modified xsi:type="dcterms:W3CDTF">2020-08-11T11:58:13Z</dcterms:modified>
</cp:coreProperties>
</file>