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14"/>
  </p:handoutMasterIdLst>
  <p:sldIdLst>
    <p:sldId id="256" r:id="rId2"/>
    <p:sldId id="287" r:id="rId3"/>
    <p:sldId id="288" r:id="rId4"/>
    <p:sldId id="289" r:id="rId5"/>
    <p:sldId id="290" r:id="rId6"/>
    <p:sldId id="291" r:id="rId7"/>
    <p:sldId id="292" r:id="rId8"/>
    <p:sldId id="293" r:id="rId9"/>
    <p:sldId id="294" r:id="rId10"/>
    <p:sldId id="295" r:id="rId11"/>
    <p:sldId id="296" r:id="rId12"/>
    <p:sldId id="285"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78"/>
    <p:restoredTop sz="96405"/>
  </p:normalViewPr>
  <p:slideViewPr>
    <p:cSldViewPr snapToGrid="0" snapToObjects="1">
      <p:cViewPr varScale="1">
        <p:scale>
          <a:sx n="115" d="100"/>
          <a:sy n="115" d="100"/>
        </p:scale>
        <p:origin x="224" y="448"/>
      </p:cViewPr>
      <p:guideLst/>
    </p:cSldViewPr>
  </p:slideViewPr>
  <p:notesTextViewPr>
    <p:cViewPr>
      <p:scale>
        <a:sx n="1" d="1"/>
        <a:sy n="1" d="1"/>
      </p:scale>
      <p:origin x="0" y="0"/>
    </p:cViewPr>
  </p:notesTextViewPr>
  <p:notesViewPr>
    <p:cSldViewPr snapToGrid="0" snapToObjects="1">
      <p:cViewPr varScale="1">
        <p:scale>
          <a:sx n="99" d="100"/>
          <a:sy n="99" d="100"/>
        </p:scale>
        <p:origin x="1784"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DBEE6FF-339E-914D-A9BC-0465AB4689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BC167061-397E-5B45-A993-1C4CE93B67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ABCC41-E627-6B47-ABF3-D9E95F125266}" type="datetimeFigureOut">
              <a:rPr kumimoji="1" lang="ja-JP" altLang="en-US" smtClean="0"/>
              <a:t>2020/6/27</a:t>
            </a:fld>
            <a:endParaRPr kumimoji="1" lang="ja-JP" altLang="en-US"/>
          </a:p>
        </p:txBody>
      </p:sp>
      <p:sp>
        <p:nvSpPr>
          <p:cNvPr id="4" name="フッター プレースホルダー 3">
            <a:extLst>
              <a:ext uri="{FF2B5EF4-FFF2-40B4-BE49-F238E27FC236}">
                <a16:creationId xmlns:a16="http://schemas.microsoft.com/office/drawing/2014/main" id="{A33AB116-7382-A14D-9A2F-4A7EFA95B6E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DA0FC4CF-906C-8D4A-A134-D07D4834ABA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6E167B-7EB0-5E40-89ED-FD44E57FC41D}" type="slidenum">
              <a:rPr kumimoji="1" lang="ja-JP" altLang="en-US" smtClean="0"/>
              <a:t>‹#›</a:t>
            </a:fld>
            <a:endParaRPr kumimoji="1" lang="ja-JP" altLang="en-US"/>
          </a:p>
        </p:txBody>
      </p:sp>
    </p:spTree>
    <p:extLst>
      <p:ext uri="{BB962C8B-B14F-4D97-AF65-F5344CB8AC3E}">
        <p14:creationId xmlns:p14="http://schemas.microsoft.com/office/powerpoint/2010/main" val="189100398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800C25-7700-1447-ADEB-48DA34348A8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FCD355C-7018-0D4D-A9B8-B3DFE95FA8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6379FC8-6E40-F944-AF0B-525C0564797F}"/>
              </a:ext>
            </a:extLst>
          </p:cNvPr>
          <p:cNvSpPr>
            <a:spLocks noGrp="1"/>
          </p:cNvSpPr>
          <p:nvPr>
            <p:ph type="dt" sz="half" idx="10"/>
          </p:nvPr>
        </p:nvSpPr>
        <p:spPr/>
        <p:txBody>
          <a:bodyPr/>
          <a:lstStyle/>
          <a:p>
            <a:fld id="{FC3EE353-D310-0D4A-8AB7-79A5E01A5976}" type="datetimeFigureOut">
              <a:rPr kumimoji="1" lang="ja-JP" altLang="en-US" smtClean="0"/>
              <a:t>2020/6/27</a:t>
            </a:fld>
            <a:endParaRPr kumimoji="1" lang="ja-JP" altLang="en-US"/>
          </a:p>
        </p:txBody>
      </p:sp>
      <p:sp>
        <p:nvSpPr>
          <p:cNvPr id="5" name="フッター プレースホルダー 4">
            <a:extLst>
              <a:ext uri="{FF2B5EF4-FFF2-40B4-BE49-F238E27FC236}">
                <a16:creationId xmlns:a16="http://schemas.microsoft.com/office/drawing/2014/main" id="{A63ADA55-36F7-8145-AE5D-4BF41212AB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114597-A17D-DE47-8FA3-F84111250459}"/>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857892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E15A3B-B6F0-D54F-87F5-8E412427A54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C10FC56-59EB-4B46-8BFC-9D6B555746D6}"/>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09ED995-8DF2-FA44-B560-C4463A9895F7}"/>
              </a:ext>
            </a:extLst>
          </p:cNvPr>
          <p:cNvSpPr>
            <a:spLocks noGrp="1"/>
          </p:cNvSpPr>
          <p:nvPr>
            <p:ph type="dt" sz="half" idx="10"/>
          </p:nvPr>
        </p:nvSpPr>
        <p:spPr/>
        <p:txBody>
          <a:bodyPr/>
          <a:lstStyle/>
          <a:p>
            <a:fld id="{FC3EE353-D310-0D4A-8AB7-79A5E01A5976}" type="datetimeFigureOut">
              <a:rPr kumimoji="1" lang="ja-JP" altLang="en-US" smtClean="0"/>
              <a:t>2020/6/27</a:t>
            </a:fld>
            <a:endParaRPr kumimoji="1" lang="ja-JP" altLang="en-US"/>
          </a:p>
        </p:txBody>
      </p:sp>
      <p:sp>
        <p:nvSpPr>
          <p:cNvPr id="5" name="フッター プレースホルダー 4">
            <a:extLst>
              <a:ext uri="{FF2B5EF4-FFF2-40B4-BE49-F238E27FC236}">
                <a16:creationId xmlns:a16="http://schemas.microsoft.com/office/drawing/2014/main" id="{53486AED-50DD-0E47-8659-85FE03F470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A71158-4F25-734F-8179-C68C7B3C7FC1}"/>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331012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A3A1E64-64EC-FB47-A661-097E91CE57F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DA0177D-ED39-BF46-8E32-0E81A87468BF}"/>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58895C-CAC3-F54D-BBA5-0EC178643E26}"/>
              </a:ext>
            </a:extLst>
          </p:cNvPr>
          <p:cNvSpPr>
            <a:spLocks noGrp="1"/>
          </p:cNvSpPr>
          <p:nvPr>
            <p:ph type="dt" sz="half" idx="10"/>
          </p:nvPr>
        </p:nvSpPr>
        <p:spPr/>
        <p:txBody>
          <a:bodyPr/>
          <a:lstStyle/>
          <a:p>
            <a:fld id="{FC3EE353-D310-0D4A-8AB7-79A5E01A5976}" type="datetimeFigureOut">
              <a:rPr kumimoji="1" lang="ja-JP" altLang="en-US" smtClean="0"/>
              <a:t>2020/6/27</a:t>
            </a:fld>
            <a:endParaRPr kumimoji="1" lang="ja-JP" altLang="en-US"/>
          </a:p>
        </p:txBody>
      </p:sp>
      <p:sp>
        <p:nvSpPr>
          <p:cNvPr id="5" name="フッター プレースホルダー 4">
            <a:extLst>
              <a:ext uri="{FF2B5EF4-FFF2-40B4-BE49-F238E27FC236}">
                <a16:creationId xmlns:a16="http://schemas.microsoft.com/office/drawing/2014/main" id="{89B34F8C-64B0-8841-B0CF-3EFD21D1FF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5D96270-A14C-0148-9E4E-D6CB57C18425}"/>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2944821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A53BB-DAE5-6046-9635-F1D2999859B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98D2EEF-C492-6A4D-A7CA-0ADDA1246047}"/>
              </a:ext>
            </a:extLst>
          </p:cNvPr>
          <p:cNvSpPr>
            <a:spLocks noGrp="1"/>
          </p:cNvSpPr>
          <p:nvPr>
            <p:ph idx="1"/>
          </p:nvPr>
        </p:nvSpPr>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099C02-CD45-A748-BAF8-F2B5E3C82E24}"/>
              </a:ext>
            </a:extLst>
          </p:cNvPr>
          <p:cNvSpPr>
            <a:spLocks noGrp="1"/>
          </p:cNvSpPr>
          <p:nvPr>
            <p:ph type="dt" sz="half" idx="10"/>
          </p:nvPr>
        </p:nvSpPr>
        <p:spPr/>
        <p:txBody>
          <a:bodyPr/>
          <a:lstStyle/>
          <a:p>
            <a:fld id="{FC3EE353-D310-0D4A-8AB7-79A5E01A5976}" type="datetimeFigureOut">
              <a:rPr kumimoji="1" lang="ja-JP" altLang="en-US" smtClean="0"/>
              <a:t>2020/6/27</a:t>
            </a:fld>
            <a:endParaRPr kumimoji="1" lang="ja-JP" altLang="en-US"/>
          </a:p>
        </p:txBody>
      </p:sp>
      <p:sp>
        <p:nvSpPr>
          <p:cNvPr id="5" name="フッター プレースホルダー 4">
            <a:extLst>
              <a:ext uri="{FF2B5EF4-FFF2-40B4-BE49-F238E27FC236}">
                <a16:creationId xmlns:a16="http://schemas.microsoft.com/office/drawing/2014/main" id="{B9CEFDB0-EFD0-0A4D-83F2-8ACD8BCD565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4999C4F-DB4A-A547-9CD6-0C02BEBF0C33}"/>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122332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8E16C2-E7AE-6D41-BC69-DF5A4502A5C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667DBBF-7A1B-7A4F-9BAA-F5761AAE07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44C0434-CE6F-A14E-B1A3-E3600F1B5EAB}"/>
              </a:ext>
            </a:extLst>
          </p:cNvPr>
          <p:cNvSpPr>
            <a:spLocks noGrp="1"/>
          </p:cNvSpPr>
          <p:nvPr>
            <p:ph type="dt" sz="half" idx="10"/>
          </p:nvPr>
        </p:nvSpPr>
        <p:spPr/>
        <p:txBody>
          <a:bodyPr/>
          <a:lstStyle/>
          <a:p>
            <a:fld id="{FC3EE353-D310-0D4A-8AB7-79A5E01A5976}" type="datetimeFigureOut">
              <a:rPr kumimoji="1" lang="ja-JP" altLang="en-US" smtClean="0"/>
              <a:t>2020/6/27</a:t>
            </a:fld>
            <a:endParaRPr kumimoji="1" lang="ja-JP" altLang="en-US"/>
          </a:p>
        </p:txBody>
      </p:sp>
      <p:sp>
        <p:nvSpPr>
          <p:cNvPr id="5" name="フッター プレースホルダー 4">
            <a:extLst>
              <a:ext uri="{FF2B5EF4-FFF2-40B4-BE49-F238E27FC236}">
                <a16:creationId xmlns:a16="http://schemas.microsoft.com/office/drawing/2014/main" id="{BC749B3F-5423-B349-95E4-43ECDAA41E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9C3621-98B5-494F-9D0E-02970A2E256A}"/>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323763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D04B22-31FC-754D-8B94-08E2039E775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A87A83E-5A98-0049-A313-5F69858322D3}"/>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A2CC2C5-EACA-584B-93B5-39B46781DF9B}"/>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07FBA90-A716-3E4F-A683-FE21A9705711}"/>
              </a:ext>
            </a:extLst>
          </p:cNvPr>
          <p:cNvSpPr>
            <a:spLocks noGrp="1"/>
          </p:cNvSpPr>
          <p:nvPr>
            <p:ph type="dt" sz="half" idx="10"/>
          </p:nvPr>
        </p:nvSpPr>
        <p:spPr/>
        <p:txBody>
          <a:bodyPr/>
          <a:lstStyle/>
          <a:p>
            <a:fld id="{FC3EE353-D310-0D4A-8AB7-79A5E01A5976}" type="datetimeFigureOut">
              <a:rPr kumimoji="1" lang="ja-JP" altLang="en-US" smtClean="0"/>
              <a:t>2020/6/27</a:t>
            </a:fld>
            <a:endParaRPr kumimoji="1" lang="ja-JP" altLang="en-US"/>
          </a:p>
        </p:txBody>
      </p:sp>
      <p:sp>
        <p:nvSpPr>
          <p:cNvPr id="6" name="フッター プレースホルダー 5">
            <a:extLst>
              <a:ext uri="{FF2B5EF4-FFF2-40B4-BE49-F238E27FC236}">
                <a16:creationId xmlns:a16="http://schemas.microsoft.com/office/drawing/2014/main" id="{0E8C075B-718F-B84B-9519-8C917E83220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00C4652-78B6-6F49-8511-C88D70FBCA4E}"/>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3248436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564556-29B2-6147-B731-A30AE478312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556C5D-905F-4549-BC8D-D3721FE8AC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1816429-3560-EC40-823F-7F0972021539}"/>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4F4B156-1C30-444F-A74C-350D851784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89100F8D-A110-F143-A617-D06E43873856}"/>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630CB15-269C-4F4F-A22B-339363206EDB}"/>
              </a:ext>
            </a:extLst>
          </p:cNvPr>
          <p:cNvSpPr>
            <a:spLocks noGrp="1"/>
          </p:cNvSpPr>
          <p:nvPr>
            <p:ph type="dt" sz="half" idx="10"/>
          </p:nvPr>
        </p:nvSpPr>
        <p:spPr/>
        <p:txBody>
          <a:bodyPr/>
          <a:lstStyle/>
          <a:p>
            <a:fld id="{FC3EE353-D310-0D4A-8AB7-79A5E01A5976}" type="datetimeFigureOut">
              <a:rPr kumimoji="1" lang="ja-JP" altLang="en-US" smtClean="0"/>
              <a:t>2020/6/27</a:t>
            </a:fld>
            <a:endParaRPr kumimoji="1" lang="ja-JP" altLang="en-US"/>
          </a:p>
        </p:txBody>
      </p:sp>
      <p:sp>
        <p:nvSpPr>
          <p:cNvPr id="8" name="フッター プレースホルダー 7">
            <a:extLst>
              <a:ext uri="{FF2B5EF4-FFF2-40B4-BE49-F238E27FC236}">
                <a16:creationId xmlns:a16="http://schemas.microsoft.com/office/drawing/2014/main" id="{95255857-E2C5-6347-ABEA-A25FD8B639C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5513CEA-1BDA-9246-B2A1-6D2B4609C802}"/>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52901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B2AF19-26F7-8B49-8F10-4EF0BF4C2FC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701D6CA-D9FC-B646-8749-F59A111F9A12}"/>
              </a:ext>
            </a:extLst>
          </p:cNvPr>
          <p:cNvSpPr>
            <a:spLocks noGrp="1"/>
          </p:cNvSpPr>
          <p:nvPr>
            <p:ph type="dt" sz="half" idx="10"/>
          </p:nvPr>
        </p:nvSpPr>
        <p:spPr/>
        <p:txBody>
          <a:bodyPr/>
          <a:lstStyle/>
          <a:p>
            <a:fld id="{FC3EE353-D310-0D4A-8AB7-79A5E01A5976}" type="datetimeFigureOut">
              <a:rPr kumimoji="1" lang="ja-JP" altLang="en-US" smtClean="0"/>
              <a:t>2020/6/27</a:t>
            </a:fld>
            <a:endParaRPr kumimoji="1" lang="ja-JP" altLang="en-US"/>
          </a:p>
        </p:txBody>
      </p:sp>
      <p:sp>
        <p:nvSpPr>
          <p:cNvPr id="4" name="フッター プレースホルダー 3">
            <a:extLst>
              <a:ext uri="{FF2B5EF4-FFF2-40B4-BE49-F238E27FC236}">
                <a16:creationId xmlns:a16="http://schemas.microsoft.com/office/drawing/2014/main" id="{0B1263E7-195F-C949-879D-EFB4AECF09F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2807BF5-9C75-C044-8222-03B4E5871190}"/>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281927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15C8627-AE3E-FE45-8359-87CB17E53E56}"/>
              </a:ext>
            </a:extLst>
          </p:cNvPr>
          <p:cNvSpPr>
            <a:spLocks noGrp="1"/>
          </p:cNvSpPr>
          <p:nvPr>
            <p:ph type="dt" sz="half" idx="10"/>
          </p:nvPr>
        </p:nvSpPr>
        <p:spPr/>
        <p:txBody>
          <a:bodyPr/>
          <a:lstStyle/>
          <a:p>
            <a:fld id="{FC3EE353-D310-0D4A-8AB7-79A5E01A5976}" type="datetimeFigureOut">
              <a:rPr kumimoji="1" lang="ja-JP" altLang="en-US" smtClean="0"/>
              <a:t>2020/6/27</a:t>
            </a:fld>
            <a:endParaRPr kumimoji="1" lang="ja-JP" altLang="en-US"/>
          </a:p>
        </p:txBody>
      </p:sp>
      <p:sp>
        <p:nvSpPr>
          <p:cNvPr id="3" name="フッター プレースホルダー 2">
            <a:extLst>
              <a:ext uri="{FF2B5EF4-FFF2-40B4-BE49-F238E27FC236}">
                <a16:creationId xmlns:a16="http://schemas.microsoft.com/office/drawing/2014/main" id="{5E43827D-3086-5146-80C6-061409B5A49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372F759-096A-3743-87ED-D7693149C55C}"/>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2110874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AB6C8F-920C-A54A-AD44-979C453D191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93FE448-2209-D042-8D92-C8412B41B5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26036CA-355A-7E40-B72F-BB0C1631C0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D8C0D3-D012-F040-AD23-3EF8089B7680}"/>
              </a:ext>
            </a:extLst>
          </p:cNvPr>
          <p:cNvSpPr>
            <a:spLocks noGrp="1"/>
          </p:cNvSpPr>
          <p:nvPr>
            <p:ph type="dt" sz="half" idx="10"/>
          </p:nvPr>
        </p:nvSpPr>
        <p:spPr/>
        <p:txBody>
          <a:bodyPr/>
          <a:lstStyle/>
          <a:p>
            <a:fld id="{FC3EE353-D310-0D4A-8AB7-79A5E01A5976}" type="datetimeFigureOut">
              <a:rPr kumimoji="1" lang="ja-JP" altLang="en-US" smtClean="0"/>
              <a:t>2020/6/27</a:t>
            </a:fld>
            <a:endParaRPr kumimoji="1" lang="ja-JP" altLang="en-US"/>
          </a:p>
        </p:txBody>
      </p:sp>
      <p:sp>
        <p:nvSpPr>
          <p:cNvPr id="6" name="フッター プレースホルダー 5">
            <a:extLst>
              <a:ext uri="{FF2B5EF4-FFF2-40B4-BE49-F238E27FC236}">
                <a16:creationId xmlns:a16="http://schemas.microsoft.com/office/drawing/2014/main" id="{3D5F48BD-FFB8-9B44-9A2F-3F96EDF3E0A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00368D-F486-8941-903C-626E7846F085}"/>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3775351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6E49D9-0BE7-334C-9620-896A92D7EA0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30BC202-85CE-9F41-B791-8B1799A0F8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06EDD-3CFA-6B40-BA11-EAFB332D3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6A2A0DF-782D-D245-84A9-DC4B976FC0B1}"/>
              </a:ext>
            </a:extLst>
          </p:cNvPr>
          <p:cNvSpPr>
            <a:spLocks noGrp="1"/>
          </p:cNvSpPr>
          <p:nvPr>
            <p:ph type="dt" sz="half" idx="10"/>
          </p:nvPr>
        </p:nvSpPr>
        <p:spPr/>
        <p:txBody>
          <a:bodyPr/>
          <a:lstStyle/>
          <a:p>
            <a:fld id="{FC3EE353-D310-0D4A-8AB7-79A5E01A5976}" type="datetimeFigureOut">
              <a:rPr kumimoji="1" lang="ja-JP" altLang="en-US" smtClean="0"/>
              <a:t>2020/6/27</a:t>
            </a:fld>
            <a:endParaRPr kumimoji="1" lang="ja-JP" altLang="en-US"/>
          </a:p>
        </p:txBody>
      </p:sp>
      <p:sp>
        <p:nvSpPr>
          <p:cNvPr id="6" name="フッター プレースホルダー 5">
            <a:extLst>
              <a:ext uri="{FF2B5EF4-FFF2-40B4-BE49-F238E27FC236}">
                <a16:creationId xmlns:a16="http://schemas.microsoft.com/office/drawing/2014/main" id="{97D23FA6-8558-B14F-87C4-CF12B2EC27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BBB1056-AF18-7B44-B72E-2CE35B4F6891}"/>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31895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8B06EF5-782C-6943-B6BE-E8D78C5F30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C8A71CE-605D-8145-A050-4EF123C498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C5A1E7-774A-9A41-954C-1678589C32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EE353-D310-0D4A-8AB7-79A5E01A5976}" type="datetimeFigureOut">
              <a:rPr kumimoji="1" lang="ja-JP" altLang="en-US" smtClean="0"/>
              <a:t>2020/6/27</a:t>
            </a:fld>
            <a:endParaRPr kumimoji="1" lang="ja-JP" altLang="en-US"/>
          </a:p>
        </p:txBody>
      </p:sp>
      <p:sp>
        <p:nvSpPr>
          <p:cNvPr id="5" name="フッター プレースホルダー 4">
            <a:extLst>
              <a:ext uri="{FF2B5EF4-FFF2-40B4-BE49-F238E27FC236}">
                <a16:creationId xmlns:a16="http://schemas.microsoft.com/office/drawing/2014/main" id="{D2CBA98A-BB85-6E43-8CE1-89E23FF57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11067EA-3DDE-7442-A549-DB5AEE3967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2055661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bit.ly/3ffxzc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hackerrank.com/challenges/funny-string/proble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27E5DE-3F1B-FF46-B746-28AEA0D46A46}"/>
              </a:ext>
            </a:extLst>
          </p:cNvPr>
          <p:cNvSpPr>
            <a:spLocks noGrp="1"/>
          </p:cNvSpPr>
          <p:nvPr>
            <p:ph type="ctrTitle"/>
          </p:nvPr>
        </p:nvSpPr>
        <p:spPr>
          <a:xfrm>
            <a:off x="1120697" y="966245"/>
            <a:ext cx="9950605" cy="2387600"/>
          </a:xfrm>
        </p:spPr>
        <p:txBody>
          <a:bodyPr>
            <a:normAutofit fontScale="90000"/>
          </a:bodyPr>
          <a:lstStyle/>
          <a:p>
            <a:br>
              <a:rPr kumimoji="1" lang="en-US" altLang="ja-JP" sz="5400" dirty="0"/>
            </a:br>
            <a:r>
              <a:rPr lang="ja-JP" altLang="en-US"/>
              <a:t>苦悶式</a:t>
            </a:r>
            <a:r>
              <a:rPr lang="en-US" altLang="ja-JP" dirty="0"/>
              <a:t> </a:t>
            </a:r>
            <a:r>
              <a:rPr lang="ja-JP" altLang="en-US"/>
              <a:t>■いアタマを◆くする</a:t>
            </a:r>
            <a:br>
              <a:rPr lang="en-US" altLang="ja-JP" dirty="0"/>
            </a:br>
            <a:r>
              <a:rPr lang="ja-JP" altLang="en-US"/>
              <a:t>宵</a:t>
            </a:r>
            <a:r>
              <a:rPr lang="en-US" altLang="ja-JP" dirty="0"/>
              <a:t>(</a:t>
            </a:r>
            <a:r>
              <a:rPr lang="ja-JP" altLang="en-US"/>
              <a:t>酔</a:t>
            </a:r>
            <a:r>
              <a:rPr lang="en-US" altLang="ja-JP" dirty="0"/>
              <a:t>)</a:t>
            </a:r>
            <a:r>
              <a:rPr lang="ja-JP" altLang="en-US"/>
              <a:t>の</a:t>
            </a:r>
            <a:r>
              <a:rPr lang="en-US" altLang="ja-JP" dirty="0"/>
              <a:t>Python</a:t>
            </a:r>
            <a:r>
              <a:rPr lang="ja-JP" altLang="en-US"/>
              <a:t>トレーニング</a:t>
            </a:r>
            <a:br>
              <a:rPr lang="ja-JP" altLang="en-US"/>
            </a:br>
            <a:endParaRPr kumimoji="1" lang="ja-JP" altLang="en-US" sz="5400"/>
          </a:p>
        </p:txBody>
      </p:sp>
      <p:sp>
        <p:nvSpPr>
          <p:cNvPr id="3" name="字幕 2">
            <a:extLst>
              <a:ext uri="{FF2B5EF4-FFF2-40B4-BE49-F238E27FC236}">
                <a16:creationId xmlns:a16="http://schemas.microsoft.com/office/drawing/2014/main" id="{573E1E14-88A3-5F4D-A64C-EB61F057E95E}"/>
              </a:ext>
            </a:extLst>
          </p:cNvPr>
          <p:cNvSpPr>
            <a:spLocks noGrp="1"/>
          </p:cNvSpPr>
          <p:nvPr>
            <p:ph type="subTitle" idx="1"/>
          </p:nvPr>
        </p:nvSpPr>
        <p:spPr/>
        <p:txBody>
          <a:bodyPr/>
          <a:lstStyle/>
          <a:p>
            <a:r>
              <a:rPr kumimoji="1" lang="ja-JP" altLang="en-US"/>
              <a:t>この道をいけばどうなるものか</a:t>
            </a:r>
          </a:p>
        </p:txBody>
      </p:sp>
      <p:sp>
        <p:nvSpPr>
          <p:cNvPr id="4" name="テキスト ボックス 3">
            <a:extLst>
              <a:ext uri="{FF2B5EF4-FFF2-40B4-BE49-F238E27FC236}">
                <a16:creationId xmlns:a16="http://schemas.microsoft.com/office/drawing/2014/main" id="{B534BD7C-4775-F641-8418-676A8CEBB506}"/>
              </a:ext>
            </a:extLst>
          </p:cNvPr>
          <p:cNvSpPr txBox="1"/>
          <p:nvPr/>
        </p:nvSpPr>
        <p:spPr>
          <a:xfrm>
            <a:off x="5708713" y="4888468"/>
            <a:ext cx="774571" cy="369332"/>
          </a:xfrm>
          <a:prstGeom prst="rect">
            <a:avLst/>
          </a:prstGeom>
          <a:noFill/>
        </p:spPr>
        <p:txBody>
          <a:bodyPr wrap="none" rtlCol="0">
            <a:spAutoFit/>
          </a:bodyPr>
          <a:lstStyle/>
          <a:p>
            <a:r>
              <a:rPr lang="en-US" altLang="ja-JP" dirty="0"/>
              <a:t>8</a:t>
            </a:r>
            <a:r>
              <a:rPr kumimoji="1" lang="ja-JP" altLang="en-US"/>
              <a:t>杯目</a:t>
            </a:r>
          </a:p>
        </p:txBody>
      </p:sp>
    </p:spTree>
    <p:extLst>
      <p:ext uri="{BB962C8B-B14F-4D97-AF65-F5344CB8AC3E}">
        <p14:creationId xmlns:p14="http://schemas.microsoft.com/office/powerpoint/2010/main" val="3222294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5302E3A-09C6-F942-AB5B-2D99259D4B0B}"/>
              </a:ext>
            </a:extLst>
          </p:cNvPr>
          <p:cNvSpPr txBox="1"/>
          <p:nvPr/>
        </p:nvSpPr>
        <p:spPr>
          <a:xfrm>
            <a:off x="423747" y="434897"/>
            <a:ext cx="3185487" cy="369332"/>
          </a:xfrm>
          <a:prstGeom prst="rect">
            <a:avLst/>
          </a:prstGeom>
          <a:noFill/>
        </p:spPr>
        <p:txBody>
          <a:bodyPr wrap="none" rtlCol="0">
            <a:spAutoFit/>
          </a:bodyPr>
          <a:lstStyle/>
          <a:p>
            <a:r>
              <a:rPr kumimoji="1" lang="ja-JP" altLang="en-US"/>
              <a:t>特定の部分を抽出したい場合</a:t>
            </a:r>
          </a:p>
        </p:txBody>
      </p:sp>
      <p:sp>
        <p:nvSpPr>
          <p:cNvPr id="3" name="テキスト ボックス 2">
            <a:extLst>
              <a:ext uri="{FF2B5EF4-FFF2-40B4-BE49-F238E27FC236}">
                <a16:creationId xmlns:a16="http://schemas.microsoft.com/office/drawing/2014/main" id="{4A5D02AD-42E8-EF40-86A4-53BD292CE234}"/>
              </a:ext>
            </a:extLst>
          </p:cNvPr>
          <p:cNvSpPr txBox="1"/>
          <p:nvPr/>
        </p:nvSpPr>
        <p:spPr>
          <a:xfrm>
            <a:off x="423747" y="1115122"/>
            <a:ext cx="5657318" cy="1200329"/>
          </a:xfrm>
          <a:prstGeom prst="rect">
            <a:avLst/>
          </a:prstGeom>
          <a:noFill/>
        </p:spPr>
        <p:txBody>
          <a:bodyPr wrap="none" rtlCol="0">
            <a:spAutoFit/>
          </a:bodyPr>
          <a:lstStyle/>
          <a:p>
            <a:r>
              <a:rPr lang="ja-JP" altLang="en-US"/>
              <a:t>例：</a:t>
            </a:r>
            <a:endParaRPr lang="en-US" altLang="ja-JP" dirty="0"/>
          </a:p>
          <a:p>
            <a:r>
              <a:rPr kumimoji="1" lang="ja-JP" altLang="en-US"/>
              <a:t>　メールアドレスの</a:t>
            </a:r>
            <a:r>
              <a:rPr kumimoji="1" lang="en-US" altLang="ja-JP" dirty="0"/>
              <a:t>“@”</a:t>
            </a:r>
            <a:r>
              <a:rPr kumimoji="1" lang="ja-JP" altLang="en-US"/>
              <a:t>より手前の部分を抽出したい</a:t>
            </a:r>
            <a:endParaRPr kumimoji="1" lang="en-US" altLang="ja-JP" dirty="0"/>
          </a:p>
          <a:p>
            <a:endParaRPr kumimoji="1" lang="en-US" altLang="ja-JP" dirty="0"/>
          </a:p>
          <a:p>
            <a:r>
              <a:rPr lang="en-US" altLang="ja-JP" dirty="0"/>
              <a:t>            mail = ‘</a:t>
            </a:r>
            <a:r>
              <a:rPr lang="en-US" altLang="ja-JP" dirty="0" err="1"/>
              <a:t>hogehoge@somedomain.net</a:t>
            </a:r>
            <a:r>
              <a:rPr lang="en-US" altLang="ja-JP" dirty="0"/>
              <a:t>’</a:t>
            </a:r>
            <a:endParaRPr kumimoji="1" lang="ja-JP" altLang="en-US"/>
          </a:p>
        </p:txBody>
      </p:sp>
      <p:sp>
        <p:nvSpPr>
          <p:cNvPr id="4" name="テキスト ボックス 3">
            <a:extLst>
              <a:ext uri="{FF2B5EF4-FFF2-40B4-BE49-F238E27FC236}">
                <a16:creationId xmlns:a16="http://schemas.microsoft.com/office/drawing/2014/main" id="{3371801E-C2EF-2649-B8DE-8F24DB184599}"/>
              </a:ext>
            </a:extLst>
          </p:cNvPr>
          <p:cNvSpPr txBox="1"/>
          <p:nvPr/>
        </p:nvSpPr>
        <p:spPr>
          <a:xfrm>
            <a:off x="802888" y="2787805"/>
            <a:ext cx="9323386" cy="3693319"/>
          </a:xfrm>
          <a:prstGeom prst="rect">
            <a:avLst/>
          </a:prstGeom>
          <a:noFill/>
        </p:spPr>
        <p:txBody>
          <a:bodyPr wrap="none" rtlCol="0">
            <a:spAutoFit/>
          </a:bodyPr>
          <a:lstStyle/>
          <a:p>
            <a:r>
              <a:rPr kumimoji="1" lang="ja-JP" altLang="en-US"/>
              <a:t>抽出したい部分があるときは、抽出したい部分をカッコで囲む</a:t>
            </a:r>
            <a:endParaRPr kumimoji="1" lang="en-US" altLang="ja-JP" dirty="0"/>
          </a:p>
          <a:p>
            <a:endParaRPr kumimoji="1" lang="en-US" altLang="ja-JP" dirty="0"/>
          </a:p>
          <a:p>
            <a:r>
              <a:rPr lang="en-US" altLang="ja-JP" dirty="0"/>
              <a:t>      r = </a:t>
            </a:r>
            <a:r>
              <a:rPr lang="en-US" altLang="ja-JP" dirty="0" err="1"/>
              <a:t>re.compile</a:t>
            </a:r>
            <a:r>
              <a:rPr lang="en-US" altLang="ja-JP" dirty="0"/>
              <a:t>(r’(.+)@.+’)</a:t>
            </a:r>
          </a:p>
          <a:p>
            <a:endParaRPr lang="en-US" altLang="ja-JP" dirty="0"/>
          </a:p>
          <a:p>
            <a:r>
              <a:rPr lang="ja-JP" altLang="en-US"/>
              <a:t>マッチオブジェクトを取得する</a:t>
            </a:r>
            <a:r>
              <a:rPr lang="en-US" altLang="ja-JP" dirty="0"/>
              <a:t>(search</a:t>
            </a:r>
            <a:r>
              <a:rPr lang="ja-JP" altLang="en-US"/>
              <a:t>メソッドを使う）</a:t>
            </a:r>
            <a:endParaRPr lang="en-US" altLang="ja-JP" dirty="0"/>
          </a:p>
          <a:p>
            <a:endParaRPr lang="en-US" altLang="ja-JP" dirty="0"/>
          </a:p>
          <a:p>
            <a:r>
              <a:rPr lang="en-US" altLang="ja-JP" dirty="0"/>
              <a:t>      m = </a:t>
            </a:r>
            <a:r>
              <a:rPr lang="en-US" altLang="ja-JP" dirty="0" err="1"/>
              <a:t>r.search</a:t>
            </a:r>
            <a:r>
              <a:rPr lang="en-US" altLang="ja-JP" dirty="0"/>
              <a:t>(mail)</a:t>
            </a:r>
          </a:p>
          <a:p>
            <a:endParaRPr lang="en-US" altLang="ja-JP" dirty="0"/>
          </a:p>
          <a:p>
            <a:r>
              <a:rPr lang="en-US" altLang="ja-JP" dirty="0"/>
              <a:t>    </a:t>
            </a:r>
            <a:r>
              <a:rPr lang="ja-JP" altLang="en-US"/>
              <a:t>→もしマッチした部分があれば、マッチオブジェクトが返る。なければ</a:t>
            </a:r>
            <a:r>
              <a:rPr lang="en-US" altLang="ja-JP" dirty="0"/>
              <a:t>None</a:t>
            </a:r>
            <a:r>
              <a:rPr lang="ja-JP" altLang="en-US"/>
              <a:t>が返る。</a:t>
            </a:r>
            <a:endParaRPr lang="en-US" altLang="ja-JP" dirty="0"/>
          </a:p>
          <a:p>
            <a:r>
              <a:rPr lang="ja-JP" altLang="en-US"/>
              <a:t>マッチオブジェクトが返ってきているなら、マッチした部分を取り出す。</a:t>
            </a:r>
            <a:endParaRPr lang="en-US" altLang="ja-JP" dirty="0"/>
          </a:p>
          <a:p>
            <a:endParaRPr lang="en-US" altLang="ja-JP" dirty="0"/>
          </a:p>
          <a:p>
            <a:r>
              <a:rPr kumimoji="1" lang="en-US" altLang="ja-JP" dirty="0"/>
              <a:t>      if m</a:t>
            </a:r>
            <a:r>
              <a:rPr lang="en-US" altLang="ja-JP" dirty="0"/>
              <a:t>:</a:t>
            </a:r>
          </a:p>
          <a:p>
            <a:r>
              <a:rPr kumimoji="1" lang="en-US" altLang="ja-JP" dirty="0"/>
              <a:t>         target = </a:t>
            </a:r>
            <a:r>
              <a:rPr kumimoji="1" lang="en-US" altLang="ja-JP" dirty="0" err="1"/>
              <a:t>m.group</a:t>
            </a:r>
            <a:r>
              <a:rPr kumimoji="1" lang="en-US" altLang="ja-JP" dirty="0"/>
              <a:t>(1)</a:t>
            </a:r>
          </a:p>
        </p:txBody>
      </p:sp>
    </p:spTree>
    <p:extLst>
      <p:ext uri="{BB962C8B-B14F-4D97-AF65-F5344CB8AC3E}">
        <p14:creationId xmlns:p14="http://schemas.microsoft.com/office/powerpoint/2010/main" val="3648469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22EBC6B-F28E-D049-9D74-B96BDB56A530}"/>
              </a:ext>
            </a:extLst>
          </p:cNvPr>
          <p:cNvSpPr txBox="1"/>
          <p:nvPr/>
        </p:nvSpPr>
        <p:spPr>
          <a:xfrm>
            <a:off x="423746" y="512957"/>
            <a:ext cx="3262432" cy="461665"/>
          </a:xfrm>
          <a:prstGeom prst="rect">
            <a:avLst/>
          </a:prstGeom>
          <a:noFill/>
        </p:spPr>
        <p:txBody>
          <a:bodyPr wrap="none" rtlCol="0">
            <a:spAutoFit/>
          </a:bodyPr>
          <a:lstStyle/>
          <a:p>
            <a:r>
              <a:rPr kumimoji="1" lang="ja-JP" altLang="en-US" sz="2400"/>
              <a:t>と、いうわけで、これ</a:t>
            </a:r>
          </a:p>
        </p:txBody>
      </p:sp>
      <p:sp>
        <p:nvSpPr>
          <p:cNvPr id="3" name="テキスト ボックス 2">
            <a:extLst>
              <a:ext uri="{FF2B5EF4-FFF2-40B4-BE49-F238E27FC236}">
                <a16:creationId xmlns:a16="http://schemas.microsoft.com/office/drawing/2014/main" id="{D2A6565C-9C36-984B-BFAD-2C8834F8BA52}"/>
              </a:ext>
            </a:extLst>
          </p:cNvPr>
          <p:cNvSpPr txBox="1"/>
          <p:nvPr/>
        </p:nvSpPr>
        <p:spPr>
          <a:xfrm>
            <a:off x="423746" y="1594415"/>
            <a:ext cx="11141422" cy="3046988"/>
          </a:xfrm>
          <a:prstGeom prst="rect">
            <a:avLst/>
          </a:prstGeom>
          <a:noFill/>
          <a:ln>
            <a:solidFill>
              <a:schemeClr val="tx1"/>
            </a:solidFill>
          </a:ln>
        </p:spPr>
        <p:txBody>
          <a:bodyPr wrap="square" rtlCol="0">
            <a:spAutoFit/>
          </a:bodyPr>
          <a:lstStyle/>
          <a:p>
            <a:r>
              <a:rPr lang="en-US" altLang="ja-JP" sz="2400" dirty="0"/>
              <a:t>testdata0627_3.csv</a:t>
            </a:r>
            <a:r>
              <a:rPr lang="ja-JP" altLang="en-US" sz="2400"/>
              <a:t>というファイルの</a:t>
            </a:r>
            <a:r>
              <a:rPr lang="en-US" altLang="ja-JP" sz="2400" dirty="0"/>
              <a:t>id</a:t>
            </a:r>
            <a:r>
              <a:rPr lang="ja-JP" altLang="en-US" sz="2400"/>
              <a:t>のカラムには、本来</a:t>
            </a:r>
            <a:endParaRPr lang="en-US" altLang="ja-JP" sz="2400" dirty="0"/>
          </a:p>
          <a:p>
            <a:endParaRPr lang="en-US" altLang="ja-JP" sz="2400" dirty="0"/>
          </a:p>
          <a:p>
            <a:r>
              <a:rPr lang="en-US" altLang="ja-JP" sz="2400" dirty="0"/>
              <a:t>Last Name+</a:t>
            </a:r>
            <a:r>
              <a:rPr lang="ja-JP" altLang="en-US" sz="2400"/>
              <a:t>ゼロ詰めされた数値５桁</a:t>
            </a:r>
            <a:endParaRPr lang="en-US" altLang="ja-JP" sz="2400" dirty="0"/>
          </a:p>
          <a:p>
            <a:endParaRPr lang="en-US" altLang="ja-JP" sz="2400" dirty="0"/>
          </a:p>
          <a:p>
            <a:r>
              <a:rPr lang="ja-JP" altLang="en-US" sz="2400"/>
              <a:t>という</a:t>
            </a:r>
            <a:r>
              <a:rPr lang="en-US" altLang="ja-JP" sz="2400" dirty="0"/>
              <a:t>ID</a:t>
            </a:r>
            <a:r>
              <a:rPr lang="ja-JP" altLang="en-US" sz="2400"/>
              <a:t>が入力されているはずである。</a:t>
            </a:r>
            <a:endParaRPr lang="en-US" altLang="ja-JP" sz="2400" dirty="0"/>
          </a:p>
          <a:p>
            <a:r>
              <a:rPr lang="ja-JP" altLang="en-US" sz="2400"/>
              <a:t>しかし一部入力ミスがあるようで、ミスのある行を表示したい。どのようにすればよいだろうか。</a:t>
            </a:r>
            <a:endParaRPr lang="en-US" altLang="ja-JP" sz="2400" dirty="0"/>
          </a:p>
          <a:p>
            <a:r>
              <a:rPr lang="en-US" altLang="ja-JP" sz="2400" dirty="0"/>
              <a:t>※</a:t>
            </a:r>
            <a:r>
              <a:rPr lang="ja-JP" altLang="en-US" sz="2400"/>
              <a:t>ただし、</a:t>
            </a:r>
            <a:r>
              <a:rPr lang="en-US" altLang="ja-JP" sz="2400" dirty="0"/>
              <a:t>Last Name</a:t>
            </a:r>
            <a:r>
              <a:rPr lang="ja-JP" altLang="en-US" sz="2400"/>
              <a:t>は英字のみで構成されている。</a:t>
            </a:r>
            <a:endParaRPr lang="en-US" altLang="ja-JP" sz="2400" dirty="0"/>
          </a:p>
        </p:txBody>
      </p:sp>
    </p:spTree>
    <p:extLst>
      <p:ext uri="{BB962C8B-B14F-4D97-AF65-F5344CB8AC3E}">
        <p14:creationId xmlns:p14="http://schemas.microsoft.com/office/powerpoint/2010/main" val="275044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D3CAC69-96E2-9446-BB4B-F650BDE09A28}"/>
              </a:ext>
            </a:extLst>
          </p:cNvPr>
          <p:cNvSpPr txBox="1"/>
          <p:nvPr/>
        </p:nvSpPr>
        <p:spPr>
          <a:xfrm>
            <a:off x="470646" y="564776"/>
            <a:ext cx="8443337" cy="523220"/>
          </a:xfrm>
          <a:prstGeom prst="rect">
            <a:avLst/>
          </a:prstGeom>
          <a:noFill/>
        </p:spPr>
        <p:txBody>
          <a:bodyPr wrap="none" rtlCol="0">
            <a:spAutoFit/>
          </a:bodyPr>
          <a:lstStyle/>
          <a:p>
            <a:r>
              <a:rPr kumimoji="1" lang="ja-JP" altLang="en-US" sz="2800"/>
              <a:t>アンケートへのご回答、よろしくおねがいします！</a:t>
            </a:r>
            <a:endParaRPr kumimoji="1" lang="en-US" altLang="ja-JP" sz="2800"/>
          </a:p>
        </p:txBody>
      </p:sp>
      <p:sp>
        <p:nvSpPr>
          <p:cNvPr id="3" name="テキスト ボックス 2">
            <a:extLst>
              <a:ext uri="{FF2B5EF4-FFF2-40B4-BE49-F238E27FC236}">
                <a16:creationId xmlns:a16="http://schemas.microsoft.com/office/drawing/2014/main" id="{5B75A2BA-455F-D840-B637-1154964590CD}"/>
              </a:ext>
            </a:extLst>
          </p:cNvPr>
          <p:cNvSpPr txBox="1"/>
          <p:nvPr/>
        </p:nvSpPr>
        <p:spPr>
          <a:xfrm>
            <a:off x="1021975" y="1506071"/>
            <a:ext cx="3401893" cy="461665"/>
          </a:xfrm>
          <a:prstGeom prst="rect">
            <a:avLst/>
          </a:prstGeom>
          <a:noFill/>
        </p:spPr>
        <p:txBody>
          <a:bodyPr wrap="none" rtlCol="0">
            <a:spAutoFit/>
          </a:bodyPr>
          <a:lstStyle/>
          <a:p>
            <a:r>
              <a:rPr lang="en-US" altLang="ja-JP" sz="2400"/>
              <a:t>https://bit.ly/2xq7QgR</a:t>
            </a:r>
            <a:endParaRPr lang="ja-JP" altLang="en-US" sz="2400"/>
          </a:p>
        </p:txBody>
      </p:sp>
    </p:spTree>
    <p:extLst>
      <p:ext uri="{BB962C8B-B14F-4D97-AF65-F5344CB8AC3E}">
        <p14:creationId xmlns:p14="http://schemas.microsoft.com/office/powerpoint/2010/main" val="3032390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BB1D6CF-1317-2B4D-8207-B5C0D7A6B8AB}"/>
              </a:ext>
            </a:extLst>
          </p:cNvPr>
          <p:cNvSpPr txBox="1"/>
          <p:nvPr/>
        </p:nvSpPr>
        <p:spPr>
          <a:xfrm>
            <a:off x="512956" y="635620"/>
            <a:ext cx="2031325" cy="461665"/>
          </a:xfrm>
          <a:prstGeom prst="rect">
            <a:avLst/>
          </a:prstGeom>
          <a:noFill/>
        </p:spPr>
        <p:txBody>
          <a:bodyPr wrap="none" rtlCol="0">
            <a:spAutoFit/>
          </a:bodyPr>
          <a:lstStyle/>
          <a:p>
            <a:r>
              <a:rPr kumimoji="1" lang="ja-JP" altLang="en-US" sz="2400"/>
              <a:t>資料保存場所</a:t>
            </a:r>
          </a:p>
        </p:txBody>
      </p:sp>
      <p:sp>
        <p:nvSpPr>
          <p:cNvPr id="5" name="テキスト ボックス 4">
            <a:hlinkClick r:id="rId2"/>
            <a:extLst>
              <a:ext uri="{FF2B5EF4-FFF2-40B4-BE49-F238E27FC236}">
                <a16:creationId xmlns:a16="http://schemas.microsoft.com/office/drawing/2014/main" id="{7EF0C417-02D2-E24C-8AEB-7C33FE53D312}"/>
              </a:ext>
            </a:extLst>
          </p:cNvPr>
          <p:cNvSpPr txBox="1"/>
          <p:nvPr/>
        </p:nvSpPr>
        <p:spPr>
          <a:xfrm>
            <a:off x="512956" y="1416205"/>
            <a:ext cx="2659702" cy="369332"/>
          </a:xfrm>
          <a:prstGeom prst="rect">
            <a:avLst/>
          </a:prstGeom>
          <a:noFill/>
        </p:spPr>
        <p:txBody>
          <a:bodyPr wrap="none" rtlCol="0">
            <a:spAutoFit/>
          </a:bodyPr>
          <a:lstStyle/>
          <a:p>
            <a:r>
              <a:rPr lang="en-US" altLang="ja-JP" dirty="0"/>
              <a:t>https://bit.ly/3i2sKW4</a:t>
            </a:r>
            <a:endParaRPr lang="en-US" altLang="ja-JP" sz="2400" u="sng" dirty="0">
              <a:solidFill>
                <a:schemeClr val="tx2"/>
              </a:solidFill>
            </a:endParaRPr>
          </a:p>
        </p:txBody>
      </p:sp>
    </p:spTree>
    <p:extLst>
      <p:ext uri="{BB962C8B-B14F-4D97-AF65-F5344CB8AC3E}">
        <p14:creationId xmlns:p14="http://schemas.microsoft.com/office/powerpoint/2010/main" val="2334223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D16C7C9-1D0C-DC48-A953-F5A34B442384}"/>
              </a:ext>
            </a:extLst>
          </p:cNvPr>
          <p:cNvSpPr txBox="1"/>
          <p:nvPr/>
        </p:nvSpPr>
        <p:spPr>
          <a:xfrm>
            <a:off x="379141" y="457200"/>
            <a:ext cx="2031325" cy="461665"/>
          </a:xfrm>
          <a:prstGeom prst="rect">
            <a:avLst/>
          </a:prstGeom>
          <a:noFill/>
        </p:spPr>
        <p:txBody>
          <a:bodyPr wrap="none" rtlCol="0">
            <a:spAutoFit/>
          </a:bodyPr>
          <a:lstStyle/>
          <a:p>
            <a:r>
              <a:rPr lang="ja-JP" altLang="en-US" sz="2400"/>
              <a:t>きょうの献立</a:t>
            </a:r>
            <a:endParaRPr kumimoji="1" lang="ja-JP" altLang="en-US" sz="2400"/>
          </a:p>
        </p:txBody>
      </p:sp>
      <p:sp>
        <p:nvSpPr>
          <p:cNvPr id="9" name="テキスト ボックス 8">
            <a:extLst>
              <a:ext uri="{FF2B5EF4-FFF2-40B4-BE49-F238E27FC236}">
                <a16:creationId xmlns:a16="http://schemas.microsoft.com/office/drawing/2014/main" id="{A738504B-C998-B349-ABFD-0722127D52D3}"/>
              </a:ext>
            </a:extLst>
          </p:cNvPr>
          <p:cNvSpPr txBox="1"/>
          <p:nvPr/>
        </p:nvSpPr>
        <p:spPr>
          <a:xfrm>
            <a:off x="560929" y="1224588"/>
            <a:ext cx="6606296" cy="461665"/>
          </a:xfrm>
          <a:prstGeom prst="rect">
            <a:avLst/>
          </a:prstGeom>
          <a:noFill/>
        </p:spPr>
        <p:txBody>
          <a:bodyPr wrap="none" rtlCol="0">
            <a:spAutoFit/>
          </a:bodyPr>
          <a:lstStyle/>
          <a:p>
            <a:r>
              <a:rPr kumimoji="1" lang="ja-JP" altLang="en-US" sz="2400"/>
              <a:t>１．文字と文字コードの行き来　</a:t>
            </a:r>
            <a:r>
              <a:rPr kumimoji="1" lang="en-US" altLang="ja-JP" sz="2400"/>
              <a:t>Funny String</a:t>
            </a:r>
            <a:endParaRPr kumimoji="1" lang="ja-JP" altLang="en-US" sz="2400"/>
          </a:p>
        </p:txBody>
      </p:sp>
      <p:sp>
        <p:nvSpPr>
          <p:cNvPr id="2" name="テキスト ボックス 1">
            <a:extLst>
              <a:ext uri="{FF2B5EF4-FFF2-40B4-BE49-F238E27FC236}">
                <a16:creationId xmlns:a16="http://schemas.microsoft.com/office/drawing/2014/main" id="{85D9AAE2-BD59-2D41-AC94-694BC88084EB}"/>
              </a:ext>
            </a:extLst>
          </p:cNvPr>
          <p:cNvSpPr txBox="1"/>
          <p:nvPr/>
        </p:nvSpPr>
        <p:spPr>
          <a:xfrm>
            <a:off x="1095466" y="1888603"/>
            <a:ext cx="6920484" cy="369332"/>
          </a:xfrm>
          <a:prstGeom prst="rect">
            <a:avLst/>
          </a:prstGeom>
          <a:noFill/>
        </p:spPr>
        <p:txBody>
          <a:bodyPr wrap="none" rtlCol="0">
            <a:spAutoFit/>
          </a:bodyPr>
          <a:lstStyle/>
          <a:p>
            <a:r>
              <a:rPr lang="en-US" altLang="ja-JP" dirty="0">
                <a:hlinkClick r:id="rId2"/>
              </a:rPr>
              <a:t>https://www.hackerrank.com/challenges/funny-string/problem</a:t>
            </a:r>
            <a:endParaRPr kumimoji="1" lang="ja-JP" altLang="en-US"/>
          </a:p>
        </p:txBody>
      </p:sp>
      <p:sp>
        <p:nvSpPr>
          <p:cNvPr id="10" name="テキスト ボックス 9">
            <a:extLst>
              <a:ext uri="{FF2B5EF4-FFF2-40B4-BE49-F238E27FC236}">
                <a16:creationId xmlns:a16="http://schemas.microsoft.com/office/drawing/2014/main" id="{4FCF4D41-5C73-AC45-B30A-0E2D7A649807}"/>
              </a:ext>
            </a:extLst>
          </p:cNvPr>
          <p:cNvSpPr txBox="1"/>
          <p:nvPr/>
        </p:nvSpPr>
        <p:spPr>
          <a:xfrm>
            <a:off x="560929" y="2706152"/>
            <a:ext cx="3570208" cy="461665"/>
          </a:xfrm>
          <a:prstGeom prst="rect">
            <a:avLst/>
          </a:prstGeom>
          <a:noFill/>
        </p:spPr>
        <p:txBody>
          <a:bodyPr wrap="none" rtlCol="0">
            <a:spAutoFit/>
          </a:bodyPr>
          <a:lstStyle/>
          <a:p>
            <a:r>
              <a:rPr lang="ja-JP" altLang="en-US" sz="2400"/>
              <a:t>２</a:t>
            </a:r>
            <a:r>
              <a:rPr kumimoji="1" lang="ja-JP" altLang="en-US" sz="2400"/>
              <a:t>．</a:t>
            </a:r>
            <a:r>
              <a:rPr lang="ja-JP" altLang="en-US" sz="2400"/>
              <a:t>正規表現ことはじめ</a:t>
            </a:r>
            <a:endParaRPr kumimoji="1" lang="ja-JP" altLang="en-US" sz="2400"/>
          </a:p>
        </p:txBody>
      </p:sp>
    </p:spTree>
    <p:extLst>
      <p:ext uri="{BB962C8B-B14F-4D97-AF65-F5344CB8AC3E}">
        <p14:creationId xmlns:p14="http://schemas.microsoft.com/office/powerpoint/2010/main" val="4000578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22EBC6B-F28E-D049-9D74-B96BDB56A530}"/>
              </a:ext>
            </a:extLst>
          </p:cNvPr>
          <p:cNvSpPr txBox="1"/>
          <p:nvPr/>
        </p:nvSpPr>
        <p:spPr>
          <a:xfrm>
            <a:off x="423746" y="512957"/>
            <a:ext cx="2954655" cy="461665"/>
          </a:xfrm>
          <a:prstGeom prst="rect">
            <a:avLst/>
          </a:prstGeom>
          <a:noFill/>
        </p:spPr>
        <p:txBody>
          <a:bodyPr wrap="none" rtlCol="0">
            <a:spAutoFit/>
          </a:bodyPr>
          <a:lstStyle/>
          <a:p>
            <a:r>
              <a:rPr lang="ja-JP" altLang="en-US" sz="2400"/>
              <a:t>正規表現ことはじめ</a:t>
            </a:r>
            <a:endParaRPr kumimoji="1" lang="ja-JP" altLang="en-US" sz="2400"/>
          </a:p>
        </p:txBody>
      </p:sp>
      <p:sp>
        <p:nvSpPr>
          <p:cNvPr id="3" name="テキスト ボックス 2">
            <a:extLst>
              <a:ext uri="{FF2B5EF4-FFF2-40B4-BE49-F238E27FC236}">
                <a16:creationId xmlns:a16="http://schemas.microsoft.com/office/drawing/2014/main" id="{D2A6565C-9C36-984B-BFAD-2C8834F8BA52}"/>
              </a:ext>
            </a:extLst>
          </p:cNvPr>
          <p:cNvSpPr txBox="1"/>
          <p:nvPr/>
        </p:nvSpPr>
        <p:spPr>
          <a:xfrm>
            <a:off x="423746" y="1594415"/>
            <a:ext cx="11141422" cy="1200329"/>
          </a:xfrm>
          <a:prstGeom prst="rect">
            <a:avLst/>
          </a:prstGeom>
          <a:noFill/>
          <a:ln>
            <a:solidFill>
              <a:schemeClr val="tx1"/>
            </a:solidFill>
          </a:ln>
        </p:spPr>
        <p:txBody>
          <a:bodyPr wrap="square" rtlCol="0">
            <a:spAutoFit/>
          </a:bodyPr>
          <a:lstStyle/>
          <a:p>
            <a:r>
              <a:rPr lang="en-US" altLang="ja-JP" sz="2400" dirty="0"/>
              <a:t>testdata0627.csv</a:t>
            </a:r>
            <a:r>
              <a:rPr lang="ja-JP" altLang="en-US" sz="2400"/>
              <a:t>というファイルの</a:t>
            </a:r>
            <a:r>
              <a:rPr lang="en-US" altLang="ja-JP" sz="2400" dirty="0"/>
              <a:t>id</a:t>
            </a:r>
            <a:r>
              <a:rPr lang="ja-JP" altLang="en-US" sz="2400"/>
              <a:t>のカラムには、本来５桁にゼロ詰めされた数字が入るはずである。しかし一部入力ミスがあるようで、ミスのある行を表示したい。どのようにすればよいだろうか。</a:t>
            </a:r>
            <a:endParaRPr lang="en-US" altLang="ja-JP" sz="2400" dirty="0"/>
          </a:p>
        </p:txBody>
      </p:sp>
      <p:sp>
        <p:nvSpPr>
          <p:cNvPr id="5" name="テキスト ボックス 4">
            <a:extLst>
              <a:ext uri="{FF2B5EF4-FFF2-40B4-BE49-F238E27FC236}">
                <a16:creationId xmlns:a16="http://schemas.microsoft.com/office/drawing/2014/main" id="{65F26E02-10C9-BA4D-AEFD-F88FB04DC613}"/>
              </a:ext>
            </a:extLst>
          </p:cNvPr>
          <p:cNvSpPr txBox="1"/>
          <p:nvPr/>
        </p:nvSpPr>
        <p:spPr>
          <a:xfrm>
            <a:off x="3378401" y="512957"/>
            <a:ext cx="2864887" cy="461665"/>
          </a:xfrm>
          <a:prstGeom prst="rect">
            <a:avLst/>
          </a:prstGeom>
          <a:noFill/>
        </p:spPr>
        <p:txBody>
          <a:bodyPr wrap="none" rtlCol="0">
            <a:spAutoFit/>
          </a:bodyPr>
          <a:lstStyle/>
          <a:p>
            <a:r>
              <a:rPr kumimoji="1" lang="ja-JP" altLang="en-US" sz="2400"/>
              <a:t>１．正規表現</a:t>
            </a:r>
            <a:r>
              <a:rPr kumimoji="1" lang="en-US" altLang="ja-JP" sz="2400" dirty="0"/>
              <a:t>~</a:t>
            </a:r>
            <a:r>
              <a:rPr kumimoji="1" lang="ja-JP" altLang="en-US" sz="2400"/>
              <a:t>前夜</a:t>
            </a:r>
          </a:p>
        </p:txBody>
      </p:sp>
    </p:spTree>
    <p:extLst>
      <p:ext uri="{BB962C8B-B14F-4D97-AF65-F5344CB8AC3E}">
        <p14:creationId xmlns:p14="http://schemas.microsoft.com/office/powerpoint/2010/main" val="774714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22EBC6B-F28E-D049-9D74-B96BDB56A530}"/>
              </a:ext>
            </a:extLst>
          </p:cNvPr>
          <p:cNvSpPr txBox="1"/>
          <p:nvPr/>
        </p:nvSpPr>
        <p:spPr>
          <a:xfrm>
            <a:off x="423746" y="512957"/>
            <a:ext cx="2954655" cy="461665"/>
          </a:xfrm>
          <a:prstGeom prst="rect">
            <a:avLst/>
          </a:prstGeom>
          <a:noFill/>
        </p:spPr>
        <p:txBody>
          <a:bodyPr wrap="none" rtlCol="0">
            <a:spAutoFit/>
          </a:bodyPr>
          <a:lstStyle/>
          <a:p>
            <a:r>
              <a:rPr lang="ja-JP" altLang="en-US" sz="2400"/>
              <a:t>正規表現ことはじめ</a:t>
            </a:r>
            <a:endParaRPr kumimoji="1" lang="ja-JP" altLang="en-US" sz="2400"/>
          </a:p>
        </p:txBody>
      </p:sp>
      <p:sp>
        <p:nvSpPr>
          <p:cNvPr id="3" name="テキスト ボックス 2">
            <a:extLst>
              <a:ext uri="{FF2B5EF4-FFF2-40B4-BE49-F238E27FC236}">
                <a16:creationId xmlns:a16="http://schemas.microsoft.com/office/drawing/2014/main" id="{D2A6565C-9C36-984B-BFAD-2C8834F8BA52}"/>
              </a:ext>
            </a:extLst>
          </p:cNvPr>
          <p:cNvSpPr txBox="1"/>
          <p:nvPr/>
        </p:nvSpPr>
        <p:spPr>
          <a:xfrm>
            <a:off x="423746" y="1594415"/>
            <a:ext cx="11141422" cy="4154984"/>
          </a:xfrm>
          <a:prstGeom prst="rect">
            <a:avLst/>
          </a:prstGeom>
          <a:noFill/>
          <a:ln>
            <a:solidFill>
              <a:schemeClr val="tx1"/>
            </a:solidFill>
          </a:ln>
        </p:spPr>
        <p:txBody>
          <a:bodyPr wrap="square" rtlCol="0">
            <a:spAutoFit/>
          </a:bodyPr>
          <a:lstStyle/>
          <a:p>
            <a:r>
              <a:rPr lang="en-US" altLang="ja-JP" sz="2400" dirty="0"/>
              <a:t>testdata0627_2.csv</a:t>
            </a:r>
            <a:r>
              <a:rPr lang="ja-JP" altLang="en-US" sz="2400"/>
              <a:t>というファイルの</a:t>
            </a:r>
            <a:r>
              <a:rPr lang="en-US" altLang="ja-JP" sz="2400" dirty="0"/>
              <a:t>id</a:t>
            </a:r>
            <a:r>
              <a:rPr lang="ja-JP" altLang="en-US" sz="2400"/>
              <a:t>のカラムには、本来</a:t>
            </a:r>
            <a:endParaRPr lang="en-US" altLang="ja-JP" sz="2400" dirty="0"/>
          </a:p>
          <a:p>
            <a:endParaRPr lang="en-US" altLang="ja-JP" sz="2400" dirty="0"/>
          </a:p>
          <a:p>
            <a:r>
              <a:rPr lang="en-US" altLang="ja-JP" sz="2400" dirty="0"/>
              <a:t>”ID”+</a:t>
            </a:r>
            <a:r>
              <a:rPr lang="ja-JP" altLang="en-US" sz="2400"/>
              <a:t>ゼロ詰めされた数値５桁</a:t>
            </a:r>
            <a:endParaRPr lang="en-US" altLang="ja-JP" sz="2400" dirty="0"/>
          </a:p>
          <a:p>
            <a:endParaRPr lang="en-US" altLang="ja-JP" sz="2400" dirty="0"/>
          </a:p>
          <a:p>
            <a:r>
              <a:rPr lang="ja-JP" altLang="en-US" sz="2400"/>
              <a:t>という</a:t>
            </a:r>
            <a:r>
              <a:rPr lang="en-US" altLang="ja-JP" sz="2400" dirty="0"/>
              <a:t>ID</a:t>
            </a:r>
            <a:r>
              <a:rPr lang="ja-JP" altLang="en-US" sz="2400"/>
              <a:t>が入力されているはずである。</a:t>
            </a:r>
            <a:endParaRPr lang="en-US" altLang="ja-JP" sz="2400" dirty="0"/>
          </a:p>
          <a:p>
            <a:r>
              <a:rPr lang="ja-JP" altLang="en-US" sz="2400"/>
              <a:t>しかし一部入力ミスがあるようで、ミスのある行を表示したい。どのようにすればよいだろうか。</a:t>
            </a:r>
            <a:endParaRPr lang="en-US" altLang="ja-JP" sz="2400" dirty="0"/>
          </a:p>
          <a:p>
            <a:endParaRPr lang="en-US" altLang="ja-JP" sz="2400" dirty="0"/>
          </a:p>
          <a:p>
            <a:r>
              <a:rPr lang="en-US" altLang="ja-JP" sz="2400" dirty="0"/>
              <a:t>※</a:t>
            </a:r>
            <a:r>
              <a:rPr lang="ja-JP" altLang="en-US" sz="2400"/>
              <a:t>エラーの種類</a:t>
            </a:r>
            <a:endParaRPr lang="en-US" altLang="ja-JP" sz="2400" dirty="0"/>
          </a:p>
          <a:p>
            <a:r>
              <a:rPr lang="en-US" altLang="ja-JP" sz="2400" dirty="0"/>
              <a:t>ID</a:t>
            </a:r>
            <a:r>
              <a:rPr lang="ja-JP" altLang="en-US" sz="2400"/>
              <a:t>という文字が正しく入力されていない（ただし、２文字）</a:t>
            </a:r>
            <a:endParaRPr lang="en-US" altLang="ja-JP" sz="2400" dirty="0"/>
          </a:p>
          <a:p>
            <a:r>
              <a:rPr lang="en-US" altLang="ja-JP" sz="2400" dirty="0"/>
              <a:t>ID</a:t>
            </a:r>
            <a:r>
              <a:rPr lang="ja-JP" altLang="en-US" sz="2400"/>
              <a:t>以降の数値が５桁じゃない（ただし、ちゃんと数字ではある）</a:t>
            </a:r>
            <a:endParaRPr lang="en-US" altLang="ja-JP" sz="2400" dirty="0"/>
          </a:p>
        </p:txBody>
      </p:sp>
      <p:sp>
        <p:nvSpPr>
          <p:cNvPr id="5" name="テキスト ボックス 4">
            <a:extLst>
              <a:ext uri="{FF2B5EF4-FFF2-40B4-BE49-F238E27FC236}">
                <a16:creationId xmlns:a16="http://schemas.microsoft.com/office/drawing/2014/main" id="{65F26E02-10C9-BA4D-AEFD-F88FB04DC613}"/>
              </a:ext>
            </a:extLst>
          </p:cNvPr>
          <p:cNvSpPr txBox="1"/>
          <p:nvPr/>
        </p:nvSpPr>
        <p:spPr>
          <a:xfrm>
            <a:off x="3378401" y="512957"/>
            <a:ext cx="3480440" cy="461665"/>
          </a:xfrm>
          <a:prstGeom prst="rect">
            <a:avLst/>
          </a:prstGeom>
          <a:noFill/>
        </p:spPr>
        <p:txBody>
          <a:bodyPr wrap="none" rtlCol="0">
            <a:spAutoFit/>
          </a:bodyPr>
          <a:lstStyle/>
          <a:p>
            <a:r>
              <a:rPr kumimoji="1" lang="ja-JP" altLang="en-US" sz="2400"/>
              <a:t>２．正規表現</a:t>
            </a:r>
            <a:r>
              <a:rPr kumimoji="1" lang="en-US" altLang="ja-JP" sz="2400" dirty="0"/>
              <a:t>~</a:t>
            </a:r>
            <a:r>
              <a:rPr kumimoji="1" lang="ja-JP" altLang="en-US" sz="2400"/>
              <a:t>夜明け前</a:t>
            </a:r>
          </a:p>
        </p:txBody>
      </p:sp>
    </p:spTree>
    <p:extLst>
      <p:ext uri="{BB962C8B-B14F-4D97-AF65-F5344CB8AC3E}">
        <p14:creationId xmlns:p14="http://schemas.microsoft.com/office/powerpoint/2010/main" val="214679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22EBC6B-F28E-D049-9D74-B96BDB56A530}"/>
              </a:ext>
            </a:extLst>
          </p:cNvPr>
          <p:cNvSpPr txBox="1"/>
          <p:nvPr/>
        </p:nvSpPr>
        <p:spPr>
          <a:xfrm>
            <a:off x="423746" y="512957"/>
            <a:ext cx="2954655" cy="461665"/>
          </a:xfrm>
          <a:prstGeom prst="rect">
            <a:avLst/>
          </a:prstGeom>
          <a:noFill/>
        </p:spPr>
        <p:txBody>
          <a:bodyPr wrap="none" rtlCol="0">
            <a:spAutoFit/>
          </a:bodyPr>
          <a:lstStyle/>
          <a:p>
            <a:r>
              <a:rPr lang="ja-JP" altLang="en-US" sz="2400"/>
              <a:t>正規表現ことはじめ</a:t>
            </a:r>
            <a:endParaRPr kumimoji="1" lang="ja-JP" altLang="en-US" sz="2400"/>
          </a:p>
        </p:txBody>
      </p:sp>
      <p:sp>
        <p:nvSpPr>
          <p:cNvPr id="3" name="テキスト ボックス 2">
            <a:extLst>
              <a:ext uri="{FF2B5EF4-FFF2-40B4-BE49-F238E27FC236}">
                <a16:creationId xmlns:a16="http://schemas.microsoft.com/office/drawing/2014/main" id="{D2A6565C-9C36-984B-BFAD-2C8834F8BA52}"/>
              </a:ext>
            </a:extLst>
          </p:cNvPr>
          <p:cNvSpPr txBox="1"/>
          <p:nvPr/>
        </p:nvSpPr>
        <p:spPr>
          <a:xfrm>
            <a:off x="423746" y="1594415"/>
            <a:ext cx="11141422" cy="3416320"/>
          </a:xfrm>
          <a:prstGeom prst="rect">
            <a:avLst/>
          </a:prstGeom>
          <a:noFill/>
          <a:ln>
            <a:solidFill>
              <a:schemeClr val="tx1"/>
            </a:solidFill>
          </a:ln>
        </p:spPr>
        <p:txBody>
          <a:bodyPr wrap="square" rtlCol="0">
            <a:spAutoFit/>
          </a:bodyPr>
          <a:lstStyle/>
          <a:p>
            <a:r>
              <a:rPr lang="en-US" altLang="ja-JP" sz="2400" dirty="0"/>
              <a:t>testdata0627_3.csv</a:t>
            </a:r>
            <a:r>
              <a:rPr lang="ja-JP" altLang="en-US" sz="2400"/>
              <a:t>というファイルの</a:t>
            </a:r>
            <a:r>
              <a:rPr lang="en-US" altLang="ja-JP" sz="2400" dirty="0"/>
              <a:t>id</a:t>
            </a:r>
            <a:r>
              <a:rPr lang="ja-JP" altLang="en-US" sz="2400"/>
              <a:t>のカラムには、本来</a:t>
            </a:r>
            <a:endParaRPr lang="en-US" altLang="ja-JP" sz="2400" dirty="0"/>
          </a:p>
          <a:p>
            <a:endParaRPr lang="en-US" altLang="ja-JP" sz="2400" dirty="0"/>
          </a:p>
          <a:p>
            <a:r>
              <a:rPr lang="en-US" altLang="ja-JP" sz="2400" dirty="0"/>
              <a:t>Last Name+</a:t>
            </a:r>
            <a:r>
              <a:rPr lang="ja-JP" altLang="en-US" sz="2400"/>
              <a:t>ゼロ詰めされた数値５桁</a:t>
            </a:r>
            <a:endParaRPr lang="en-US" altLang="ja-JP" sz="2400" dirty="0"/>
          </a:p>
          <a:p>
            <a:endParaRPr lang="en-US" altLang="ja-JP" sz="2400" dirty="0"/>
          </a:p>
          <a:p>
            <a:r>
              <a:rPr lang="ja-JP" altLang="en-US" sz="2400"/>
              <a:t>という</a:t>
            </a:r>
            <a:r>
              <a:rPr lang="en-US" altLang="ja-JP" sz="2400" dirty="0"/>
              <a:t>ID</a:t>
            </a:r>
            <a:r>
              <a:rPr lang="ja-JP" altLang="en-US" sz="2400"/>
              <a:t>が入力されているはずである。</a:t>
            </a:r>
            <a:endParaRPr lang="en-US" altLang="ja-JP" sz="2400" dirty="0"/>
          </a:p>
          <a:p>
            <a:r>
              <a:rPr lang="ja-JP" altLang="en-US" sz="2400"/>
              <a:t>しかし一部入力ミスがあるようで、数値が５桁ではなくなってしまっているものがあり、ミスのある行を表示したい。どのようにすればよいだろうか。</a:t>
            </a:r>
            <a:endParaRPr lang="en-US" altLang="ja-JP" sz="2400" dirty="0"/>
          </a:p>
          <a:p>
            <a:r>
              <a:rPr lang="en-US" altLang="ja-JP" sz="2400" dirty="0"/>
              <a:t>※</a:t>
            </a:r>
            <a:r>
              <a:rPr lang="ja-JP" altLang="en-US" sz="2400"/>
              <a:t>ただし、</a:t>
            </a:r>
            <a:r>
              <a:rPr lang="en-US" altLang="ja-JP" sz="2400" dirty="0"/>
              <a:t>Last Name</a:t>
            </a:r>
            <a:r>
              <a:rPr lang="ja-JP" altLang="en-US" sz="2400"/>
              <a:t>は英字のみで構成されている。</a:t>
            </a:r>
            <a:endParaRPr lang="en-US" altLang="ja-JP" sz="2400" dirty="0"/>
          </a:p>
          <a:p>
            <a:endParaRPr lang="en-US" altLang="ja-JP" sz="2400" dirty="0"/>
          </a:p>
        </p:txBody>
      </p:sp>
      <p:sp>
        <p:nvSpPr>
          <p:cNvPr id="5" name="テキスト ボックス 4">
            <a:extLst>
              <a:ext uri="{FF2B5EF4-FFF2-40B4-BE49-F238E27FC236}">
                <a16:creationId xmlns:a16="http://schemas.microsoft.com/office/drawing/2014/main" id="{65F26E02-10C9-BA4D-AEFD-F88FB04DC613}"/>
              </a:ext>
            </a:extLst>
          </p:cNvPr>
          <p:cNvSpPr txBox="1"/>
          <p:nvPr/>
        </p:nvSpPr>
        <p:spPr>
          <a:xfrm>
            <a:off x="3378401" y="512957"/>
            <a:ext cx="3172663" cy="461665"/>
          </a:xfrm>
          <a:prstGeom prst="rect">
            <a:avLst/>
          </a:prstGeom>
          <a:noFill/>
        </p:spPr>
        <p:txBody>
          <a:bodyPr wrap="none" rtlCol="0">
            <a:spAutoFit/>
          </a:bodyPr>
          <a:lstStyle/>
          <a:p>
            <a:r>
              <a:rPr kumimoji="1" lang="ja-JP" altLang="en-US" sz="2400"/>
              <a:t>３．正規表現</a:t>
            </a:r>
            <a:r>
              <a:rPr kumimoji="1" lang="en-US" altLang="ja-JP" sz="2400" dirty="0"/>
              <a:t>~</a:t>
            </a:r>
            <a:r>
              <a:rPr kumimoji="1" lang="ja-JP" altLang="en-US" sz="2400"/>
              <a:t>夜明け</a:t>
            </a:r>
          </a:p>
        </p:txBody>
      </p:sp>
    </p:spTree>
    <p:extLst>
      <p:ext uri="{BB962C8B-B14F-4D97-AF65-F5344CB8AC3E}">
        <p14:creationId xmlns:p14="http://schemas.microsoft.com/office/powerpoint/2010/main" val="1750302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22EBC6B-F28E-D049-9D74-B96BDB56A530}"/>
              </a:ext>
            </a:extLst>
          </p:cNvPr>
          <p:cNvSpPr txBox="1"/>
          <p:nvPr/>
        </p:nvSpPr>
        <p:spPr>
          <a:xfrm>
            <a:off x="423746" y="512957"/>
            <a:ext cx="2954655" cy="461665"/>
          </a:xfrm>
          <a:prstGeom prst="rect">
            <a:avLst/>
          </a:prstGeom>
          <a:noFill/>
        </p:spPr>
        <p:txBody>
          <a:bodyPr wrap="none" rtlCol="0">
            <a:spAutoFit/>
          </a:bodyPr>
          <a:lstStyle/>
          <a:p>
            <a:r>
              <a:rPr lang="ja-JP" altLang="en-US" sz="2400"/>
              <a:t>正規表現ことはじめ</a:t>
            </a:r>
            <a:endParaRPr kumimoji="1" lang="ja-JP" altLang="en-US" sz="2400"/>
          </a:p>
        </p:txBody>
      </p:sp>
      <p:sp>
        <p:nvSpPr>
          <p:cNvPr id="5" name="テキスト ボックス 4">
            <a:extLst>
              <a:ext uri="{FF2B5EF4-FFF2-40B4-BE49-F238E27FC236}">
                <a16:creationId xmlns:a16="http://schemas.microsoft.com/office/drawing/2014/main" id="{65F26E02-10C9-BA4D-AEFD-F88FB04DC613}"/>
              </a:ext>
            </a:extLst>
          </p:cNvPr>
          <p:cNvSpPr txBox="1"/>
          <p:nvPr/>
        </p:nvSpPr>
        <p:spPr>
          <a:xfrm>
            <a:off x="423746" y="1177461"/>
            <a:ext cx="5487400" cy="461665"/>
          </a:xfrm>
          <a:prstGeom prst="rect">
            <a:avLst/>
          </a:prstGeom>
          <a:noFill/>
        </p:spPr>
        <p:txBody>
          <a:bodyPr wrap="none" rtlCol="0">
            <a:spAutoFit/>
          </a:bodyPr>
          <a:lstStyle/>
          <a:p>
            <a:r>
              <a:rPr lang="en-US" altLang="ja-JP" sz="2400" dirty="0"/>
              <a:t>Python</a:t>
            </a:r>
            <a:r>
              <a:rPr lang="ja-JP" altLang="en-US" sz="2400"/>
              <a:t>における正規表現のつかいかた</a:t>
            </a:r>
            <a:endParaRPr kumimoji="1" lang="ja-JP" altLang="en-US" sz="2400"/>
          </a:p>
        </p:txBody>
      </p:sp>
      <p:sp>
        <p:nvSpPr>
          <p:cNvPr id="4" name="テキスト ボックス 3">
            <a:extLst>
              <a:ext uri="{FF2B5EF4-FFF2-40B4-BE49-F238E27FC236}">
                <a16:creationId xmlns:a16="http://schemas.microsoft.com/office/drawing/2014/main" id="{EEEA28D1-E880-BF4E-88BC-891E0A964B93}"/>
              </a:ext>
            </a:extLst>
          </p:cNvPr>
          <p:cNvSpPr txBox="1"/>
          <p:nvPr/>
        </p:nvSpPr>
        <p:spPr>
          <a:xfrm>
            <a:off x="624468" y="1918010"/>
            <a:ext cx="8494633" cy="369332"/>
          </a:xfrm>
          <a:prstGeom prst="rect">
            <a:avLst/>
          </a:prstGeom>
          <a:noFill/>
        </p:spPr>
        <p:txBody>
          <a:bodyPr wrap="none" rtlCol="0">
            <a:spAutoFit/>
          </a:bodyPr>
          <a:lstStyle/>
          <a:p>
            <a:r>
              <a:rPr kumimoji="1" lang="ja-JP" altLang="en-US"/>
              <a:t>１．正規表現をあらかじめコンパイルしたインスタンスを作成して利用する方法</a:t>
            </a:r>
          </a:p>
        </p:txBody>
      </p:sp>
      <p:sp>
        <p:nvSpPr>
          <p:cNvPr id="6" name="テキスト ボックス 5">
            <a:extLst>
              <a:ext uri="{FF2B5EF4-FFF2-40B4-BE49-F238E27FC236}">
                <a16:creationId xmlns:a16="http://schemas.microsoft.com/office/drawing/2014/main" id="{55D080CF-6086-2242-9F98-E5D25B4665DD}"/>
              </a:ext>
            </a:extLst>
          </p:cNvPr>
          <p:cNvSpPr txBox="1"/>
          <p:nvPr/>
        </p:nvSpPr>
        <p:spPr>
          <a:xfrm>
            <a:off x="624468" y="4479074"/>
            <a:ext cx="6167073" cy="369332"/>
          </a:xfrm>
          <a:prstGeom prst="rect">
            <a:avLst/>
          </a:prstGeom>
          <a:noFill/>
        </p:spPr>
        <p:txBody>
          <a:bodyPr wrap="none" rtlCol="0">
            <a:spAutoFit/>
          </a:bodyPr>
          <a:lstStyle/>
          <a:p>
            <a:r>
              <a:rPr lang="ja-JP" altLang="en-US"/>
              <a:t>２</a:t>
            </a:r>
            <a:r>
              <a:rPr kumimoji="1" lang="ja-JP" altLang="en-US"/>
              <a:t>．</a:t>
            </a:r>
            <a:r>
              <a:rPr kumimoji="1" lang="en-US" altLang="ja-JP" dirty="0"/>
              <a:t>re</a:t>
            </a:r>
            <a:r>
              <a:rPr kumimoji="1" lang="ja-JP" altLang="en-US"/>
              <a:t>パッケージから直接クラスメソッドを利用する方法</a:t>
            </a:r>
          </a:p>
        </p:txBody>
      </p:sp>
      <p:pic>
        <p:nvPicPr>
          <p:cNvPr id="7" name="図 6">
            <a:extLst>
              <a:ext uri="{FF2B5EF4-FFF2-40B4-BE49-F238E27FC236}">
                <a16:creationId xmlns:a16="http://schemas.microsoft.com/office/drawing/2014/main" id="{F41BE667-7BFB-0C49-A445-9C6824BBBD0F}"/>
              </a:ext>
            </a:extLst>
          </p:cNvPr>
          <p:cNvPicPr>
            <a:picLocks noChangeAspect="1"/>
          </p:cNvPicPr>
          <p:nvPr/>
        </p:nvPicPr>
        <p:blipFill>
          <a:blip r:embed="rId2"/>
          <a:stretch>
            <a:fillRect/>
          </a:stretch>
        </p:blipFill>
        <p:spPr>
          <a:xfrm>
            <a:off x="3167446" y="2462200"/>
            <a:ext cx="5029200" cy="1193800"/>
          </a:xfrm>
          <a:prstGeom prst="rect">
            <a:avLst/>
          </a:prstGeom>
        </p:spPr>
      </p:pic>
      <p:sp>
        <p:nvSpPr>
          <p:cNvPr id="8" name="テキスト ボックス 7">
            <a:extLst>
              <a:ext uri="{FF2B5EF4-FFF2-40B4-BE49-F238E27FC236}">
                <a16:creationId xmlns:a16="http://schemas.microsoft.com/office/drawing/2014/main" id="{364A271E-484D-BA40-A6C7-36B544AA7F6F}"/>
              </a:ext>
            </a:extLst>
          </p:cNvPr>
          <p:cNvSpPr txBox="1"/>
          <p:nvPr/>
        </p:nvSpPr>
        <p:spPr>
          <a:xfrm>
            <a:off x="6488486" y="3882871"/>
            <a:ext cx="3416320" cy="369332"/>
          </a:xfrm>
          <a:prstGeom prst="rect">
            <a:avLst/>
          </a:prstGeom>
          <a:noFill/>
        </p:spPr>
        <p:txBody>
          <a:bodyPr wrap="none" rtlCol="0">
            <a:spAutoFit/>
          </a:bodyPr>
          <a:lstStyle/>
          <a:p>
            <a:r>
              <a:rPr lang="ja-JP" altLang="en-US"/>
              <a:t>多くの場合はこちらをとります</a:t>
            </a:r>
            <a:endParaRPr kumimoji="1" lang="ja-JP" altLang="en-US"/>
          </a:p>
        </p:txBody>
      </p:sp>
      <p:pic>
        <p:nvPicPr>
          <p:cNvPr id="9" name="図 8">
            <a:extLst>
              <a:ext uri="{FF2B5EF4-FFF2-40B4-BE49-F238E27FC236}">
                <a16:creationId xmlns:a16="http://schemas.microsoft.com/office/drawing/2014/main" id="{4275F8FB-4C78-B348-B1C1-D31700ED32F1}"/>
              </a:ext>
            </a:extLst>
          </p:cNvPr>
          <p:cNvPicPr>
            <a:picLocks noChangeAspect="1"/>
          </p:cNvPicPr>
          <p:nvPr/>
        </p:nvPicPr>
        <p:blipFill>
          <a:blip r:embed="rId3"/>
          <a:stretch>
            <a:fillRect/>
          </a:stretch>
        </p:blipFill>
        <p:spPr>
          <a:xfrm>
            <a:off x="3167446" y="4974373"/>
            <a:ext cx="4762500" cy="990600"/>
          </a:xfrm>
          <a:prstGeom prst="rect">
            <a:avLst/>
          </a:prstGeom>
        </p:spPr>
      </p:pic>
    </p:spTree>
    <p:extLst>
      <p:ext uri="{BB962C8B-B14F-4D97-AF65-F5344CB8AC3E}">
        <p14:creationId xmlns:p14="http://schemas.microsoft.com/office/powerpoint/2010/main" val="3033339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22EBC6B-F28E-D049-9D74-B96BDB56A530}"/>
              </a:ext>
            </a:extLst>
          </p:cNvPr>
          <p:cNvSpPr txBox="1"/>
          <p:nvPr/>
        </p:nvSpPr>
        <p:spPr>
          <a:xfrm>
            <a:off x="423746" y="512957"/>
            <a:ext cx="2954655" cy="461665"/>
          </a:xfrm>
          <a:prstGeom prst="rect">
            <a:avLst/>
          </a:prstGeom>
          <a:noFill/>
        </p:spPr>
        <p:txBody>
          <a:bodyPr wrap="none" rtlCol="0">
            <a:spAutoFit/>
          </a:bodyPr>
          <a:lstStyle/>
          <a:p>
            <a:r>
              <a:rPr lang="ja-JP" altLang="en-US" sz="2400"/>
              <a:t>正規表現ことはじめ</a:t>
            </a:r>
            <a:endParaRPr kumimoji="1" lang="ja-JP" altLang="en-US" sz="2400"/>
          </a:p>
        </p:txBody>
      </p:sp>
      <p:sp>
        <p:nvSpPr>
          <p:cNvPr id="5" name="テキスト ボックス 4">
            <a:extLst>
              <a:ext uri="{FF2B5EF4-FFF2-40B4-BE49-F238E27FC236}">
                <a16:creationId xmlns:a16="http://schemas.microsoft.com/office/drawing/2014/main" id="{65F26E02-10C9-BA4D-AEFD-F88FB04DC613}"/>
              </a:ext>
            </a:extLst>
          </p:cNvPr>
          <p:cNvSpPr txBox="1"/>
          <p:nvPr/>
        </p:nvSpPr>
        <p:spPr>
          <a:xfrm>
            <a:off x="423746" y="1177461"/>
            <a:ext cx="3570208" cy="461665"/>
          </a:xfrm>
          <a:prstGeom prst="rect">
            <a:avLst/>
          </a:prstGeom>
          <a:noFill/>
        </p:spPr>
        <p:txBody>
          <a:bodyPr wrap="none" rtlCol="0">
            <a:spAutoFit/>
          </a:bodyPr>
          <a:lstStyle/>
          <a:p>
            <a:r>
              <a:rPr lang="ja-JP" altLang="en-US" sz="2400"/>
              <a:t>正規表現の主な使いみち</a:t>
            </a:r>
            <a:endParaRPr kumimoji="1" lang="ja-JP" altLang="en-US" sz="2400"/>
          </a:p>
        </p:txBody>
      </p:sp>
      <p:sp>
        <p:nvSpPr>
          <p:cNvPr id="6" name="テキスト ボックス 5">
            <a:extLst>
              <a:ext uri="{FF2B5EF4-FFF2-40B4-BE49-F238E27FC236}">
                <a16:creationId xmlns:a16="http://schemas.microsoft.com/office/drawing/2014/main" id="{55D080CF-6086-2242-9F98-E5D25B4665DD}"/>
              </a:ext>
            </a:extLst>
          </p:cNvPr>
          <p:cNvSpPr txBox="1"/>
          <p:nvPr/>
        </p:nvSpPr>
        <p:spPr>
          <a:xfrm>
            <a:off x="724829" y="1841965"/>
            <a:ext cx="7109639" cy="369332"/>
          </a:xfrm>
          <a:prstGeom prst="rect">
            <a:avLst/>
          </a:prstGeom>
          <a:noFill/>
        </p:spPr>
        <p:txBody>
          <a:bodyPr wrap="none" rtlCol="0">
            <a:spAutoFit/>
          </a:bodyPr>
          <a:lstStyle/>
          <a:p>
            <a:r>
              <a:rPr lang="ja-JP" altLang="en-US"/>
              <a:t>１．ある文字列の中に興味のある文字列が存在するかどうかの判定</a:t>
            </a:r>
            <a:endParaRPr kumimoji="1" lang="ja-JP" altLang="en-US"/>
          </a:p>
        </p:txBody>
      </p:sp>
      <p:sp>
        <p:nvSpPr>
          <p:cNvPr id="7" name="テキスト ボックス 6">
            <a:extLst>
              <a:ext uri="{FF2B5EF4-FFF2-40B4-BE49-F238E27FC236}">
                <a16:creationId xmlns:a16="http://schemas.microsoft.com/office/drawing/2014/main" id="{7FCEFEF6-FBB0-9248-9848-C7A52F6772FC}"/>
              </a:ext>
            </a:extLst>
          </p:cNvPr>
          <p:cNvSpPr txBox="1"/>
          <p:nvPr/>
        </p:nvSpPr>
        <p:spPr>
          <a:xfrm>
            <a:off x="724829" y="2618833"/>
            <a:ext cx="5724644" cy="369332"/>
          </a:xfrm>
          <a:prstGeom prst="rect">
            <a:avLst/>
          </a:prstGeom>
          <a:noFill/>
        </p:spPr>
        <p:txBody>
          <a:bodyPr wrap="none" rtlCol="0">
            <a:spAutoFit/>
          </a:bodyPr>
          <a:lstStyle/>
          <a:p>
            <a:r>
              <a:rPr lang="ja-JP" altLang="en-US"/>
              <a:t>２．ある文字列の中の特定の文字列を置換、削除する</a:t>
            </a:r>
            <a:endParaRPr kumimoji="1" lang="ja-JP" altLang="en-US"/>
          </a:p>
        </p:txBody>
      </p:sp>
      <p:sp>
        <p:nvSpPr>
          <p:cNvPr id="8" name="テキスト ボックス 7">
            <a:extLst>
              <a:ext uri="{FF2B5EF4-FFF2-40B4-BE49-F238E27FC236}">
                <a16:creationId xmlns:a16="http://schemas.microsoft.com/office/drawing/2014/main" id="{43494078-5A9C-504B-8640-CDE9FAF482E5}"/>
              </a:ext>
            </a:extLst>
          </p:cNvPr>
          <p:cNvSpPr txBox="1"/>
          <p:nvPr/>
        </p:nvSpPr>
        <p:spPr>
          <a:xfrm>
            <a:off x="724829" y="3473760"/>
            <a:ext cx="5032147" cy="369332"/>
          </a:xfrm>
          <a:prstGeom prst="rect">
            <a:avLst/>
          </a:prstGeom>
          <a:noFill/>
        </p:spPr>
        <p:txBody>
          <a:bodyPr wrap="none" rtlCol="0">
            <a:spAutoFit/>
          </a:bodyPr>
          <a:lstStyle/>
          <a:p>
            <a:r>
              <a:rPr lang="ja-JP" altLang="en-US"/>
              <a:t>３．ある文字列の中の特定の文字列を抽出する</a:t>
            </a:r>
            <a:endParaRPr kumimoji="1" lang="ja-JP" altLang="en-US"/>
          </a:p>
        </p:txBody>
      </p:sp>
      <p:sp>
        <p:nvSpPr>
          <p:cNvPr id="3" name="テキスト ボックス 2">
            <a:extLst>
              <a:ext uri="{FF2B5EF4-FFF2-40B4-BE49-F238E27FC236}">
                <a16:creationId xmlns:a16="http://schemas.microsoft.com/office/drawing/2014/main" id="{914D5707-181A-6248-958B-DE956C6B80B0}"/>
              </a:ext>
            </a:extLst>
          </p:cNvPr>
          <p:cNvSpPr txBox="1"/>
          <p:nvPr/>
        </p:nvSpPr>
        <p:spPr>
          <a:xfrm>
            <a:off x="6021658" y="3454813"/>
            <a:ext cx="1569660" cy="369332"/>
          </a:xfrm>
          <a:prstGeom prst="rect">
            <a:avLst/>
          </a:prstGeom>
          <a:noFill/>
        </p:spPr>
        <p:txBody>
          <a:bodyPr wrap="none" rtlCol="0">
            <a:spAutoFit/>
          </a:bodyPr>
          <a:lstStyle/>
          <a:p>
            <a:r>
              <a:rPr kumimoji="1" lang="ja-JP" altLang="en-US">
                <a:solidFill>
                  <a:srgbClr val="FF0000"/>
                </a:solidFill>
              </a:rPr>
              <a:t>←今日はこれ</a:t>
            </a:r>
          </a:p>
        </p:txBody>
      </p:sp>
      <p:sp>
        <p:nvSpPr>
          <p:cNvPr id="9" name="テキスト ボックス 8">
            <a:extLst>
              <a:ext uri="{FF2B5EF4-FFF2-40B4-BE49-F238E27FC236}">
                <a16:creationId xmlns:a16="http://schemas.microsoft.com/office/drawing/2014/main" id="{A2A95535-C857-2542-B3DF-EE10234D1452}"/>
              </a:ext>
            </a:extLst>
          </p:cNvPr>
          <p:cNvSpPr txBox="1"/>
          <p:nvPr/>
        </p:nvSpPr>
        <p:spPr>
          <a:xfrm>
            <a:off x="1238708" y="3976906"/>
            <a:ext cx="5262979" cy="1754326"/>
          </a:xfrm>
          <a:prstGeom prst="rect">
            <a:avLst/>
          </a:prstGeom>
          <a:noFill/>
        </p:spPr>
        <p:txBody>
          <a:bodyPr wrap="none" rtlCol="0">
            <a:spAutoFit/>
          </a:bodyPr>
          <a:lstStyle/>
          <a:p>
            <a:r>
              <a:rPr kumimoji="1" lang="ja-JP" altLang="en-US"/>
              <a:t>流れ：</a:t>
            </a:r>
            <a:endParaRPr kumimoji="1" lang="en-US" altLang="ja-JP" dirty="0"/>
          </a:p>
          <a:p>
            <a:r>
              <a:rPr lang="ja-JP" altLang="en-US"/>
              <a:t>　文字列をパターンにマッチさせてみる</a:t>
            </a:r>
            <a:endParaRPr lang="en-US" altLang="ja-JP" dirty="0"/>
          </a:p>
          <a:p>
            <a:r>
              <a:rPr kumimoji="1" lang="ja-JP" altLang="en-US"/>
              <a:t>　　　　　　　　　↓</a:t>
            </a:r>
            <a:endParaRPr kumimoji="1" lang="en-US" altLang="ja-JP" dirty="0"/>
          </a:p>
          <a:p>
            <a:r>
              <a:rPr lang="ja-JP" altLang="en-US"/>
              <a:t>　マッチした場合、マッチオブジェクトが返る</a:t>
            </a:r>
            <a:endParaRPr lang="en-US" altLang="ja-JP" dirty="0"/>
          </a:p>
          <a:p>
            <a:r>
              <a:rPr kumimoji="1" lang="ja-JP" altLang="en-US"/>
              <a:t>　　　　　　　　　</a:t>
            </a:r>
            <a:r>
              <a:rPr lang="ja-JP" altLang="en-US"/>
              <a:t>↓</a:t>
            </a:r>
            <a:endParaRPr lang="en-US" altLang="ja-JP" dirty="0"/>
          </a:p>
          <a:p>
            <a:r>
              <a:rPr kumimoji="1" lang="ja-JP" altLang="en-US"/>
              <a:t>　マッチオブジェクトから、該当部分を取り出す</a:t>
            </a:r>
          </a:p>
        </p:txBody>
      </p:sp>
    </p:spTree>
    <p:extLst>
      <p:ext uri="{BB962C8B-B14F-4D97-AF65-F5344CB8AC3E}">
        <p14:creationId xmlns:p14="http://schemas.microsoft.com/office/powerpoint/2010/main" val="3054686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BDBF1E7-004A-6943-A2B7-91CBDB904859}"/>
              </a:ext>
            </a:extLst>
          </p:cNvPr>
          <p:cNvSpPr txBox="1"/>
          <p:nvPr/>
        </p:nvSpPr>
        <p:spPr>
          <a:xfrm>
            <a:off x="379142" y="412594"/>
            <a:ext cx="4801314" cy="461665"/>
          </a:xfrm>
          <a:prstGeom prst="rect">
            <a:avLst/>
          </a:prstGeom>
          <a:noFill/>
        </p:spPr>
        <p:txBody>
          <a:bodyPr wrap="none" rtlCol="0">
            <a:spAutoFit/>
          </a:bodyPr>
          <a:lstStyle/>
          <a:p>
            <a:r>
              <a:rPr kumimoji="1" lang="ja-JP" altLang="en-US" sz="2400"/>
              <a:t>まずは押さえておきたい正規表現</a:t>
            </a:r>
          </a:p>
        </p:txBody>
      </p:sp>
      <p:sp>
        <p:nvSpPr>
          <p:cNvPr id="3" name="テキスト ボックス 2">
            <a:extLst>
              <a:ext uri="{FF2B5EF4-FFF2-40B4-BE49-F238E27FC236}">
                <a16:creationId xmlns:a16="http://schemas.microsoft.com/office/drawing/2014/main" id="{58BEDA40-EE55-3140-844E-9CE0DA817B80}"/>
              </a:ext>
            </a:extLst>
          </p:cNvPr>
          <p:cNvSpPr txBox="1"/>
          <p:nvPr/>
        </p:nvSpPr>
        <p:spPr>
          <a:xfrm>
            <a:off x="1310486" y="1159726"/>
            <a:ext cx="5852884" cy="2585323"/>
          </a:xfrm>
          <a:prstGeom prst="rect">
            <a:avLst/>
          </a:prstGeom>
          <a:noFill/>
        </p:spPr>
        <p:txBody>
          <a:bodyPr wrap="none" rtlCol="0">
            <a:spAutoFit/>
          </a:bodyPr>
          <a:lstStyle/>
          <a:p>
            <a:r>
              <a:rPr kumimoji="1" lang="en-US" altLang="ja-JP" dirty="0"/>
              <a:t>^   …  </a:t>
            </a:r>
            <a:r>
              <a:rPr kumimoji="1" lang="ja-JP" altLang="en-US"/>
              <a:t>文字列の先頭を表す</a:t>
            </a:r>
            <a:endParaRPr kumimoji="1" lang="en-US" altLang="ja-JP" dirty="0"/>
          </a:p>
          <a:p>
            <a:r>
              <a:rPr lang="en-US" altLang="ja-JP" dirty="0"/>
              <a:t>$   …  </a:t>
            </a:r>
            <a:r>
              <a:rPr lang="ja-JP" altLang="en-US"/>
              <a:t>文字列の末尾を表す</a:t>
            </a:r>
            <a:endParaRPr lang="en-US" altLang="ja-JP" dirty="0"/>
          </a:p>
          <a:p>
            <a:r>
              <a:rPr lang="en-US" altLang="ja-JP" dirty="0"/>
              <a:t>.    …  </a:t>
            </a:r>
            <a:r>
              <a:rPr lang="ja-JP" altLang="en-US"/>
              <a:t>改行文字以外の任意の１文字を表す</a:t>
            </a:r>
            <a:endParaRPr lang="en-US" altLang="ja-JP" dirty="0"/>
          </a:p>
          <a:p>
            <a:r>
              <a:rPr lang="en-US" altLang="ja-JP" dirty="0"/>
              <a:t>*   …  </a:t>
            </a:r>
            <a:r>
              <a:rPr lang="ja-JP" altLang="en-US"/>
              <a:t>直前の表現が０文字以上あることを示す</a:t>
            </a:r>
            <a:endParaRPr lang="en-US" altLang="ja-JP" dirty="0"/>
          </a:p>
          <a:p>
            <a:r>
              <a:rPr lang="en-US" altLang="ja-JP" dirty="0"/>
              <a:t>+  …  </a:t>
            </a:r>
            <a:r>
              <a:rPr lang="ja-JP" altLang="en-US"/>
              <a:t>直前の表現が１文字以上あることを示す</a:t>
            </a:r>
            <a:endParaRPr lang="en-US" altLang="ja-JP" dirty="0"/>
          </a:p>
          <a:p>
            <a:endParaRPr lang="en-US" altLang="ja-JP" dirty="0"/>
          </a:p>
          <a:p>
            <a:r>
              <a:rPr lang="en-US" altLang="ja-JP" dirty="0"/>
              <a:t>[ ] …  </a:t>
            </a:r>
            <a:r>
              <a:rPr lang="ja-JP" altLang="en-US"/>
              <a:t>文字の集合を表す</a:t>
            </a:r>
            <a:endParaRPr lang="en-US" altLang="ja-JP" dirty="0"/>
          </a:p>
          <a:p>
            <a:r>
              <a:rPr lang="ja-JP" altLang="en-US"/>
              <a:t>　　　</a:t>
            </a:r>
            <a:r>
              <a:rPr lang="en-US" altLang="ja-JP" dirty="0"/>
              <a:t>ex. [a-z] -&gt; a</a:t>
            </a:r>
            <a:r>
              <a:rPr lang="ja-JP" altLang="en-US"/>
              <a:t>から</a:t>
            </a:r>
            <a:r>
              <a:rPr lang="en-US" altLang="ja-JP" dirty="0"/>
              <a:t>z</a:t>
            </a:r>
            <a:r>
              <a:rPr lang="ja-JP" altLang="en-US"/>
              <a:t>までの小文字アルファベット</a:t>
            </a:r>
            <a:endParaRPr lang="en-US" altLang="ja-JP" dirty="0"/>
          </a:p>
          <a:p>
            <a:r>
              <a:rPr lang="ja-JP" altLang="en-US"/>
              <a:t>　　　　</a:t>
            </a:r>
            <a:r>
              <a:rPr lang="en-US" altLang="ja-JP" dirty="0"/>
              <a:t>  [0-9] -&gt; 0</a:t>
            </a:r>
            <a:r>
              <a:rPr lang="ja-JP" altLang="en-US"/>
              <a:t>から</a:t>
            </a:r>
            <a:r>
              <a:rPr lang="en-US" altLang="ja-JP" dirty="0"/>
              <a:t>9</a:t>
            </a:r>
            <a:r>
              <a:rPr lang="ja-JP" altLang="en-US"/>
              <a:t>までの数字</a:t>
            </a:r>
            <a:endParaRPr lang="en-US" altLang="ja-JP" dirty="0"/>
          </a:p>
        </p:txBody>
      </p:sp>
      <p:sp>
        <p:nvSpPr>
          <p:cNvPr id="4" name="テキスト ボックス 3">
            <a:extLst>
              <a:ext uri="{FF2B5EF4-FFF2-40B4-BE49-F238E27FC236}">
                <a16:creationId xmlns:a16="http://schemas.microsoft.com/office/drawing/2014/main" id="{27A57292-2443-6B4F-9BB4-0879BADB7AD8}"/>
              </a:ext>
            </a:extLst>
          </p:cNvPr>
          <p:cNvSpPr txBox="1"/>
          <p:nvPr/>
        </p:nvSpPr>
        <p:spPr>
          <a:xfrm>
            <a:off x="1310486" y="4030516"/>
            <a:ext cx="10944022" cy="2031325"/>
          </a:xfrm>
          <a:prstGeom prst="rect">
            <a:avLst/>
          </a:prstGeom>
          <a:noFill/>
        </p:spPr>
        <p:txBody>
          <a:bodyPr wrap="none" rtlCol="0">
            <a:spAutoFit/>
          </a:bodyPr>
          <a:lstStyle/>
          <a:p>
            <a:r>
              <a:rPr kumimoji="1" lang="ja-JP" altLang="en-US"/>
              <a:t>例：</a:t>
            </a:r>
            <a:endParaRPr kumimoji="1" lang="en-US" altLang="ja-JP" dirty="0"/>
          </a:p>
          <a:p>
            <a:r>
              <a:rPr lang="ja-JP" altLang="en-US"/>
              <a:t>　　</a:t>
            </a:r>
            <a:r>
              <a:rPr lang="en-US" altLang="ja-JP" dirty="0"/>
              <a:t>r’.*apple.*’     -&gt; </a:t>
            </a:r>
            <a:r>
              <a:rPr lang="ja-JP" altLang="en-US"/>
              <a:t>文中に</a:t>
            </a:r>
            <a:r>
              <a:rPr lang="en-US" altLang="ja-JP" dirty="0"/>
              <a:t>apple</a:t>
            </a:r>
            <a:r>
              <a:rPr lang="ja-JP" altLang="en-US"/>
              <a:t>という文字列が含まれていればマッチ。前後になにか文字があっても</a:t>
            </a:r>
            <a:endParaRPr lang="en-US" altLang="ja-JP" dirty="0"/>
          </a:p>
          <a:p>
            <a:r>
              <a:rPr kumimoji="1" lang="ja-JP" altLang="en-US"/>
              <a:t>　　　　　　　　　　なくても</a:t>
            </a:r>
            <a:r>
              <a:rPr kumimoji="1" lang="en-US" altLang="ja-JP" dirty="0"/>
              <a:t>OK</a:t>
            </a:r>
          </a:p>
          <a:p>
            <a:r>
              <a:rPr lang="en-US" altLang="ja-JP" dirty="0"/>
              <a:t>       </a:t>
            </a:r>
            <a:r>
              <a:rPr lang="en-US" altLang="ja-JP" dirty="0" err="1"/>
              <a:t>r’.+apple</a:t>
            </a:r>
            <a:r>
              <a:rPr lang="en-US" altLang="ja-JP" dirty="0"/>
              <a:t>.*’    -&gt; </a:t>
            </a:r>
            <a:r>
              <a:rPr lang="ja-JP" altLang="en-US"/>
              <a:t>文中に</a:t>
            </a:r>
            <a:r>
              <a:rPr lang="en-US" altLang="ja-JP" dirty="0"/>
              <a:t>apple</a:t>
            </a:r>
            <a:r>
              <a:rPr lang="ja-JP" altLang="en-US"/>
              <a:t>という文字が含まれていて、かつ、</a:t>
            </a:r>
            <a:r>
              <a:rPr lang="en-US" altLang="ja-JP" dirty="0"/>
              <a:t>apple</a:t>
            </a:r>
            <a:r>
              <a:rPr lang="ja-JP" altLang="en-US"/>
              <a:t>の前に任意の文字が１文字</a:t>
            </a:r>
            <a:endParaRPr lang="en-US" altLang="ja-JP" dirty="0"/>
          </a:p>
          <a:p>
            <a:r>
              <a:rPr kumimoji="1" lang="ja-JP" altLang="en-US"/>
              <a:t>　　　　　　　　　　以上あれば</a:t>
            </a:r>
            <a:r>
              <a:rPr kumimoji="1" lang="en-US" altLang="ja-JP" dirty="0"/>
              <a:t>OK</a:t>
            </a:r>
            <a:r>
              <a:rPr kumimoji="1" lang="ja-JP" altLang="en-US"/>
              <a:t>。</a:t>
            </a:r>
            <a:r>
              <a:rPr kumimoji="1" lang="en-US" altLang="ja-JP" dirty="0"/>
              <a:t>apple</a:t>
            </a:r>
            <a:r>
              <a:rPr kumimoji="1" lang="ja-JP" altLang="en-US"/>
              <a:t>の後ろは文字があってもなくてもいい。</a:t>
            </a:r>
            <a:endParaRPr kumimoji="1" lang="en-US" altLang="ja-JP" dirty="0"/>
          </a:p>
          <a:p>
            <a:r>
              <a:rPr lang="ja-JP" altLang="en-US"/>
              <a:t>　　</a:t>
            </a:r>
            <a:r>
              <a:rPr lang="en-US" altLang="ja-JP" dirty="0"/>
              <a:t>r’^[a-z]+.+’   -&gt; </a:t>
            </a:r>
            <a:r>
              <a:rPr lang="ja-JP" altLang="en-US"/>
              <a:t>文の最初にアルファベットの小文字が１文字以上あり、その後任意の文字が１文字</a:t>
            </a:r>
            <a:endParaRPr lang="en-US" altLang="ja-JP" dirty="0"/>
          </a:p>
          <a:p>
            <a:r>
              <a:rPr kumimoji="1" lang="ja-JP" altLang="en-US"/>
              <a:t>　　　　　　　　　　以上あれば</a:t>
            </a:r>
            <a:r>
              <a:rPr kumimoji="1" lang="en-US" altLang="ja-JP" dirty="0"/>
              <a:t>OK</a:t>
            </a:r>
            <a:r>
              <a:rPr kumimoji="1" lang="ja-JP" altLang="en-US"/>
              <a:t>。</a:t>
            </a:r>
          </a:p>
        </p:txBody>
      </p:sp>
    </p:spTree>
    <p:extLst>
      <p:ext uri="{BB962C8B-B14F-4D97-AF65-F5344CB8AC3E}">
        <p14:creationId xmlns:p14="http://schemas.microsoft.com/office/powerpoint/2010/main" val="4974920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8318</TotalTime>
  <Words>922</Words>
  <Application>Microsoft Macintosh PowerPoint</Application>
  <PresentationFormat>ワイド画面</PresentationFormat>
  <Paragraphs>95</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游ゴシック</vt:lpstr>
      <vt:lpstr>游ゴシック Light</vt:lpstr>
      <vt:lpstr>Arial</vt:lpstr>
      <vt:lpstr>Office テーマ</vt:lpstr>
      <vt:lpstr> 苦悶式 ■いアタマを◆くする 宵(酔)のPythonトレーニング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苦悶式ひみつトレーニング</dc:title>
  <dc:creator>井手 厚</dc:creator>
  <cp:lastModifiedBy>IDEATSUSHI</cp:lastModifiedBy>
  <cp:revision>178</cp:revision>
  <dcterms:created xsi:type="dcterms:W3CDTF">2020-03-15T01:44:30Z</dcterms:created>
  <dcterms:modified xsi:type="dcterms:W3CDTF">2020-06-27T12:11:11Z</dcterms:modified>
</cp:coreProperties>
</file>