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17"/>
  </p:handoutMasterIdLst>
  <p:sldIdLst>
    <p:sldId id="256" r:id="rId2"/>
    <p:sldId id="287" r:id="rId3"/>
    <p:sldId id="288" r:id="rId4"/>
    <p:sldId id="289" r:id="rId5"/>
    <p:sldId id="290" r:id="rId6"/>
    <p:sldId id="291" r:id="rId7"/>
    <p:sldId id="292" r:id="rId8"/>
    <p:sldId id="293" r:id="rId9"/>
    <p:sldId id="294" r:id="rId10"/>
    <p:sldId id="295" r:id="rId11"/>
    <p:sldId id="296" r:id="rId12"/>
    <p:sldId id="297" r:id="rId13"/>
    <p:sldId id="298" r:id="rId14"/>
    <p:sldId id="299" r:id="rId15"/>
    <p:sldId id="285"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06"/>
    <p:restoredTop sz="96405"/>
  </p:normalViewPr>
  <p:slideViewPr>
    <p:cSldViewPr snapToGrid="0" snapToObjects="1">
      <p:cViewPr varScale="1">
        <p:scale>
          <a:sx n="89" d="100"/>
          <a:sy n="89" d="100"/>
        </p:scale>
        <p:origin x="192" y="368"/>
      </p:cViewPr>
      <p:guideLst/>
    </p:cSldViewPr>
  </p:slideViewPr>
  <p:notesTextViewPr>
    <p:cViewPr>
      <p:scale>
        <a:sx n="1" d="1"/>
        <a:sy n="1" d="1"/>
      </p:scale>
      <p:origin x="0" y="0"/>
    </p:cViewPr>
  </p:notesTextViewPr>
  <p:notesViewPr>
    <p:cSldViewPr snapToGrid="0" snapToObjects="1">
      <p:cViewPr varScale="1">
        <p:scale>
          <a:sx n="99" d="100"/>
          <a:sy n="99" d="100"/>
        </p:scale>
        <p:origin x="1784" y="1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handoutMaster" Target="handoutMasters/handout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 xmlns:a16="http://schemas.microsoft.com/office/drawing/2014/main" id="{ADBEE6FF-339E-914D-A9BC-0465AB4689F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 xmlns:a16="http://schemas.microsoft.com/office/drawing/2014/main" id="{BC167061-397E-5B45-A993-1C4CE93B67F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ABCC41-E627-6B47-ABF3-D9E95F125266}" type="datetimeFigureOut">
              <a:rPr kumimoji="1" lang="ja-JP" altLang="en-US" smtClean="0"/>
              <a:t>2020/7/7</a:t>
            </a:fld>
            <a:endParaRPr kumimoji="1" lang="ja-JP" altLang="en-US"/>
          </a:p>
        </p:txBody>
      </p:sp>
      <p:sp>
        <p:nvSpPr>
          <p:cNvPr id="4" name="フッター プレースホルダー 3">
            <a:extLst>
              <a:ext uri="{FF2B5EF4-FFF2-40B4-BE49-F238E27FC236}">
                <a16:creationId xmlns="" xmlns:a16="http://schemas.microsoft.com/office/drawing/2014/main" id="{A33AB116-7382-A14D-9A2F-4A7EFA95B6E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 xmlns:a16="http://schemas.microsoft.com/office/drawing/2014/main" id="{DA0FC4CF-906C-8D4A-A134-D07D4834ABA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6E167B-7EB0-5E40-89ED-FD44E57FC41D}" type="slidenum">
              <a:rPr kumimoji="1" lang="ja-JP" altLang="en-US" smtClean="0"/>
              <a:t>‹#›</a:t>
            </a:fld>
            <a:endParaRPr kumimoji="1" lang="ja-JP" altLang="en-US"/>
          </a:p>
        </p:txBody>
      </p:sp>
    </p:spTree>
    <p:extLst>
      <p:ext uri="{BB962C8B-B14F-4D97-AF65-F5344CB8AC3E}">
        <p14:creationId xmlns:p14="http://schemas.microsoft.com/office/powerpoint/2010/main" val="189100398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73800C25-7700-1447-ADEB-48DA34348A8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 xmlns:a16="http://schemas.microsoft.com/office/drawing/2014/main" id="{4FCD355C-7018-0D4D-A9B8-B3DFE95FA8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 xmlns:a16="http://schemas.microsoft.com/office/drawing/2014/main" id="{06379FC8-6E40-F944-AF0B-525C0564797F}"/>
              </a:ext>
            </a:extLst>
          </p:cNvPr>
          <p:cNvSpPr>
            <a:spLocks noGrp="1"/>
          </p:cNvSpPr>
          <p:nvPr>
            <p:ph type="dt" sz="half" idx="10"/>
          </p:nvPr>
        </p:nvSpPr>
        <p:spPr/>
        <p:txBody>
          <a:bodyPr/>
          <a:lstStyle/>
          <a:p>
            <a:fld id="{FC3EE353-D310-0D4A-8AB7-79A5E01A5976}" type="datetimeFigureOut">
              <a:rPr kumimoji="1" lang="ja-JP" altLang="en-US" smtClean="0"/>
              <a:t>2020/7/7</a:t>
            </a:fld>
            <a:endParaRPr kumimoji="1" lang="ja-JP" altLang="en-US"/>
          </a:p>
        </p:txBody>
      </p:sp>
      <p:sp>
        <p:nvSpPr>
          <p:cNvPr id="5" name="フッター プレースホルダー 4">
            <a:extLst>
              <a:ext uri="{FF2B5EF4-FFF2-40B4-BE49-F238E27FC236}">
                <a16:creationId xmlns="" xmlns:a16="http://schemas.microsoft.com/office/drawing/2014/main" id="{A63ADA55-36F7-8145-AE5D-4BF41212AB5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 xmlns:a16="http://schemas.microsoft.com/office/drawing/2014/main" id="{90114597-A17D-DE47-8FA3-F84111250459}"/>
              </a:ext>
            </a:extLst>
          </p:cNvPr>
          <p:cNvSpPr>
            <a:spLocks noGrp="1"/>
          </p:cNvSpPr>
          <p:nvPr>
            <p:ph type="sldNum" sz="quarter" idx="12"/>
          </p:nvPr>
        </p:nvSpPr>
        <p:spPr/>
        <p:txBody>
          <a:bodyPr/>
          <a:lstStyle/>
          <a:p>
            <a:fld id="{EC426773-4606-0B47-9602-5E31C961C2B6}" type="slidenum">
              <a:rPr kumimoji="1" lang="ja-JP" altLang="en-US" smtClean="0"/>
              <a:t>‹#›</a:t>
            </a:fld>
            <a:endParaRPr kumimoji="1" lang="ja-JP" altLang="en-US"/>
          </a:p>
        </p:txBody>
      </p:sp>
    </p:spTree>
    <p:extLst>
      <p:ext uri="{BB962C8B-B14F-4D97-AF65-F5344CB8AC3E}">
        <p14:creationId xmlns:p14="http://schemas.microsoft.com/office/powerpoint/2010/main" val="857892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44E15A3B-B6F0-D54F-87F5-8E412427A54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 xmlns:a16="http://schemas.microsoft.com/office/drawing/2014/main" id="{1C10FC56-59EB-4B46-8BFC-9D6B555746D6}"/>
              </a:ext>
            </a:extLst>
          </p:cNvPr>
          <p:cNvSpPr>
            <a:spLocks noGrp="1"/>
          </p:cNvSpPr>
          <p:nvPr>
            <p:ph type="body" orient="vert" idx="1"/>
          </p:nvPr>
        </p:nvSpPr>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 xmlns:a16="http://schemas.microsoft.com/office/drawing/2014/main" id="{909ED995-8DF2-FA44-B560-C4463A9895F7}"/>
              </a:ext>
            </a:extLst>
          </p:cNvPr>
          <p:cNvSpPr>
            <a:spLocks noGrp="1"/>
          </p:cNvSpPr>
          <p:nvPr>
            <p:ph type="dt" sz="half" idx="10"/>
          </p:nvPr>
        </p:nvSpPr>
        <p:spPr/>
        <p:txBody>
          <a:bodyPr/>
          <a:lstStyle/>
          <a:p>
            <a:fld id="{FC3EE353-D310-0D4A-8AB7-79A5E01A5976}" type="datetimeFigureOut">
              <a:rPr kumimoji="1" lang="ja-JP" altLang="en-US" smtClean="0"/>
              <a:t>2020/7/7</a:t>
            </a:fld>
            <a:endParaRPr kumimoji="1" lang="ja-JP" altLang="en-US"/>
          </a:p>
        </p:txBody>
      </p:sp>
      <p:sp>
        <p:nvSpPr>
          <p:cNvPr id="5" name="フッター プレースホルダー 4">
            <a:extLst>
              <a:ext uri="{FF2B5EF4-FFF2-40B4-BE49-F238E27FC236}">
                <a16:creationId xmlns="" xmlns:a16="http://schemas.microsoft.com/office/drawing/2014/main" id="{53486AED-50DD-0E47-8659-85FE03F470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 xmlns:a16="http://schemas.microsoft.com/office/drawing/2014/main" id="{54A71158-4F25-734F-8179-C68C7B3C7FC1}"/>
              </a:ext>
            </a:extLst>
          </p:cNvPr>
          <p:cNvSpPr>
            <a:spLocks noGrp="1"/>
          </p:cNvSpPr>
          <p:nvPr>
            <p:ph type="sldNum" sz="quarter" idx="12"/>
          </p:nvPr>
        </p:nvSpPr>
        <p:spPr/>
        <p:txBody>
          <a:bodyPr/>
          <a:lstStyle/>
          <a:p>
            <a:fld id="{EC426773-4606-0B47-9602-5E31C961C2B6}" type="slidenum">
              <a:rPr kumimoji="1" lang="ja-JP" altLang="en-US" smtClean="0"/>
              <a:t>‹#›</a:t>
            </a:fld>
            <a:endParaRPr kumimoji="1" lang="ja-JP" altLang="en-US"/>
          </a:p>
        </p:txBody>
      </p:sp>
    </p:spTree>
    <p:extLst>
      <p:ext uri="{BB962C8B-B14F-4D97-AF65-F5344CB8AC3E}">
        <p14:creationId xmlns:p14="http://schemas.microsoft.com/office/powerpoint/2010/main" val="331012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 xmlns:a16="http://schemas.microsoft.com/office/drawing/2014/main" id="{DA3A1E64-64EC-FB47-A661-097E91CE57F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 xmlns:a16="http://schemas.microsoft.com/office/drawing/2014/main" id="{6DA0177D-ED39-BF46-8E32-0E81A87468BF}"/>
              </a:ext>
            </a:extLst>
          </p:cNvPr>
          <p:cNvSpPr>
            <a:spLocks noGrp="1"/>
          </p:cNvSpPr>
          <p:nvPr>
            <p:ph type="body" orient="vert" idx="1"/>
          </p:nvPr>
        </p:nvSpPr>
        <p:spPr>
          <a:xfrm>
            <a:off x="838200" y="365125"/>
            <a:ext cx="7734300" cy="5811838"/>
          </a:xfrm>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 xmlns:a16="http://schemas.microsoft.com/office/drawing/2014/main" id="{FD58895C-CAC3-F54D-BBA5-0EC178643E26}"/>
              </a:ext>
            </a:extLst>
          </p:cNvPr>
          <p:cNvSpPr>
            <a:spLocks noGrp="1"/>
          </p:cNvSpPr>
          <p:nvPr>
            <p:ph type="dt" sz="half" idx="10"/>
          </p:nvPr>
        </p:nvSpPr>
        <p:spPr/>
        <p:txBody>
          <a:bodyPr/>
          <a:lstStyle/>
          <a:p>
            <a:fld id="{FC3EE353-D310-0D4A-8AB7-79A5E01A5976}" type="datetimeFigureOut">
              <a:rPr kumimoji="1" lang="ja-JP" altLang="en-US" smtClean="0"/>
              <a:t>2020/7/7</a:t>
            </a:fld>
            <a:endParaRPr kumimoji="1" lang="ja-JP" altLang="en-US"/>
          </a:p>
        </p:txBody>
      </p:sp>
      <p:sp>
        <p:nvSpPr>
          <p:cNvPr id="5" name="フッター プレースホルダー 4">
            <a:extLst>
              <a:ext uri="{FF2B5EF4-FFF2-40B4-BE49-F238E27FC236}">
                <a16:creationId xmlns="" xmlns:a16="http://schemas.microsoft.com/office/drawing/2014/main" id="{89B34F8C-64B0-8841-B0CF-3EFD21D1FFC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 xmlns:a16="http://schemas.microsoft.com/office/drawing/2014/main" id="{25D96270-A14C-0148-9E4E-D6CB57C18425}"/>
              </a:ext>
            </a:extLst>
          </p:cNvPr>
          <p:cNvSpPr>
            <a:spLocks noGrp="1"/>
          </p:cNvSpPr>
          <p:nvPr>
            <p:ph type="sldNum" sz="quarter" idx="12"/>
          </p:nvPr>
        </p:nvSpPr>
        <p:spPr/>
        <p:txBody>
          <a:bodyPr/>
          <a:lstStyle/>
          <a:p>
            <a:fld id="{EC426773-4606-0B47-9602-5E31C961C2B6}" type="slidenum">
              <a:rPr kumimoji="1" lang="ja-JP" altLang="en-US" smtClean="0"/>
              <a:t>‹#›</a:t>
            </a:fld>
            <a:endParaRPr kumimoji="1" lang="ja-JP" altLang="en-US"/>
          </a:p>
        </p:txBody>
      </p:sp>
    </p:spTree>
    <p:extLst>
      <p:ext uri="{BB962C8B-B14F-4D97-AF65-F5344CB8AC3E}">
        <p14:creationId xmlns:p14="http://schemas.microsoft.com/office/powerpoint/2010/main" val="2944821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87BA53BB-DAE5-6046-9635-F1D2999859B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 xmlns:a16="http://schemas.microsoft.com/office/drawing/2014/main" id="{D98D2EEF-C492-6A4D-A7CA-0ADDA1246047}"/>
              </a:ext>
            </a:extLst>
          </p:cNvPr>
          <p:cNvSpPr>
            <a:spLocks noGrp="1"/>
          </p:cNvSpPr>
          <p:nvPr>
            <p:ph idx="1"/>
          </p:nvPr>
        </p:nvSpPr>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 xmlns:a16="http://schemas.microsoft.com/office/drawing/2014/main" id="{CB099C02-CD45-A748-BAF8-F2B5E3C82E24}"/>
              </a:ext>
            </a:extLst>
          </p:cNvPr>
          <p:cNvSpPr>
            <a:spLocks noGrp="1"/>
          </p:cNvSpPr>
          <p:nvPr>
            <p:ph type="dt" sz="half" idx="10"/>
          </p:nvPr>
        </p:nvSpPr>
        <p:spPr/>
        <p:txBody>
          <a:bodyPr/>
          <a:lstStyle/>
          <a:p>
            <a:fld id="{FC3EE353-D310-0D4A-8AB7-79A5E01A5976}" type="datetimeFigureOut">
              <a:rPr kumimoji="1" lang="ja-JP" altLang="en-US" smtClean="0"/>
              <a:t>2020/7/7</a:t>
            </a:fld>
            <a:endParaRPr kumimoji="1" lang="ja-JP" altLang="en-US"/>
          </a:p>
        </p:txBody>
      </p:sp>
      <p:sp>
        <p:nvSpPr>
          <p:cNvPr id="5" name="フッター プレースホルダー 4">
            <a:extLst>
              <a:ext uri="{FF2B5EF4-FFF2-40B4-BE49-F238E27FC236}">
                <a16:creationId xmlns="" xmlns:a16="http://schemas.microsoft.com/office/drawing/2014/main" id="{B9CEFDB0-EFD0-0A4D-83F2-8ACD8BCD565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 xmlns:a16="http://schemas.microsoft.com/office/drawing/2014/main" id="{94999C4F-DB4A-A547-9CD6-0C02BEBF0C33}"/>
              </a:ext>
            </a:extLst>
          </p:cNvPr>
          <p:cNvSpPr>
            <a:spLocks noGrp="1"/>
          </p:cNvSpPr>
          <p:nvPr>
            <p:ph type="sldNum" sz="quarter" idx="12"/>
          </p:nvPr>
        </p:nvSpPr>
        <p:spPr/>
        <p:txBody>
          <a:bodyPr/>
          <a:lstStyle/>
          <a:p>
            <a:fld id="{EC426773-4606-0B47-9602-5E31C961C2B6}" type="slidenum">
              <a:rPr kumimoji="1" lang="ja-JP" altLang="en-US" smtClean="0"/>
              <a:t>‹#›</a:t>
            </a:fld>
            <a:endParaRPr kumimoji="1" lang="ja-JP" altLang="en-US"/>
          </a:p>
        </p:txBody>
      </p:sp>
    </p:spTree>
    <p:extLst>
      <p:ext uri="{BB962C8B-B14F-4D97-AF65-F5344CB8AC3E}">
        <p14:creationId xmlns:p14="http://schemas.microsoft.com/office/powerpoint/2010/main" val="122332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9F8E16C2-E7AE-6D41-BC69-DF5A4502A5C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 xmlns:a16="http://schemas.microsoft.com/office/drawing/2014/main" id="{6667DBBF-7A1B-7A4F-9BAA-F5761AAE07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 xmlns:a16="http://schemas.microsoft.com/office/drawing/2014/main" id="{A44C0434-CE6F-A14E-B1A3-E3600F1B5EAB}"/>
              </a:ext>
            </a:extLst>
          </p:cNvPr>
          <p:cNvSpPr>
            <a:spLocks noGrp="1"/>
          </p:cNvSpPr>
          <p:nvPr>
            <p:ph type="dt" sz="half" idx="10"/>
          </p:nvPr>
        </p:nvSpPr>
        <p:spPr/>
        <p:txBody>
          <a:bodyPr/>
          <a:lstStyle/>
          <a:p>
            <a:fld id="{FC3EE353-D310-0D4A-8AB7-79A5E01A5976}" type="datetimeFigureOut">
              <a:rPr kumimoji="1" lang="ja-JP" altLang="en-US" smtClean="0"/>
              <a:t>2020/7/7</a:t>
            </a:fld>
            <a:endParaRPr kumimoji="1" lang="ja-JP" altLang="en-US"/>
          </a:p>
        </p:txBody>
      </p:sp>
      <p:sp>
        <p:nvSpPr>
          <p:cNvPr id="5" name="フッター プレースホルダー 4">
            <a:extLst>
              <a:ext uri="{FF2B5EF4-FFF2-40B4-BE49-F238E27FC236}">
                <a16:creationId xmlns="" xmlns:a16="http://schemas.microsoft.com/office/drawing/2014/main" id="{BC749B3F-5423-B349-95E4-43ECDAA41E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 xmlns:a16="http://schemas.microsoft.com/office/drawing/2014/main" id="{909C3621-98B5-494F-9D0E-02970A2E256A}"/>
              </a:ext>
            </a:extLst>
          </p:cNvPr>
          <p:cNvSpPr>
            <a:spLocks noGrp="1"/>
          </p:cNvSpPr>
          <p:nvPr>
            <p:ph type="sldNum" sz="quarter" idx="12"/>
          </p:nvPr>
        </p:nvSpPr>
        <p:spPr/>
        <p:txBody>
          <a:bodyPr/>
          <a:lstStyle/>
          <a:p>
            <a:fld id="{EC426773-4606-0B47-9602-5E31C961C2B6}" type="slidenum">
              <a:rPr kumimoji="1" lang="ja-JP" altLang="en-US" smtClean="0"/>
              <a:t>‹#›</a:t>
            </a:fld>
            <a:endParaRPr kumimoji="1" lang="ja-JP" altLang="en-US"/>
          </a:p>
        </p:txBody>
      </p:sp>
    </p:spTree>
    <p:extLst>
      <p:ext uri="{BB962C8B-B14F-4D97-AF65-F5344CB8AC3E}">
        <p14:creationId xmlns:p14="http://schemas.microsoft.com/office/powerpoint/2010/main" val="323763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0D04B22-31FC-754D-8B94-08E2039E775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 xmlns:a16="http://schemas.microsoft.com/office/drawing/2014/main" id="{0A87A83E-5A98-0049-A313-5F69858322D3}"/>
              </a:ext>
            </a:extLst>
          </p:cNvPr>
          <p:cNvSpPr>
            <a:spLocks noGrp="1"/>
          </p:cNvSpPr>
          <p:nvPr>
            <p:ph sz="half" idx="1"/>
          </p:nvPr>
        </p:nvSpPr>
        <p:spPr>
          <a:xfrm>
            <a:off x="838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 xmlns:a16="http://schemas.microsoft.com/office/drawing/2014/main" id="{AA2CC2C5-EACA-584B-93B5-39B46781DF9B}"/>
              </a:ext>
            </a:extLst>
          </p:cNvPr>
          <p:cNvSpPr>
            <a:spLocks noGrp="1"/>
          </p:cNvSpPr>
          <p:nvPr>
            <p:ph sz="half" idx="2"/>
          </p:nvPr>
        </p:nvSpPr>
        <p:spPr>
          <a:xfrm>
            <a:off x="6172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 xmlns:a16="http://schemas.microsoft.com/office/drawing/2014/main" id="{207FBA90-A716-3E4F-A683-FE21A9705711}"/>
              </a:ext>
            </a:extLst>
          </p:cNvPr>
          <p:cNvSpPr>
            <a:spLocks noGrp="1"/>
          </p:cNvSpPr>
          <p:nvPr>
            <p:ph type="dt" sz="half" idx="10"/>
          </p:nvPr>
        </p:nvSpPr>
        <p:spPr/>
        <p:txBody>
          <a:bodyPr/>
          <a:lstStyle/>
          <a:p>
            <a:fld id="{FC3EE353-D310-0D4A-8AB7-79A5E01A5976}" type="datetimeFigureOut">
              <a:rPr kumimoji="1" lang="ja-JP" altLang="en-US" smtClean="0"/>
              <a:t>2020/7/7</a:t>
            </a:fld>
            <a:endParaRPr kumimoji="1" lang="ja-JP" altLang="en-US"/>
          </a:p>
        </p:txBody>
      </p:sp>
      <p:sp>
        <p:nvSpPr>
          <p:cNvPr id="6" name="フッター プレースホルダー 5">
            <a:extLst>
              <a:ext uri="{FF2B5EF4-FFF2-40B4-BE49-F238E27FC236}">
                <a16:creationId xmlns="" xmlns:a16="http://schemas.microsoft.com/office/drawing/2014/main" id="{0E8C075B-718F-B84B-9519-8C917E83220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 xmlns:a16="http://schemas.microsoft.com/office/drawing/2014/main" id="{200C4652-78B6-6F49-8511-C88D70FBCA4E}"/>
              </a:ext>
            </a:extLst>
          </p:cNvPr>
          <p:cNvSpPr>
            <a:spLocks noGrp="1"/>
          </p:cNvSpPr>
          <p:nvPr>
            <p:ph type="sldNum" sz="quarter" idx="12"/>
          </p:nvPr>
        </p:nvSpPr>
        <p:spPr/>
        <p:txBody>
          <a:bodyPr/>
          <a:lstStyle/>
          <a:p>
            <a:fld id="{EC426773-4606-0B47-9602-5E31C961C2B6}" type="slidenum">
              <a:rPr kumimoji="1" lang="ja-JP" altLang="en-US" smtClean="0"/>
              <a:t>‹#›</a:t>
            </a:fld>
            <a:endParaRPr kumimoji="1" lang="ja-JP" altLang="en-US"/>
          </a:p>
        </p:txBody>
      </p:sp>
    </p:spTree>
    <p:extLst>
      <p:ext uri="{BB962C8B-B14F-4D97-AF65-F5344CB8AC3E}">
        <p14:creationId xmlns:p14="http://schemas.microsoft.com/office/powerpoint/2010/main" val="3248436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38564556-29B2-6147-B731-A30AE478312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 xmlns:a16="http://schemas.microsoft.com/office/drawing/2014/main" id="{FA556C5D-905F-4549-BC8D-D3721FE8AC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 xmlns:a16="http://schemas.microsoft.com/office/drawing/2014/main" id="{31816429-3560-EC40-823F-7F0972021539}"/>
              </a:ext>
            </a:extLst>
          </p:cNvPr>
          <p:cNvSpPr>
            <a:spLocks noGrp="1"/>
          </p:cNvSpPr>
          <p:nvPr>
            <p:ph sz="half" idx="2"/>
          </p:nvPr>
        </p:nvSpPr>
        <p:spPr>
          <a:xfrm>
            <a:off x="839788" y="2505075"/>
            <a:ext cx="5157787"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テキスト プレースホルダー 4">
            <a:extLst>
              <a:ext uri="{FF2B5EF4-FFF2-40B4-BE49-F238E27FC236}">
                <a16:creationId xmlns="" xmlns:a16="http://schemas.microsoft.com/office/drawing/2014/main" id="{B4F4B156-1C30-444F-A74C-350D851784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コンテンツ プレースホルダー 5">
            <a:extLst>
              <a:ext uri="{FF2B5EF4-FFF2-40B4-BE49-F238E27FC236}">
                <a16:creationId xmlns="" xmlns:a16="http://schemas.microsoft.com/office/drawing/2014/main" id="{89100F8D-A110-F143-A617-D06E43873856}"/>
              </a:ext>
            </a:extLst>
          </p:cNvPr>
          <p:cNvSpPr>
            <a:spLocks noGrp="1"/>
          </p:cNvSpPr>
          <p:nvPr>
            <p:ph sz="quarter" idx="4"/>
          </p:nvPr>
        </p:nvSpPr>
        <p:spPr>
          <a:xfrm>
            <a:off x="6172200" y="2505075"/>
            <a:ext cx="5183188"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7" name="日付プレースホルダー 6">
            <a:extLst>
              <a:ext uri="{FF2B5EF4-FFF2-40B4-BE49-F238E27FC236}">
                <a16:creationId xmlns="" xmlns:a16="http://schemas.microsoft.com/office/drawing/2014/main" id="{3630CB15-269C-4F4F-A22B-339363206EDB}"/>
              </a:ext>
            </a:extLst>
          </p:cNvPr>
          <p:cNvSpPr>
            <a:spLocks noGrp="1"/>
          </p:cNvSpPr>
          <p:nvPr>
            <p:ph type="dt" sz="half" idx="10"/>
          </p:nvPr>
        </p:nvSpPr>
        <p:spPr/>
        <p:txBody>
          <a:bodyPr/>
          <a:lstStyle/>
          <a:p>
            <a:fld id="{FC3EE353-D310-0D4A-8AB7-79A5E01A5976}" type="datetimeFigureOut">
              <a:rPr kumimoji="1" lang="ja-JP" altLang="en-US" smtClean="0"/>
              <a:t>2020/7/7</a:t>
            </a:fld>
            <a:endParaRPr kumimoji="1" lang="ja-JP" altLang="en-US"/>
          </a:p>
        </p:txBody>
      </p:sp>
      <p:sp>
        <p:nvSpPr>
          <p:cNvPr id="8" name="フッター プレースホルダー 7">
            <a:extLst>
              <a:ext uri="{FF2B5EF4-FFF2-40B4-BE49-F238E27FC236}">
                <a16:creationId xmlns="" xmlns:a16="http://schemas.microsoft.com/office/drawing/2014/main" id="{95255857-E2C5-6347-ABEA-A25FD8B639C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 xmlns:a16="http://schemas.microsoft.com/office/drawing/2014/main" id="{D5513CEA-1BDA-9246-B2A1-6D2B4609C802}"/>
              </a:ext>
            </a:extLst>
          </p:cNvPr>
          <p:cNvSpPr>
            <a:spLocks noGrp="1"/>
          </p:cNvSpPr>
          <p:nvPr>
            <p:ph type="sldNum" sz="quarter" idx="12"/>
          </p:nvPr>
        </p:nvSpPr>
        <p:spPr/>
        <p:txBody>
          <a:bodyPr/>
          <a:lstStyle/>
          <a:p>
            <a:fld id="{EC426773-4606-0B47-9602-5E31C961C2B6}" type="slidenum">
              <a:rPr kumimoji="1" lang="ja-JP" altLang="en-US" smtClean="0"/>
              <a:t>‹#›</a:t>
            </a:fld>
            <a:endParaRPr kumimoji="1" lang="ja-JP" altLang="en-US"/>
          </a:p>
        </p:txBody>
      </p:sp>
    </p:spTree>
    <p:extLst>
      <p:ext uri="{BB962C8B-B14F-4D97-AF65-F5344CB8AC3E}">
        <p14:creationId xmlns:p14="http://schemas.microsoft.com/office/powerpoint/2010/main" val="529019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5CB2AF19-26F7-8B49-8F10-4EF0BF4C2FC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 xmlns:a16="http://schemas.microsoft.com/office/drawing/2014/main" id="{7701D6CA-D9FC-B646-8749-F59A111F9A12}"/>
              </a:ext>
            </a:extLst>
          </p:cNvPr>
          <p:cNvSpPr>
            <a:spLocks noGrp="1"/>
          </p:cNvSpPr>
          <p:nvPr>
            <p:ph type="dt" sz="half" idx="10"/>
          </p:nvPr>
        </p:nvSpPr>
        <p:spPr/>
        <p:txBody>
          <a:bodyPr/>
          <a:lstStyle/>
          <a:p>
            <a:fld id="{FC3EE353-D310-0D4A-8AB7-79A5E01A5976}" type="datetimeFigureOut">
              <a:rPr kumimoji="1" lang="ja-JP" altLang="en-US" smtClean="0"/>
              <a:t>2020/7/7</a:t>
            </a:fld>
            <a:endParaRPr kumimoji="1" lang="ja-JP" altLang="en-US"/>
          </a:p>
        </p:txBody>
      </p:sp>
      <p:sp>
        <p:nvSpPr>
          <p:cNvPr id="4" name="フッター プレースホルダー 3">
            <a:extLst>
              <a:ext uri="{FF2B5EF4-FFF2-40B4-BE49-F238E27FC236}">
                <a16:creationId xmlns="" xmlns:a16="http://schemas.microsoft.com/office/drawing/2014/main" id="{0B1263E7-195F-C949-879D-EFB4AECF09F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 xmlns:a16="http://schemas.microsoft.com/office/drawing/2014/main" id="{82807BF5-9C75-C044-8222-03B4E5871190}"/>
              </a:ext>
            </a:extLst>
          </p:cNvPr>
          <p:cNvSpPr>
            <a:spLocks noGrp="1"/>
          </p:cNvSpPr>
          <p:nvPr>
            <p:ph type="sldNum" sz="quarter" idx="12"/>
          </p:nvPr>
        </p:nvSpPr>
        <p:spPr/>
        <p:txBody>
          <a:bodyPr/>
          <a:lstStyle/>
          <a:p>
            <a:fld id="{EC426773-4606-0B47-9602-5E31C961C2B6}" type="slidenum">
              <a:rPr kumimoji="1" lang="ja-JP" altLang="en-US" smtClean="0"/>
              <a:t>‹#›</a:t>
            </a:fld>
            <a:endParaRPr kumimoji="1" lang="ja-JP" altLang="en-US"/>
          </a:p>
        </p:txBody>
      </p:sp>
    </p:spTree>
    <p:extLst>
      <p:ext uri="{BB962C8B-B14F-4D97-AF65-F5344CB8AC3E}">
        <p14:creationId xmlns:p14="http://schemas.microsoft.com/office/powerpoint/2010/main" val="2819270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 xmlns:a16="http://schemas.microsoft.com/office/drawing/2014/main" id="{A15C8627-AE3E-FE45-8359-87CB17E53E56}"/>
              </a:ext>
            </a:extLst>
          </p:cNvPr>
          <p:cNvSpPr>
            <a:spLocks noGrp="1"/>
          </p:cNvSpPr>
          <p:nvPr>
            <p:ph type="dt" sz="half" idx="10"/>
          </p:nvPr>
        </p:nvSpPr>
        <p:spPr/>
        <p:txBody>
          <a:bodyPr/>
          <a:lstStyle/>
          <a:p>
            <a:fld id="{FC3EE353-D310-0D4A-8AB7-79A5E01A5976}" type="datetimeFigureOut">
              <a:rPr kumimoji="1" lang="ja-JP" altLang="en-US" smtClean="0"/>
              <a:t>2020/7/7</a:t>
            </a:fld>
            <a:endParaRPr kumimoji="1" lang="ja-JP" altLang="en-US"/>
          </a:p>
        </p:txBody>
      </p:sp>
      <p:sp>
        <p:nvSpPr>
          <p:cNvPr id="3" name="フッター プレースホルダー 2">
            <a:extLst>
              <a:ext uri="{FF2B5EF4-FFF2-40B4-BE49-F238E27FC236}">
                <a16:creationId xmlns="" xmlns:a16="http://schemas.microsoft.com/office/drawing/2014/main" id="{5E43827D-3086-5146-80C6-061409B5A49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 xmlns:a16="http://schemas.microsoft.com/office/drawing/2014/main" id="{C372F759-096A-3743-87ED-D7693149C55C}"/>
              </a:ext>
            </a:extLst>
          </p:cNvPr>
          <p:cNvSpPr>
            <a:spLocks noGrp="1"/>
          </p:cNvSpPr>
          <p:nvPr>
            <p:ph type="sldNum" sz="quarter" idx="12"/>
          </p:nvPr>
        </p:nvSpPr>
        <p:spPr/>
        <p:txBody>
          <a:bodyPr/>
          <a:lstStyle/>
          <a:p>
            <a:fld id="{EC426773-4606-0B47-9602-5E31C961C2B6}" type="slidenum">
              <a:rPr kumimoji="1" lang="ja-JP" altLang="en-US" smtClean="0"/>
              <a:t>‹#›</a:t>
            </a:fld>
            <a:endParaRPr kumimoji="1" lang="ja-JP" altLang="en-US"/>
          </a:p>
        </p:txBody>
      </p:sp>
    </p:spTree>
    <p:extLst>
      <p:ext uri="{BB962C8B-B14F-4D97-AF65-F5344CB8AC3E}">
        <p14:creationId xmlns:p14="http://schemas.microsoft.com/office/powerpoint/2010/main" val="2110874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EBAB6C8F-920C-A54A-AD44-979C453D191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 xmlns:a16="http://schemas.microsoft.com/office/drawing/2014/main" id="{593FE448-2209-D042-8D92-C8412B41B5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テキスト プレースホルダー 3">
            <a:extLst>
              <a:ext uri="{FF2B5EF4-FFF2-40B4-BE49-F238E27FC236}">
                <a16:creationId xmlns="" xmlns:a16="http://schemas.microsoft.com/office/drawing/2014/main" id="{926036CA-355A-7E40-B72F-BB0C1631C0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 xmlns:a16="http://schemas.microsoft.com/office/drawing/2014/main" id="{A2D8C0D3-D012-F040-AD23-3EF8089B7680}"/>
              </a:ext>
            </a:extLst>
          </p:cNvPr>
          <p:cNvSpPr>
            <a:spLocks noGrp="1"/>
          </p:cNvSpPr>
          <p:nvPr>
            <p:ph type="dt" sz="half" idx="10"/>
          </p:nvPr>
        </p:nvSpPr>
        <p:spPr/>
        <p:txBody>
          <a:bodyPr/>
          <a:lstStyle/>
          <a:p>
            <a:fld id="{FC3EE353-D310-0D4A-8AB7-79A5E01A5976}" type="datetimeFigureOut">
              <a:rPr kumimoji="1" lang="ja-JP" altLang="en-US" smtClean="0"/>
              <a:t>2020/7/7</a:t>
            </a:fld>
            <a:endParaRPr kumimoji="1" lang="ja-JP" altLang="en-US"/>
          </a:p>
        </p:txBody>
      </p:sp>
      <p:sp>
        <p:nvSpPr>
          <p:cNvPr id="6" name="フッター プレースホルダー 5">
            <a:extLst>
              <a:ext uri="{FF2B5EF4-FFF2-40B4-BE49-F238E27FC236}">
                <a16:creationId xmlns="" xmlns:a16="http://schemas.microsoft.com/office/drawing/2014/main" id="{3D5F48BD-FFB8-9B44-9A2F-3F96EDF3E0A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 xmlns:a16="http://schemas.microsoft.com/office/drawing/2014/main" id="{DA00368D-F486-8941-903C-626E7846F085}"/>
              </a:ext>
            </a:extLst>
          </p:cNvPr>
          <p:cNvSpPr>
            <a:spLocks noGrp="1"/>
          </p:cNvSpPr>
          <p:nvPr>
            <p:ph type="sldNum" sz="quarter" idx="12"/>
          </p:nvPr>
        </p:nvSpPr>
        <p:spPr/>
        <p:txBody>
          <a:bodyPr/>
          <a:lstStyle/>
          <a:p>
            <a:fld id="{EC426773-4606-0B47-9602-5E31C961C2B6}" type="slidenum">
              <a:rPr kumimoji="1" lang="ja-JP" altLang="en-US" smtClean="0"/>
              <a:t>‹#›</a:t>
            </a:fld>
            <a:endParaRPr kumimoji="1" lang="ja-JP" altLang="en-US"/>
          </a:p>
        </p:txBody>
      </p:sp>
    </p:spTree>
    <p:extLst>
      <p:ext uri="{BB962C8B-B14F-4D97-AF65-F5344CB8AC3E}">
        <p14:creationId xmlns:p14="http://schemas.microsoft.com/office/powerpoint/2010/main" val="3775351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016E49D9-0BE7-334C-9620-896A92D7EA0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 xmlns:a16="http://schemas.microsoft.com/office/drawing/2014/main" id="{830BC202-85CE-9F41-B791-8B1799A0F8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 xmlns:a16="http://schemas.microsoft.com/office/drawing/2014/main" id="{76A06EDD-3CFA-6B40-BA11-EAFB332D3B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 xmlns:a16="http://schemas.microsoft.com/office/drawing/2014/main" id="{96A2A0DF-782D-D245-84A9-DC4B976FC0B1}"/>
              </a:ext>
            </a:extLst>
          </p:cNvPr>
          <p:cNvSpPr>
            <a:spLocks noGrp="1"/>
          </p:cNvSpPr>
          <p:nvPr>
            <p:ph type="dt" sz="half" idx="10"/>
          </p:nvPr>
        </p:nvSpPr>
        <p:spPr/>
        <p:txBody>
          <a:bodyPr/>
          <a:lstStyle/>
          <a:p>
            <a:fld id="{FC3EE353-D310-0D4A-8AB7-79A5E01A5976}" type="datetimeFigureOut">
              <a:rPr kumimoji="1" lang="ja-JP" altLang="en-US" smtClean="0"/>
              <a:t>2020/7/7</a:t>
            </a:fld>
            <a:endParaRPr kumimoji="1" lang="ja-JP" altLang="en-US"/>
          </a:p>
        </p:txBody>
      </p:sp>
      <p:sp>
        <p:nvSpPr>
          <p:cNvPr id="6" name="フッター プレースホルダー 5">
            <a:extLst>
              <a:ext uri="{FF2B5EF4-FFF2-40B4-BE49-F238E27FC236}">
                <a16:creationId xmlns="" xmlns:a16="http://schemas.microsoft.com/office/drawing/2014/main" id="{97D23FA6-8558-B14F-87C4-CF12B2EC279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 xmlns:a16="http://schemas.microsoft.com/office/drawing/2014/main" id="{3BBB1056-AF18-7B44-B72E-2CE35B4F6891}"/>
              </a:ext>
            </a:extLst>
          </p:cNvPr>
          <p:cNvSpPr>
            <a:spLocks noGrp="1"/>
          </p:cNvSpPr>
          <p:nvPr>
            <p:ph type="sldNum" sz="quarter" idx="12"/>
          </p:nvPr>
        </p:nvSpPr>
        <p:spPr/>
        <p:txBody>
          <a:bodyPr/>
          <a:lstStyle/>
          <a:p>
            <a:fld id="{EC426773-4606-0B47-9602-5E31C961C2B6}" type="slidenum">
              <a:rPr kumimoji="1" lang="ja-JP" altLang="en-US" smtClean="0"/>
              <a:t>‹#›</a:t>
            </a:fld>
            <a:endParaRPr kumimoji="1" lang="ja-JP" altLang="en-US"/>
          </a:p>
        </p:txBody>
      </p:sp>
    </p:spTree>
    <p:extLst>
      <p:ext uri="{BB962C8B-B14F-4D97-AF65-F5344CB8AC3E}">
        <p14:creationId xmlns:p14="http://schemas.microsoft.com/office/powerpoint/2010/main" val="3189502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 xmlns:a16="http://schemas.microsoft.com/office/drawing/2014/main" id="{88B06EF5-782C-6943-B6BE-E8D78C5F30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 xmlns:a16="http://schemas.microsoft.com/office/drawing/2014/main" id="{0C8A71CE-605D-8145-A050-4EF123C498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 xmlns:a16="http://schemas.microsoft.com/office/drawing/2014/main" id="{0EC5A1E7-774A-9A41-954C-1678589C32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3EE353-D310-0D4A-8AB7-79A5E01A5976}" type="datetimeFigureOut">
              <a:rPr kumimoji="1" lang="ja-JP" altLang="en-US" smtClean="0"/>
              <a:t>2020/7/7</a:t>
            </a:fld>
            <a:endParaRPr kumimoji="1" lang="ja-JP" altLang="en-US"/>
          </a:p>
        </p:txBody>
      </p:sp>
      <p:sp>
        <p:nvSpPr>
          <p:cNvPr id="5" name="フッター プレースホルダー 4">
            <a:extLst>
              <a:ext uri="{FF2B5EF4-FFF2-40B4-BE49-F238E27FC236}">
                <a16:creationId xmlns="" xmlns:a16="http://schemas.microsoft.com/office/drawing/2014/main" id="{D2CBA98A-BB85-6E43-8CE1-89E23FF570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 xmlns:a16="http://schemas.microsoft.com/office/drawing/2014/main" id="{711067EA-3DDE-7442-A549-DB5AEE3967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426773-4606-0B47-9602-5E31C961C2B6}" type="slidenum">
              <a:rPr kumimoji="1" lang="ja-JP" altLang="en-US" smtClean="0"/>
              <a:t>‹#›</a:t>
            </a:fld>
            <a:endParaRPr kumimoji="1" lang="ja-JP" altLang="en-US"/>
          </a:p>
        </p:txBody>
      </p:sp>
    </p:spTree>
    <p:extLst>
      <p:ext uri="{BB962C8B-B14F-4D97-AF65-F5344CB8AC3E}">
        <p14:creationId xmlns:p14="http://schemas.microsoft.com/office/powerpoint/2010/main" val="2055661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it.ly/3ffxzc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AA27E5DE-3F1B-FF46-B746-28AEA0D46A46}"/>
              </a:ext>
            </a:extLst>
          </p:cNvPr>
          <p:cNvSpPr>
            <a:spLocks noGrp="1"/>
          </p:cNvSpPr>
          <p:nvPr>
            <p:ph type="ctrTitle"/>
          </p:nvPr>
        </p:nvSpPr>
        <p:spPr>
          <a:xfrm>
            <a:off x="1120697" y="966245"/>
            <a:ext cx="9950605" cy="2387600"/>
          </a:xfrm>
        </p:spPr>
        <p:txBody>
          <a:bodyPr>
            <a:normAutofit fontScale="90000"/>
          </a:bodyPr>
          <a:lstStyle/>
          <a:p>
            <a:r>
              <a:rPr kumimoji="1" lang="en-US" altLang="ja-JP" sz="5400" dirty="0"/>
              <a:t/>
            </a:r>
            <a:br>
              <a:rPr kumimoji="1" lang="en-US" altLang="ja-JP" sz="5400" dirty="0"/>
            </a:br>
            <a:r>
              <a:rPr lang="ja-JP" altLang="en-US" dirty="0"/>
              <a:t>苦悶式</a:t>
            </a:r>
            <a:r>
              <a:rPr lang="en-US" altLang="ja-JP" dirty="0"/>
              <a:t> </a:t>
            </a:r>
            <a:r>
              <a:rPr lang="ja-JP" altLang="en-US" dirty="0"/>
              <a:t>■いアタマを◆くする</a:t>
            </a:r>
            <a:r>
              <a:rPr lang="en-US" altLang="ja-JP" dirty="0"/>
              <a:t/>
            </a:r>
            <a:br>
              <a:rPr lang="en-US" altLang="ja-JP" dirty="0"/>
            </a:br>
            <a:r>
              <a:rPr lang="ja-JP" altLang="en-US" dirty="0"/>
              <a:t>宵</a:t>
            </a:r>
            <a:r>
              <a:rPr lang="en-US" altLang="ja-JP" dirty="0"/>
              <a:t>(</a:t>
            </a:r>
            <a:r>
              <a:rPr lang="ja-JP" altLang="en-US" dirty="0"/>
              <a:t>酔</a:t>
            </a:r>
            <a:r>
              <a:rPr lang="en-US" altLang="ja-JP" dirty="0"/>
              <a:t>)</a:t>
            </a:r>
            <a:r>
              <a:rPr lang="ja-JP" altLang="en-US" dirty="0"/>
              <a:t>の</a:t>
            </a:r>
            <a:r>
              <a:rPr lang="en-US" altLang="ja-JP" dirty="0"/>
              <a:t>Python</a:t>
            </a:r>
            <a:r>
              <a:rPr lang="ja-JP" altLang="en-US" dirty="0"/>
              <a:t>トレーニング</a:t>
            </a:r>
            <a:br>
              <a:rPr lang="ja-JP" altLang="en-US" dirty="0"/>
            </a:br>
            <a:endParaRPr kumimoji="1" lang="ja-JP" altLang="en-US" sz="5400" dirty="0"/>
          </a:p>
        </p:txBody>
      </p:sp>
      <p:sp>
        <p:nvSpPr>
          <p:cNvPr id="3" name="字幕 2">
            <a:extLst>
              <a:ext uri="{FF2B5EF4-FFF2-40B4-BE49-F238E27FC236}">
                <a16:creationId xmlns="" xmlns:a16="http://schemas.microsoft.com/office/drawing/2014/main" id="{573E1E14-88A3-5F4D-A64C-EB61F057E95E}"/>
              </a:ext>
            </a:extLst>
          </p:cNvPr>
          <p:cNvSpPr>
            <a:spLocks noGrp="1"/>
          </p:cNvSpPr>
          <p:nvPr>
            <p:ph type="subTitle" idx="1"/>
          </p:nvPr>
        </p:nvSpPr>
        <p:spPr/>
        <p:txBody>
          <a:bodyPr/>
          <a:lstStyle/>
          <a:p>
            <a:r>
              <a:rPr lang="ja-JP" altLang="en-US" dirty="0" smtClean="0"/>
              <a:t>平日でも週末気分</a:t>
            </a:r>
            <a:endParaRPr kumimoji="1" lang="ja-JP" altLang="en-US" dirty="0"/>
          </a:p>
        </p:txBody>
      </p:sp>
      <p:sp>
        <p:nvSpPr>
          <p:cNvPr id="4" name="テキスト ボックス 3">
            <a:extLst>
              <a:ext uri="{FF2B5EF4-FFF2-40B4-BE49-F238E27FC236}">
                <a16:creationId xmlns="" xmlns:a16="http://schemas.microsoft.com/office/drawing/2014/main" id="{B534BD7C-4775-F641-8418-676A8CEBB506}"/>
              </a:ext>
            </a:extLst>
          </p:cNvPr>
          <p:cNvSpPr txBox="1"/>
          <p:nvPr/>
        </p:nvSpPr>
        <p:spPr>
          <a:xfrm>
            <a:off x="5708713" y="4888468"/>
            <a:ext cx="774571" cy="369332"/>
          </a:xfrm>
          <a:prstGeom prst="rect">
            <a:avLst/>
          </a:prstGeom>
          <a:noFill/>
        </p:spPr>
        <p:txBody>
          <a:bodyPr wrap="none" rtlCol="0">
            <a:spAutoFit/>
          </a:bodyPr>
          <a:lstStyle/>
          <a:p>
            <a:r>
              <a:rPr lang="en-US" altLang="ja-JP" dirty="0"/>
              <a:t>9</a:t>
            </a:r>
            <a:r>
              <a:rPr kumimoji="1" lang="ja-JP" altLang="en-US" dirty="0" smtClean="0"/>
              <a:t>杯目</a:t>
            </a:r>
            <a:endParaRPr kumimoji="1" lang="ja-JP" altLang="en-US" dirty="0"/>
          </a:p>
        </p:txBody>
      </p:sp>
    </p:spTree>
    <p:extLst>
      <p:ext uri="{BB962C8B-B14F-4D97-AF65-F5344CB8AC3E}">
        <p14:creationId xmlns:p14="http://schemas.microsoft.com/office/powerpoint/2010/main" val="3222294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 xmlns:a16="http://schemas.microsoft.com/office/drawing/2014/main" id="{B5302E3A-09C6-F942-AB5B-2D99259D4B0B}"/>
              </a:ext>
            </a:extLst>
          </p:cNvPr>
          <p:cNvSpPr txBox="1"/>
          <p:nvPr/>
        </p:nvSpPr>
        <p:spPr>
          <a:xfrm>
            <a:off x="423747" y="434897"/>
            <a:ext cx="3185487" cy="369332"/>
          </a:xfrm>
          <a:prstGeom prst="rect">
            <a:avLst/>
          </a:prstGeom>
          <a:noFill/>
        </p:spPr>
        <p:txBody>
          <a:bodyPr wrap="none" rtlCol="0">
            <a:spAutoFit/>
          </a:bodyPr>
          <a:lstStyle/>
          <a:p>
            <a:r>
              <a:rPr kumimoji="1" lang="ja-JP" altLang="en-US"/>
              <a:t>特定の部分を抽出したい場合</a:t>
            </a:r>
          </a:p>
        </p:txBody>
      </p:sp>
      <p:sp>
        <p:nvSpPr>
          <p:cNvPr id="3" name="テキスト ボックス 2">
            <a:extLst>
              <a:ext uri="{FF2B5EF4-FFF2-40B4-BE49-F238E27FC236}">
                <a16:creationId xmlns="" xmlns:a16="http://schemas.microsoft.com/office/drawing/2014/main" id="{4A5D02AD-42E8-EF40-86A4-53BD292CE234}"/>
              </a:ext>
            </a:extLst>
          </p:cNvPr>
          <p:cNvSpPr txBox="1"/>
          <p:nvPr/>
        </p:nvSpPr>
        <p:spPr>
          <a:xfrm>
            <a:off x="423747" y="1115122"/>
            <a:ext cx="5657318" cy="1200329"/>
          </a:xfrm>
          <a:prstGeom prst="rect">
            <a:avLst/>
          </a:prstGeom>
          <a:noFill/>
        </p:spPr>
        <p:txBody>
          <a:bodyPr wrap="none" rtlCol="0">
            <a:spAutoFit/>
          </a:bodyPr>
          <a:lstStyle/>
          <a:p>
            <a:r>
              <a:rPr lang="ja-JP" altLang="en-US"/>
              <a:t>例：</a:t>
            </a:r>
            <a:endParaRPr lang="en-US" altLang="ja-JP" dirty="0"/>
          </a:p>
          <a:p>
            <a:r>
              <a:rPr kumimoji="1" lang="ja-JP" altLang="en-US"/>
              <a:t>　メールアドレスの</a:t>
            </a:r>
            <a:r>
              <a:rPr kumimoji="1" lang="en-US" altLang="ja-JP" dirty="0"/>
              <a:t>“@”</a:t>
            </a:r>
            <a:r>
              <a:rPr kumimoji="1" lang="ja-JP" altLang="en-US"/>
              <a:t>より手前の部分を抽出したい</a:t>
            </a:r>
            <a:endParaRPr kumimoji="1" lang="en-US" altLang="ja-JP" dirty="0"/>
          </a:p>
          <a:p>
            <a:endParaRPr kumimoji="1" lang="en-US" altLang="ja-JP" dirty="0"/>
          </a:p>
          <a:p>
            <a:r>
              <a:rPr lang="en-US" altLang="ja-JP" dirty="0"/>
              <a:t>            mail = ‘</a:t>
            </a:r>
            <a:r>
              <a:rPr lang="en-US" altLang="ja-JP" dirty="0" err="1"/>
              <a:t>hogehoge@somedomain.net</a:t>
            </a:r>
            <a:r>
              <a:rPr lang="en-US" altLang="ja-JP" dirty="0"/>
              <a:t>’</a:t>
            </a:r>
            <a:endParaRPr kumimoji="1" lang="ja-JP" altLang="en-US"/>
          </a:p>
        </p:txBody>
      </p:sp>
      <p:sp>
        <p:nvSpPr>
          <p:cNvPr id="4" name="テキスト ボックス 3">
            <a:extLst>
              <a:ext uri="{FF2B5EF4-FFF2-40B4-BE49-F238E27FC236}">
                <a16:creationId xmlns="" xmlns:a16="http://schemas.microsoft.com/office/drawing/2014/main" id="{3371801E-C2EF-2649-B8DE-8F24DB184599}"/>
              </a:ext>
            </a:extLst>
          </p:cNvPr>
          <p:cNvSpPr txBox="1"/>
          <p:nvPr/>
        </p:nvSpPr>
        <p:spPr>
          <a:xfrm>
            <a:off x="802888" y="2787805"/>
            <a:ext cx="9323386" cy="3693319"/>
          </a:xfrm>
          <a:prstGeom prst="rect">
            <a:avLst/>
          </a:prstGeom>
          <a:noFill/>
        </p:spPr>
        <p:txBody>
          <a:bodyPr wrap="none" rtlCol="0">
            <a:spAutoFit/>
          </a:bodyPr>
          <a:lstStyle/>
          <a:p>
            <a:r>
              <a:rPr kumimoji="1" lang="ja-JP" altLang="en-US"/>
              <a:t>抽出したい部分があるときは、抽出したい部分をカッコで囲む</a:t>
            </a:r>
            <a:endParaRPr kumimoji="1" lang="en-US" altLang="ja-JP" dirty="0"/>
          </a:p>
          <a:p>
            <a:endParaRPr kumimoji="1" lang="en-US" altLang="ja-JP" dirty="0"/>
          </a:p>
          <a:p>
            <a:r>
              <a:rPr lang="en-US" altLang="ja-JP" dirty="0"/>
              <a:t>      r = </a:t>
            </a:r>
            <a:r>
              <a:rPr lang="en-US" altLang="ja-JP" dirty="0" err="1"/>
              <a:t>re.compile</a:t>
            </a:r>
            <a:r>
              <a:rPr lang="en-US" altLang="ja-JP" dirty="0"/>
              <a:t>(r’(.+)@.+’)</a:t>
            </a:r>
          </a:p>
          <a:p>
            <a:endParaRPr lang="en-US" altLang="ja-JP" dirty="0"/>
          </a:p>
          <a:p>
            <a:r>
              <a:rPr lang="ja-JP" altLang="en-US"/>
              <a:t>マッチオブジェクトを取得する</a:t>
            </a:r>
            <a:r>
              <a:rPr lang="en-US" altLang="ja-JP" dirty="0"/>
              <a:t>(search</a:t>
            </a:r>
            <a:r>
              <a:rPr lang="ja-JP" altLang="en-US"/>
              <a:t>メソッドを使う）</a:t>
            </a:r>
            <a:endParaRPr lang="en-US" altLang="ja-JP" dirty="0"/>
          </a:p>
          <a:p>
            <a:endParaRPr lang="en-US" altLang="ja-JP" dirty="0"/>
          </a:p>
          <a:p>
            <a:r>
              <a:rPr lang="en-US" altLang="ja-JP" dirty="0"/>
              <a:t>      m = </a:t>
            </a:r>
            <a:r>
              <a:rPr lang="en-US" altLang="ja-JP" dirty="0" err="1"/>
              <a:t>r.search</a:t>
            </a:r>
            <a:r>
              <a:rPr lang="en-US" altLang="ja-JP" dirty="0"/>
              <a:t>(mail)</a:t>
            </a:r>
          </a:p>
          <a:p>
            <a:endParaRPr lang="en-US" altLang="ja-JP" dirty="0"/>
          </a:p>
          <a:p>
            <a:r>
              <a:rPr lang="en-US" altLang="ja-JP" dirty="0"/>
              <a:t>    </a:t>
            </a:r>
            <a:r>
              <a:rPr lang="ja-JP" altLang="en-US"/>
              <a:t>→もしマッチした部分があれば、マッチオブジェクトが返る。なければ</a:t>
            </a:r>
            <a:r>
              <a:rPr lang="en-US" altLang="ja-JP" dirty="0"/>
              <a:t>None</a:t>
            </a:r>
            <a:r>
              <a:rPr lang="ja-JP" altLang="en-US"/>
              <a:t>が返る。</a:t>
            </a:r>
            <a:endParaRPr lang="en-US" altLang="ja-JP" dirty="0"/>
          </a:p>
          <a:p>
            <a:r>
              <a:rPr lang="ja-JP" altLang="en-US"/>
              <a:t>マッチオブジェクトが返ってきているなら、マッチした部分を取り出す。</a:t>
            </a:r>
            <a:endParaRPr lang="en-US" altLang="ja-JP" dirty="0"/>
          </a:p>
          <a:p>
            <a:endParaRPr lang="en-US" altLang="ja-JP" dirty="0"/>
          </a:p>
          <a:p>
            <a:r>
              <a:rPr kumimoji="1" lang="en-US" altLang="ja-JP" dirty="0"/>
              <a:t>      if m</a:t>
            </a:r>
            <a:r>
              <a:rPr lang="en-US" altLang="ja-JP" dirty="0"/>
              <a:t>:</a:t>
            </a:r>
          </a:p>
          <a:p>
            <a:r>
              <a:rPr kumimoji="1" lang="en-US" altLang="ja-JP" dirty="0"/>
              <a:t>         target = </a:t>
            </a:r>
            <a:r>
              <a:rPr kumimoji="1" lang="en-US" altLang="ja-JP" dirty="0" err="1"/>
              <a:t>m.group</a:t>
            </a:r>
            <a:r>
              <a:rPr kumimoji="1" lang="en-US" altLang="ja-JP" dirty="0"/>
              <a:t>(1)</a:t>
            </a:r>
          </a:p>
        </p:txBody>
      </p:sp>
      <p:sp>
        <p:nvSpPr>
          <p:cNvPr id="5" name="テキスト ボックス 4"/>
          <p:cNvSpPr txBox="1"/>
          <p:nvPr/>
        </p:nvSpPr>
        <p:spPr>
          <a:xfrm rot="1436078">
            <a:off x="9810600" y="659381"/>
            <a:ext cx="2141067" cy="523220"/>
          </a:xfrm>
          <a:prstGeom prst="rect">
            <a:avLst/>
          </a:prstGeom>
          <a:noFill/>
          <a:ln>
            <a:solidFill>
              <a:srgbClr val="FF0000"/>
            </a:solidFill>
          </a:ln>
        </p:spPr>
        <p:txBody>
          <a:bodyPr wrap="square" rtlCol="0">
            <a:spAutoFit/>
          </a:bodyPr>
          <a:lstStyle/>
          <a:p>
            <a:r>
              <a:rPr kumimoji="1" lang="en-US" altLang="ja-JP" sz="2800" dirty="0" smtClean="0">
                <a:solidFill>
                  <a:srgbClr val="FF0000"/>
                </a:solidFill>
                <a:latin typeface="Chalkduster" charset="0"/>
                <a:ea typeface="Chalkduster" charset="0"/>
                <a:cs typeface="Chalkduster" charset="0"/>
              </a:rPr>
              <a:t>PREVIOUS</a:t>
            </a:r>
            <a:endParaRPr kumimoji="1" lang="ja-JP" altLang="en-US" sz="2800" dirty="0">
              <a:solidFill>
                <a:srgbClr val="FF0000"/>
              </a:solidFill>
              <a:latin typeface="Chalkduster" charset="0"/>
              <a:ea typeface="Chalkduster" charset="0"/>
              <a:cs typeface="Chalkduster" charset="0"/>
            </a:endParaRPr>
          </a:p>
        </p:txBody>
      </p:sp>
    </p:spTree>
    <p:extLst>
      <p:ext uri="{BB962C8B-B14F-4D97-AF65-F5344CB8AC3E}">
        <p14:creationId xmlns:p14="http://schemas.microsoft.com/office/powerpoint/2010/main" val="3648469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 xmlns:a16="http://schemas.microsoft.com/office/drawing/2014/main" id="{122EBC6B-F28E-D049-9D74-B96BDB56A530}"/>
              </a:ext>
            </a:extLst>
          </p:cNvPr>
          <p:cNvSpPr txBox="1"/>
          <p:nvPr/>
        </p:nvSpPr>
        <p:spPr>
          <a:xfrm>
            <a:off x="423746" y="354829"/>
            <a:ext cx="3262432" cy="461665"/>
          </a:xfrm>
          <a:prstGeom prst="rect">
            <a:avLst/>
          </a:prstGeom>
          <a:noFill/>
        </p:spPr>
        <p:txBody>
          <a:bodyPr wrap="none" rtlCol="0">
            <a:spAutoFit/>
          </a:bodyPr>
          <a:lstStyle/>
          <a:p>
            <a:r>
              <a:rPr kumimoji="1" lang="ja-JP" altLang="en-US" sz="2400"/>
              <a:t>と、いうわけで、これ</a:t>
            </a:r>
          </a:p>
        </p:txBody>
      </p:sp>
      <p:sp>
        <p:nvSpPr>
          <p:cNvPr id="3" name="テキスト ボックス 2">
            <a:extLst>
              <a:ext uri="{FF2B5EF4-FFF2-40B4-BE49-F238E27FC236}">
                <a16:creationId xmlns="" xmlns:a16="http://schemas.microsoft.com/office/drawing/2014/main" id="{D2A6565C-9C36-984B-BFAD-2C8834F8BA52}"/>
              </a:ext>
            </a:extLst>
          </p:cNvPr>
          <p:cNvSpPr txBox="1"/>
          <p:nvPr/>
        </p:nvSpPr>
        <p:spPr>
          <a:xfrm>
            <a:off x="423746" y="1594415"/>
            <a:ext cx="11141422" cy="3046988"/>
          </a:xfrm>
          <a:prstGeom prst="rect">
            <a:avLst/>
          </a:prstGeom>
          <a:noFill/>
          <a:ln>
            <a:solidFill>
              <a:schemeClr val="tx1"/>
            </a:solidFill>
          </a:ln>
        </p:spPr>
        <p:txBody>
          <a:bodyPr wrap="square" rtlCol="0">
            <a:spAutoFit/>
          </a:bodyPr>
          <a:lstStyle/>
          <a:p>
            <a:r>
              <a:rPr lang="en-US" altLang="ja-JP" sz="2400" dirty="0"/>
              <a:t>testdata0627_3.csv</a:t>
            </a:r>
            <a:r>
              <a:rPr lang="ja-JP" altLang="en-US" sz="2400"/>
              <a:t>というファイルの</a:t>
            </a:r>
            <a:r>
              <a:rPr lang="en-US" altLang="ja-JP" sz="2400" dirty="0"/>
              <a:t>id</a:t>
            </a:r>
            <a:r>
              <a:rPr lang="ja-JP" altLang="en-US" sz="2400"/>
              <a:t>のカラムには、本来</a:t>
            </a:r>
            <a:endParaRPr lang="en-US" altLang="ja-JP" sz="2400" dirty="0"/>
          </a:p>
          <a:p>
            <a:endParaRPr lang="en-US" altLang="ja-JP" sz="2400" dirty="0"/>
          </a:p>
          <a:p>
            <a:r>
              <a:rPr lang="en-US" altLang="ja-JP" sz="2400" dirty="0"/>
              <a:t>Last Name+</a:t>
            </a:r>
            <a:r>
              <a:rPr lang="ja-JP" altLang="en-US" sz="2400"/>
              <a:t>ゼロ詰めされた数値５桁</a:t>
            </a:r>
            <a:endParaRPr lang="en-US" altLang="ja-JP" sz="2400" dirty="0"/>
          </a:p>
          <a:p>
            <a:endParaRPr lang="en-US" altLang="ja-JP" sz="2400" dirty="0"/>
          </a:p>
          <a:p>
            <a:r>
              <a:rPr lang="ja-JP" altLang="en-US" sz="2400"/>
              <a:t>という</a:t>
            </a:r>
            <a:r>
              <a:rPr lang="en-US" altLang="ja-JP" sz="2400" dirty="0"/>
              <a:t>ID</a:t>
            </a:r>
            <a:r>
              <a:rPr lang="ja-JP" altLang="en-US" sz="2400"/>
              <a:t>が入力されているはずである。</a:t>
            </a:r>
            <a:endParaRPr lang="en-US" altLang="ja-JP" sz="2400" dirty="0"/>
          </a:p>
          <a:p>
            <a:r>
              <a:rPr lang="ja-JP" altLang="en-US" sz="2400"/>
              <a:t>しかし一部入力ミスがあるようで、ミスのある行を表示したい。どのようにすればよいだろうか。</a:t>
            </a:r>
            <a:endParaRPr lang="en-US" altLang="ja-JP" sz="2400" dirty="0"/>
          </a:p>
          <a:p>
            <a:r>
              <a:rPr lang="en-US" altLang="ja-JP" sz="2400" dirty="0"/>
              <a:t>※</a:t>
            </a:r>
            <a:r>
              <a:rPr lang="ja-JP" altLang="en-US" sz="2400"/>
              <a:t>ただし、</a:t>
            </a:r>
            <a:r>
              <a:rPr lang="en-US" altLang="ja-JP" sz="2400" dirty="0"/>
              <a:t>Last Name</a:t>
            </a:r>
            <a:r>
              <a:rPr lang="ja-JP" altLang="en-US" sz="2400"/>
              <a:t>は英字のみで構成されている。</a:t>
            </a:r>
            <a:endParaRPr lang="en-US" altLang="ja-JP" sz="2400" dirty="0"/>
          </a:p>
        </p:txBody>
      </p:sp>
      <p:sp>
        <p:nvSpPr>
          <p:cNvPr id="4" name="テキスト ボックス 3"/>
          <p:cNvSpPr txBox="1"/>
          <p:nvPr/>
        </p:nvSpPr>
        <p:spPr>
          <a:xfrm>
            <a:off x="423746" y="830221"/>
            <a:ext cx="2323072" cy="461665"/>
          </a:xfrm>
          <a:prstGeom prst="rect">
            <a:avLst/>
          </a:prstGeom>
          <a:noFill/>
        </p:spPr>
        <p:txBody>
          <a:bodyPr wrap="none" rtlCol="0">
            <a:spAutoFit/>
          </a:bodyPr>
          <a:lstStyle/>
          <a:p>
            <a:r>
              <a:rPr kumimoji="1" lang="en-US" altLang="ja-JP" sz="2400" dirty="0" smtClean="0"/>
              <a:t>A.</a:t>
            </a:r>
            <a:r>
              <a:rPr kumimoji="1" lang="ja-JP" altLang="en-US" sz="2400" dirty="0" smtClean="0"/>
              <a:t>　</a:t>
            </a:r>
            <a:r>
              <a:rPr kumimoji="1" lang="en-US" altLang="ja-JP" sz="2400" dirty="0" smtClean="0"/>
              <a:t>ID</a:t>
            </a:r>
            <a:r>
              <a:rPr kumimoji="1" lang="ja-JP" altLang="en-US" sz="2400" dirty="0" smtClean="0"/>
              <a:t>チェック</a:t>
            </a:r>
            <a:endParaRPr kumimoji="1" lang="ja-JP" altLang="en-US" sz="2400" dirty="0"/>
          </a:p>
        </p:txBody>
      </p:sp>
    </p:spTree>
    <p:extLst>
      <p:ext uri="{BB962C8B-B14F-4D97-AF65-F5344CB8AC3E}">
        <p14:creationId xmlns:p14="http://schemas.microsoft.com/office/powerpoint/2010/main" val="275044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 xmlns:a16="http://schemas.microsoft.com/office/drawing/2014/main" id="{D2A6565C-9C36-984B-BFAD-2C8834F8BA52}"/>
              </a:ext>
            </a:extLst>
          </p:cNvPr>
          <p:cNvSpPr txBox="1"/>
          <p:nvPr/>
        </p:nvSpPr>
        <p:spPr>
          <a:xfrm>
            <a:off x="423746" y="1042325"/>
            <a:ext cx="11141422" cy="2308324"/>
          </a:xfrm>
          <a:prstGeom prst="rect">
            <a:avLst/>
          </a:prstGeom>
          <a:noFill/>
          <a:ln>
            <a:solidFill>
              <a:schemeClr val="tx1"/>
            </a:solidFill>
          </a:ln>
        </p:spPr>
        <p:txBody>
          <a:bodyPr wrap="square" rtlCol="0">
            <a:spAutoFit/>
          </a:bodyPr>
          <a:lstStyle/>
          <a:p>
            <a:r>
              <a:rPr lang="en-US" altLang="ja-JP" sz="2400" dirty="0" smtClean="0"/>
              <a:t>sampledata0707.csv</a:t>
            </a:r>
            <a:r>
              <a:rPr lang="ja-JP" altLang="en-US" sz="2400" dirty="0"/>
              <a:t>という</a:t>
            </a:r>
            <a:r>
              <a:rPr lang="ja-JP" altLang="en-US" sz="2400" dirty="0" smtClean="0"/>
              <a:t>ファイルは、ある注文データの一部である。このデータの「郵便番号」のカラムは、本来</a:t>
            </a:r>
            <a:r>
              <a:rPr lang="ja-JP" altLang="en-US" sz="2400" dirty="0" smtClean="0"/>
              <a:t>ハイフン区切りで入力することが必要なのだが、一部ハイフン区切りで入力されていないものがある。</a:t>
            </a:r>
            <a:endParaRPr lang="en-US" altLang="ja-JP" sz="2400" dirty="0" smtClean="0"/>
          </a:p>
          <a:p>
            <a:endParaRPr lang="en-US" altLang="ja-JP" sz="2400" dirty="0"/>
          </a:p>
          <a:p>
            <a:r>
              <a:rPr lang="ja-JP" altLang="en-US" sz="2400" dirty="0" smtClean="0"/>
              <a:t>それを正しくハイフン区切りに修正したファイル、「</a:t>
            </a:r>
            <a:r>
              <a:rPr lang="en-US" altLang="ja-JP" sz="2400" dirty="0" smtClean="0"/>
              <a:t>sampledata0707_rev.csv</a:t>
            </a:r>
            <a:r>
              <a:rPr lang="ja-JP" altLang="en-US" sz="2400" dirty="0" smtClean="0"/>
              <a:t>」を作成せよ。</a:t>
            </a:r>
            <a:endParaRPr lang="en-US" altLang="ja-JP" sz="2400" dirty="0" smtClean="0"/>
          </a:p>
        </p:txBody>
      </p:sp>
      <p:sp>
        <p:nvSpPr>
          <p:cNvPr id="4" name="テキスト ボックス 3"/>
          <p:cNvSpPr txBox="1"/>
          <p:nvPr/>
        </p:nvSpPr>
        <p:spPr>
          <a:xfrm>
            <a:off x="423746" y="175288"/>
            <a:ext cx="3023585" cy="461665"/>
          </a:xfrm>
          <a:prstGeom prst="rect">
            <a:avLst/>
          </a:prstGeom>
          <a:noFill/>
        </p:spPr>
        <p:txBody>
          <a:bodyPr wrap="none" rtlCol="0">
            <a:spAutoFit/>
          </a:bodyPr>
          <a:lstStyle/>
          <a:p>
            <a:r>
              <a:rPr lang="en-US" altLang="ja-JP" sz="2400" dirty="0"/>
              <a:t>B</a:t>
            </a:r>
            <a:r>
              <a:rPr kumimoji="1" lang="en-US" altLang="ja-JP" sz="2400" dirty="0" smtClean="0"/>
              <a:t>. </a:t>
            </a:r>
            <a:r>
              <a:rPr kumimoji="1" lang="ja-JP" altLang="en-US" sz="2400" dirty="0" smtClean="0"/>
              <a:t>郵便番号チェック</a:t>
            </a:r>
            <a:endParaRPr kumimoji="1" lang="ja-JP" altLang="en-US" sz="2400" dirty="0"/>
          </a:p>
        </p:txBody>
      </p:sp>
      <p:sp>
        <p:nvSpPr>
          <p:cNvPr id="5" name="テキスト ボックス 4"/>
          <p:cNvSpPr txBox="1"/>
          <p:nvPr/>
        </p:nvSpPr>
        <p:spPr>
          <a:xfrm>
            <a:off x="635431" y="4200041"/>
            <a:ext cx="6279283" cy="707886"/>
          </a:xfrm>
          <a:prstGeom prst="rect">
            <a:avLst/>
          </a:prstGeom>
          <a:noFill/>
        </p:spPr>
        <p:txBody>
          <a:bodyPr wrap="none" rtlCol="0">
            <a:spAutoFit/>
          </a:bodyPr>
          <a:lstStyle/>
          <a:p>
            <a:r>
              <a:rPr kumimoji="1" lang="en-US" altLang="ja-JP" sz="2000" dirty="0" smtClean="0"/>
              <a:t>HINT:</a:t>
            </a:r>
          </a:p>
          <a:p>
            <a:r>
              <a:rPr lang="ja-JP" altLang="en-US" sz="2000" dirty="0"/>
              <a:t>　</a:t>
            </a:r>
            <a:r>
              <a:rPr lang="ja-JP" altLang="en-US" sz="2000" dirty="0" smtClean="0"/>
              <a:t>郵便番号は　数字</a:t>
            </a:r>
            <a:r>
              <a:rPr lang="en-US" altLang="ja-JP" sz="2000" dirty="0" smtClean="0"/>
              <a:t>3</a:t>
            </a:r>
            <a:r>
              <a:rPr lang="ja-JP" altLang="en-US" sz="2000" dirty="0" smtClean="0"/>
              <a:t>桁</a:t>
            </a:r>
            <a:r>
              <a:rPr lang="en-US" altLang="ja-JP" sz="2000" dirty="0" smtClean="0"/>
              <a:t> </a:t>
            </a:r>
            <a:r>
              <a:rPr lang="mr-IN" altLang="ja-JP" sz="2000" dirty="0" smtClean="0"/>
              <a:t>–</a:t>
            </a:r>
            <a:r>
              <a:rPr lang="en-US" altLang="ja-JP" sz="2000" dirty="0" smtClean="0"/>
              <a:t> </a:t>
            </a:r>
            <a:r>
              <a:rPr lang="ja-JP" altLang="en-US" sz="2000" dirty="0" smtClean="0"/>
              <a:t>数字</a:t>
            </a:r>
            <a:r>
              <a:rPr lang="en-US" altLang="ja-JP" sz="2000" dirty="0" smtClean="0"/>
              <a:t>4</a:t>
            </a:r>
            <a:r>
              <a:rPr lang="ja-JP" altLang="en-US" sz="2000" dirty="0" smtClean="0"/>
              <a:t>桁</a:t>
            </a:r>
            <a:r>
              <a:rPr lang="en-US" altLang="ja-JP" sz="2000" dirty="0" smtClean="0"/>
              <a:t>  </a:t>
            </a:r>
            <a:r>
              <a:rPr lang="ja-JP" altLang="en-US" sz="2000" dirty="0" smtClean="0"/>
              <a:t>で構成されている</a:t>
            </a:r>
            <a:endParaRPr lang="en-US" altLang="ja-JP" sz="2000" dirty="0"/>
          </a:p>
        </p:txBody>
      </p:sp>
    </p:spTree>
    <p:extLst>
      <p:ext uri="{BB962C8B-B14F-4D97-AF65-F5344CB8AC3E}">
        <p14:creationId xmlns:p14="http://schemas.microsoft.com/office/powerpoint/2010/main" val="466303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 xmlns:a16="http://schemas.microsoft.com/office/drawing/2014/main" id="{D2A6565C-9C36-984B-BFAD-2C8834F8BA52}"/>
              </a:ext>
            </a:extLst>
          </p:cNvPr>
          <p:cNvSpPr txBox="1"/>
          <p:nvPr/>
        </p:nvSpPr>
        <p:spPr>
          <a:xfrm>
            <a:off x="423746" y="1042325"/>
            <a:ext cx="11141422" cy="3785652"/>
          </a:xfrm>
          <a:prstGeom prst="rect">
            <a:avLst/>
          </a:prstGeom>
          <a:noFill/>
          <a:ln>
            <a:solidFill>
              <a:schemeClr val="tx1"/>
            </a:solidFill>
          </a:ln>
        </p:spPr>
        <p:txBody>
          <a:bodyPr wrap="square" rtlCol="0">
            <a:spAutoFit/>
          </a:bodyPr>
          <a:lstStyle/>
          <a:p>
            <a:r>
              <a:rPr lang="ja-JP" altLang="en-US" sz="2400" dirty="0" smtClean="0"/>
              <a:t>コンソールにメールアドレスを入力すると、それが正しいメールアドレスの形式かどうかを判断するプログラムを作成せよ。ただし、メールアドレスは以下の制約に従うとする。</a:t>
            </a:r>
            <a:endParaRPr lang="en-US" altLang="ja-JP" sz="2400" dirty="0" smtClean="0"/>
          </a:p>
          <a:p>
            <a:endParaRPr lang="en-US" altLang="ja-JP" sz="2400" dirty="0"/>
          </a:p>
          <a:p>
            <a:pPr marL="457200" indent="-457200">
              <a:buAutoNum type="arabicDbPeriod"/>
            </a:pPr>
            <a:r>
              <a:rPr lang="ja-JP" altLang="en-US" sz="2400" dirty="0" smtClean="0"/>
              <a:t>メールアドレスは　ローカル部</a:t>
            </a:r>
            <a:r>
              <a:rPr lang="en-US" altLang="ja-JP" sz="2400" dirty="0" smtClean="0"/>
              <a:t>@</a:t>
            </a:r>
            <a:r>
              <a:rPr lang="ja-JP" altLang="en-US" sz="2400" dirty="0" smtClean="0"/>
              <a:t>ドメイン部　で構成される</a:t>
            </a:r>
            <a:endParaRPr lang="en-US" altLang="ja-JP" sz="2400" dirty="0" smtClean="0"/>
          </a:p>
          <a:p>
            <a:pPr marL="457200" indent="-457200">
              <a:buAutoNum type="arabicDbPeriod"/>
            </a:pPr>
            <a:r>
              <a:rPr lang="ja-JP" altLang="en-US" sz="2400" dirty="0" smtClean="0"/>
              <a:t>ローカル部は、空白文字以外なら何でも良い</a:t>
            </a:r>
            <a:endParaRPr lang="en-US" altLang="ja-JP" sz="2400" dirty="0" smtClean="0"/>
          </a:p>
          <a:p>
            <a:pPr marL="457200" indent="-457200">
              <a:buAutoNum type="arabicDbPeriod"/>
            </a:pPr>
            <a:r>
              <a:rPr lang="ja-JP" altLang="en-US" sz="2400" dirty="0" smtClean="0"/>
              <a:t>ドメイン部は、必ずドット</a:t>
            </a:r>
            <a:r>
              <a:rPr lang="en-US" altLang="ja-JP" sz="2400" dirty="0" smtClean="0"/>
              <a:t>(.)</a:t>
            </a:r>
            <a:r>
              <a:rPr lang="ja-JP" altLang="en-US" sz="2400" dirty="0" smtClean="0"/>
              <a:t>が入り、国別ドメイン</a:t>
            </a:r>
            <a:r>
              <a:rPr lang="en-US" altLang="ja-JP" sz="2400" dirty="0" smtClean="0"/>
              <a:t>(com</a:t>
            </a:r>
            <a:r>
              <a:rPr lang="ja-JP" altLang="en-US" sz="2400" dirty="0" smtClean="0"/>
              <a:t>や</a:t>
            </a:r>
            <a:r>
              <a:rPr lang="en-US" altLang="ja-JP" sz="2400" dirty="0" err="1" smtClean="0"/>
              <a:t>jp</a:t>
            </a:r>
            <a:r>
              <a:rPr lang="ja-JP" altLang="en-US" sz="2400" dirty="0" smtClean="0"/>
              <a:t>などの英小文字</a:t>
            </a:r>
            <a:r>
              <a:rPr lang="en-US" altLang="ja-JP" sz="2400" dirty="0" smtClean="0"/>
              <a:t>)</a:t>
            </a:r>
            <a:r>
              <a:rPr lang="ja-JP" altLang="en-US" sz="2400" dirty="0" smtClean="0"/>
              <a:t>で終わる</a:t>
            </a:r>
            <a:endParaRPr lang="en-US" altLang="ja-JP" sz="2400" dirty="0" smtClean="0"/>
          </a:p>
          <a:p>
            <a:pPr marL="457200" indent="-457200">
              <a:buAutoNum type="arabicDbPeriod"/>
            </a:pPr>
            <a:r>
              <a:rPr lang="ja-JP" altLang="en-US" sz="2400" dirty="0" smtClean="0"/>
              <a:t>ドメイン部の先頭と末尾にドットが入ることは許されない</a:t>
            </a:r>
            <a:endParaRPr lang="en-US" altLang="ja-JP" sz="2400" dirty="0" smtClean="0"/>
          </a:p>
          <a:p>
            <a:pPr marL="457200" indent="-457200">
              <a:buAutoNum type="arabicDbPeriod"/>
            </a:pPr>
            <a:r>
              <a:rPr lang="ja-JP" altLang="en-US" sz="2400" dirty="0" smtClean="0"/>
              <a:t>ドメイン部の先頭と末尾にハイフンが入ることは許されない</a:t>
            </a:r>
            <a:endParaRPr lang="en-US" altLang="ja-JP" sz="2400" dirty="0" smtClean="0"/>
          </a:p>
        </p:txBody>
      </p:sp>
      <p:sp>
        <p:nvSpPr>
          <p:cNvPr id="4" name="テキスト ボックス 3"/>
          <p:cNvSpPr txBox="1"/>
          <p:nvPr/>
        </p:nvSpPr>
        <p:spPr>
          <a:xfrm>
            <a:off x="423746" y="175288"/>
            <a:ext cx="3948517" cy="461665"/>
          </a:xfrm>
          <a:prstGeom prst="rect">
            <a:avLst/>
          </a:prstGeom>
          <a:noFill/>
        </p:spPr>
        <p:txBody>
          <a:bodyPr wrap="none" rtlCol="0">
            <a:spAutoFit/>
          </a:bodyPr>
          <a:lstStyle/>
          <a:p>
            <a:r>
              <a:rPr lang="en-US" altLang="ja-JP" sz="2400" dirty="0" smtClean="0"/>
              <a:t>C</a:t>
            </a:r>
            <a:r>
              <a:rPr kumimoji="1" lang="en-US" altLang="ja-JP" sz="2400" dirty="0" smtClean="0"/>
              <a:t>. </a:t>
            </a:r>
            <a:r>
              <a:rPr kumimoji="1" lang="ja-JP" altLang="en-US" sz="2400" dirty="0" smtClean="0"/>
              <a:t>メールアドレスチェック</a:t>
            </a:r>
            <a:endParaRPr kumimoji="1" lang="ja-JP" altLang="en-US" sz="2400" dirty="0"/>
          </a:p>
        </p:txBody>
      </p:sp>
    </p:spTree>
    <p:extLst>
      <p:ext uri="{BB962C8B-B14F-4D97-AF65-F5344CB8AC3E}">
        <p14:creationId xmlns:p14="http://schemas.microsoft.com/office/powerpoint/2010/main" val="197256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96815" y="414068"/>
            <a:ext cx="2262158" cy="369332"/>
          </a:xfrm>
          <a:prstGeom prst="rect">
            <a:avLst/>
          </a:prstGeom>
          <a:noFill/>
        </p:spPr>
        <p:txBody>
          <a:bodyPr wrap="none" rtlCol="0">
            <a:spAutoFit/>
          </a:bodyPr>
          <a:lstStyle/>
          <a:p>
            <a:r>
              <a:rPr lang="ja-JP" altLang="en-US" smtClean="0"/>
              <a:t>正規表現チェッカー</a:t>
            </a:r>
            <a:endParaRPr kumimoji="1" lang="ja-JP" altLang="en-US" dirty="0"/>
          </a:p>
        </p:txBody>
      </p:sp>
      <p:sp>
        <p:nvSpPr>
          <p:cNvPr id="3" name="テキスト ボックス 2"/>
          <p:cNvSpPr txBox="1"/>
          <p:nvPr/>
        </p:nvSpPr>
        <p:spPr>
          <a:xfrm>
            <a:off x="1069675" y="1000665"/>
            <a:ext cx="5244860" cy="3693319"/>
          </a:xfrm>
          <a:prstGeom prst="rect">
            <a:avLst/>
          </a:prstGeom>
          <a:solidFill>
            <a:schemeClr val="tx1"/>
          </a:solidFill>
        </p:spPr>
        <p:txBody>
          <a:bodyPr wrap="square" rtlCol="0">
            <a:spAutoFit/>
          </a:bodyPr>
          <a:lstStyle/>
          <a:p>
            <a:r>
              <a:rPr lang="pl-PL" altLang="ja-JP" dirty="0">
                <a:solidFill>
                  <a:schemeClr val="bg1"/>
                </a:solidFill>
              </a:rPr>
              <a:t>import re </a:t>
            </a:r>
          </a:p>
          <a:p>
            <a:endParaRPr lang="pl-PL" altLang="ja-JP" dirty="0">
              <a:solidFill>
                <a:schemeClr val="bg1"/>
              </a:solidFill>
            </a:endParaRPr>
          </a:p>
          <a:p>
            <a:r>
              <a:rPr lang="pl-PL" altLang="ja-JP" dirty="0">
                <a:solidFill>
                  <a:schemeClr val="bg1"/>
                </a:solidFill>
              </a:rPr>
              <a:t>r = </a:t>
            </a:r>
            <a:r>
              <a:rPr lang="pl-PL" altLang="ja-JP" dirty="0" smtClean="0">
                <a:solidFill>
                  <a:schemeClr val="bg1"/>
                </a:solidFill>
              </a:rPr>
              <a:t>re.compile(r’ANY_REGEX') </a:t>
            </a:r>
            <a:endParaRPr lang="pl-PL" altLang="ja-JP" dirty="0">
              <a:solidFill>
                <a:schemeClr val="bg1"/>
              </a:solidFill>
            </a:endParaRPr>
          </a:p>
          <a:p>
            <a:r>
              <a:rPr lang="pl-PL" altLang="ja-JP" dirty="0">
                <a:solidFill>
                  <a:schemeClr val="bg1"/>
                </a:solidFill>
              </a:rPr>
              <a:t>while(True): </a:t>
            </a:r>
          </a:p>
          <a:p>
            <a:r>
              <a:rPr lang="pl-PL" altLang="ja-JP" dirty="0">
                <a:solidFill>
                  <a:schemeClr val="bg1"/>
                </a:solidFill>
              </a:rPr>
              <a:t>    </a:t>
            </a:r>
            <a:r>
              <a:rPr lang="pl-PL" altLang="ja-JP" dirty="0" smtClean="0">
                <a:solidFill>
                  <a:schemeClr val="bg1"/>
                </a:solidFill>
              </a:rPr>
              <a:t>testtext= </a:t>
            </a:r>
            <a:r>
              <a:rPr lang="pl-PL" altLang="ja-JP" dirty="0">
                <a:solidFill>
                  <a:schemeClr val="bg1"/>
                </a:solidFill>
              </a:rPr>
              <a:t>input() </a:t>
            </a:r>
          </a:p>
          <a:p>
            <a:r>
              <a:rPr lang="pl-PL" altLang="ja-JP" dirty="0">
                <a:solidFill>
                  <a:schemeClr val="bg1"/>
                </a:solidFill>
              </a:rPr>
              <a:t>    if </a:t>
            </a:r>
            <a:r>
              <a:rPr lang="pl-PL" altLang="ja-JP" dirty="0" smtClean="0">
                <a:solidFill>
                  <a:schemeClr val="bg1"/>
                </a:solidFill>
              </a:rPr>
              <a:t>testtext== </a:t>
            </a:r>
            <a:r>
              <a:rPr lang="pl-PL" altLang="ja-JP" dirty="0">
                <a:solidFill>
                  <a:schemeClr val="bg1"/>
                </a:solidFill>
              </a:rPr>
              <a:t>'end': </a:t>
            </a:r>
          </a:p>
          <a:p>
            <a:r>
              <a:rPr lang="pl-PL" altLang="ja-JP" dirty="0">
                <a:solidFill>
                  <a:schemeClr val="bg1"/>
                </a:solidFill>
              </a:rPr>
              <a:t>        break </a:t>
            </a:r>
          </a:p>
          <a:p>
            <a:r>
              <a:rPr lang="pl-PL" altLang="ja-JP" dirty="0">
                <a:solidFill>
                  <a:schemeClr val="bg1"/>
                </a:solidFill>
              </a:rPr>
              <a:t>    m = </a:t>
            </a:r>
            <a:r>
              <a:rPr lang="pl-PL" altLang="ja-JP" dirty="0" smtClean="0">
                <a:solidFill>
                  <a:schemeClr val="bg1"/>
                </a:solidFill>
              </a:rPr>
              <a:t>r.search(testtext) </a:t>
            </a:r>
            <a:endParaRPr lang="pl-PL" altLang="ja-JP" dirty="0">
              <a:solidFill>
                <a:schemeClr val="bg1"/>
              </a:solidFill>
            </a:endParaRPr>
          </a:p>
          <a:p>
            <a:r>
              <a:rPr lang="pl-PL" altLang="ja-JP" dirty="0">
                <a:solidFill>
                  <a:schemeClr val="bg1"/>
                </a:solidFill>
              </a:rPr>
              <a:t>    if m: </a:t>
            </a:r>
          </a:p>
          <a:p>
            <a:r>
              <a:rPr lang="pl-PL" altLang="ja-JP" dirty="0">
                <a:solidFill>
                  <a:schemeClr val="bg1"/>
                </a:solidFill>
              </a:rPr>
              <a:t>        print("yes") </a:t>
            </a:r>
          </a:p>
          <a:p>
            <a:r>
              <a:rPr lang="pl-PL" altLang="ja-JP" dirty="0">
                <a:solidFill>
                  <a:schemeClr val="bg1"/>
                </a:solidFill>
              </a:rPr>
              <a:t>    else: </a:t>
            </a:r>
          </a:p>
          <a:p>
            <a:r>
              <a:rPr lang="pl-PL" altLang="ja-JP" dirty="0">
                <a:solidFill>
                  <a:schemeClr val="bg1"/>
                </a:solidFill>
              </a:rPr>
              <a:t>        print("no") </a:t>
            </a:r>
          </a:p>
          <a:p>
            <a:endParaRPr kumimoji="1" lang="ja-JP" altLang="en-US" dirty="0">
              <a:solidFill>
                <a:schemeClr val="bg1"/>
              </a:solidFill>
            </a:endParaRPr>
          </a:p>
        </p:txBody>
      </p:sp>
      <p:sp>
        <p:nvSpPr>
          <p:cNvPr id="4" name="テキスト ボックス 3"/>
          <p:cNvSpPr txBox="1"/>
          <p:nvPr/>
        </p:nvSpPr>
        <p:spPr>
          <a:xfrm>
            <a:off x="1069675" y="5175849"/>
            <a:ext cx="4570482" cy="369332"/>
          </a:xfrm>
          <a:prstGeom prst="rect">
            <a:avLst/>
          </a:prstGeom>
          <a:noFill/>
        </p:spPr>
        <p:txBody>
          <a:bodyPr wrap="none" rtlCol="0">
            <a:spAutoFit/>
          </a:bodyPr>
          <a:lstStyle/>
          <a:p>
            <a:r>
              <a:rPr lang="ja-JP" altLang="en-US" smtClean="0"/>
              <a:t>このチェッカーでいろいろためしてみよう</a:t>
            </a:r>
            <a:endParaRPr kumimoji="1" lang="ja-JP" altLang="en-US"/>
          </a:p>
        </p:txBody>
      </p:sp>
    </p:spTree>
    <p:extLst>
      <p:ext uri="{BB962C8B-B14F-4D97-AF65-F5344CB8AC3E}">
        <p14:creationId xmlns:p14="http://schemas.microsoft.com/office/powerpoint/2010/main" val="51741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 xmlns:a16="http://schemas.microsoft.com/office/drawing/2014/main" id="{FD3CAC69-96E2-9446-BB4B-F650BDE09A28}"/>
              </a:ext>
            </a:extLst>
          </p:cNvPr>
          <p:cNvSpPr txBox="1"/>
          <p:nvPr/>
        </p:nvSpPr>
        <p:spPr>
          <a:xfrm>
            <a:off x="470646" y="564776"/>
            <a:ext cx="8443337" cy="523220"/>
          </a:xfrm>
          <a:prstGeom prst="rect">
            <a:avLst/>
          </a:prstGeom>
          <a:noFill/>
        </p:spPr>
        <p:txBody>
          <a:bodyPr wrap="none" rtlCol="0">
            <a:spAutoFit/>
          </a:bodyPr>
          <a:lstStyle/>
          <a:p>
            <a:r>
              <a:rPr kumimoji="1" lang="ja-JP" altLang="en-US" sz="2800"/>
              <a:t>アンケートへのご回答、よろしくおねがいします！</a:t>
            </a:r>
            <a:endParaRPr kumimoji="1" lang="en-US" altLang="ja-JP" sz="2800"/>
          </a:p>
        </p:txBody>
      </p:sp>
      <p:sp>
        <p:nvSpPr>
          <p:cNvPr id="3" name="テキスト ボックス 2">
            <a:extLst>
              <a:ext uri="{FF2B5EF4-FFF2-40B4-BE49-F238E27FC236}">
                <a16:creationId xmlns="" xmlns:a16="http://schemas.microsoft.com/office/drawing/2014/main" id="{5B75A2BA-455F-D840-B637-1154964590CD}"/>
              </a:ext>
            </a:extLst>
          </p:cNvPr>
          <p:cNvSpPr txBox="1"/>
          <p:nvPr/>
        </p:nvSpPr>
        <p:spPr>
          <a:xfrm>
            <a:off x="1021975" y="1506071"/>
            <a:ext cx="3401893" cy="461665"/>
          </a:xfrm>
          <a:prstGeom prst="rect">
            <a:avLst/>
          </a:prstGeom>
          <a:noFill/>
        </p:spPr>
        <p:txBody>
          <a:bodyPr wrap="none" rtlCol="0">
            <a:spAutoFit/>
          </a:bodyPr>
          <a:lstStyle/>
          <a:p>
            <a:r>
              <a:rPr lang="en-US" altLang="ja-JP" sz="2400"/>
              <a:t>https://bit.ly/2xq7QgR</a:t>
            </a:r>
            <a:endParaRPr lang="ja-JP" altLang="en-US" sz="2400"/>
          </a:p>
        </p:txBody>
      </p:sp>
    </p:spTree>
    <p:extLst>
      <p:ext uri="{BB962C8B-B14F-4D97-AF65-F5344CB8AC3E}">
        <p14:creationId xmlns:p14="http://schemas.microsoft.com/office/powerpoint/2010/main" val="3032390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 xmlns:a16="http://schemas.microsoft.com/office/drawing/2014/main" id="{3BB1D6CF-1317-2B4D-8207-B5C0D7A6B8AB}"/>
              </a:ext>
            </a:extLst>
          </p:cNvPr>
          <p:cNvSpPr txBox="1"/>
          <p:nvPr/>
        </p:nvSpPr>
        <p:spPr>
          <a:xfrm>
            <a:off x="512956" y="635620"/>
            <a:ext cx="2031325" cy="461665"/>
          </a:xfrm>
          <a:prstGeom prst="rect">
            <a:avLst/>
          </a:prstGeom>
          <a:noFill/>
        </p:spPr>
        <p:txBody>
          <a:bodyPr wrap="none" rtlCol="0">
            <a:spAutoFit/>
          </a:bodyPr>
          <a:lstStyle/>
          <a:p>
            <a:r>
              <a:rPr kumimoji="1" lang="ja-JP" altLang="en-US" sz="2400"/>
              <a:t>資料保存場所</a:t>
            </a:r>
          </a:p>
        </p:txBody>
      </p:sp>
      <p:sp>
        <p:nvSpPr>
          <p:cNvPr id="5" name="テキスト ボックス 4">
            <a:hlinkClick r:id="rId2"/>
            <a:extLst>
              <a:ext uri="{FF2B5EF4-FFF2-40B4-BE49-F238E27FC236}">
                <a16:creationId xmlns="" xmlns:a16="http://schemas.microsoft.com/office/drawing/2014/main" id="{7EF0C417-02D2-E24C-8AEB-7C33FE53D312}"/>
              </a:ext>
            </a:extLst>
          </p:cNvPr>
          <p:cNvSpPr txBox="1"/>
          <p:nvPr/>
        </p:nvSpPr>
        <p:spPr>
          <a:xfrm>
            <a:off x="512956" y="1416205"/>
            <a:ext cx="4350871" cy="584775"/>
          </a:xfrm>
          <a:prstGeom prst="rect">
            <a:avLst/>
          </a:prstGeom>
          <a:noFill/>
        </p:spPr>
        <p:txBody>
          <a:bodyPr wrap="none" rtlCol="0">
            <a:spAutoFit/>
          </a:bodyPr>
          <a:lstStyle/>
          <a:p>
            <a:r>
              <a:rPr lang="en-US" altLang="ja-JP" sz="3200" dirty="0"/>
              <a:t>https://</a:t>
            </a:r>
            <a:r>
              <a:rPr lang="en-US" altLang="ja-JP" sz="3200" dirty="0" err="1"/>
              <a:t>bit.ly</a:t>
            </a:r>
            <a:r>
              <a:rPr lang="en-US" altLang="ja-JP" sz="3200" dirty="0"/>
              <a:t>/2ZISS03</a:t>
            </a:r>
            <a:endParaRPr lang="en-US" altLang="ja-JP" sz="3200" u="sng" dirty="0">
              <a:solidFill>
                <a:schemeClr val="tx2"/>
              </a:solidFill>
            </a:endParaRPr>
          </a:p>
        </p:txBody>
      </p:sp>
    </p:spTree>
    <p:extLst>
      <p:ext uri="{BB962C8B-B14F-4D97-AF65-F5344CB8AC3E}">
        <p14:creationId xmlns:p14="http://schemas.microsoft.com/office/powerpoint/2010/main" val="2334223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 xmlns:a16="http://schemas.microsoft.com/office/drawing/2014/main" id="{FD16C7C9-1D0C-DC48-A953-F5A34B442384}"/>
              </a:ext>
            </a:extLst>
          </p:cNvPr>
          <p:cNvSpPr txBox="1"/>
          <p:nvPr/>
        </p:nvSpPr>
        <p:spPr>
          <a:xfrm>
            <a:off x="379141" y="457200"/>
            <a:ext cx="2031325" cy="461665"/>
          </a:xfrm>
          <a:prstGeom prst="rect">
            <a:avLst/>
          </a:prstGeom>
          <a:noFill/>
        </p:spPr>
        <p:txBody>
          <a:bodyPr wrap="none" rtlCol="0">
            <a:spAutoFit/>
          </a:bodyPr>
          <a:lstStyle/>
          <a:p>
            <a:r>
              <a:rPr lang="ja-JP" altLang="en-US" sz="2400"/>
              <a:t>きょうの献立</a:t>
            </a:r>
            <a:endParaRPr kumimoji="1" lang="ja-JP" altLang="en-US" sz="2400"/>
          </a:p>
        </p:txBody>
      </p:sp>
      <p:sp>
        <p:nvSpPr>
          <p:cNvPr id="10" name="テキスト ボックス 9">
            <a:extLst>
              <a:ext uri="{FF2B5EF4-FFF2-40B4-BE49-F238E27FC236}">
                <a16:creationId xmlns="" xmlns:a16="http://schemas.microsoft.com/office/drawing/2014/main" id="{4FCF4D41-5C73-AC45-B30A-0E2D7A649807}"/>
              </a:ext>
            </a:extLst>
          </p:cNvPr>
          <p:cNvSpPr txBox="1"/>
          <p:nvPr/>
        </p:nvSpPr>
        <p:spPr>
          <a:xfrm>
            <a:off x="379141" y="1119090"/>
            <a:ext cx="4185761" cy="461665"/>
          </a:xfrm>
          <a:prstGeom prst="rect">
            <a:avLst/>
          </a:prstGeom>
          <a:noFill/>
        </p:spPr>
        <p:txBody>
          <a:bodyPr wrap="none" rtlCol="0">
            <a:spAutoFit/>
          </a:bodyPr>
          <a:lstStyle/>
          <a:p>
            <a:r>
              <a:rPr lang="ja-JP" altLang="en-US" sz="2400" dirty="0" smtClean="0"/>
              <a:t>１</a:t>
            </a:r>
            <a:r>
              <a:rPr kumimoji="1" lang="ja-JP" altLang="en-US" sz="2400" dirty="0" smtClean="0"/>
              <a:t>．続・</a:t>
            </a:r>
            <a:r>
              <a:rPr lang="ja-JP" altLang="en-US" sz="2400" dirty="0" smtClean="0"/>
              <a:t>正規</a:t>
            </a:r>
            <a:r>
              <a:rPr lang="ja-JP" altLang="en-US" sz="2400" dirty="0"/>
              <a:t>表現ことはじめ</a:t>
            </a:r>
            <a:endParaRPr kumimoji="1" lang="ja-JP" altLang="en-US" sz="2400" dirty="0"/>
          </a:p>
        </p:txBody>
      </p:sp>
      <p:sp>
        <p:nvSpPr>
          <p:cNvPr id="3" name="テキスト ボックス 2"/>
          <p:cNvSpPr txBox="1"/>
          <p:nvPr/>
        </p:nvSpPr>
        <p:spPr>
          <a:xfrm>
            <a:off x="1054100" y="1780980"/>
            <a:ext cx="4224233" cy="1938992"/>
          </a:xfrm>
          <a:prstGeom prst="rect">
            <a:avLst/>
          </a:prstGeom>
          <a:noFill/>
        </p:spPr>
        <p:txBody>
          <a:bodyPr wrap="none" rtlCol="0">
            <a:spAutoFit/>
          </a:bodyPr>
          <a:lstStyle/>
          <a:p>
            <a:pPr marL="342900" indent="-342900">
              <a:buAutoNum type="alphaUcPeriod"/>
            </a:pPr>
            <a:r>
              <a:rPr kumimoji="1" lang="en-US" altLang="ja-JP" sz="2400" dirty="0" smtClean="0"/>
              <a:t>ID</a:t>
            </a:r>
            <a:r>
              <a:rPr kumimoji="1" lang="ja-JP" altLang="en-US" sz="2400" dirty="0" smtClean="0"/>
              <a:t>のチェック</a:t>
            </a:r>
            <a:r>
              <a:rPr kumimoji="1" lang="en-US" altLang="ja-JP" sz="2400" dirty="0" smtClean="0"/>
              <a:t/>
            </a:r>
            <a:br>
              <a:rPr kumimoji="1" lang="en-US" altLang="ja-JP" sz="2400" dirty="0" smtClean="0"/>
            </a:br>
            <a:endParaRPr kumimoji="1" lang="en-US" altLang="ja-JP" sz="2400" dirty="0" smtClean="0"/>
          </a:p>
          <a:p>
            <a:pPr marL="342900" indent="-342900">
              <a:buAutoNum type="alphaUcPeriod"/>
            </a:pPr>
            <a:r>
              <a:rPr lang="ja-JP" altLang="en-US" sz="2400" dirty="0" smtClean="0"/>
              <a:t>郵便番号のチェック</a:t>
            </a:r>
            <a:r>
              <a:rPr lang="en-US" altLang="ja-JP" sz="2400" dirty="0" smtClean="0"/>
              <a:t/>
            </a:r>
            <a:br>
              <a:rPr lang="en-US" altLang="ja-JP" sz="2400" dirty="0" smtClean="0"/>
            </a:br>
            <a:endParaRPr lang="en-US" altLang="ja-JP" sz="2400" dirty="0" smtClean="0"/>
          </a:p>
          <a:p>
            <a:pPr marL="342900" indent="-342900">
              <a:buAutoNum type="alphaUcPeriod"/>
            </a:pPr>
            <a:r>
              <a:rPr kumimoji="1" lang="ja-JP" altLang="en-US" sz="2400" dirty="0" smtClean="0"/>
              <a:t>メールアドレスのチェック</a:t>
            </a:r>
            <a:endParaRPr kumimoji="1" lang="ja-JP" altLang="en-US" sz="2400" dirty="0"/>
          </a:p>
        </p:txBody>
      </p:sp>
    </p:spTree>
    <p:extLst>
      <p:ext uri="{BB962C8B-B14F-4D97-AF65-F5344CB8AC3E}">
        <p14:creationId xmlns:p14="http://schemas.microsoft.com/office/powerpoint/2010/main" val="4000578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 xmlns:a16="http://schemas.microsoft.com/office/drawing/2014/main" id="{122EBC6B-F28E-D049-9D74-B96BDB56A530}"/>
              </a:ext>
            </a:extLst>
          </p:cNvPr>
          <p:cNvSpPr txBox="1"/>
          <p:nvPr/>
        </p:nvSpPr>
        <p:spPr>
          <a:xfrm>
            <a:off x="423746" y="512957"/>
            <a:ext cx="2954655" cy="461665"/>
          </a:xfrm>
          <a:prstGeom prst="rect">
            <a:avLst/>
          </a:prstGeom>
          <a:noFill/>
        </p:spPr>
        <p:txBody>
          <a:bodyPr wrap="none" rtlCol="0">
            <a:spAutoFit/>
          </a:bodyPr>
          <a:lstStyle/>
          <a:p>
            <a:r>
              <a:rPr lang="ja-JP" altLang="en-US" sz="2400"/>
              <a:t>正規表現ことはじめ</a:t>
            </a:r>
            <a:endParaRPr kumimoji="1" lang="ja-JP" altLang="en-US" sz="2400"/>
          </a:p>
        </p:txBody>
      </p:sp>
      <p:sp>
        <p:nvSpPr>
          <p:cNvPr id="3" name="テキスト ボックス 2">
            <a:extLst>
              <a:ext uri="{FF2B5EF4-FFF2-40B4-BE49-F238E27FC236}">
                <a16:creationId xmlns="" xmlns:a16="http://schemas.microsoft.com/office/drawing/2014/main" id="{D2A6565C-9C36-984B-BFAD-2C8834F8BA52}"/>
              </a:ext>
            </a:extLst>
          </p:cNvPr>
          <p:cNvSpPr txBox="1"/>
          <p:nvPr/>
        </p:nvSpPr>
        <p:spPr>
          <a:xfrm>
            <a:off x="423746" y="1594415"/>
            <a:ext cx="11141422" cy="1200329"/>
          </a:xfrm>
          <a:prstGeom prst="rect">
            <a:avLst/>
          </a:prstGeom>
          <a:noFill/>
          <a:ln>
            <a:solidFill>
              <a:schemeClr val="tx1"/>
            </a:solidFill>
          </a:ln>
        </p:spPr>
        <p:txBody>
          <a:bodyPr wrap="square" rtlCol="0">
            <a:spAutoFit/>
          </a:bodyPr>
          <a:lstStyle/>
          <a:p>
            <a:r>
              <a:rPr lang="en-US" altLang="ja-JP" sz="2400" dirty="0"/>
              <a:t>testdata0627.csv</a:t>
            </a:r>
            <a:r>
              <a:rPr lang="ja-JP" altLang="en-US" sz="2400"/>
              <a:t>というファイルの</a:t>
            </a:r>
            <a:r>
              <a:rPr lang="en-US" altLang="ja-JP" sz="2400" dirty="0"/>
              <a:t>id</a:t>
            </a:r>
            <a:r>
              <a:rPr lang="ja-JP" altLang="en-US" sz="2400"/>
              <a:t>のカラムには、本来５桁にゼロ詰めされた数字が入るはずである。しかし一部入力ミスがあるようで、ミスのある行を表示したい。どのようにすればよいだろうか。</a:t>
            </a:r>
            <a:endParaRPr lang="en-US" altLang="ja-JP" sz="2400" dirty="0"/>
          </a:p>
        </p:txBody>
      </p:sp>
      <p:sp>
        <p:nvSpPr>
          <p:cNvPr id="5" name="テキスト ボックス 4">
            <a:extLst>
              <a:ext uri="{FF2B5EF4-FFF2-40B4-BE49-F238E27FC236}">
                <a16:creationId xmlns="" xmlns:a16="http://schemas.microsoft.com/office/drawing/2014/main" id="{65F26E02-10C9-BA4D-AEFD-F88FB04DC613}"/>
              </a:ext>
            </a:extLst>
          </p:cNvPr>
          <p:cNvSpPr txBox="1"/>
          <p:nvPr/>
        </p:nvSpPr>
        <p:spPr>
          <a:xfrm>
            <a:off x="3378401" y="512957"/>
            <a:ext cx="2864887" cy="461665"/>
          </a:xfrm>
          <a:prstGeom prst="rect">
            <a:avLst/>
          </a:prstGeom>
          <a:noFill/>
        </p:spPr>
        <p:txBody>
          <a:bodyPr wrap="none" rtlCol="0">
            <a:spAutoFit/>
          </a:bodyPr>
          <a:lstStyle/>
          <a:p>
            <a:r>
              <a:rPr kumimoji="1" lang="ja-JP" altLang="en-US" sz="2400"/>
              <a:t>１．正規表現</a:t>
            </a:r>
            <a:r>
              <a:rPr kumimoji="1" lang="en-US" altLang="ja-JP" sz="2400" dirty="0"/>
              <a:t>~</a:t>
            </a:r>
            <a:r>
              <a:rPr kumimoji="1" lang="ja-JP" altLang="en-US" sz="2400"/>
              <a:t>前夜</a:t>
            </a:r>
          </a:p>
        </p:txBody>
      </p:sp>
      <p:sp>
        <p:nvSpPr>
          <p:cNvPr id="4" name="テキスト ボックス 3"/>
          <p:cNvSpPr txBox="1"/>
          <p:nvPr/>
        </p:nvSpPr>
        <p:spPr>
          <a:xfrm rot="1436078">
            <a:off x="9810600" y="659381"/>
            <a:ext cx="2141067" cy="523220"/>
          </a:xfrm>
          <a:prstGeom prst="rect">
            <a:avLst/>
          </a:prstGeom>
          <a:noFill/>
          <a:ln>
            <a:solidFill>
              <a:srgbClr val="FF0000"/>
            </a:solidFill>
          </a:ln>
        </p:spPr>
        <p:txBody>
          <a:bodyPr wrap="square" rtlCol="0">
            <a:spAutoFit/>
          </a:bodyPr>
          <a:lstStyle/>
          <a:p>
            <a:r>
              <a:rPr kumimoji="1" lang="en-US" altLang="ja-JP" sz="2800" dirty="0" smtClean="0">
                <a:solidFill>
                  <a:srgbClr val="FF0000"/>
                </a:solidFill>
                <a:latin typeface="Chalkduster" charset="0"/>
                <a:ea typeface="Chalkduster" charset="0"/>
                <a:cs typeface="Chalkduster" charset="0"/>
              </a:rPr>
              <a:t>PREVIOUS</a:t>
            </a:r>
            <a:endParaRPr kumimoji="1" lang="ja-JP" altLang="en-US" sz="2800" dirty="0">
              <a:solidFill>
                <a:srgbClr val="FF0000"/>
              </a:solidFill>
              <a:latin typeface="Chalkduster" charset="0"/>
              <a:ea typeface="Chalkduster" charset="0"/>
              <a:cs typeface="Chalkduster" charset="0"/>
            </a:endParaRPr>
          </a:p>
        </p:txBody>
      </p:sp>
    </p:spTree>
    <p:extLst>
      <p:ext uri="{BB962C8B-B14F-4D97-AF65-F5344CB8AC3E}">
        <p14:creationId xmlns:p14="http://schemas.microsoft.com/office/powerpoint/2010/main" val="774714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 xmlns:a16="http://schemas.microsoft.com/office/drawing/2014/main" id="{122EBC6B-F28E-D049-9D74-B96BDB56A530}"/>
              </a:ext>
            </a:extLst>
          </p:cNvPr>
          <p:cNvSpPr txBox="1"/>
          <p:nvPr/>
        </p:nvSpPr>
        <p:spPr>
          <a:xfrm>
            <a:off x="423746" y="512957"/>
            <a:ext cx="2954655" cy="461665"/>
          </a:xfrm>
          <a:prstGeom prst="rect">
            <a:avLst/>
          </a:prstGeom>
          <a:noFill/>
        </p:spPr>
        <p:txBody>
          <a:bodyPr wrap="none" rtlCol="0">
            <a:spAutoFit/>
          </a:bodyPr>
          <a:lstStyle/>
          <a:p>
            <a:r>
              <a:rPr lang="ja-JP" altLang="en-US" sz="2400"/>
              <a:t>正規表現ことはじめ</a:t>
            </a:r>
            <a:endParaRPr kumimoji="1" lang="ja-JP" altLang="en-US" sz="2400"/>
          </a:p>
        </p:txBody>
      </p:sp>
      <p:sp>
        <p:nvSpPr>
          <p:cNvPr id="3" name="テキスト ボックス 2">
            <a:extLst>
              <a:ext uri="{FF2B5EF4-FFF2-40B4-BE49-F238E27FC236}">
                <a16:creationId xmlns="" xmlns:a16="http://schemas.microsoft.com/office/drawing/2014/main" id="{D2A6565C-9C36-984B-BFAD-2C8834F8BA52}"/>
              </a:ext>
            </a:extLst>
          </p:cNvPr>
          <p:cNvSpPr txBox="1"/>
          <p:nvPr/>
        </p:nvSpPr>
        <p:spPr>
          <a:xfrm>
            <a:off x="423746" y="1594415"/>
            <a:ext cx="11141422" cy="4154984"/>
          </a:xfrm>
          <a:prstGeom prst="rect">
            <a:avLst/>
          </a:prstGeom>
          <a:noFill/>
          <a:ln>
            <a:solidFill>
              <a:schemeClr val="tx1"/>
            </a:solidFill>
          </a:ln>
        </p:spPr>
        <p:txBody>
          <a:bodyPr wrap="square" rtlCol="0">
            <a:spAutoFit/>
          </a:bodyPr>
          <a:lstStyle/>
          <a:p>
            <a:r>
              <a:rPr lang="en-US" altLang="ja-JP" sz="2400" dirty="0"/>
              <a:t>testdata0627_2.csv</a:t>
            </a:r>
            <a:r>
              <a:rPr lang="ja-JP" altLang="en-US" sz="2400"/>
              <a:t>というファイルの</a:t>
            </a:r>
            <a:r>
              <a:rPr lang="en-US" altLang="ja-JP" sz="2400" dirty="0"/>
              <a:t>id</a:t>
            </a:r>
            <a:r>
              <a:rPr lang="ja-JP" altLang="en-US" sz="2400"/>
              <a:t>のカラムには、本来</a:t>
            </a:r>
            <a:endParaRPr lang="en-US" altLang="ja-JP" sz="2400" dirty="0"/>
          </a:p>
          <a:p>
            <a:endParaRPr lang="en-US" altLang="ja-JP" sz="2400" dirty="0"/>
          </a:p>
          <a:p>
            <a:r>
              <a:rPr lang="en-US" altLang="ja-JP" sz="2400" dirty="0"/>
              <a:t>”ID”+</a:t>
            </a:r>
            <a:r>
              <a:rPr lang="ja-JP" altLang="en-US" sz="2400"/>
              <a:t>ゼロ詰めされた数値５桁</a:t>
            </a:r>
            <a:endParaRPr lang="en-US" altLang="ja-JP" sz="2400" dirty="0"/>
          </a:p>
          <a:p>
            <a:endParaRPr lang="en-US" altLang="ja-JP" sz="2400" dirty="0"/>
          </a:p>
          <a:p>
            <a:r>
              <a:rPr lang="ja-JP" altLang="en-US" sz="2400"/>
              <a:t>という</a:t>
            </a:r>
            <a:r>
              <a:rPr lang="en-US" altLang="ja-JP" sz="2400" dirty="0"/>
              <a:t>ID</a:t>
            </a:r>
            <a:r>
              <a:rPr lang="ja-JP" altLang="en-US" sz="2400"/>
              <a:t>が入力されているはずである。</a:t>
            </a:r>
            <a:endParaRPr lang="en-US" altLang="ja-JP" sz="2400" dirty="0"/>
          </a:p>
          <a:p>
            <a:r>
              <a:rPr lang="ja-JP" altLang="en-US" sz="2400"/>
              <a:t>しかし一部入力ミスがあるようで、ミスのある行を表示したい。どのようにすればよいだろうか。</a:t>
            </a:r>
            <a:endParaRPr lang="en-US" altLang="ja-JP" sz="2400" dirty="0"/>
          </a:p>
          <a:p>
            <a:endParaRPr lang="en-US" altLang="ja-JP" sz="2400" dirty="0"/>
          </a:p>
          <a:p>
            <a:r>
              <a:rPr lang="en-US" altLang="ja-JP" sz="2400" dirty="0"/>
              <a:t>※</a:t>
            </a:r>
            <a:r>
              <a:rPr lang="ja-JP" altLang="en-US" sz="2400"/>
              <a:t>エラーの種類</a:t>
            </a:r>
            <a:endParaRPr lang="en-US" altLang="ja-JP" sz="2400" dirty="0"/>
          </a:p>
          <a:p>
            <a:r>
              <a:rPr lang="en-US" altLang="ja-JP" sz="2400" dirty="0"/>
              <a:t>ID</a:t>
            </a:r>
            <a:r>
              <a:rPr lang="ja-JP" altLang="en-US" sz="2400"/>
              <a:t>という文字が正しく入力されていない（ただし、２文字）</a:t>
            </a:r>
            <a:endParaRPr lang="en-US" altLang="ja-JP" sz="2400" dirty="0"/>
          </a:p>
          <a:p>
            <a:r>
              <a:rPr lang="en-US" altLang="ja-JP" sz="2400" dirty="0"/>
              <a:t>ID</a:t>
            </a:r>
            <a:r>
              <a:rPr lang="ja-JP" altLang="en-US" sz="2400"/>
              <a:t>以降の数値が５桁じゃない（ただし、ちゃんと数字ではある）</a:t>
            </a:r>
            <a:endParaRPr lang="en-US" altLang="ja-JP" sz="2400" dirty="0"/>
          </a:p>
        </p:txBody>
      </p:sp>
      <p:sp>
        <p:nvSpPr>
          <p:cNvPr id="5" name="テキスト ボックス 4">
            <a:extLst>
              <a:ext uri="{FF2B5EF4-FFF2-40B4-BE49-F238E27FC236}">
                <a16:creationId xmlns="" xmlns:a16="http://schemas.microsoft.com/office/drawing/2014/main" id="{65F26E02-10C9-BA4D-AEFD-F88FB04DC613}"/>
              </a:ext>
            </a:extLst>
          </p:cNvPr>
          <p:cNvSpPr txBox="1"/>
          <p:nvPr/>
        </p:nvSpPr>
        <p:spPr>
          <a:xfrm>
            <a:off x="3378401" y="512957"/>
            <a:ext cx="3480440" cy="461665"/>
          </a:xfrm>
          <a:prstGeom prst="rect">
            <a:avLst/>
          </a:prstGeom>
          <a:noFill/>
        </p:spPr>
        <p:txBody>
          <a:bodyPr wrap="none" rtlCol="0">
            <a:spAutoFit/>
          </a:bodyPr>
          <a:lstStyle/>
          <a:p>
            <a:r>
              <a:rPr kumimoji="1" lang="ja-JP" altLang="en-US" sz="2400"/>
              <a:t>２．正規表現</a:t>
            </a:r>
            <a:r>
              <a:rPr kumimoji="1" lang="en-US" altLang="ja-JP" sz="2400" dirty="0"/>
              <a:t>~</a:t>
            </a:r>
            <a:r>
              <a:rPr kumimoji="1" lang="ja-JP" altLang="en-US" sz="2400"/>
              <a:t>夜明け前</a:t>
            </a:r>
          </a:p>
        </p:txBody>
      </p:sp>
      <p:sp>
        <p:nvSpPr>
          <p:cNvPr id="6" name="テキスト ボックス 5"/>
          <p:cNvSpPr txBox="1"/>
          <p:nvPr/>
        </p:nvSpPr>
        <p:spPr>
          <a:xfrm rot="1436078">
            <a:off x="9810600" y="659381"/>
            <a:ext cx="2141067" cy="523220"/>
          </a:xfrm>
          <a:prstGeom prst="rect">
            <a:avLst/>
          </a:prstGeom>
          <a:noFill/>
          <a:ln>
            <a:solidFill>
              <a:srgbClr val="FF0000"/>
            </a:solidFill>
          </a:ln>
        </p:spPr>
        <p:txBody>
          <a:bodyPr wrap="square" rtlCol="0">
            <a:spAutoFit/>
          </a:bodyPr>
          <a:lstStyle/>
          <a:p>
            <a:r>
              <a:rPr kumimoji="1" lang="en-US" altLang="ja-JP" sz="2800" dirty="0" smtClean="0">
                <a:solidFill>
                  <a:srgbClr val="FF0000"/>
                </a:solidFill>
                <a:latin typeface="Chalkduster" charset="0"/>
                <a:ea typeface="Chalkduster" charset="0"/>
                <a:cs typeface="Chalkduster" charset="0"/>
              </a:rPr>
              <a:t>PREVIOUS</a:t>
            </a:r>
            <a:endParaRPr kumimoji="1" lang="ja-JP" altLang="en-US" sz="2800" dirty="0">
              <a:solidFill>
                <a:srgbClr val="FF0000"/>
              </a:solidFill>
              <a:latin typeface="Chalkduster" charset="0"/>
              <a:ea typeface="Chalkduster" charset="0"/>
              <a:cs typeface="Chalkduster" charset="0"/>
            </a:endParaRPr>
          </a:p>
        </p:txBody>
      </p:sp>
    </p:spTree>
    <p:extLst>
      <p:ext uri="{BB962C8B-B14F-4D97-AF65-F5344CB8AC3E}">
        <p14:creationId xmlns:p14="http://schemas.microsoft.com/office/powerpoint/2010/main" val="214679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 xmlns:a16="http://schemas.microsoft.com/office/drawing/2014/main" id="{122EBC6B-F28E-D049-9D74-B96BDB56A530}"/>
              </a:ext>
            </a:extLst>
          </p:cNvPr>
          <p:cNvSpPr txBox="1"/>
          <p:nvPr/>
        </p:nvSpPr>
        <p:spPr>
          <a:xfrm>
            <a:off x="423746" y="512957"/>
            <a:ext cx="2954655" cy="461665"/>
          </a:xfrm>
          <a:prstGeom prst="rect">
            <a:avLst/>
          </a:prstGeom>
          <a:noFill/>
        </p:spPr>
        <p:txBody>
          <a:bodyPr wrap="none" rtlCol="0">
            <a:spAutoFit/>
          </a:bodyPr>
          <a:lstStyle/>
          <a:p>
            <a:r>
              <a:rPr lang="ja-JP" altLang="en-US" sz="2400"/>
              <a:t>正規表現ことはじめ</a:t>
            </a:r>
            <a:endParaRPr kumimoji="1" lang="ja-JP" altLang="en-US" sz="2400"/>
          </a:p>
        </p:txBody>
      </p:sp>
      <p:sp>
        <p:nvSpPr>
          <p:cNvPr id="3" name="テキスト ボックス 2">
            <a:extLst>
              <a:ext uri="{FF2B5EF4-FFF2-40B4-BE49-F238E27FC236}">
                <a16:creationId xmlns="" xmlns:a16="http://schemas.microsoft.com/office/drawing/2014/main" id="{D2A6565C-9C36-984B-BFAD-2C8834F8BA52}"/>
              </a:ext>
            </a:extLst>
          </p:cNvPr>
          <p:cNvSpPr txBox="1"/>
          <p:nvPr/>
        </p:nvSpPr>
        <p:spPr>
          <a:xfrm>
            <a:off x="423746" y="1594415"/>
            <a:ext cx="11141422" cy="3416320"/>
          </a:xfrm>
          <a:prstGeom prst="rect">
            <a:avLst/>
          </a:prstGeom>
          <a:noFill/>
          <a:ln>
            <a:solidFill>
              <a:schemeClr val="tx1"/>
            </a:solidFill>
          </a:ln>
        </p:spPr>
        <p:txBody>
          <a:bodyPr wrap="square" rtlCol="0">
            <a:spAutoFit/>
          </a:bodyPr>
          <a:lstStyle/>
          <a:p>
            <a:r>
              <a:rPr lang="en-US" altLang="ja-JP" sz="2400" dirty="0"/>
              <a:t>testdata0627_3.csv</a:t>
            </a:r>
            <a:r>
              <a:rPr lang="ja-JP" altLang="en-US" sz="2400"/>
              <a:t>というファイルの</a:t>
            </a:r>
            <a:r>
              <a:rPr lang="en-US" altLang="ja-JP" sz="2400" dirty="0"/>
              <a:t>id</a:t>
            </a:r>
            <a:r>
              <a:rPr lang="ja-JP" altLang="en-US" sz="2400"/>
              <a:t>のカラムには、本来</a:t>
            </a:r>
            <a:endParaRPr lang="en-US" altLang="ja-JP" sz="2400" dirty="0"/>
          </a:p>
          <a:p>
            <a:endParaRPr lang="en-US" altLang="ja-JP" sz="2400" dirty="0"/>
          </a:p>
          <a:p>
            <a:r>
              <a:rPr lang="en-US" altLang="ja-JP" sz="2400" dirty="0"/>
              <a:t>Last Name+</a:t>
            </a:r>
            <a:r>
              <a:rPr lang="ja-JP" altLang="en-US" sz="2400"/>
              <a:t>ゼロ詰めされた数値５桁</a:t>
            </a:r>
            <a:endParaRPr lang="en-US" altLang="ja-JP" sz="2400" dirty="0"/>
          </a:p>
          <a:p>
            <a:endParaRPr lang="en-US" altLang="ja-JP" sz="2400" dirty="0"/>
          </a:p>
          <a:p>
            <a:r>
              <a:rPr lang="ja-JP" altLang="en-US" sz="2400"/>
              <a:t>という</a:t>
            </a:r>
            <a:r>
              <a:rPr lang="en-US" altLang="ja-JP" sz="2400" dirty="0"/>
              <a:t>ID</a:t>
            </a:r>
            <a:r>
              <a:rPr lang="ja-JP" altLang="en-US" sz="2400"/>
              <a:t>が入力されているはずである。</a:t>
            </a:r>
            <a:endParaRPr lang="en-US" altLang="ja-JP" sz="2400" dirty="0"/>
          </a:p>
          <a:p>
            <a:r>
              <a:rPr lang="ja-JP" altLang="en-US" sz="2400"/>
              <a:t>しかし一部入力ミスがあるようで、数値が５桁ではなくなってしまっているものがあり、ミスのある行を表示したい。どのようにすればよいだろうか。</a:t>
            </a:r>
            <a:endParaRPr lang="en-US" altLang="ja-JP" sz="2400" dirty="0"/>
          </a:p>
          <a:p>
            <a:r>
              <a:rPr lang="en-US" altLang="ja-JP" sz="2400" dirty="0"/>
              <a:t>※</a:t>
            </a:r>
            <a:r>
              <a:rPr lang="ja-JP" altLang="en-US" sz="2400"/>
              <a:t>ただし、</a:t>
            </a:r>
            <a:r>
              <a:rPr lang="en-US" altLang="ja-JP" sz="2400" dirty="0"/>
              <a:t>Last Name</a:t>
            </a:r>
            <a:r>
              <a:rPr lang="ja-JP" altLang="en-US" sz="2400"/>
              <a:t>は英字のみで構成されている。</a:t>
            </a:r>
            <a:endParaRPr lang="en-US" altLang="ja-JP" sz="2400" dirty="0"/>
          </a:p>
          <a:p>
            <a:endParaRPr lang="en-US" altLang="ja-JP" sz="2400" dirty="0"/>
          </a:p>
        </p:txBody>
      </p:sp>
      <p:sp>
        <p:nvSpPr>
          <p:cNvPr id="5" name="テキスト ボックス 4">
            <a:extLst>
              <a:ext uri="{FF2B5EF4-FFF2-40B4-BE49-F238E27FC236}">
                <a16:creationId xmlns="" xmlns:a16="http://schemas.microsoft.com/office/drawing/2014/main" id="{65F26E02-10C9-BA4D-AEFD-F88FB04DC613}"/>
              </a:ext>
            </a:extLst>
          </p:cNvPr>
          <p:cNvSpPr txBox="1"/>
          <p:nvPr/>
        </p:nvSpPr>
        <p:spPr>
          <a:xfrm>
            <a:off x="3378401" y="512957"/>
            <a:ext cx="3172663" cy="461665"/>
          </a:xfrm>
          <a:prstGeom prst="rect">
            <a:avLst/>
          </a:prstGeom>
          <a:noFill/>
        </p:spPr>
        <p:txBody>
          <a:bodyPr wrap="none" rtlCol="0">
            <a:spAutoFit/>
          </a:bodyPr>
          <a:lstStyle/>
          <a:p>
            <a:r>
              <a:rPr kumimoji="1" lang="ja-JP" altLang="en-US" sz="2400"/>
              <a:t>３．正規表現</a:t>
            </a:r>
            <a:r>
              <a:rPr kumimoji="1" lang="en-US" altLang="ja-JP" sz="2400" dirty="0"/>
              <a:t>~</a:t>
            </a:r>
            <a:r>
              <a:rPr kumimoji="1" lang="ja-JP" altLang="en-US" sz="2400"/>
              <a:t>夜明け</a:t>
            </a:r>
          </a:p>
        </p:txBody>
      </p:sp>
      <p:sp>
        <p:nvSpPr>
          <p:cNvPr id="6" name="テキスト ボックス 5"/>
          <p:cNvSpPr txBox="1"/>
          <p:nvPr/>
        </p:nvSpPr>
        <p:spPr>
          <a:xfrm rot="1436078">
            <a:off x="9810600" y="659381"/>
            <a:ext cx="2141067" cy="523220"/>
          </a:xfrm>
          <a:prstGeom prst="rect">
            <a:avLst/>
          </a:prstGeom>
          <a:noFill/>
          <a:ln>
            <a:solidFill>
              <a:srgbClr val="FF0000"/>
            </a:solidFill>
          </a:ln>
        </p:spPr>
        <p:txBody>
          <a:bodyPr wrap="square" rtlCol="0">
            <a:spAutoFit/>
          </a:bodyPr>
          <a:lstStyle/>
          <a:p>
            <a:r>
              <a:rPr kumimoji="1" lang="en-US" altLang="ja-JP" sz="2800" dirty="0" smtClean="0">
                <a:solidFill>
                  <a:srgbClr val="FF0000"/>
                </a:solidFill>
                <a:latin typeface="Chalkduster" charset="0"/>
                <a:ea typeface="Chalkduster" charset="0"/>
                <a:cs typeface="Chalkduster" charset="0"/>
              </a:rPr>
              <a:t>PREVIOUS</a:t>
            </a:r>
            <a:endParaRPr kumimoji="1" lang="ja-JP" altLang="en-US" sz="2800" dirty="0">
              <a:solidFill>
                <a:srgbClr val="FF0000"/>
              </a:solidFill>
              <a:latin typeface="Chalkduster" charset="0"/>
              <a:ea typeface="Chalkduster" charset="0"/>
              <a:cs typeface="Chalkduster" charset="0"/>
            </a:endParaRPr>
          </a:p>
        </p:txBody>
      </p:sp>
    </p:spTree>
    <p:extLst>
      <p:ext uri="{BB962C8B-B14F-4D97-AF65-F5344CB8AC3E}">
        <p14:creationId xmlns:p14="http://schemas.microsoft.com/office/powerpoint/2010/main" val="1750302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 xmlns:a16="http://schemas.microsoft.com/office/drawing/2014/main" id="{122EBC6B-F28E-D049-9D74-B96BDB56A530}"/>
              </a:ext>
            </a:extLst>
          </p:cNvPr>
          <p:cNvSpPr txBox="1"/>
          <p:nvPr/>
        </p:nvSpPr>
        <p:spPr>
          <a:xfrm>
            <a:off x="423746" y="512957"/>
            <a:ext cx="2954655" cy="461665"/>
          </a:xfrm>
          <a:prstGeom prst="rect">
            <a:avLst/>
          </a:prstGeom>
          <a:noFill/>
        </p:spPr>
        <p:txBody>
          <a:bodyPr wrap="none" rtlCol="0">
            <a:spAutoFit/>
          </a:bodyPr>
          <a:lstStyle/>
          <a:p>
            <a:r>
              <a:rPr lang="ja-JP" altLang="en-US" sz="2400"/>
              <a:t>正規表現ことはじめ</a:t>
            </a:r>
            <a:endParaRPr kumimoji="1" lang="ja-JP" altLang="en-US" sz="2400"/>
          </a:p>
        </p:txBody>
      </p:sp>
      <p:sp>
        <p:nvSpPr>
          <p:cNvPr id="5" name="テキスト ボックス 4">
            <a:extLst>
              <a:ext uri="{FF2B5EF4-FFF2-40B4-BE49-F238E27FC236}">
                <a16:creationId xmlns="" xmlns:a16="http://schemas.microsoft.com/office/drawing/2014/main" id="{65F26E02-10C9-BA4D-AEFD-F88FB04DC613}"/>
              </a:ext>
            </a:extLst>
          </p:cNvPr>
          <p:cNvSpPr txBox="1"/>
          <p:nvPr/>
        </p:nvSpPr>
        <p:spPr>
          <a:xfrm>
            <a:off x="423746" y="1177461"/>
            <a:ext cx="5487400" cy="461665"/>
          </a:xfrm>
          <a:prstGeom prst="rect">
            <a:avLst/>
          </a:prstGeom>
          <a:noFill/>
        </p:spPr>
        <p:txBody>
          <a:bodyPr wrap="none" rtlCol="0">
            <a:spAutoFit/>
          </a:bodyPr>
          <a:lstStyle/>
          <a:p>
            <a:r>
              <a:rPr lang="en-US" altLang="ja-JP" sz="2400" dirty="0"/>
              <a:t>Python</a:t>
            </a:r>
            <a:r>
              <a:rPr lang="ja-JP" altLang="en-US" sz="2400"/>
              <a:t>における正規表現のつかいかた</a:t>
            </a:r>
            <a:endParaRPr kumimoji="1" lang="ja-JP" altLang="en-US" sz="2400"/>
          </a:p>
        </p:txBody>
      </p:sp>
      <p:sp>
        <p:nvSpPr>
          <p:cNvPr id="4" name="テキスト ボックス 3">
            <a:extLst>
              <a:ext uri="{FF2B5EF4-FFF2-40B4-BE49-F238E27FC236}">
                <a16:creationId xmlns="" xmlns:a16="http://schemas.microsoft.com/office/drawing/2014/main" id="{EEEA28D1-E880-BF4E-88BC-891E0A964B93}"/>
              </a:ext>
            </a:extLst>
          </p:cNvPr>
          <p:cNvSpPr txBox="1"/>
          <p:nvPr/>
        </p:nvSpPr>
        <p:spPr>
          <a:xfrm>
            <a:off x="624468" y="1918010"/>
            <a:ext cx="8494633" cy="369332"/>
          </a:xfrm>
          <a:prstGeom prst="rect">
            <a:avLst/>
          </a:prstGeom>
          <a:noFill/>
        </p:spPr>
        <p:txBody>
          <a:bodyPr wrap="none" rtlCol="0">
            <a:spAutoFit/>
          </a:bodyPr>
          <a:lstStyle/>
          <a:p>
            <a:r>
              <a:rPr kumimoji="1" lang="ja-JP" altLang="en-US"/>
              <a:t>１．正規表現をあらかじめコンパイルしたインスタンスを作成して利用する方法</a:t>
            </a:r>
          </a:p>
        </p:txBody>
      </p:sp>
      <p:sp>
        <p:nvSpPr>
          <p:cNvPr id="6" name="テキスト ボックス 5">
            <a:extLst>
              <a:ext uri="{FF2B5EF4-FFF2-40B4-BE49-F238E27FC236}">
                <a16:creationId xmlns="" xmlns:a16="http://schemas.microsoft.com/office/drawing/2014/main" id="{55D080CF-6086-2242-9F98-E5D25B4665DD}"/>
              </a:ext>
            </a:extLst>
          </p:cNvPr>
          <p:cNvSpPr txBox="1"/>
          <p:nvPr/>
        </p:nvSpPr>
        <p:spPr>
          <a:xfrm>
            <a:off x="624468" y="4479074"/>
            <a:ext cx="6167073" cy="369332"/>
          </a:xfrm>
          <a:prstGeom prst="rect">
            <a:avLst/>
          </a:prstGeom>
          <a:noFill/>
        </p:spPr>
        <p:txBody>
          <a:bodyPr wrap="none" rtlCol="0">
            <a:spAutoFit/>
          </a:bodyPr>
          <a:lstStyle/>
          <a:p>
            <a:r>
              <a:rPr lang="ja-JP" altLang="en-US"/>
              <a:t>２</a:t>
            </a:r>
            <a:r>
              <a:rPr kumimoji="1" lang="ja-JP" altLang="en-US"/>
              <a:t>．</a:t>
            </a:r>
            <a:r>
              <a:rPr kumimoji="1" lang="en-US" altLang="ja-JP" dirty="0"/>
              <a:t>re</a:t>
            </a:r>
            <a:r>
              <a:rPr kumimoji="1" lang="ja-JP" altLang="en-US"/>
              <a:t>パッケージから直接クラスメソッドを利用する方法</a:t>
            </a:r>
          </a:p>
        </p:txBody>
      </p:sp>
      <p:pic>
        <p:nvPicPr>
          <p:cNvPr id="7" name="図 6">
            <a:extLst>
              <a:ext uri="{FF2B5EF4-FFF2-40B4-BE49-F238E27FC236}">
                <a16:creationId xmlns="" xmlns:a16="http://schemas.microsoft.com/office/drawing/2014/main" id="{F41BE667-7BFB-0C49-A445-9C6824BBBD0F}"/>
              </a:ext>
            </a:extLst>
          </p:cNvPr>
          <p:cNvPicPr>
            <a:picLocks noChangeAspect="1"/>
          </p:cNvPicPr>
          <p:nvPr/>
        </p:nvPicPr>
        <p:blipFill>
          <a:blip r:embed="rId2"/>
          <a:stretch>
            <a:fillRect/>
          </a:stretch>
        </p:blipFill>
        <p:spPr>
          <a:xfrm>
            <a:off x="3167446" y="2462200"/>
            <a:ext cx="5029200" cy="1193800"/>
          </a:xfrm>
          <a:prstGeom prst="rect">
            <a:avLst/>
          </a:prstGeom>
        </p:spPr>
      </p:pic>
      <p:sp>
        <p:nvSpPr>
          <p:cNvPr id="8" name="テキスト ボックス 7">
            <a:extLst>
              <a:ext uri="{FF2B5EF4-FFF2-40B4-BE49-F238E27FC236}">
                <a16:creationId xmlns="" xmlns:a16="http://schemas.microsoft.com/office/drawing/2014/main" id="{364A271E-484D-BA40-A6C7-36B544AA7F6F}"/>
              </a:ext>
            </a:extLst>
          </p:cNvPr>
          <p:cNvSpPr txBox="1"/>
          <p:nvPr/>
        </p:nvSpPr>
        <p:spPr>
          <a:xfrm>
            <a:off x="6488486" y="3882871"/>
            <a:ext cx="3416320" cy="369332"/>
          </a:xfrm>
          <a:prstGeom prst="rect">
            <a:avLst/>
          </a:prstGeom>
          <a:noFill/>
        </p:spPr>
        <p:txBody>
          <a:bodyPr wrap="none" rtlCol="0">
            <a:spAutoFit/>
          </a:bodyPr>
          <a:lstStyle/>
          <a:p>
            <a:r>
              <a:rPr lang="ja-JP" altLang="en-US"/>
              <a:t>多くの場合はこちらをとります</a:t>
            </a:r>
            <a:endParaRPr kumimoji="1" lang="ja-JP" altLang="en-US"/>
          </a:p>
        </p:txBody>
      </p:sp>
      <p:pic>
        <p:nvPicPr>
          <p:cNvPr id="9" name="図 8">
            <a:extLst>
              <a:ext uri="{FF2B5EF4-FFF2-40B4-BE49-F238E27FC236}">
                <a16:creationId xmlns="" xmlns:a16="http://schemas.microsoft.com/office/drawing/2014/main" id="{4275F8FB-4C78-B348-B1C1-D31700ED32F1}"/>
              </a:ext>
            </a:extLst>
          </p:cNvPr>
          <p:cNvPicPr>
            <a:picLocks noChangeAspect="1"/>
          </p:cNvPicPr>
          <p:nvPr/>
        </p:nvPicPr>
        <p:blipFill>
          <a:blip r:embed="rId3"/>
          <a:stretch>
            <a:fillRect/>
          </a:stretch>
        </p:blipFill>
        <p:spPr>
          <a:xfrm>
            <a:off x="3167446" y="4974373"/>
            <a:ext cx="4762500" cy="990600"/>
          </a:xfrm>
          <a:prstGeom prst="rect">
            <a:avLst/>
          </a:prstGeom>
        </p:spPr>
      </p:pic>
      <p:sp>
        <p:nvSpPr>
          <p:cNvPr id="10" name="テキスト ボックス 9"/>
          <p:cNvSpPr txBox="1"/>
          <p:nvPr/>
        </p:nvSpPr>
        <p:spPr>
          <a:xfrm rot="1436078">
            <a:off x="9810600" y="659381"/>
            <a:ext cx="2141067" cy="523220"/>
          </a:xfrm>
          <a:prstGeom prst="rect">
            <a:avLst/>
          </a:prstGeom>
          <a:noFill/>
          <a:ln>
            <a:solidFill>
              <a:srgbClr val="FF0000"/>
            </a:solidFill>
          </a:ln>
        </p:spPr>
        <p:txBody>
          <a:bodyPr wrap="square" rtlCol="0">
            <a:spAutoFit/>
          </a:bodyPr>
          <a:lstStyle/>
          <a:p>
            <a:r>
              <a:rPr kumimoji="1" lang="en-US" altLang="ja-JP" sz="2800" dirty="0" smtClean="0">
                <a:solidFill>
                  <a:srgbClr val="FF0000"/>
                </a:solidFill>
                <a:latin typeface="Chalkduster" charset="0"/>
                <a:ea typeface="Chalkduster" charset="0"/>
                <a:cs typeface="Chalkduster" charset="0"/>
              </a:rPr>
              <a:t>PREVIOUS</a:t>
            </a:r>
            <a:endParaRPr kumimoji="1" lang="ja-JP" altLang="en-US" sz="2800" dirty="0">
              <a:solidFill>
                <a:srgbClr val="FF0000"/>
              </a:solidFill>
              <a:latin typeface="Chalkduster" charset="0"/>
              <a:ea typeface="Chalkduster" charset="0"/>
              <a:cs typeface="Chalkduster" charset="0"/>
            </a:endParaRPr>
          </a:p>
        </p:txBody>
      </p:sp>
    </p:spTree>
    <p:extLst>
      <p:ext uri="{BB962C8B-B14F-4D97-AF65-F5344CB8AC3E}">
        <p14:creationId xmlns:p14="http://schemas.microsoft.com/office/powerpoint/2010/main" val="3033339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 xmlns:a16="http://schemas.microsoft.com/office/drawing/2014/main" id="{122EBC6B-F28E-D049-9D74-B96BDB56A530}"/>
              </a:ext>
            </a:extLst>
          </p:cNvPr>
          <p:cNvSpPr txBox="1"/>
          <p:nvPr/>
        </p:nvSpPr>
        <p:spPr>
          <a:xfrm>
            <a:off x="423746" y="512957"/>
            <a:ext cx="2954655" cy="461665"/>
          </a:xfrm>
          <a:prstGeom prst="rect">
            <a:avLst/>
          </a:prstGeom>
          <a:noFill/>
        </p:spPr>
        <p:txBody>
          <a:bodyPr wrap="none" rtlCol="0">
            <a:spAutoFit/>
          </a:bodyPr>
          <a:lstStyle/>
          <a:p>
            <a:r>
              <a:rPr lang="ja-JP" altLang="en-US" sz="2400"/>
              <a:t>正規表現ことはじめ</a:t>
            </a:r>
            <a:endParaRPr kumimoji="1" lang="ja-JP" altLang="en-US" sz="2400"/>
          </a:p>
        </p:txBody>
      </p:sp>
      <p:sp>
        <p:nvSpPr>
          <p:cNvPr id="5" name="テキスト ボックス 4">
            <a:extLst>
              <a:ext uri="{FF2B5EF4-FFF2-40B4-BE49-F238E27FC236}">
                <a16:creationId xmlns="" xmlns:a16="http://schemas.microsoft.com/office/drawing/2014/main" id="{65F26E02-10C9-BA4D-AEFD-F88FB04DC613}"/>
              </a:ext>
            </a:extLst>
          </p:cNvPr>
          <p:cNvSpPr txBox="1"/>
          <p:nvPr/>
        </p:nvSpPr>
        <p:spPr>
          <a:xfrm>
            <a:off x="423746" y="1177461"/>
            <a:ext cx="3570208" cy="461665"/>
          </a:xfrm>
          <a:prstGeom prst="rect">
            <a:avLst/>
          </a:prstGeom>
          <a:noFill/>
        </p:spPr>
        <p:txBody>
          <a:bodyPr wrap="none" rtlCol="0">
            <a:spAutoFit/>
          </a:bodyPr>
          <a:lstStyle/>
          <a:p>
            <a:r>
              <a:rPr lang="ja-JP" altLang="en-US" sz="2400"/>
              <a:t>正規表現の主な使いみち</a:t>
            </a:r>
            <a:endParaRPr kumimoji="1" lang="ja-JP" altLang="en-US" sz="2400"/>
          </a:p>
        </p:txBody>
      </p:sp>
      <p:sp>
        <p:nvSpPr>
          <p:cNvPr id="6" name="テキスト ボックス 5">
            <a:extLst>
              <a:ext uri="{FF2B5EF4-FFF2-40B4-BE49-F238E27FC236}">
                <a16:creationId xmlns="" xmlns:a16="http://schemas.microsoft.com/office/drawing/2014/main" id="{55D080CF-6086-2242-9F98-E5D25B4665DD}"/>
              </a:ext>
            </a:extLst>
          </p:cNvPr>
          <p:cNvSpPr txBox="1"/>
          <p:nvPr/>
        </p:nvSpPr>
        <p:spPr>
          <a:xfrm>
            <a:off x="724829" y="1841965"/>
            <a:ext cx="7109639" cy="369332"/>
          </a:xfrm>
          <a:prstGeom prst="rect">
            <a:avLst/>
          </a:prstGeom>
          <a:noFill/>
        </p:spPr>
        <p:txBody>
          <a:bodyPr wrap="none" rtlCol="0">
            <a:spAutoFit/>
          </a:bodyPr>
          <a:lstStyle/>
          <a:p>
            <a:r>
              <a:rPr lang="ja-JP" altLang="en-US"/>
              <a:t>１．ある文字列の中に興味のある文字列が存在するかどうかの判定</a:t>
            </a:r>
            <a:endParaRPr kumimoji="1" lang="ja-JP" altLang="en-US"/>
          </a:p>
        </p:txBody>
      </p:sp>
      <p:sp>
        <p:nvSpPr>
          <p:cNvPr id="7" name="テキスト ボックス 6">
            <a:extLst>
              <a:ext uri="{FF2B5EF4-FFF2-40B4-BE49-F238E27FC236}">
                <a16:creationId xmlns="" xmlns:a16="http://schemas.microsoft.com/office/drawing/2014/main" id="{7FCEFEF6-FBB0-9248-9848-C7A52F6772FC}"/>
              </a:ext>
            </a:extLst>
          </p:cNvPr>
          <p:cNvSpPr txBox="1"/>
          <p:nvPr/>
        </p:nvSpPr>
        <p:spPr>
          <a:xfrm>
            <a:off x="724829" y="2618833"/>
            <a:ext cx="5724644" cy="369332"/>
          </a:xfrm>
          <a:prstGeom prst="rect">
            <a:avLst/>
          </a:prstGeom>
          <a:noFill/>
        </p:spPr>
        <p:txBody>
          <a:bodyPr wrap="none" rtlCol="0">
            <a:spAutoFit/>
          </a:bodyPr>
          <a:lstStyle/>
          <a:p>
            <a:r>
              <a:rPr lang="ja-JP" altLang="en-US"/>
              <a:t>２．ある文字列の中の特定の文字列を置換、削除する</a:t>
            </a:r>
            <a:endParaRPr kumimoji="1" lang="ja-JP" altLang="en-US"/>
          </a:p>
        </p:txBody>
      </p:sp>
      <p:sp>
        <p:nvSpPr>
          <p:cNvPr id="8" name="テキスト ボックス 7">
            <a:extLst>
              <a:ext uri="{FF2B5EF4-FFF2-40B4-BE49-F238E27FC236}">
                <a16:creationId xmlns="" xmlns:a16="http://schemas.microsoft.com/office/drawing/2014/main" id="{43494078-5A9C-504B-8640-CDE9FAF482E5}"/>
              </a:ext>
            </a:extLst>
          </p:cNvPr>
          <p:cNvSpPr txBox="1"/>
          <p:nvPr/>
        </p:nvSpPr>
        <p:spPr>
          <a:xfrm>
            <a:off x="724829" y="3473760"/>
            <a:ext cx="5032147" cy="369332"/>
          </a:xfrm>
          <a:prstGeom prst="rect">
            <a:avLst/>
          </a:prstGeom>
          <a:noFill/>
        </p:spPr>
        <p:txBody>
          <a:bodyPr wrap="none" rtlCol="0">
            <a:spAutoFit/>
          </a:bodyPr>
          <a:lstStyle/>
          <a:p>
            <a:r>
              <a:rPr lang="ja-JP" altLang="en-US"/>
              <a:t>３．ある文字列の中の特定の文字列を抽出する</a:t>
            </a:r>
            <a:endParaRPr kumimoji="1" lang="ja-JP" altLang="en-US"/>
          </a:p>
        </p:txBody>
      </p:sp>
      <p:sp>
        <p:nvSpPr>
          <p:cNvPr id="3" name="テキスト ボックス 2">
            <a:extLst>
              <a:ext uri="{FF2B5EF4-FFF2-40B4-BE49-F238E27FC236}">
                <a16:creationId xmlns="" xmlns:a16="http://schemas.microsoft.com/office/drawing/2014/main" id="{914D5707-181A-6248-958B-DE956C6B80B0}"/>
              </a:ext>
            </a:extLst>
          </p:cNvPr>
          <p:cNvSpPr txBox="1"/>
          <p:nvPr/>
        </p:nvSpPr>
        <p:spPr>
          <a:xfrm>
            <a:off x="6021658" y="3454813"/>
            <a:ext cx="1569660" cy="369332"/>
          </a:xfrm>
          <a:prstGeom prst="rect">
            <a:avLst/>
          </a:prstGeom>
          <a:noFill/>
        </p:spPr>
        <p:txBody>
          <a:bodyPr wrap="none" rtlCol="0">
            <a:spAutoFit/>
          </a:bodyPr>
          <a:lstStyle/>
          <a:p>
            <a:r>
              <a:rPr kumimoji="1" lang="ja-JP" altLang="en-US">
                <a:solidFill>
                  <a:srgbClr val="FF0000"/>
                </a:solidFill>
              </a:rPr>
              <a:t>←今日はこれ</a:t>
            </a:r>
          </a:p>
        </p:txBody>
      </p:sp>
      <p:sp>
        <p:nvSpPr>
          <p:cNvPr id="9" name="テキスト ボックス 8">
            <a:extLst>
              <a:ext uri="{FF2B5EF4-FFF2-40B4-BE49-F238E27FC236}">
                <a16:creationId xmlns="" xmlns:a16="http://schemas.microsoft.com/office/drawing/2014/main" id="{A2A95535-C857-2542-B3DF-EE10234D1452}"/>
              </a:ext>
            </a:extLst>
          </p:cNvPr>
          <p:cNvSpPr txBox="1"/>
          <p:nvPr/>
        </p:nvSpPr>
        <p:spPr>
          <a:xfrm>
            <a:off x="1238708" y="3976906"/>
            <a:ext cx="5262979" cy="1754326"/>
          </a:xfrm>
          <a:prstGeom prst="rect">
            <a:avLst/>
          </a:prstGeom>
          <a:noFill/>
        </p:spPr>
        <p:txBody>
          <a:bodyPr wrap="none" rtlCol="0">
            <a:spAutoFit/>
          </a:bodyPr>
          <a:lstStyle/>
          <a:p>
            <a:r>
              <a:rPr kumimoji="1" lang="ja-JP" altLang="en-US"/>
              <a:t>流れ：</a:t>
            </a:r>
            <a:endParaRPr kumimoji="1" lang="en-US" altLang="ja-JP" dirty="0"/>
          </a:p>
          <a:p>
            <a:r>
              <a:rPr lang="ja-JP" altLang="en-US"/>
              <a:t>　文字列をパターンにマッチさせてみる</a:t>
            </a:r>
            <a:endParaRPr lang="en-US" altLang="ja-JP" dirty="0"/>
          </a:p>
          <a:p>
            <a:r>
              <a:rPr kumimoji="1" lang="ja-JP" altLang="en-US"/>
              <a:t>　　　　　　　　　↓</a:t>
            </a:r>
            <a:endParaRPr kumimoji="1" lang="en-US" altLang="ja-JP" dirty="0"/>
          </a:p>
          <a:p>
            <a:r>
              <a:rPr lang="ja-JP" altLang="en-US"/>
              <a:t>　マッチした場合、マッチオブジェクトが返る</a:t>
            </a:r>
            <a:endParaRPr lang="en-US" altLang="ja-JP" dirty="0"/>
          </a:p>
          <a:p>
            <a:r>
              <a:rPr kumimoji="1" lang="ja-JP" altLang="en-US"/>
              <a:t>　　　　　　　　　</a:t>
            </a:r>
            <a:r>
              <a:rPr lang="ja-JP" altLang="en-US"/>
              <a:t>↓</a:t>
            </a:r>
            <a:endParaRPr lang="en-US" altLang="ja-JP" dirty="0"/>
          </a:p>
          <a:p>
            <a:r>
              <a:rPr kumimoji="1" lang="ja-JP" altLang="en-US"/>
              <a:t>　マッチオブジェクトから、該当部分を取り出す</a:t>
            </a:r>
          </a:p>
        </p:txBody>
      </p:sp>
      <p:sp>
        <p:nvSpPr>
          <p:cNvPr id="10" name="テキスト ボックス 9"/>
          <p:cNvSpPr txBox="1"/>
          <p:nvPr/>
        </p:nvSpPr>
        <p:spPr>
          <a:xfrm rot="1436078">
            <a:off x="9810600" y="659381"/>
            <a:ext cx="2141067" cy="523220"/>
          </a:xfrm>
          <a:prstGeom prst="rect">
            <a:avLst/>
          </a:prstGeom>
          <a:noFill/>
          <a:ln>
            <a:solidFill>
              <a:srgbClr val="FF0000"/>
            </a:solidFill>
          </a:ln>
        </p:spPr>
        <p:txBody>
          <a:bodyPr wrap="square" rtlCol="0">
            <a:spAutoFit/>
          </a:bodyPr>
          <a:lstStyle/>
          <a:p>
            <a:r>
              <a:rPr kumimoji="1" lang="en-US" altLang="ja-JP" sz="2800" dirty="0" smtClean="0">
                <a:solidFill>
                  <a:srgbClr val="FF0000"/>
                </a:solidFill>
                <a:latin typeface="Chalkduster" charset="0"/>
                <a:ea typeface="Chalkduster" charset="0"/>
                <a:cs typeface="Chalkduster" charset="0"/>
              </a:rPr>
              <a:t>PREVIOUS</a:t>
            </a:r>
            <a:endParaRPr kumimoji="1" lang="ja-JP" altLang="en-US" sz="2800" dirty="0">
              <a:solidFill>
                <a:srgbClr val="FF0000"/>
              </a:solidFill>
              <a:latin typeface="Chalkduster" charset="0"/>
              <a:ea typeface="Chalkduster" charset="0"/>
              <a:cs typeface="Chalkduster" charset="0"/>
            </a:endParaRPr>
          </a:p>
        </p:txBody>
      </p:sp>
    </p:spTree>
    <p:extLst>
      <p:ext uri="{BB962C8B-B14F-4D97-AF65-F5344CB8AC3E}">
        <p14:creationId xmlns:p14="http://schemas.microsoft.com/office/powerpoint/2010/main" val="3054686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 xmlns:a16="http://schemas.microsoft.com/office/drawing/2014/main" id="{2BDBF1E7-004A-6943-A2B7-91CBDB904859}"/>
              </a:ext>
            </a:extLst>
          </p:cNvPr>
          <p:cNvSpPr txBox="1"/>
          <p:nvPr/>
        </p:nvSpPr>
        <p:spPr>
          <a:xfrm>
            <a:off x="379142" y="412594"/>
            <a:ext cx="4801314" cy="461665"/>
          </a:xfrm>
          <a:prstGeom prst="rect">
            <a:avLst/>
          </a:prstGeom>
          <a:noFill/>
        </p:spPr>
        <p:txBody>
          <a:bodyPr wrap="none" rtlCol="0">
            <a:spAutoFit/>
          </a:bodyPr>
          <a:lstStyle/>
          <a:p>
            <a:r>
              <a:rPr kumimoji="1" lang="ja-JP" altLang="en-US" sz="2400"/>
              <a:t>まずは押さえておきたい正規表現</a:t>
            </a:r>
          </a:p>
        </p:txBody>
      </p:sp>
      <p:sp>
        <p:nvSpPr>
          <p:cNvPr id="3" name="テキスト ボックス 2">
            <a:extLst>
              <a:ext uri="{FF2B5EF4-FFF2-40B4-BE49-F238E27FC236}">
                <a16:creationId xmlns="" xmlns:a16="http://schemas.microsoft.com/office/drawing/2014/main" id="{58BEDA40-EE55-3140-844E-9CE0DA817B80}"/>
              </a:ext>
            </a:extLst>
          </p:cNvPr>
          <p:cNvSpPr txBox="1"/>
          <p:nvPr/>
        </p:nvSpPr>
        <p:spPr>
          <a:xfrm>
            <a:off x="1310486" y="965824"/>
            <a:ext cx="5852884" cy="3970318"/>
          </a:xfrm>
          <a:prstGeom prst="rect">
            <a:avLst/>
          </a:prstGeom>
          <a:noFill/>
        </p:spPr>
        <p:txBody>
          <a:bodyPr wrap="none" rtlCol="0">
            <a:spAutoFit/>
          </a:bodyPr>
          <a:lstStyle/>
          <a:p>
            <a:r>
              <a:rPr kumimoji="1" lang="en-US" altLang="ja-JP" dirty="0"/>
              <a:t>^   …  </a:t>
            </a:r>
            <a:r>
              <a:rPr kumimoji="1" lang="ja-JP" altLang="en-US" dirty="0"/>
              <a:t>文字列の先頭を表す</a:t>
            </a:r>
            <a:endParaRPr kumimoji="1" lang="en-US" altLang="ja-JP" dirty="0"/>
          </a:p>
          <a:p>
            <a:r>
              <a:rPr lang="en-US" altLang="ja-JP" dirty="0"/>
              <a:t>$   …  </a:t>
            </a:r>
            <a:r>
              <a:rPr lang="ja-JP" altLang="en-US" dirty="0"/>
              <a:t>文字列の末尾を表す</a:t>
            </a:r>
            <a:endParaRPr lang="en-US" altLang="ja-JP" dirty="0"/>
          </a:p>
          <a:p>
            <a:r>
              <a:rPr lang="en-US" altLang="ja-JP" dirty="0"/>
              <a:t>.    …  </a:t>
            </a:r>
            <a:r>
              <a:rPr lang="ja-JP" altLang="en-US" dirty="0"/>
              <a:t>改行文字以外の任意の１文字を表す</a:t>
            </a:r>
            <a:endParaRPr lang="en-US" altLang="ja-JP" dirty="0"/>
          </a:p>
          <a:p>
            <a:r>
              <a:rPr lang="en-US" altLang="ja-JP" dirty="0"/>
              <a:t>*   …  </a:t>
            </a:r>
            <a:r>
              <a:rPr lang="ja-JP" altLang="en-US" dirty="0"/>
              <a:t>直前の表現が０文字以上あることを示す</a:t>
            </a:r>
            <a:endParaRPr lang="en-US" altLang="ja-JP" dirty="0"/>
          </a:p>
          <a:p>
            <a:r>
              <a:rPr lang="en-US" altLang="ja-JP" dirty="0"/>
              <a:t>+  …  </a:t>
            </a:r>
            <a:r>
              <a:rPr lang="ja-JP" altLang="en-US" dirty="0"/>
              <a:t>直前の表現が１文字以上あることを</a:t>
            </a:r>
            <a:r>
              <a:rPr lang="ja-JP" altLang="en-US" dirty="0" smtClean="0"/>
              <a:t>示す</a:t>
            </a:r>
            <a:endParaRPr lang="en-US" altLang="ja-JP" dirty="0" smtClean="0"/>
          </a:p>
          <a:p>
            <a:r>
              <a:rPr lang="en-US" altLang="ja-JP" dirty="0" smtClean="0"/>
              <a:t>{n} </a:t>
            </a:r>
            <a:r>
              <a:rPr lang="mr-IN" altLang="ja-JP" dirty="0" smtClean="0"/>
              <a:t>…</a:t>
            </a:r>
            <a:r>
              <a:rPr lang="en-US" altLang="ja-JP" dirty="0" smtClean="0"/>
              <a:t> </a:t>
            </a:r>
            <a:r>
              <a:rPr lang="ja-JP" altLang="en-US" dirty="0" smtClean="0"/>
              <a:t>直前の表現が</a:t>
            </a:r>
            <a:r>
              <a:rPr lang="en-US" altLang="ja-JP" dirty="0" smtClean="0"/>
              <a:t>n</a:t>
            </a:r>
            <a:r>
              <a:rPr lang="ja-JP" altLang="en-US" dirty="0" smtClean="0"/>
              <a:t>文字であることを示す</a:t>
            </a:r>
            <a:endParaRPr lang="en-US" altLang="ja-JP" dirty="0"/>
          </a:p>
          <a:p>
            <a:endParaRPr lang="en-US" altLang="ja-JP" dirty="0"/>
          </a:p>
          <a:p>
            <a:r>
              <a:rPr lang="en-US" altLang="ja-JP" dirty="0"/>
              <a:t>[ ] …  </a:t>
            </a:r>
            <a:r>
              <a:rPr lang="ja-JP" altLang="en-US" dirty="0"/>
              <a:t>文字の集合を表す</a:t>
            </a:r>
            <a:endParaRPr lang="en-US" altLang="ja-JP" dirty="0"/>
          </a:p>
          <a:p>
            <a:r>
              <a:rPr lang="ja-JP" altLang="en-US" dirty="0"/>
              <a:t>　　　</a:t>
            </a:r>
            <a:r>
              <a:rPr lang="en-US" altLang="ja-JP" dirty="0"/>
              <a:t>ex. [a-z] -&gt; a</a:t>
            </a:r>
            <a:r>
              <a:rPr lang="ja-JP" altLang="en-US" dirty="0"/>
              <a:t>から</a:t>
            </a:r>
            <a:r>
              <a:rPr lang="en-US" altLang="ja-JP" dirty="0"/>
              <a:t>z</a:t>
            </a:r>
            <a:r>
              <a:rPr lang="ja-JP" altLang="en-US" dirty="0"/>
              <a:t>までの小文字アルファベット</a:t>
            </a:r>
            <a:endParaRPr lang="en-US" altLang="ja-JP" dirty="0"/>
          </a:p>
          <a:p>
            <a:r>
              <a:rPr lang="ja-JP" altLang="en-US" dirty="0"/>
              <a:t>　　　　</a:t>
            </a:r>
            <a:r>
              <a:rPr lang="en-US" altLang="ja-JP" dirty="0"/>
              <a:t>  [0-9] -&gt; 0</a:t>
            </a:r>
            <a:r>
              <a:rPr lang="ja-JP" altLang="en-US" dirty="0"/>
              <a:t>から</a:t>
            </a:r>
            <a:r>
              <a:rPr lang="en-US" altLang="ja-JP" dirty="0"/>
              <a:t>9</a:t>
            </a:r>
            <a:r>
              <a:rPr lang="ja-JP" altLang="en-US" dirty="0"/>
              <a:t>までの</a:t>
            </a:r>
            <a:r>
              <a:rPr lang="ja-JP" altLang="en-US" dirty="0" smtClean="0"/>
              <a:t>数字</a:t>
            </a:r>
            <a:endParaRPr lang="en-US" altLang="ja-JP" dirty="0" smtClean="0"/>
          </a:p>
          <a:p>
            <a:r>
              <a:rPr lang="ja-JP" altLang="en-US" dirty="0"/>
              <a:t>　</a:t>
            </a:r>
            <a:r>
              <a:rPr lang="ja-JP" altLang="en-US" dirty="0" smtClean="0"/>
              <a:t>　　集合中の</a:t>
            </a:r>
            <a:r>
              <a:rPr lang="en-US" altLang="ja-JP" dirty="0" smtClean="0"/>
              <a:t>^</a:t>
            </a:r>
            <a:r>
              <a:rPr lang="ja-JP" altLang="en-US" dirty="0" smtClean="0"/>
              <a:t>は、否定を表す</a:t>
            </a:r>
            <a:endParaRPr lang="en-US" altLang="ja-JP" dirty="0" smtClean="0"/>
          </a:p>
          <a:p>
            <a:r>
              <a:rPr lang="ja-JP" altLang="en-US" dirty="0"/>
              <a:t>　</a:t>
            </a:r>
            <a:r>
              <a:rPr lang="ja-JP" altLang="en-US" dirty="0" smtClean="0"/>
              <a:t>　　　　</a:t>
            </a:r>
            <a:r>
              <a:rPr lang="en-US" altLang="ja-JP" dirty="0" smtClean="0"/>
              <a:t>[^a-z] -&gt; a-z</a:t>
            </a:r>
            <a:r>
              <a:rPr lang="ja-JP" altLang="en-US" dirty="0" smtClean="0"/>
              <a:t>以外のすべての文字</a:t>
            </a:r>
            <a:endParaRPr lang="en-US" altLang="ja-JP" dirty="0" smtClean="0"/>
          </a:p>
          <a:p>
            <a:r>
              <a:rPr lang="en-US" altLang="ja-JP" dirty="0" smtClean="0"/>
              <a:t>\s </a:t>
            </a:r>
            <a:r>
              <a:rPr lang="mr-IN" altLang="ja-JP" dirty="0" smtClean="0"/>
              <a:t>…</a:t>
            </a:r>
            <a:r>
              <a:rPr lang="en-US" altLang="ja-JP" dirty="0" smtClean="0"/>
              <a:t> </a:t>
            </a:r>
            <a:r>
              <a:rPr lang="ja-JP" altLang="en-US" dirty="0" smtClean="0"/>
              <a:t>空白を表す</a:t>
            </a:r>
            <a:endParaRPr lang="en-US" altLang="ja-JP" dirty="0" smtClean="0"/>
          </a:p>
          <a:p>
            <a:r>
              <a:rPr lang="en-US" altLang="ja-JP" dirty="0" smtClean="0"/>
              <a:t>\S </a:t>
            </a:r>
            <a:r>
              <a:rPr lang="mr-IN" altLang="ja-JP" dirty="0" smtClean="0"/>
              <a:t>…</a:t>
            </a:r>
            <a:r>
              <a:rPr lang="en-US" altLang="ja-JP" dirty="0" smtClean="0"/>
              <a:t> </a:t>
            </a:r>
            <a:r>
              <a:rPr lang="ja-JP" altLang="en-US" dirty="0" smtClean="0"/>
              <a:t>空白</a:t>
            </a:r>
            <a:r>
              <a:rPr lang="ja-JP" altLang="en-US" dirty="0" smtClean="0">
                <a:solidFill>
                  <a:srgbClr val="FF0000"/>
                </a:solidFill>
              </a:rPr>
              <a:t>以外</a:t>
            </a:r>
            <a:r>
              <a:rPr lang="ja-JP" altLang="en-US" dirty="0" smtClean="0"/>
              <a:t>を表す</a:t>
            </a:r>
            <a:endParaRPr lang="en-US" altLang="ja-JP" dirty="0"/>
          </a:p>
        </p:txBody>
      </p:sp>
      <p:sp>
        <p:nvSpPr>
          <p:cNvPr id="4" name="テキスト ボックス 3">
            <a:extLst>
              <a:ext uri="{FF2B5EF4-FFF2-40B4-BE49-F238E27FC236}">
                <a16:creationId xmlns="" xmlns:a16="http://schemas.microsoft.com/office/drawing/2014/main" id="{27A57292-2443-6B4F-9BB4-0879BADB7AD8}"/>
              </a:ext>
            </a:extLst>
          </p:cNvPr>
          <p:cNvSpPr txBox="1"/>
          <p:nvPr/>
        </p:nvSpPr>
        <p:spPr>
          <a:xfrm>
            <a:off x="814025" y="4936142"/>
            <a:ext cx="10944022" cy="2031325"/>
          </a:xfrm>
          <a:prstGeom prst="rect">
            <a:avLst/>
          </a:prstGeom>
          <a:noFill/>
        </p:spPr>
        <p:txBody>
          <a:bodyPr wrap="none" rtlCol="0">
            <a:spAutoFit/>
          </a:bodyPr>
          <a:lstStyle/>
          <a:p>
            <a:r>
              <a:rPr kumimoji="1" lang="ja-JP" altLang="en-US" dirty="0"/>
              <a:t>例：</a:t>
            </a:r>
            <a:endParaRPr kumimoji="1" lang="en-US" altLang="ja-JP" dirty="0"/>
          </a:p>
          <a:p>
            <a:r>
              <a:rPr lang="ja-JP" altLang="en-US" dirty="0"/>
              <a:t>　　</a:t>
            </a:r>
            <a:r>
              <a:rPr lang="en-US" altLang="ja-JP" dirty="0"/>
              <a:t>r’.*apple.*’     -&gt; </a:t>
            </a:r>
            <a:r>
              <a:rPr lang="ja-JP" altLang="en-US" dirty="0"/>
              <a:t>文中に</a:t>
            </a:r>
            <a:r>
              <a:rPr lang="en-US" altLang="ja-JP" dirty="0"/>
              <a:t>apple</a:t>
            </a:r>
            <a:r>
              <a:rPr lang="ja-JP" altLang="en-US" dirty="0"/>
              <a:t>という文字列が含まれていればマッチ。前後になにか文字があっても</a:t>
            </a:r>
            <a:endParaRPr lang="en-US" altLang="ja-JP" dirty="0"/>
          </a:p>
          <a:p>
            <a:r>
              <a:rPr kumimoji="1" lang="ja-JP" altLang="en-US" dirty="0"/>
              <a:t>　　　　　　　　　　なくても</a:t>
            </a:r>
            <a:r>
              <a:rPr kumimoji="1" lang="en-US" altLang="ja-JP" dirty="0"/>
              <a:t>OK</a:t>
            </a:r>
          </a:p>
          <a:p>
            <a:r>
              <a:rPr lang="en-US" altLang="ja-JP" dirty="0"/>
              <a:t>       </a:t>
            </a:r>
            <a:r>
              <a:rPr lang="en-US" altLang="ja-JP" dirty="0" err="1"/>
              <a:t>r’.+apple</a:t>
            </a:r>
            <a:r>
              <a:rPr lang="en-US" altLang="ja-JP" dirty="0"/>
              <a:t>.*’    -&gt; </a:t>
            </a:r>
            <a:r>
              <a:rPr lang="ja-JP" altLang="en-US" dirty="0"/>
              <a:t>文中に</a:t>
            </a:r>
            <a:r>
              <a:rPr lang="en-US" altLang="ja-JP" dirty="0"/>
              <a:t>apple</a:t>
            </a:r>
            <a:r>
              <a:rPr lang="ja-JP" altLang="en-US" dirty="0"/>
              <a:t>という文字が含まれていて、かつ、</a:t>
            </a:r>
            <a:r>
              <a:rPr lang="en-US" altLang="ja-JP" dirty="0"/>
              <a:t>apple</a:t>
            </a:r>
            <a:r>
              <a:rPr lang="ja-JP" altLang="en-US" dirty="0"/>
              <a:t>の前に任意の文字が１文字</a:t>
            </a:r>
            <a:endParaRPr lang="en-US" altLang="ja-JP" dirty="0"/>
          </a:p>
          <a:p>
            <a:r>
              <a:rPr kumimoji="1" lang="ja-JP" altLang="en-US" dirty="0"/>
              <a:t>　　　　　　　　　　以上あれば</a:t>
            </a:r>
            <a:r>
              <a:rPr kumimoji="1" lang="en-US" altLang="ja-JP" dirty="0"/>
              <a:t>OK</a:t>
            </a:r>
            <a:r>
              <a:rPr kumimoji="1" lang="ja-JP" altLang="en-US" dirty="0"/>
              <a:t>。</a:t>
            </a:r>
            <a:r>
              <a:rPr kumimoji="1" lang="en-US" altLang="ja-JP" dirty="0"/>
              <a:t>apple</a:t>
            </a:r>
            <a:r>
              <a:rPr kumimoji="1" lang="ja-JP" altLang="en-US" dirty="0"/>
              <a:t>の後ろは文字があってもなくてもいい。</a:t>
            </a:r>
            <a:endParaRPr kumimoji="1" lang="en-US" altLang="ja-JP" dirty="0"/>
          </a:p>
          <a:p>
            <a:r>
              <a:rPr lang="ja-JP" altLang="en-US" dirty="0"/>
              <a:t>　　</a:t>
            </a:r>
            <a:r>
              <a:rPr lang="en-US" altLang="ja-JP" dirty="0"/>
              <a:t>r’^[a-z]+.+’   -&gt; </a:t>
            </a:r>
            <a:r>
              <a:rPr lang="ja-JP" altLang="en-US" dirty="0"/>
              <a:t>文の最初にアルファベットの小文字が１文字以上あり、その後任意の文字が１文字</a:t>
            </a:r>
            <a:endParaRPr lang="en-US" altLang="ja-JP" dirty="0"/>
          </a:p>
          <a:p>
            <a:r>
              <a:rPr kumimoji="1" lang="ja-JP" altLang="en-US" dirty="0"/>
              <a:t>　　　　　　　　　　以上あれば</a:t>
            </a:r>
            <a:r>
              <a:rPr kumimoji="1" lang="en-US" altLang="ja-JP" dirty="0"/>
              <a:t>OK</a:t>
            </a:r>
            <a:r>
              <a:rPr kumimoji="1" lang="ja-JP" altLang="en-US" dirty="0"/>
              <a:t>。</a:t>
            </a:r>
          </a:p>
        </p:txBody>
      </p:sp>
      <p:sp>
        <p:nvSpPr>
          <p:cNvPr id="5" name="テキスト ボックス 4"/>
          <p:cNvSpPr txBox="1"/>
          <p:nvPr/>
        </p:nvSpPr>
        <p:spPr>
          <a:xfrm rot="1436078">
            <a:off x="9810600" y="443938"/>
            <a:ext cx="2141067" cy="954107"/>
          </a:xfrm>
          <a:prstGeom prst="rect">
            <a:avLst/>
          </a:prstGeom>
          <a:noFill/>
          <a:ln>
            <a:solidFill>
              <a:srgbClr val="FF0000"/>
            </a:solidFill>
          </a:ln>
        </p:spPr>
        <p:txBody>
          <a:bodyPr wrap="square" rtlCol="0">
            <a:spAutoFit/>
          </a:bodyPr>
          <a:lstStyle/>
          <a:p>
            <a:r>
              <a:rPr kumimoji="1" lang="en-US" altLang="ja-JP" sz="2800" dirty="0" smtClean="0">
                <a:solidFill>
                  <a:srgbClr val="FF0000"/>
                </a:solidFill>
                <a:latin typeface="Chalkduster" charset="0"/>
                <a:ea typeface="Chalkduster" charset="0"/>
                <a:cs typeface="Chalkduster" charset="0"/>
              </a:rPr>
              <a:t>PREVIOUS+ alpha</a:t>
            </a:r>
            <a:endParaRPr kumimoji="1" lang="ja-JP" altLang="en-US" sz="2800" dirty="0">
              <a:solidFill>
                <a:srgbClr val="FF0000"/>
              </a:solidFill>
              <a:latin typeface="Chalkduster" charset="0"/>
              <a:ea typeface="Chalkduster" charset="0"/>
              <a:cs typeface="Chalkduster" charset="0"/>
            </a:endParaRPr>
          </a:p>
        </p:txBody>
      </p:sp>
    </p:spTree>
    <p:extLst>
      <p:ext uri="{BB962C8B-B14F-4D97-AF65-F5344CB8AC3E}">
        <p14:creationId xmlns:p14="http://schemas.microsoft.com/office/powerpoint/2010/main" val="49749207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8679</TotalTime>
  <Words>783</Words>
  <Application>Microsoft Macintosh PowerPoint</Application>
  <PresentationFormat>ワイド画面</PresentationFormat>
  <Paragraphs>137</Paragraphs>
  <Slides>15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15</vt:i4>
      </vt:variant>
    </vt:vector>
  </HeadingPairs>
  <TitlesOfParts>
    <vt:vector size="21" baseType="lpstr">
      <vt:lpstr>Chalkduster</vt:lpstr>
      <vt:lpstr>Mangal</vt:lpstr>
      <vt:lpstr>游ゴシック</vt:lpstr>
      <vt:lpstr>游ゴシック Light</vt:lpstr>
      <vt:lpstr>Arial</vt:lpstr>
      <vt:lpstr>Office テーマ</vt:lpstr>
      <vt:lpstr> 苦悶式 ■いアタマを◆くする 宵(酔)のPythonトレーニング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苦悶式ひみつトレーニング</dc:title>
  <dc:creator>井手 厚</dc:creator>
  <cp:lastModifiedBy>井手 厚</cp:lastModifiedBy>
  <cp:revision>198</cp:revision>
  <dcterms:created xsi:type="dcterms:W3CDTF">2020-03-15T01:44:30Z</dcterms:created>
  <dcterms:modified xsi:type="dcterms:W3CDTF">2020-07-07T10:00:20Z</dcterms:modified>
</cp:coreProperties>
</file>