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4" r:id="rId15"/>
    <p:sldId id="285" r:id="rId16"/>
    <p:sldId id="286" r:id="rId17"/>
    <p:sldId id="287" r:id="rId18"/>
    <p:sldId id="269" r:id="rId19"/>
    <p:sldId id="272" r:id="rId20"/>
    <p:sldId id="273" r:id="rId21"/>
    <p:sldId id="274" r:id="rId22"/>
    <p:sldId id="276" r:id="rId23"/>
    <p:sldId id="278" r:id="rId24"/>
    <p:sldId id="277" r:id="rId25"/>
    <p:sldId id="279" r:id="rId26"/>
    <p:sldId id="280" r:id="rId27"/>
    <p:sldId id="275" r:id="rId28"/>
    <p:sldId id="282" r:id="rId29"/>
    <p:sldId id="283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3840" userDrawn="1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il07rjWuWhkoWl/kLy+pKBK/84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cha\blc\experiments\BLC%20-%20experimen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cha\blc\experiments\BLC%20-%20experimen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b="0">
                <a:solidFill>
                  <a:srgbClr val="757575"/>
                </a:solidFill>
                <a:latin typeface="+mn-lt"/>
              </a:defRPr>
            </a:pPr>
            <a:r>
              <a:rPr lang="en-US" b="0">
                <a:solidFill>
                  <a:srgbClr val="757575"/>
                </a:solidFill>
                <a:latin typeface="+mn-lt"/>
              </a:rPr>
              <a:t>visited / sec vs. threads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ikea!$F$1</c:f>
              <c:strCache>
                <c:ptCount val="1"/>
                <c:pt idx="0">
                  <c:v>visited / sec</c:v>
                </c:pt>
              </c:strCache>
            </c:strRef>
          </c:tx>
          <c:spPr>
            <a:ln cmpd="sng">
              <a:solidFill>
                <a:srgbClr val="4285F4"/>
              </a:solidFill>
            </a:ln>
          </c:spPr>
          <c:marker>
            <c:symbol val="none"/>
          </c:marker>
          <c:cat>
            <c:numRef>
              <c:f>ikea!$A$2:$A$21</c:f>
              <c:numCache>
                <c:formatCode>General</c:formatCode>
                <c:ptCount val="2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</c:numCache>
            </c:numRef>
          </c:cat>
          <c:val>
            <c:numRef>
              <c:f>ikea!$F$2:$F$21</c:f>
              <c:numCache>
                <c:formatCode>General</c:formatCode>
                <c:ptCount val="20"/>
                <c:pt idx="0">
                  <c:v>12.096396529626343</c:v>
                </c:pt>
                <c:pt idx="1">
                  <c:v>22.434333449515176</c:v>
                </c:pt>
                <c:pt idx="2">
                  <c:v>25.243673490381649</c:v>
                </c:pt>
                <c:pt idx="3">
                  <c:v>25.569006948559821</c:v>
                </c:pt>
                <c:pt idx="4">
                  <c:v>25.498766073516041</c:v>
                </c:pt>
                <c:pt idx="5">
                  <c:v>25.350421280304744</c:v>
                </c:pt>
                <c:pt idx="6">
                  <c:v>25.283981145197433</c:v>
                </c:pt>
                <c:pt idx="7">
                  <c:v>24.837742437469164</c:v>
                </c:pt>
                <c:pt idx="8">
                  <c:v>24.216557602521327</c:v>
                </c:pt>
                <c:pt idx="9">
                  <c:v>24.277932019564318</c:v>
                </c:pt>
                <c:pt idx="10">
                  <c:v>23.811660824529696</c:v>
                </c:pt>
                <c:pt idx="11">
                  <c:v>23.831199966011784</c:v>
                </c:pt>
                <c:pt idx="12">
                  <c:v>23.710891973985351</c:v>
                </c:pt>
                <c:pt idx="13">
                  <c:v>23.65560950923572</c:v>
                </c:pt>
                <c:pt idx="14">
                  <c:v>23.859293062484429</c:v>
                </c:pt>
                <c:pt idx="15">
                  <c:v>23.710698663573307</c:v>
                </c:pt>
                <c:pt idx="16">
                  <c:v>23.439665471923536</c:v>
                </c:pt>
                <c:pt idx="17">
                  <c:v>23.506872934527518</c:v>
                </c:pt>
                <c:pt idx="18">
                  <c:v>23.253500106602232</c:v>
                </c:pt>
                <c:pt idx="19">
                  <c:v>23.118953832747483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F1-412C-8D90-613AABA655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4888744"/>
        <c:axId val="970553449"/>
      </c:lineChart>
      <c:catAx>
        <c:axId val="614888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US" b="0">
                    <a:solidFill>
                      <a:srgbClr val="000000"/>
                    </a:solidFill>
                    <a:latin typeface="+mn-lt"/>
                  </a:rPr>
                  <a:t>threads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LID4096"/>
          </a:p>
        </c:txPr>
        <c:crossAx val="970553449"/>
        <c:crosses val="autoZero"/>
        <c:auto val="1"/>
        <c:lblAlgn val="ctr"/>
        <c:lblOffset val="100"/>
        <c:noMultiLvlLbl val="1"/>
      </c:catAx>
      <c:valAx>
        <c:axId val="970553449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US" b="0">
                    <a:solidFill>
                      <a:srgbClr val="000000"/>
                    </a:solidFill>
                    <a:latin typeface="+mn-lt"/>
                  </a:rPr>
                  <a:t>visited / sec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LID4096"/>
          </a:p>
        </c:txPr>
        <c:crossAx val="614888744"/>
        <c:crosses val="autoZero"/>
        <c:crossBetween val="between"/>
      </c:valAx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LID4096"/>
        </a:p>
      </c:txPr>
    </c:legend>
    <c:plotVisOnly val="1"/>
    <c:dispBlanksAs val="zero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b="0">
                <a:solidFill>
                  <a:srgbClr val="757575"/>
                </a:solidFill>
                <a:latin typeface="+mn-lt"/>
              </a:defRPr>
            </a:pPr>
            <a:r>
              <a:rPr lang="en-US" b="0">
                <a:solidFill>
                  <a:srgbClr val="757575"/>
                </a:solidFill>
                <a:latin typeface="+mn-lt"/>
              </a:rPr>
              <a:t>broken and found</a:t>
            </a:r>
          </a:p>
        </c:rich>
      </c:tx>
      <c:overlay val="0"/>
    </c:title>
    <c:autoTitleDeleted val="0"/>
    <c:plotArea>
      <c:layout/>
      <c:lineChart>
        <c:grouping val="standard"/>
        <c:varyColors val="1"/>
        <c:ser>
          <c:idx val="0"/>
          <c:order val="0"/>
          <c:tx>
            <c:strRef>
              <c:f>ikea!$C$1</c:f>
              <c:strCache>
                <c:ptCount val="1"/>
                <c:pt idx="0">
                  <c:v>broken</c:v>
                </c:pt>
              </c:strCache>
            </c:strRef>
          </c:tx>
          <c:spPr>
            <a:ln cmpd="sng">
              <a:solidFill>
                <a:srgbClr val="4285F4"/>
              </a:solidFill>
            </a:ln>
          </c:spPr>
          <c:marker>
            <c:symbol val="none"/>
          </c:marker>
          <c:cat>
            <c:numRef>
              <c:f>ikea!$A$2:$A$21</c:f>
              <c:numCache>
                <c:formatCode>General</c:formatCode>
                <c:ptCount val="2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</c:numCache>
            </c:numRef>
          </c:cat>
          <c:val>
            <c:numRef>
              <c:f>ikea!$C$2:$C$21</c:f>
              <c:numCache>
                <c:formatCode>General</c:formatCode>
                <c:ptCount val="20"/>
                <c:pt idx="0">
                  <c:v>24</c:v>
                </c:pt>
                <c:pt idx="1">
                  <c:v>23</c:v>
                </c:pt>
                <c:pt idx="2">
                  <c:v>24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  <c:pt idx="6">
                  <c:v>23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23</c:v>
                </c:pt>
                <c:pt idx="11">
                  <c:v>23</c:v>
                </c:pt>
                <c:pt idx="12">
                  <c:v>23</c:v>
                </c:pt>
                <c:pt idx="13">
                  <c:v>23</c:v>
                </c:pt>
                <c:pt idx="14">
                  <c:v>23</c:v>
                </c:pt>
                <c:pt idx="15">
                  <c:v>26</c:v>
                </c:pt>
                <c:pt idx="16">
                  <c:v>24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9E-4437-A2B1-3D25BC66AE47}"/>
            </c:ext>
          </c:extLst>
        </c:ser>
        <c:ser>
          <c:idx val="1"/>
          <c:order val="1"/>
          <c:tx>
            <c:strRef>
              <c:f>ikea!$E$1</c:f>
              <c:strCache>
                <c:ptCount val="1"/>
                <c:pt idx="0">
                  <c:v>found</c:v>
                </c:pt>
              </c:strCache>
            </c:strRef>
          </c:tx>
          <c:spPr>
            <a:ln cmpd="sng">
              <a:solidFill>
                <a:srgbClr val="EA4335"/>
              </a:solidFill>
            </a:ln>
          </c:spPr>
          <c:marker>
            <c:symbol val="none"/>
          </c:marker>
          <c:cat>
            <c:numRef>
              <c:f>ikea!$A$2:$A$21</c:f>
              <c:numCache>
                <c:formatCode>General</c:formatCode>
                <c:ptCount val="2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</c:numCache>
            </c:numRef>
          </c:cat>
          <c:val>
            <c:numRef>
              <c:f>ikea!$E$2:$E$21</c:f>
              <c:numCache>
                <c:formatCode>General</c:formatCode>
                <c:ptCount val="20"/>
                <c:pt idx="0">
                  <c:v>39262</c:v>
                </c:pt>
                <c:pt idx="1">
                  <c:v>39263</c:v>
                </c:pt>
                <c:pt idx="2">
                  <c:v>39263</c:v>
                </c:pt>
                <c:pt idx="3">
                  <c:v>39263</c:v>
                </c:pt>
                <c:pt idx="4">
                  <c:v>39263</c:v>
                </c:pt>
                <c:pt idx="5">
                  <c:v>39264</c:v>
                </c:pt>
                <c:pt idx="6">
                  <c:v>39264</c:v>
                </c:pt>
                <c:pt idx="7">
                  <c:v>39264</c:v>
                </c:pt>
                <c:pt idx="8">
                  <c:v>39264</c:v>
                </c:pt>
                <c:pt idx="9">
                  <c:v>39263</c:v>
                </c:pt>
                <c:pt idx="10">
                  <c:v>39264</c:v>
                </c:pt>
                <c:pt idx="11">
                  <c:v>39265</c:v>
                </c:pt>
                <c:pt idx="12">
                  <c:v>39265</c:v>
                </c:pt>
                <c:pt idx="13">
                  <c:v>39265</c:v>
                </c:pt>
                <c:pt idx="14">
                  <c:v>39265</c:v>
                </c:pt>
                <c:pt idx="15">
                  <c:v>39245</c:v>
                </c:pt>
                <c:pt idx="16">
                  <c:v>39238</c:v>
                </c:pt>
                <c:pt idx="17">
                  <c:v>39264</c:v>
                </c:pt>
                <c:pt idx="18">
                  <c:v>39264</c:v>
                </c:pt>
                <c:pt idx="19">
                  <c:v>39265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9E-4437-A2B1-3D25BC66AE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60567128"/>
        <c:axId val="2131959365"/>
      </c:lineChart>
      <c:catAx>
        <c:axId val="1760567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US" b="0">
                    <a:solidFill>
                      <a:srgbClr val="000000"/>
                    </a:solidFill>
                    <a:latin typeface="+mn-lt"/>
                  </a:rPr>
                  <a:t>threads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LID4096"/>
          </a:p>
        </c:txPr>
        <c:crossAx val="2131959365"/>
        <c:crosses val="autoZero"/>
        <c:auto val="1"/>
        <c:lblAlgn val="ctr"/>
        <c:lblOffset val="100"/>
        <c:noMultiLvlLbl val="1"/>
      </c:catAx>
      <c:valAx>
        <c:axId val="2131959365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endParaRPr lang="en-IL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LID4096"/>
          </a:p>
        </c:txPr>
        <c:crossAx val="1760567128"/>
        <c:crosses val="autoZero"/>
        <c:crossBetween val="between"/>
      </c:valAx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LID4096"/>
        </a:p>
      </c:txPr>
    </c:legend>
    <c:plotVisOnly val="1"/>
    <c:dispBlanksAs val="zero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4e24d0bb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g304e24d0bbd_0_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g304e24d0bbd_0_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347FBA64-9C5F-B49F-6EC4-2A5337984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6207C8C2-6513-1A83-AD4F-8945C15AA8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5A7D262D-E927-29F2-0984-B53FAE994E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C4B14187-BDA6-DC47-D3A1-B0E6CF5C05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877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856FF369-221C-562A-191B-0F83EC360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9FB86A2B-2BE5-6AAD-AF54-20B750D159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3AD80843-5318-0BD4-7042-8DB2B2E26A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096A2DF0-94D4-CD28-08A3-0CCFE709B1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244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89E6C26A-709E-95D3-D63E-E367903C5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750C74B2-DFCA-D147-C284-EEDC8BD14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6CE8A36F-3D8E-5A70-8332-8A0112042F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C86B50E0-DB63-2ECD-BB20-F753EDD6EE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140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591D8AE5-6C98-2BF6-760F-D56777222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28CCCF82-648B-526F-082D-A5BB666550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B7C5E9A4-AE8A-23EF-3D97-76FF64468E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DB70687E-5402-6745-C99E-E306B648966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96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0D52FA72-2B76-A216-780D-703C3029E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CE6D3727-570E-1732-4144-F67841AEA3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19B5696C-8160-8206-7B92-FB50939869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E68A8C53-1558-B5EA-C686-68294443672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15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9510A269-8093-92E9-33B8-0EC6E1252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AA62A3F7-BDC1-F338-0D36-33E0AE1A17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86439EC7-86C9-0C39-34E3-99FB22934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DEF24A63-1101-7C60-6AFA-BFAFB5EA187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45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CB44DDC6-6C60-3A3D-719A-1EC6F32D6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16323AB1-5A3A-BAAC-AA23-96D74B48E5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1E921AEB-DC73-C16D-7DDE-00ECFEF62A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05FFD655-BCA5-2D49-BC64-5D535023C57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52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67B4C737-8FF7-1717-B568-18E1586BA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7B5CDEB4-62E3-E81F-4FB8-79B122A9EA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BD792E4D-DED3-A0B3-5B02-E069F7ED44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0A341BDD-5399-2D42-B66A-5D6FD687654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496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FE4476B7-4F61-C868-E7CA-8D62BE89D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6114D041-9A2D-5F27-43C9-83406CEAA2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4A9FA07C-A6FD-BB3C-8C05-41C1940F18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A9111294-7BCC-375B-C33D-DB91E5420D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754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E874F432-0EC4-88B3-2AD1-C5F02A8C4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399CDD5F-2897-6C73-1D31-5B938D3E86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B741996E-37E8-9540-9BA2-0FD42A7921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1007F020-4D86-6639-C80C-04B2C6460A8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378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36D39DDD-DA5D-522A-67BB-9EC0D58DB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67D73E52-9B93-983D-3EEC-C30A71A224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4B571A30-BEC2-6105-D16B-1DEAE38E51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6BF145ED-1255-7735-AFE5-A1CFFB01F71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8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a410b4888_1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g34a410b4888_1_57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34a410b4888_1_57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a410b4888_1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34a410b4888_1_70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g34a410b4888_1_70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a410b4888_1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g34a410b4888_1_61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g34a410b4888_1_61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a410b4888_1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g34a410b4888_1_65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g34a410b4888_1_65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4a410b4888_1_47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g34a410b4888_1_47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g34a410b4888_1_47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4a410b4888_1_50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34a410b4888_1_50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34a410b4888_1_50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4a410b4888_1_51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a410b4888_1_5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34a410b4888_1_5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34a410b4888_1_51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34a410b4888_1_51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34a410b4888_1_51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4a410b4888_1_47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g34a410b4888_1_47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4a410b4888_1_48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34a410b4888_1_48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34a410b4888_1_48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4a410b4888_1_48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34a410b4888_1_48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g34a410b4888_1_48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34a410b4888_1_48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4a410b4888_1_49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34a410b4888_1_49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4a410b4888_1_49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g34a410b4888_1_49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34a410b4888_1_49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4a410b4888_1_49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g34a410b4888_1_49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4a410b4888_1_50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g34a410b4888_1_50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g34a410b4888_1_50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g34a410b4888_1_50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34a410b4888_1_50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4a410b4888_1_50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34a410b4888_1_50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4a410b4888_1_47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34a410b4888_1_47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34a410b4888_1_47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kea.com/il/h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yohayonyon/blc/blob/main/experiments/BLC%20-%20experiments.xlsx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www.ikea.com/il/he/" TargetMode="Externa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kea.com/il/h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1835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Broken Links Crawler (BLC)</a:t>
            </a:r>
            <a:endParaRPr/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1835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rgbClr val="888888"/>
              </a:buClr>
              <a:buSzPts val="3200"/>
            </a:pPr>
            <a:endParaRPr/>
          </a:p>
          <a:p>
            <a:pPr marL="0" indent="0">
              <a:spcBef>
                <a:spcPts val="640"/>
              </a:spcBef>
              <a:buClr>
                <a:srgbClr val="888888"/>
              </a:buClr>
              <a:buSzPts val="3200"/>
            </a:pPr>
            <a:r>
              <a:rPr lang="en-US">
                <a:solidFill>
                  <a:srgbClr val="888888"/>
                </a:solidFill>
              </a:rPr>
              <a:t>By Yohay Ohayon | April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 sz="3200" b="1">
                <a:solidFill>
                  <a:srgbClr val="00467F"/>
                </a:solidFill>
              </a:rPr>
              <a:t>🧗 Crawling challenges</a:t>
            </a:r>
            <a:endParaRPr/>
          </a:p>
        </p:txBody>
      </p:sp>
      <p:sp>
        <p:nvSpPr>
          <p:cNvPr id="133" name="Google Shape;133;g34a410b4888_1_716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400"/>
              </a:spcBef>
              <a:buClr>
                <a:srgbClr val="323232"/>
              </a:buClr>
              <a:buSzPts val="2800"/>
              <a:buNone/>
            </a:pP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🌐 URL Encoding Challenges</a:t>
            </a:r>
            <a:endParaRPr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800"/>
              <a:buNone/>
            </a:pP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🔐 Dealing with SSL_VERIFY_FAILED</a:t>
            </a:r>
            <a:endParaRPr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800"/>
              <a:buNone/>
            </a:pP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🚫 Handling Crawler Blocking</a:t>
            </a:r>
            <a:endParaRPr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0">
              <a:spcBef>
                <a:spcPts val="400"/>
              </a:spcBef>
              <a:buNone/>
            </a:pP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4e24d0bbd_0_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 sz="3200" b="1">
                <a:solidFill>
                  <a:srgbClr val="00467F"/>
                </a:solidFill>
              </a:rPr>
              <a:t>🌐 URL Encoding Challenges</a:t>
            </a:r>
            <a:endParaRPr/>
          </a:p>
        </p:txBody>
      </p:sp>
      <p:sp>
        <p:nvSpPr>
          <p:cNvPr id="140" name="Google Shape;140;g304e24d0bbd_0_7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indent="-355600">
              <a:spcBef>
                <a:spcPts val="4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URLs (e.g., with Hebrew characters) failed to open during crawling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Issue: Non-ASCII characters in domain names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0">
              <a:spcBef>
                <a:spcPts val="400"/>
              </a:spcBef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Solution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4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IDNA encoding (Internationalized Domain Names in Applications)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Ensures proper handling of Unicode domain names in URLs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 sz="3200" b="1">
                <a:solidFill>
                  <a:srgbClr val="00467F"/>
                </a:solidFill>
              </a:rPr>
              <a:t>🔐 Dealing with SSL_VERIFY_FAILED</a:t>
            </a:r>
            <a:endParaRPr/>
          </a:p>
        </p:txBody>
      </p:sp>
      <p:sp>
        <p:nvSpPr>
          <p:cNvPr id="147" name="Google Shape;147;p8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solidFill>
                  <a:srgbClr val="323232"/>
                </a:solidFill>
              </a:rPr>
              <a:t>❌ Client-Side Issues</a:t>
            </a:r>
            <a:endParaRPr sz="2000" dirty="0">
              <a:solidFill>
                <a:srgbClr val="323232"/>
              </a:solidFill>
            </a:endParaRPr>
          </a:p>
          <a:p>
            <a:pPr marL="342900" indent="-333375">
              <a:spcBef>
                <a:spcPts val="1200"/>
              </a:spcBef>
              <a:buClr>
                <a:srgbClr val="323232"/>
              </a:buClr>
              <a:buSzPct val="100000"/>
            </a:pPr>
            <a:r>
              <a:rPr lang="en-US" sz="2000" dirty="0">
                <a:solidFill>
                  <a:srgbClr val="323232"/>
                </a:solidFill>
              </a:rPr>
              <a:t>Some clients have outdated or incomplete certificate stores</a:t>
            </a:r>
            <a:endParaRPr sz="2000" dirty="0">
              <a:solidFill>
                <a:srgbClr val="323232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solidFill>
                  <a:srgbClr val="323232"/>
                </a:solidFill>
              </a:rPr>
              <a:t>✅ Solution:</a:t>
            </a:r>
            <a:endParaRPr sz="2000" dirty="0">
              <a:solidFill>
                <a:srgbClr val="323232"/>
              </a:solidFill>
            </a:endParaRPr>
          </a:p>
          <a:p>
            <a:pPr marL="342900" indent="-333375">
              <a:spcBef>
                <a:spcPts val="1200"/>
              </a:spcBef>
              <a:buClr>
                <a:srgbClr val="323232"/>
              </a:buClr>
              <a:buSzPct val="100000"/>
            </a:pPr>
            <a:r>
              <a:rPr lang="en-US" sz="2000" dirty="0">
                <a:solidFill>
                  <a:srgbClr val="323232"/>
                </a:solidFill>
              </a:rPr>
              <a:t>BLC uses </a:t>
            </a:r>
            <a:r>
              <a:rPr lang="en-US" sz="2000" b="1" dirty="0" err="1">
                <a:solidFill>
                  <a:srgbClr val="323232"/>
                </a:solidFill>
              </a:rPr>
              <a:t>certifi</a:t>
            </a:r>
            <a:r>
              <a:rPr lang="en-US" sz="2000" b="1" dirty="0">
                <a:solidFill>
                  <a:srgbClr val="323232"/>
                </a:solidFill>
              </a:rPr>
              <a:t> </a:t>
            </a:r>
            <a:r>
              <a:rPr lang="en-US" sz="2000" dirty="0">
                <a:solidFill>
                  <a:srgbClr val="323232"/>
                </a:solidFill>
              </a:rPr>
              <a:t>for a reliable, up-to-date CA bundle (Mozilla-based)</a:t>
            </a:r>
            <a:endParaRPr sz="2000" dirty="0">
              <a:solidFill>
                <a:srgbClr val="323232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sz="2000" dirty="0">
              <a:solidFill>
                <a:srgbClr val="323232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solidFill>
                  <a:srgbClr val="323232"/>
                </a:solidFill>
              </a:rPr>
              <a:t>🌀 Server-Side Issues</a:t>
            </a:r>
            <a:endParaRPr sz="2000" dirty="0">
              <a:solidFill>
                <a:srgbClr val="323232"/>
              </a:solidFill>
            </a:endParaRPr>
          </a:p>
          <a:p>
            <a:pPr indent="-346075">
              <a:spcBef>
                <a:spcPts val="1200"/>
              </a:spcBef>
              <a:buClr>
                <a:srgbClr val="323232"/>
              </a:buClr>
              <a:buSzPct val="100000"/>
            </a:pPr>
            <a:r>
              <a:rPr lang="en-US" sz="2000" dirty="0">
                <a:solidFill>
                  <a:srgbClr val="323232"/>
                </a:solidFill>
              </a:rPr>
              <a:t>Misconfigured servers (e.g., expired certs, missing intermediates)</a:t>
            </a:r>
            <a:endParaRPr sz="2000" dirty="0">
              <a:solidFill>
                <a:srgbClr val="323232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solidFill>
                  <a:srgbClr val="323232"/>
                </a:solidFill>
              </a:rPr>
              <a:t>✅ Solution:</a:t>
            </a:r>
            <a:endParaRPr sz="2000" dirty="0">
              <a:solidFill>
                <a:srgbClr val="323232"/>
              </a:solidFill>
            </a:endParaRPr>
          </a:p>
          <a:p>
            <a:pPr indent="-346075">
              <a:spcBef>
                <a:spcPts val="1200"/>
              </a:spcBef>
              <a:buClr>
                <a:srgbClr val="323232"/>
              </a:buClr>
              <a:buSzPct val="100000"/>
            </a:pPr>
            <a:r>
              <a:rPr lang="en-US" sz="2000" dirty="0">
                <a:solidFill>
                  <a:srgbClr val="323232"/>
                </a:solidFill>
              </a:rPr>
              <a:t>BLC first attempts full SSL validation</a:t>
            </a:r>
            <a:endParaRPr sz="2000" dirty="0">
              <a:solidFill>
                <a:srgbClr val="323232"/>
              </a:solidFill>
            </a:endParaRPr>
          </a:p>
          <a:p>
            <a:pPr indent="-346075">
              <a:spcBef>
                <a:spcPts val="0"/>
              </a:spcBef>
              <a:buClr>
                <a:srgbClr val="323232"/>
              </a:buClr>
              <a:buSzPct val="100000"/>
            </a:pPr>
            <a:r>
              <a:rPr lang="en-US" sz="2000" dirty="0">
                <a:solidFill>
                  <a:srgbClr val="323232"/>
                </a:solidFill>
              </a:rPr>
              <a:t>If it fails, retries with SSL verification disabled (</a:t>
            </a:r>
            <a:r>
              <a:rPr lang="en-US" sz="2000" i="1" dirty="0">
                <a:solidFill>
                  <a:srgbClr val="323232"/>
                </a:solidFill>
              </a:rPr>
              <a:t>as a fallback only</a:t>
            </a:r>
            <a:r>
              <a:rPr lang="en-US" sz="2000" dirty="0">
                <a:solidFill>
                  <a:srgbClr val="323232"/>
                </a:solidFill>
              </a:rPr>
              <a:t>)</a:t>
            </a:r>
            <a:endParaRPr sz="2000" dirty="0">
              <a:solidFill>
                <a:srgbClr val="32323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1981200" y="219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 sz="3200" b="1">
                <a:solidFill>
                  <a:srgbClr val="00467F"/>
                </a:solidFill>
              </a:rPr>
              <a:t>🚫 Handling Crawler Blocking</a:t>
            </a:r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1981200" y="15452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sites block bots.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BLC, though for site owners, must check links across the web.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Techniques Tried: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8300" indent="0">
              <a:spcBef>
                <a:spcPts val="1200"/>
              </a:spcBef>
              <a:buSzPts val="32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🤖 robots.txt: Ignored to ensure full coverage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8300" indent="0">
              <a:spcBef>
                <a:spcPts val="0"/>
              </a:spcBef>
              <a:buSzPts val="32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🕵️ User-Agent: Spoofed browser headers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8300" indent="0">
              <a:spcBef>
                <a:spcPts val="0"/>
              </a:spcBef>
              <a:buSzPts val="32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⏱️ Rate Limiting: Retries + random delays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8AF8FF40-1128-A52A-CEEE-195996CA2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A1AE3ADE-3AB9-C00D-B16B-AFECE2B6CA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0650" indent="0">
              <a:spcBef>
                <a:spcPts val="0"/>
              </a:spcBef>
              <a:buSzPts val="17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⚙️ Performance</a:t>
            </a:r>
          </a:p>
        </p:txBody>
      </p:sp>
      <p:sp>
        <p:nvSpPr>
          <p:cNvPr id="133" name="Google Shape;133;g34a410b4888_1_716">
            <a:extLst>
              <a:ext uri="{FF2B5EF4-FFF2-40B4-BE49-F238E27FC236}">
                <a16:creationId xmlns:a16="http://schemas.microsoft.com/office/drawing/2014/main" id="{AC2470E4-2F22-7E11-3623-D9BE7B54C6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400"/>
              </a:spcBef>
              <a:buClr>
                <a:srgbClr val="323232"/>
              </a:buClr>
              <a:buSzPts val="2800"/>
              <a:buNone/>
            </a:pP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🧩 Thread Optimization in Web Crawling</a:t>
            </a:r>
            <a:endParaRPr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800"/>
              <a:buNone/>
            </a:pP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📊 Key Findings</a:t>
            </a: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800"/>
              <a:buNone/>
            </a:pPr>
            <a:r>
              <a:rPr lang="en-US" sz="2800" dirty="0"/>
              <a:t>🛒 </a:t>
            </a:r>
            <a:r>
              <a:rPr lang="en-US" sz="2800" dirty="0">
                <a:hlinkClick r:id="rId3"/>
              </a:rPr>
              <a:t>IKEA Israel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</a:rPr>
              <a:t>- Example</a:t>
            </a:r>
            <a:endParaRPr lang="en-US"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8290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A556-51FF-FB45-D8A9-8FC5B2CE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🧩 Thread Optimization in Web Crawling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B2AF8-115C-B94E-9E1E-BBE93EAB5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4829503" cy="452610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u="sng" dirty="0"/>
              <a:t>Objective:</a:t>
            </a:r>
          </a:p>
          <a:p>
            <a:pPr marL="114300" indent="0">
              <a:buNone/>
            </a:pPr>
            <a:r>
              <a:rPr lang="en-US" dirty="0"/>
              <a:t>Maximize crawl speed (pages/sec) without missing data or triggering blocks.</a:t>
            </a:r>
          </a:p>
          <a:p>
            <a:pPr marL="114300" indent="0">
              <a:buNone/>
            </a:pPr>
            <a:r>
              <a:rPr lang="en-US" u="sng" dirty="0"/>
              <a:t>Method:</a:t>
            </a:r>
          </a:p>
          <a:p>
            <a:pPr marL="114300" indent="0">
              <a:buNone/>
            </a:pPr>
            <a:r>
              <a:rPr lang="en-US" dirty="0"/>
              <a:t>Crawl fixed URLs with varying thread counts. Measured time, visited pages, found and broken links.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More than 10 websites were tested a few times each.</a:t>
            </a:r>
          </a:p>
          <a:p>
            <a:pPr marL="114300" indent="0">
              <a:buNone/>
            </a:pPr>
            <a:r>
              <a:rPr lang="en-US" dirty="0"/>
              <a:t>All the data is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u="sng" dirty="0"/>
              <a:t>⚠️ Note:</a:t>
            </a:r>
            <a:r>
              <a:rPr lang="en-US" dirty="0"/>
              <a:t> Results are setup-specific — different systems or networks may yield different outcomes.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5BFA1-F1F5-A2CE-3500-A3F963BA8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7638"/>
            <a:ext cx="5831616" cy="538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10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4F8BA-F43A-CC50-4367-7C712B38E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33D9-E0A4-6120-AAB0-20D65632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📊 Key Findings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B6BF1-2BC6-194F-71BC-A9E8FBEA2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84828" cy="45261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L" dirty="0"/>
              <a:t>🔢</a:t>
            </a:r>
            <a:r>
              <a:rPr lang="en-US" dirty="0"/>
              <a:t> Optimal Thread Count – Summary</a:t>
            </a:r>
          </a:p>
          <a:p>
            <a:r>
              <a:rPr lang="en-US" dirty="0"/>
              <a:t>Thread sweet spot: 14–25</a:t>
            </a:r>
          </a:p>
          <a:p>
            <a:r>
              <a:rPr lang="en-US" dirty="0"/>
              <a:t>Varies based on site responsiveness and server behavior</a:t>
            </a:r>
          </a:p>
          <a:p>
            <a:r>
              <a:rPr lang="en-US" dirty="0"/>
              <a:t>More threads = faster crawling, but only up to a point</a:t>
            </a:r>
          </a:p>
          <a:p>
            <a:r>
              <a:rPr lang="en-US" dirty="0"/>
              <a:t>Beyond the peak:</a:t>
            </a:r>
          </a:p>
          <a:p>
            <a:pPr marL="114300" indent="0">
              <a:buNone/>
            </a:pPr>
            <a:r>
              <a:rPr lang="en-US" dirty="0"/>
              <a:t>	Performance plateaus or degrades due to system overhead or anti-bot defenses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✅ Conclusions</a:t>
            </a:r>
          </a:p>
          <a:p>
            <a:r>
              <a:rPr lang="en-US" dirty="0"/>
              <a:t>Thread count must be tuned per target site</a:t>
            </a:r>
          </a:p>
          <a:p>
            <a:r>
              <a:rPr lang="en-US" dirty="0"/>
              <a:t>Over-threading can reduce reliability and speed</a:t>
            </a:r>
          </a:p>
          <a:p>
            <a:r>
              <a:rPr lang="en-US" dirty="0"/>
              <a:t>20 threads is a practical default for balanced performance </a:t>
            </a:r>
            <a:r>
              <a:rPr lang="en-US" u="sng" dirty="0"/>
              <a:t>for the specific setup used.</a:t>
            </a:r>
          </a:p>
        </p:txBody>
      </p:sp>
    </p:spTree>
    <p:extLst>
      <p:ext uri="{BB962C8B-B14F-4D97-AF65-F5344CB8AC3E}">
        <p14:creationId xmlns:p14="http://schemas.microsoft.com/office/powerpoint/2010/main" val="2301899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F6B1A-D455-571E-6074-BC8D7EEE6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976D-1FBF-F342-77B1-F19CABA5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🛒 </a:t>
            </a:r>
            <a:r>
              <a:rPr lang="en-US" dirty="0">
                <a:hlinkClick r:id="rId2"/>
              </a:rPr>
              <a:t>IKEA Israel</a:t>
            </a:r>
            <a:r>
              <a:rPr lang="en-US" dirty="0"/>
              <a:t> -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CE489-03A6-7644-BC2B-6384DF761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</p:spPr>
        <p:txBody>
          <a:bodyPr>
            <a:normAutofit/>
          </a:bodyPr>
          <a:lstStyle/>
          <a:p>
            <a:r>
              <a:rPr lang="en-US" dirty="0"/>
              <a:t>Crawlers friendly </a:t>
            </a:r>
          </a:p>
          <a:p>
            <a:r>
              <a:rPr lang="en-US" dirty="0"/>
              <a:t>Peaks at 15 threads, then gradually declines</a:t>
            </a:r>
          </a:p>
          <a:p>
            <a:r>
              <a:rPr lang="en-US" dirty="0"/>
              <a:t>Found and broken link counts remain stable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 title="Chart">
            <a:extLst>
              <a:ext uri="{FF2B5EF4-FFF2-40B4-BE49-F238E27FC236}">
                <a16:creationId xmlns:a16="http://schemas.microsoft.com/office/drawing/2014/main" id="{7695C846-C8C0-E278-C508-44AC7E8F9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877571"/>
              </p:ext>
            </p:extLst>
          </p:nvPr>
        </p:nvGraphicFramePr>
        <p:xfrm>
          <a:off x="671348" y="3728545"/>
          <a:ext cx="5205250" cy="2477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 title="Chart">
            <a:extLst>
              <a:ext uri="{FF2B5EF4-FFF2-40B4-BE49-F238E27FC236}">
                <a16:creationId xmlns:a16="http://schemas.microsoft.com/office/drawing/2014/main" id="{00000000-0008-0000-02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8206325"/>
              </p:ext>
            </p:extLst>
          </p:nvPr>
        </p:nvGraphicFramePr>
        <p:xfrm>
          <a:off x="6315403" y="3657708"/>
          <a:ext cx="5266997" cy="2925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80645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 sz="3200" b="1">
                <a:solidFill>
                  <a:srgbClr val="00467F"/>
                </a:solidFill>
              </a:rPr>
              <a:t>Agenda</a:t>
            </a:r>
            <a:endParaRPr/>
          </a:p>
        </p:txBody>
      </p:sp>
      <p:sp>
        <p:nvSpPr>
          <p:cNvPr id="161" name="Google Shape;161;p11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513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0650" indent="0">
              <a:spcBef>
                <a:spcPts val="400"/>
              </a:spcBef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✨ Project Highlights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650" indent="0">
              <a:spcBef>
                <a:spcPts val="0"/>
              </a:spcBef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🧩 Design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7850" lvl="1" indent="0">
              <a:spcBef>
                <a:spcPts val="0"/>
              </a:spcBef>
              <a:buSzPts val="1700"/>
              <a:buNone/>
            </a:pPr>
            <a:r>
              <a:rPr lang="en-US" sz="17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	📅 Threads Timeline</a:t>
            </a:r>
            <a:endParaRPr sz="17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7850" lvl="1" indent="0">
              <a:spcBef>
                <a:spcPts val="0"/>
              </a:spcBef>
              <a:buClr>
                <a:srgbClr val="323232"/>
              </a:buClr>
              <a:buSzPts val="1700"/>
              <a:buNone/>
            </a:pPr>
            <a:r>
              <a:rPr lang="en-US" sz="17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	🔄 Threads Data Sharing</a:t>
            </a:r>
            <a:endParaRPr sz="17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7850" lvl="1" indent="0">
              <a:spcBef>
                <a:spcPts val="0"/>
              </a:spcBef>
              <a:buClr>
                <a:srgbClr val="323232"/>
              </a:buClr>
              <a:buSzPts val="1700"/>
              <a:buNone/>
            </a:pPr>
            <a:r>
              <a:rPr lang="en-US" sz="17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	🕷️ Crawling classes</a:t>
            </a:r>
            <a:endParaRPr sz="17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7850" lvl="1" indent="0">
              <a:spcBef>
                <a:spcPts val="0"/>
              </a:spcBef>
              <a:buClr>
                <a:srgbClr val="323232"/>
              </a:buClr>
              <a:buSzPts val="1700"/>
              <a:buNone/>
            </a:pPr>
            <a:r>
              <a:rPr lang="en-US" sz="17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	📄 Report classes</a:t>
            </a:r>
            <a:endParaRPr sz="17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7850" lvl="1" indent="0">
              <a:spcBef>
                <a:spcPts val="0"/>
              </a:spcBef>
              <a:buClr>
                <a:srgbClr val="323232"/>
              </a:buClr>
              <a:buSzPts val="1700"/>
              <a:buNone/>
            </a:pPr>
            <a:r>
              <a:rPr lang="en-US" sz="17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	🧩 (almost) All classes together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650" indent="0">
              <a:spcBef>
                <a:spcPts val="0"/>
              </a:spcBef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🧗 Crawling Challenges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7850" lvl="1" indent="0">
              <a:spcBef>
                <a:spcPts val="0"/>
              </a:spcBef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🌐 URL Encoding Challenges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7850" lvl="1" indent="0">
              <a:spcBef>
                <a:spcPts val="0"/>
              </a:spcBef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🔐 Dealing with SSL_VERIFY_FAILED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7850" lvl="1" indent="0">
              <a:spcBef>
                <a:spcPts val="0"/>
              </a:spcBef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🚫 Handling Crawler Blocking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650" indent="0">
              <a:spcBef>
                <a:spcPts val="0"/>
              </a:spcBef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⚙️ Performance</a:t>
            </a:r>
          </a:p>
          <a:p>
            <a:pPr marL="120650" indent="0">
              <a:spcBef>
                <a:spcPts val="0"/>
              </a:spcBef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🧩 Thread Optimization in Web Crawling</a:t>
            </a: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800"/>
              <a:buNone/>
            </a:pPr>
            <a:r>
              <a:rPr lang="en-US" sz="1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	📊 Key Findings</a:t>
            </a: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800"/>
              <a:buNone/>
            </a:pPr>
            <a:r>
              <a:rPr lang="en-US" sz="1800" dirty="0"/>
              <a:t>	🛒 </a:t>
            </a:r>
            <a:r>
              <a:rPr lang="en-US" sz="1800" dirty="0">
                <a:hlinkClick r:id="rId3"/>
              </a:rPr>
              <a:t>IKEA Israel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323232"/>
                </a:solidFill>
                <a:latin typeface="Calibri"/>
                <a:ea typeface="Calibri"/>
                <a:cs typeface="Calibri"/>
              </a:rPr>
              <a:t>- Example</a:t>
            </a:r>
            <a:endParaRPr lang="en-US" sz="1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650" indent="0">
              <a:spcBef>
                <a:spcPts val="0"/>
              </a:spcBef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🎬 Demo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1"/>
          <p:cNvSpPr/>
          <p:nvPr/>
        </p:nvSpPr>
        <p:spPr>
          <a:xfrm>
            <a:off x="1673325" y="5849600"/>
            <a:ext cx="383700" cy="24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1555E0D7-217E-9A1B-5B9C-BBBE5D33F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EBAE4C23-4FFB-42FE-C6A8-CF7A8265F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0650" indent="0">
              <a:spcBef>
                <a:spcPts val="0"/>
              </a:spcBef>
              <a:buSzPts val="17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🎬 Demo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AE3AE1-EB2E-B982-9ED0-96E1A931C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977848"/>
            <a:ext cx="320472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LID4096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⚙️ Default Behavior</a:t>
            </a:r>
            <a:endParaRPr kumimoji="0" lang="en-US" altLang="LID4096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🔧 Parameters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📊 Reports and Log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📬 Email</a:t>
            </a:r>
            <a:r>
              <a:rPr kumimoji="0" lang="en-US" altLang="LID4096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Reports</a:t>
            </a:r>
            <a:endParaRPr kumimoji="0" lang="LID4096" altLang="LID4096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05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 sz="3200" b="1">
                <a:solidFill>
                  <a:srgbClr val="00467F"/>
                </a:solidFill>
              </a:rPr>
              <a:t>Agenda</a:t>
            </a:r>
            <a:endParaRPr/>
          </a:p>
        </p:txBody>
      </p:sp>
      <p:sp>
        <p:nvSpPr>
          <p:cNvPr id="68" name="Google Shape;68;p2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0">
              <a:spcBef>
                <a:spcPts val="400"/>
              </a:spcBef>
              <a:buNone/>
            </a:pPr>
            <a:endParaRPr sz="29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400"/>
              </a:spcBef>
              <a:buClr>
                <a:srgbClr val="323232"/>
              </a:buClr>
              <a:buSzPts val="2900"/>
              <a:buNone/>
            </a:pPr>
            <a:r>
              <a:rPr lang="en-US" sz="29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✨ Project Highlights</a:t>
            </a:r>
            <a:endParaRPr sz="29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900"/>
              <a:buNone/>
            </a:pPr>
            <a:r>
              <a:rPr lang="en-US" sz="29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🧩 Design</a:t>
            </a:r>
            <a:endParaRPr sz="29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900"/>
              <a:buNone/>
            </a:pPr>
            <a:r>
              <a:rPr lang="en-US" sz="29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🧗 Crawling challenges</a:t>
            </a:r>
            <a:endParaRPr sz="29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900"/>
              <a:buNone/>
            </a:pPr>
            <a:r>
              <a:rPr lang="en-US" sz="29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⚙️ Performance</a:t>
            </a:r>
            <a:endParaRPr sz="29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900"/>
              <a:buNone/>
            </a:pPr>
            <a:r>
              <a:rPr lang="en-US" sz="29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🎬 Demo</a:t>
            </a:r>
            <a:endParaRPr sz="29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BEE39CEE-F8DE-5A59-9D19-44A09A28F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ED026E7B-07F6-45C0-A4AB-B4CC746A99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LID4096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⚙️ Default Behavior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8E31223-8976-D2CA-7F1E-1A6E16D2D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3429000"/>
            <a:ext cx="898332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LID4096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Terminal shows real-time progress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LID4096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Generates report.txt, report.html, </a:t>
            </a:r>
            <a:r>
              <a:rPr lang="en-US" altLang="LID4096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report.json</a:t>
            </a:r>
            <a:endParaRPr lang="en-US" altLang="LID4096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LID4096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Logs to blc.log (info level)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LID4096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20 threads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LID4096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depth limit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LID4096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email report sent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DFA52A-0674-EBD9-8991-58C2E3257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84" y="1676024"/>
            <a:ext cx="11609228" cy="6155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D62528D-579F-46B3-06B0-D19C5AB5E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29" y="2467830"/>
            <a:ext cx="11786538" cy="58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4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D7D79E71-E8FB-541D-4964-27834E794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5047DCD6-5D7C-5A2F-C764-C19D4E8274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267" y="1244218"/>
            <a:ext cx="28666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🔧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C86273-D52D-903A-28D9-C3E2DB926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576" y="0"/>
            <a:ext cx="8651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87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BB5BF34F-EEB6-6290-0D10-36244B8DC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2108478E-28BD-B821-592C-89641C2604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6513" y="235224"/>
            <a:ext cx="353897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📊 </a:t>
            </a:r>
            <a:r>
              <a:rPr kumimoji="0" lang="en-US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Report</a:t>
            </a:r>
            <a:endParaRPr lang="en-US" altLang="LID4096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4" name="Picture 4" descr="html_report_example">
            <a:extLst>
              <a:ext uri="{FF2B5EF4-FFF2-40B4-BE49-F238E27FC236}">
                <a16:creationId xmlns:a16="http://schemas.microsoft.com/office/drawing/2014/main" id="{2F059C69-F133-0222-3C16-FA972A466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946" y="1509171"/>
            <a:ext cx="10152993" cy="534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859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2E13E075-F899-E270-5524-6E86CAFC5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0791F13D-637C-1600-2530-80775D1CB8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25976"/>
            <a:ext cx="353897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📊 </a:t>
            </a:r>
            <a:r>
              <a:rPr kumimoji="0" lang="en-US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Report</a:t>
            </a:r>
            <a:endParaRPr lang="en-US" altLang="LID4096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70" name="Picture 2" descr="text_report_example">
            <a:extLst>
              <a:ext uri="{FF2B5EF4-FFF2-40B4-BE49-F238E27FC236}">
                <a16:creationId xmlns:a16="http://schemas.microsoft.com/office/drawing/2014/main" id="{B35716F4-E036-588E-CDAC-D9AA92EAA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50" y="0"/>
            <a:ext cx="8261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579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88BA86B8-61C3-4378-D680-D77EDA34C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190696BE-1FD6-C73D-0012-799086D394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25976"/>
            <a:ext cx="353897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📊 </a:t>
            </a:r>
            <a:r>
              <a:rPr kumimoji="0" lang="en-US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 Report</a:t>
            </a:r>
            <a:endParaRPr lang="en-US" altLang="LID4096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 descr="json_report_example">
            <a:extLst>
              <a:ext uri="{FF2B5EF4-FFF2-40B4-BE49-F238E27FC236}">
                <a16:creationId xmlns:a16="http://schemas.microsoft.com/office/drawing/2014/main" id="{8EC5C875-54B6-6733-F3E0-9AC40E522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87" y="0"/>
            <a:ext cx="8494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990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A028D8AF-FD90-C836-3D85-23EFAE65B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816B6EF4-EC55-55C7-3A22-311EC1172F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6513" y="495355"/>
            <a:ext cx="353897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📊 </a:t>
            </a:r>
            <a:r>
              <a:rPr kumimoji="0" lang="en-US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</a:t>
            </a:r>
            <a:endParaRPr lang="en-US" altLang="LID4096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94" name="Picture 2" descr="log_example">
            <a:extLst>
              <a:ext uri="{FF2B5EF4-FFF2-40B4-BE49-F238E27FC236}">
                <a16:creationId xmlns:a16="http://schemas.microsoft.com/office/drawing/2014/main" id="{AB41DCD8-0054-B23B-B00E-98DDA0AB2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5328"/>
            <a:ext cx="12192000" cy="308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005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95C426BE-F229-930E-049C-46585FF58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EB2A03D8-732E-9EA7-2FA0-32410C253E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90297"/>
            <a:ext cx="234643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📬 </a:t>
            </a:r>
            <a:r>
              <a:rPr kumimoji="0" lang="en-US" altLang="LID4096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</a:t>
            </a:r>
            <a:br>
              <a:rPr kumimoji="0" lang="en-US" altLang="LID4096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LID4096" altLang="LID4096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kumimoji="0" lang="en-US" altLang="LID4096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Report</a:t>
            </a:r>
            <a:br>
              <a:rPr kumimoji="0" lang="en-US" altLang="LID4096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LID4096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(default)</a:t>
            </a:r>
            <a:endParaRPr kumimoji="0" lang="LID4096" altLang="LID4096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8" descr="email_html">
            <a:extLst>
              <a:ext uri="{FF2B5EF4-FFF2-40B4-BE49-F238E27FC236}">
                <a16:creationId xmlns:a16="http://schemas.microsoft.com/office/drawing/2014/main" id="{E3EA8581-AC86-3899-F25F-0C3487AFB3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2060" name="Picture 12" descr="email_html">
            <a:extLst>
              <a:ext uri="{FF2B5EF4-FFF2-40B4-BE49-F238E27FC236}">
                <a16:creationId xmlns:a16="http://schemas.microsoft.com/office/drawing/2014/main" id="{28C5B559-03A1-630D-B697-8DE69B090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103" y="175552"/>
            <a:ext cx="10181897" cy="650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262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05A00913-92C6-89A8-FFA5-B54222749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D8CC8873-2B85-2A35-3A2D-C0134C343A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36124" y="402021"/>
            <a:ext cx="431975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📬 </a:t>
            </a:r>
            <a:r>
              <a:rPr kumimoji="0" lang="en-US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</a:t>
            </a:r>
            <a:r>
              <a:rPr kumimoji="0" lang="LID4096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kumimoji="0" lang="en-US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Report</a:t>
            </a:r>
            <a:endParaRPr kumimoji="0" lang="LID4096" altLang="LID4096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8" descr="email_html">
            <a:extLst>
              <a:ext uri="{FF2B5EF4-FFF2-40B4-BE49-F238E27FC236}">
                <a16:creationId xmlns:a16="http://schemas.microsoft.com/office/drawing/2014/main" id="{8770522C-776A-46FC-E2D5-248C27DC6A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2062" name="Picture 14" descr="email_txt">
            <a:extLst>
              <a:ext uri="{FF2B5EF4-FFF2-40B4-BE49-F238E27FC236}">
                <a16:creationId xmlns:a16="http://schemas.microsoft.com/office/drawing/2014/main" id="{1F533A1E-DECF-7447-BE6E-B08EF4F9F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85" y="1253360"/>
            <a:ext cx="10267030" cy="537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407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5112B897-576D-60B8-8D17-EC02FB848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58598E31-80A7-C77D-5E7C-F093B7DC0C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36124" y="402021"/>
            <a:ext cx="431975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📬 </a:t>
            </a:r>
            <a:r>
              <a:rPr kumimoji="0" lang="en-US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 </a:t>
            </a:r>
            <a:r>
              <a:rPr kumimoji="0" lang="LID4096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kumimoji="0" lang="en-US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Report</a:t>
            </a:r>
            <a:endParaRPr kumimoji="0" lang="LID4096" altLang="LID4096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8" descr="email_html">
            <a:extLst>
              <a:ext uri="{FF2B5EF4-FFF2-40B4-BE49-F238E27FC236}">
                <a16:creationId xmlns:a16="http://schemas.microsoft.com/office/drawing/2014/main" id="{594D40F7-50F7-6C74-A085-631AC7BABD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3314" name="Picture 2" descr="email_json">
            <a:extLst>
              <a:ext uri="{FF2B5EF4-FFF2-40B4-BE49-F238E27FC236}">
                <a16:creationId xmlns:a16="http://schemas.microsoft.com/office/drawing/2014/main" id="{D4DA646C-F247-DC34-35A8-BEE1DD7B2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3467"/>
            <a:ext cx="121920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945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CA38-8D45-D500-2E5E-5AD666BE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A6C51-96D8-D0BF-7E02-711C4E5EC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6755F-2603-2D38-0A17-FCB657D19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82" y="3176552"/>
            <a:ext cx="10107436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7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a410b4888_1_57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 sz="3200" b="1">
                <a:solidFill>
                  <a:srgbClr val="00467F"/>
                </a:solidFill>
              </a:rPr>
              <a:t> </a:t>
            </a:r>
            <a:r>
              <a:rPr lang="en-US" sz="29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✨</a:t>
            </a:r>
            <a:r>
              <a:rPr lang="en-US" sz="3200" b="1">
                <a:solidFill>
                  <a:srgbClr val="00467F"/>
                </a:solidFill>
              </a:rPr>
              <a:t>Project Highlights</a:t>
            </a:r>
            <a:endParaRPr/>
          </a:p>
        </p:txBody>
      </p:sp>
      <p:sp>
        <p:nvSpPr>
          <p:cNvPr id="75" name="Google Shape;75;g34a410b4888_1_577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55600">
              <a:spcBef>
                <a:spcPts val="4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Python CLI tool for detecting broken links</a:t>
            </a:r>
            <a:endParaRPr sz="20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Parallel crawling with multiple threads</a:t>
            </a:r>
            <a:endParaRPr sz="20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User-configurable thread count</a:t>
            </a:r>
            <a:endParaRPr sz="20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Generates reports in:</a:t>
            </a:r>
            <a:endParaRPr sz="20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9845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sz="20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9845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endParaRPr sz="20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9845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20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Sends a report email </a:t>
            </a:r>
            <a:endParaRPr sz="20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Cross-platform: Verified on Windows and Ubuntu Linux</a:t>
            </a:r>
            <a:endParaRPr sz="20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a410b4888_1_702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 sz="3200" b="1">
                <a:solidFill>
                  <a:srgbClr val="00467F"/>
                </a:solidFill>
              </a:rPr>
              <a:t>🧩 Design</a:t>
            </a:r>
            <a:endParaRPr/>
          </a:p>
        </p:txBody>
      </p:sp>
      <p:sp>
        <p:nvSpPr>
          <p:cNvPr id="82" name="Google Shape;82;g34a410b4888_1_702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endParaRPr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400"/>
              </a:spcBef>
              <a:buClr>
                <a:srgbClr val="323232"/>
              </a:buClr>
              <a:buSzPts val="2800"/>
              <a:buNone/>
            </a:pP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📅 Threads Timeline</a:t>
            </a:r>
            <a:endParaRPr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800"/>
              <a:buNone/>
            </a:pP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🔄 Threads Data Sharing</a:t>
            </a:r>
            <a:endParaRPr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800"/>
              <a:buNone/>
            </a:pP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🕷️ Crawling classes</a:t>
            </a:r>
            <a:endParaRPr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800"/>
              <a:buNone/>
            </a:pP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📄 Report classes</a:t>
            </a:r>
            <a:endParaRPr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800"/>
              <a:buNone/>
            </a:pP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🧩 (Almost) All classes together</a:t>
            </a:r>
            <a:endParaRPr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0">
              <a:spcBef>
                <a:spcPts val="400"/>
              </a:spcBef>
              <a:buNone/>
            </a:pP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📅 </a:t>
            </a:r>
            <a:r>
              <a:rPr lang="en-US" sz="3200" b="1">
                <a:solidFill>
                  <a:srgbClr val="00467F"/>
                </a:solidFill>
              </a:rPr>
              <a:t>Threads Timeline</a:t>
            </a:r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5796449" y="4876171"/>
            <a:ext cx="3959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b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Live Display Thread</a:t>
            </a:r>
            <a:endParaRPr sz="2000" b="1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400"/>
              </a:spcBef>
              <a:buClr>
                <a:srgbClr val="323232"/>
              </a:buClr>
              <a:buSzPts val="2000"/>
              <a:buChar char="●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Real-time progress</a:t>
            </a:r>
            <a:endParaRPr sz="20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400"/>
              </a:spcBef>
              <a:buClr>
                <a:srgbClr val="323232"/>
              </a:buClr>
              <a:buSzPts val="2000"/>
              <a:buChar char="●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Execution time</a:t>
            </a:r>
            <a:endParaRPr sz="20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1312827" y="4199137"/>
            <a:ext cx="4990500" cy="197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b="1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Crawler Threads</a:t>
            </a:r>
            <a:endParaRPr sz="2000" b="1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4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Pull URL from queue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4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Fetch web page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4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Extract links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4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Add links to queue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4" title="threads timelin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601" y="1459342"/>
            <a:ext cx="6384796" cy="31537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"/>
          <p:cNvSpPr txBox="1">
            <a:spLocks noGrp="1"/>
          </p:cNvSpPr>
          <p:nvPr>
            <p:ph type="body" idx="1"/>
          </p:nvPr>
        </p:nvSpPr>
        <p:spPr>
          <a:xfrm>
            <a:off x="1312827" y="2186751"/>
            <a:ext cx="3234300" cy="21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000" b="1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Main Thread</a:t>
            </a:r>
            <a:endParaRPr sz="2000" b="1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>
              <a:spcBef>
                <a:spcPts val="4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Manages crawler &amp; display threads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Generates reports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Sends emails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🔄 </a:t>
            </a:r>
            <a:r>
              <a:rPr lang="en-US" sz="3200" b="1">
                <a:solidFill>
                  <a:srgbClr val="00467F"/>
                </a:solidFill>
              </a:rPr>
              <a:t>Threads Data Sharing</a:t>
            </a:r>
            <a:endParaRPr/>
          </a:p>
        </p:txBody>
      </p:sp>
      <p:pic>
        <p:nvPicPr>
          <p:cNvPr id="99" name="Google Shape;9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346" y="1646163"/>
            <a:ext cx="5916204" cy="2922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1865950" y="1901800"/>
            <a:ext cx="2600400" cy="26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6710">
              <a:spcBef>
                <a:spcPts val="400"/>
              </a:spcBef>
              <a:buSzPts val="1860"/>
              <a:buFont typeface="Calibri"/>
              <a:buChar char="●"/>
            </a:pPr>
            <a:r>
              <a:rPr lang="en-US" sz="18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Thread-safe queue &amp; set manage crawl coordination</a:t>
            </a:r>
            <a:endParaRPr sz="18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6710">
              <a:spcBef>
                <a:spcPts val="0"/>
              </a:spcBef>
              <a:buSzPts val="1860"/>
              <a:buFont typeface="Calibri"/>
              <a:buChar char="●"/>
            </a:pPr>
            <a:r>
              <a:rPr lang="en-US" sz="18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fetch URLs, visit pages, and re-queue new ones if unseen</a:t>
            </a:r>
            <a:endParaRPr sz="18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1981200" y="4504900"/>
            <a:ext cx="8229600" cy="21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33375">
              <a:lnSpc>
                <a:spcPct val="115000"/>
              </a:lnSpc>
              <a:spcBef>
                <a:spcPts val="400"/>
              </a:spcBef>
              <a:buClr>
                <a:srgbClr val="323232"/>
              </a:buClr>
              <a:buSzPts val="1850"/>
              <a:buChar char="●"/>
            </a:pPr>
            <a:r>
              <a:rPr lang="en-US" sz="18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Broken links collected in a shared thread-safe list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33375">
              <a:lnSpc>
                <a:spcPct val="115000"/>
              </a:lnSpc>
              <a:spcBef>
                <a:spcPts val="1200"/>
              </a:spcBef>
              <a:buClr>
                <a:srgbClr val="323232"/>
              </a:buClr>
              <a:buSzPts val="1850"/>
              <a:buChar char="●"/>
            </a:pPr>
            <a:r>
              <a:rPr lang="en-US" sz="18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display updates using the queue and broken link list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33375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323232"/>
              </a:buClr>
              <a:buSzPts val="1850"/>
              <a:buChar char="●"/>
            </a:pPr>
            <a:r>
              <a:rPr lang="en-US" sz="18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thread generates reports after crawl completion</a:t>
            </a:r>
            <a:endParaRPr sz="18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🕷️ </a:t>
            </a:r>
            <a:r>
              <a:rPr lang="en-US" sz="3200" b="1">
                <a:solidFill>
                  <a:srgbClr val="00467F"/>
                </a:solidFill>
              </a:rPr>
              <a:t>Crawling Classes</a:t>
            </a:r>
            <a:endParaRPr/>
          </a:p>
        </p:txBody>
      </p:sp>
      <p:sp>
        <p:nvSpPr>
          <p:cNvPr id="108" name="Google Shape;108;p6"/>
          <p:cNvSpPr txBox="1">
            <a:spLocks noGrp="1"/>
          </p:cNvSpPr>
          <p:nvPr>
            <p:ph type="body" idx="1"/>
          </p:nvPr>
        </p:nvSpPr>
        <p:spPr>
          <a:xfrm>
            <a:off x="1132785" y="2896866"/>
            <a:ext cx="6183000" cy="3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indent="-333375">
              <a:spcBef>
                <a:spcPts val="400"/>
              </a:spcBef>
              <a:buClr>
                <a:srgbClr val="323232"/>
              </a:buClr>
              <a:buSzPct val="100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Worker-Manager pattern used for parallel task execution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33375">
              <a:spcBef>
                <a:spcPts val="1200"/>
              </a:spcBef>
              <a:buClr>
                <a:srgbClr val="323232"/>
              </a:buClr>
              <a:buSzPct val="100000"/>
              <a:buFont typeface="Calibri"/>
              <a:buChar char="●"/>
            </a:pPr>
            <a:r>
              <a:rPr lang="en-US" sz="2000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WorkerManager</a:t>
            </a: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coordinates multiple worker threads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33375">
              <a:spcBef>
                <a:spcPts val="1200"/>
              </a:spcBef>
              <a:buClr>
                <a:srgbClr val="323232"/>
              </a:buClr>
              <a:buSzPct val="100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Process interface defines how tasks are handled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33375">
              <a:spcBef>
                <a:spcPts val="1200"/>
              </a:spcBef>
              <a:buClr>
                <a:srgbClr val="323232"/>
              </a:buClr>
              <a:buSzPct val="100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In this crawler: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8925">
              <a:buClr>
                <a:srgbClr val="323232"/>
              </a:buClr>
              <a:buSzPct val="100000"/>
              <a:buFont typeface="Calibri"/>
              <a:buChar char="○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Task = URL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8925">
              <a:buClr>
                <a:srgbClr val="323232"/>
              </a:buClr>
              <a:buSzPct val="100000"/>
              <a:buFont typeface="Calibri"/>
              <a:buChar char="○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Processing = Crawling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33375">
              <a:spcBef>
                <a:spcPts val="1200"/>
              </a:spcBef>
              <a:spcAft>
                <a:spcPts val="1200"/>
              </a:spcAft>
              <a:buClr>
                <a:srgbClr val="323232"/>
              </a:buClr>
              <a:buSzPct val="100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Crawler implements the crawl logic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076" y="1672075"/>
            <a:ext cx="6576251" cy="252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a410b4888_1_61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📄 </a:t>
            </a:r>
            <a:r>
              <a:rPr lang="en-US" sz="3200" b="1">
                <a:solidFill>
                  <a:srgbClr val="00467F"/>
                </a:solidFill>
              </a:rPr>
              <a:t>Report Classes</a:t>
            </a:r>
            <a:endParaRPr/>
          </a:p>
        </p:txBody>
      </p:sp>
      <p:sp>
        <p:nvSpPr>
          <p:cNvPr id="116" name="Google Shape;116;g34a410b4888_1_615"/>
          <p:cNvSpPr txBox="1">
            <a:spLocks noGrp="1"/>
          </p:cNvSpPr>
          <p:nvPr>
            <p:ph type="body" idx="1"/>
          </p:nvPr>
        </p:nvSpPr>
        <p:spPr>
          <a:xfrm>
            <a:off x="4027800" y="1417650"/>
            <a:ext cx="6183000" cy="27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4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b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: Interface for all report types</a:t>
            </a:r>
            <a:endParaRPr sz="20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>
              <a:spcBef>
                <a:spcPts val="12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b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JsonReport </a:t>
            </a: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en-US" sz="2000" b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HumanReport </a:t>
            </a: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en-US" sz="2000" b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HtmlReport</a:t>
            </a: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: Implement Report for different formats</a:t>
            </a:r>
            <a:endParaRPr sz="20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>
              <a:spcBef>
                <a:spcPts val="12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b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ReportFactory</a:t>
            </a: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: Creates the appropriate report type</a:t>
            </a:r>
            <a:endParaRPr sz="20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>
              <a:spcBef>
                <a:spcPts val="1200"/>
              </a:spcBef>
              <a:spcAft>
                <a:spcPts val="1200"/>
              </a:spcAft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b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Pattern</a:t>
            </a: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: Factory Pattern for flexible report creation</a:t>
            </a:r>
            <a:endParaRPr sz="20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34a410b4888_1_6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772" y="3134136"/>
            <a:ext cx="6851599" cy="34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a410b4888_1_652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🧩 </a:t>
            </a:r>
            <a:r>
              <a:rPr lang="en-US" sz="3200" b="1">
                <a:solidFill>
                  <a:srgbClr val="00467F"/>
                </a:solidFill>
              </a:rPr>
              <a:t>(Almost) All Classes Together</a:t>
            </a:r>
            <a:endParaRPr/>
          </a:p>
        </p:txBody>
      </p:sp>
      <p:pic>
        <p:nvPicPr>
          <p:cNvPr id="124" name="Google Shape;124;g34a410b4888_1_6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99" y="1441239"/>
            <a:ext cx="7156400" cy="4824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g34a410b4888_1_652"/>
          <p:cNvCxnSpPr/>
          <p:nvPr/>
        </p:nvCxnSpPr>
        <p:spPr>
          <a:xfrm rot="10800000" flipH="1">
            <a:off x="2431924" y="6265740"/>
            <a:ext cx="48120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g34a410b4888_1_652"/>
          <p:cNvSpPr txBox="1"/>
          <p:nvPr/>
        </p:nvSpPr>
        <p:spPr>
          <a:xfrm>
            <a:off x="7621525" y="1460650"/>
            <a:ext cx="2867700" cy="2835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</a:pPr>
            <a:r>
              <a:rPr lang="en-US" sz="18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BrokenLinksCrawler</a:t>
            </a:r>
            <a:endParaRPr sz="18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15000"/>
              </a:lnSpc>
              <a:spcBef>
                <a:spcPts val="400"/>
              </a:spcBef>
              <a:buClr>
                <a:srgbClr val="323232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Crawls with the crawling classes</a:t>
            </a:r>
            <a:endParaRPr sz="18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15000"/>
              </a:lnSpc>
              <a:buClr>
                <a:srgbClr val="323232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Reports with the report classes</a:t>
            </a:r>
            <a:endParaRPr sz="18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15000"/>
              </a:lnSpc>
              <a:buClr>
                <a:srgbClr val="323232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Emails with </a:t>
            </a:r>
            <a:r>
              <a:rPr lang="en-US" sz="1800" b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Email Report sender</a:t>
            </a:r>
            <a:endParaRPr sz="1800" b="1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15000"/>
              </a:lnSpc>
              <a:buClr>
                <a:srgbClr val="323232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More enum classes…</a:t>
            </a:r>
            <a:endParaRPr sz="18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830</Words>
  <Application>Microsoft Office PowerPoint</Application>
  <PresentationFormat>Widescreen</PresentationFormat>
  <Paragraphs>167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Simple Light</vt:lpstr>
      <vt:lpstr>Broken Links Crawler (BLC)</vt:lpstr>
      <vt:lpstr>Agenda</vt:lpstr>
      <vt:lpstr> ✨Project Highlights</vt:lpstr>
      <vt:lpstr>🧩 Design</vt:lpstr>
      <vt:lpstr>📅 Threads Timeline</vt:lpstr>
      <vt:lpstr>🔄 Threads Data Sharing</vt:lpstr>
      <vt:lpstr>🕷️ Crawling Classes</vt:lpstr>
      <vt:lpstr>📄 Report Classes</vt:lpstr>
      <vt:lpstr>🧩 (Almost) All Classes Together</vt:lpstr>
      <vt:lpstr>🧗 Crawling challenges</vt:lpstr>
      <vt:lpstr>🌐 URL Encoding Challenges</vt:lpstr>
      <vt:lpstr>🔐 Dealing with SSL_VERIFY_FAILED</vt:lpstr>
      <vt:lpstr>🚫 Handling Crawler Blocking</vt:lpstr>
      <vt:lpstr>⚙️ Performance</vt:lpstr>
      <vt:lpstr>🧩 Thread Optimization in Web Crawling</vt:lpstr>
      <vt:lpstr>📊 Key Findings</vt:lpstr>
      <vt:lpstr>🛒 IKEA Israel - Example</vt:lpstr>
      <vt:lpstr>Agenda</vt:lpstr>
      <vt:lpstr>🎬 Demo</vt:lpstr>
      <vt:lpstr>⚙️ Default Behavior</vt:lpstr>
      <vt:lpstr>🔧 Parameters</vt:lpstr>
      <vt:lpstr>📊 HTML Report</vt:lpstr>
      <vt:lpstr>📊 Text Report</vt:lpstr>
      <vt:lpstr>📊 JSON Report</vt:lpstr>
      <vt:lpstr>📊 Log</vt:lpstr>
      <vt:lpstr>📬 HTML Email Report (default)</vt:lpstr>
      <vt:lpstr>📬 Text Email Report</vt:lpstr>
      <vt:lpstr>📬 JSON Email Report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Yohay Ohayon</dc:creator>
  <cp:lastModifiedBy>Yohay Ohayon</cp:lastModifiedBy>
  <cp:revision>4</cp:revision>
  <dcterms:created xsi:type="dcterms:W3CDTF">2013-01-27T09:14:16Z</dcterms:created>
  <dcterms:modified xsi:type="dcterms:W3CDTF">2025-04-18T06:25:10Z</dcterms:modified>
</cp:coreProperties>
</file>