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  <p:sldId id="285" r:id="rId17"/>
    <p:sldId id="286" r:id="rId18"/>
    <p:sldId id="287" r:id="rId19"/>
    <p:sldId id="269" r:id="rId20"/>
    <p:sldId id="272" r:id="rId21"/>
    <p:sldId id="273" r:id="rId22"/>
    <p:sldId id="274" r:id="rId23"/>
    <p:sldId id="276" r:id="rId24"/>
    <p:sldId id="278" r:id="rId25"/>
    <p:sldId id="277" r:id="rId26"/>
    <p:sldId id="279" r:id="rId27"/>
    <p:sldId id="280" r:id="rId28"/>
    <p:sldId id="275" r:id="rId29"/>
    <p:sldId id="282" r:id="rId30"/>
    <p:sldId id="2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l07rjWuWhkoWl/kLy+pKBK/8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visited / sec vs. threads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ikea!$F$1</c:f>
              <c:strCache>
                <c:ptCount val="1"/>
                <c:pt idx="0">
                  <c:v>visited / sec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ikea!$F$2:$F$21</c:f>
              <c:numCache>
                <c:formatCode>General</c:formatCode>
                <c:ptCount val="20"/>
                <c:pt idx="0">
                  <c:v>12.096396529626343</c:v>
                </c:pt>
                <c:pt idx="1">
                  <c:v>22.434333449515176</c:v>
                </c:pt>
                <c:pt idx="2">
                  <c:v>25.243673490381649</c:v>
                </c:pt>
                <c:pt idx="3">
                  <c:v>25.569006948559821</c:v>
                </c:pt>
                <c:pt idx="4">
                  <c:v>25.498766073516041</c:v>
                </c:pt>
                <c:pt idx="5">
                  <c:v>25.350421280304744</c:v>
                </c:pt>
                <c:pt idx="6">
                  <c:v>25.283981145197433</c:v>
                </c:pt>
                <c:pt idx="7">
                  <c:v>24.837742437469164</c:v>
                </c:pt>
                <c:pt idx="8">
                  <c:v>24.216557602521327</c:v>
                </c:pt>
                <c:pt idx="9">
                  <c:v>24.277932019564318</c:v>
                </c:pt>
                <c:pt idx="10">
                  <c:v>23.811660824529696</c:v>
                </c:pt>
                <c:pt idx="11">
                  <c:v>23.831199966011784</c:v>
                </c:pt>
                <c:pt idx="12">
                  <c:v>23.710891973985351</c:v>
                </c:pt>
                <c:pt idx="13">
                  <c:v>23.65560950923572</c:v>
                </c:pt>
                <c:pt idx="14">
                  <c:v>23.859293062484429</c:v>
                </c:pt>
                <c:pt idx="15">
                  <c:v>23.710698663573307</c:v>
                </c:pt>
                <c:pt idx="16">
                  <c:v>23.439665471923536</c:v>
                </c:pt>
                <c:pt idx="17">
                  <c:v>23.506872934527518</c:v>
                </c:pt>
                <c:pt idx="18">
                  <c:v>23.253500106602232</c:v>
                </c:pt>
                <c:pt idx="19">
                  <c:v>23.118953832747483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1-412C-8D90-613AABA6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888744"/>
        <c:axId val="970553449"/>
      </c:lineChart>
      <c:catAx>
        <c:axId val="614888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970553449"/>
        <c:crosses val="autoZero"/>
        <c:auto val="1"/>
        <c:lblAlgn val="ctr"/>
        <c:lblOffset val="100"/>
        <c:noMultiLvlLbl val="1"/>
      </c:catAx>
      <c:valAx>
        <c:axId val="97055344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visited / 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614888744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broken and found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ikea!$C$1</c:f>
              <c:strCache>
                <c:ptCount val="1"/>
                <c:pt idx="0">
                  <c:v>broken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ikea!$C$2:$C$21</c:f>
              <c:numCache>
                <c:formatCode>General</c:formatCode>
                <c:ptCount val="20"/>
                <c:pt idx="0">
                  <c:v>24</c:v>
                </c:pt>
                <c:pt idx="1">
                  <c:v>23</c:v>
                </c:pt>
                <c:pt idx="2">
                  <c:v>24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26</c:v>
                </c:pt>
                <c:pt idx="16">
                  <c:v>24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E-4437-A2B1-3D25BC66AE47}"/>
            </c:ext>
          </c:extLst>
        </c:ser>
        <c:ser>
          <c:idx val="1"/>
          <c:order val="1"/>
          <c:tx>
            <c:strRef>
              <c:f>ikea!$E$1</c:f>
              <c:strCache>
                <c:ptCount val="1"/>
                <c:pt idx="0">
                  <c:v>found</c:v>
                </c:pt>
              </c:strCache>
            </c:strRef>
          </c:tx>
          <c:spPr>
            <a:ln cmpd="sng">
              <a:solidFill>
                <a:srgbClr val="EA4335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ikea!$E$2:$E$21</c:f>
              <c:numCache>
                <c:formatCode>General</c:formatCode>
                <c:ptCount val="20"/>
                <c:pt idx="0">
                  <c:v>39262</c:v>
                </c:pt>
                <c:pt idx="1">
                  <c:v>39263</c:v>
                </c:pt>
                <c:pt idx="2">
                  <c:v>39263</c:v>
                </c:pt>
                <c:pt idx="3">
                  <c:v>39263</c:v>
                </c:pt>
                <c:pt idx="4">
                  <c:v>39263</c:v>
                </c:pt>
                <c:pt idx="5">
                  <c:v>39264</c:v>
                </c:pt>
                <c:pt idx="6">
                  <c:v>39264</c:v>
                </c:pt>
                <c:pt idx="7">
                  <c:v>39264</c:v>
                </c:pt>
                <c:pt idx="8">
                  <c:v>39264</c:v>
                </c:pt>
                <c:pt idx="9">
                  <c:v>39263</c:v>
                </c:pt>
                <c:pt idx="10">
                  <c:v>39264</c:v>
                </c:pt>
                <c:pt idx="11">
                  <c:v>39265</c:v>
                </c:pt>
                <c:pt idx="12">
                  <c:v>39265</c:v>
                </c:pt>
                <c:pt idx="13">
                  <c:v>39265</c:v>
                </c:pt>
                <c:pt idx="14">
                  <c:v>39265</c:v>
                </c:pt>
                <c:pt idx="15">
                  <c:v>39245</c:v>
                </c:pt>
                <c:pt idx="16">
                  <c:v>39238</c:v>
                </c:pt>
                <c:pt idx="17">
                  <c:v>39264</c:v>
                </c:pt>
                <c:pt idx="18">
                  <c:v>39264</c:v>
                </c:pt>
                <c:pt idx="19">
                  <c:v>39265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9E-4437-A2B1-3D25BC66A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0567128"/>
        <c:axId val="2131959365"/>
      </c:lineChart>
      <c:catAx>
        <c:axId val="1760567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2131959365"/>
        <c:crosses val="autoZero"/>
        <c:auto val="1"/>
        <c:lblAlgn val="ctr"/>
        <c:lblOffset val="100"/>
        <c:noMultiLvlLbl val="1"/>
      </c:catAx>
      <c:valAx>
        <c:axId val="213195936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L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1760567128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410b4888_1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34a410b4888_1_65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34a410b4888_1_65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e24d0b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04e24d0bbd_0_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304e24d0bbd_0_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47FBA64-9C5F-B49F-6EC4-2A533798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207C8C2-6513-1A83-AD4F-8945C15AA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5A7D262D-E927-29F2-0984-B53FAE994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4B14187-BDA6-DC47-D3A1-B0E6CF5C0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77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56FF369-221C-562A-191B-0F83EC36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9FB86A2B-2BE5-6AAD-AF54-20B750D15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3AD80843-5318-0BD4-7042-8DB2B2E26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96A2DF0-94D4-CD28-08A3-0CCFE709B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244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9E6C26A-709E-95D3-D63E-E367903C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50C74B2-DFCA-D147-C284-EEDC8BD14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6CE8A36F-3D8E-5A70-8332-8A0112042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86B50E0-DB63-2ECD-BB20-F753EDD6E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140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591D8AE5-6C98-2BF6-760F-D5677722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28CCCF82-648B-526F-082D-A5BB666550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C5E9A4-AE8A-23EF-3D97-76FF64468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B70687E-5402-6745-C99E-E306B64896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0D52FA72-2B76-A216-780D-703C3029E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CE6D3727-570E-1732-4144-F67841AEA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9B5696C-8160-8206-7B92-FB5093986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E68A8C53-1558-B5EA-C686-6829444367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59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510A269-8093-92E9-33B8-0EC6E125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AA62A3F7-BDC1-F338-0D36-33E0AE1A1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86439EC7-86C9-0C39-34E3-99FB22934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EF24A63-1101-7C60-6AFA-BFAFB5EA18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5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B44DDC6-6C60-3A3D-719A-1EC6F32D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16323AB1-5A3A-BAAC-AA23-96D74B48E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E921AEB-DC73-C16D-7DDE-00ECFEF62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5FFD655-BCA5-2D49-BC64-5D535023C5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28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67B4C737-8FF7-1717-B568-18E1586B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B5CDEB4-62E3-E81F-4FB8-79B122A9E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D792E4D-DED3-A0B3-5B02-E069F7ED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A341BDD-5399-2D42-B66A-5D6FD68765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496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FE4476B7-4F61-C868-E7CA-8D62BE89D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114D041-9A2D-5F27-43C9-83406CEAA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A9FA07C-A6FD-BB3C-8C05-41C1940F1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A9111294-7BCC-375B-C33D-DB91E5420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54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874F432-0EC4-88B3-2AD1-C5F02A8C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399CDD5F-2897-6C73-1D31-5B938D3E8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41996E-37E8-9540-9BA2-0FD42A792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1007F020-4D86-6639-C80C-04B2C6460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78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6D39DDD-DA5D-522A-67BB-9EC0D58D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7D73E52-9B93-983D-3EEC-C30A71A22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B571A30-BEC2-6105-D16B-1DEAE38E5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6BF145ED-1255-7735-AFE5-A1CFFB01F7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410b4888_1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34a410b4888_1_57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4a410b4888_1_57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3AA90A3-F936-6CC0-3D1A-EC86FC91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410b4888_1_577:notes">
            <a:extLst>
              <a:ext uri="{FF2B5EF4-FFF2-40B4-BE49-F238E27FC236}">
                <a16:creationId xmlns:a16="http://schemas.microsoft.com/office/drawing/2014/main" id="{D09ABB21-3E02-D2A5-3C24-490198D27B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34a410b4888_1_577:notes">
            <a:extLst>
              <a:ext uri="{FF2B5EF4-FFF2-40B4-BE49-F238E27FC236}">
                <a16:creationId xmlns:a16="http://schemas.microsoft.com/office/drawing/2014/main" id="{35AA9F17-FD2C-591E-9A97-D0E81648C0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4a410b4888_1_577:notes">
            <a:extLst>
              <a:ext uri="{FF2B5EF4-FFF2-40B4-BE49-F238E27FC236}">
                <a16:creationId xmlns:a16="http://schemas.microsoft.com/office/drawing/2014/main" id="{AAFA90A0-B7D5-3F74-1600-1C96DE0FF5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728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410b4888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34a410b4888_1_70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g34a410b4888_1_70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410b4888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34a410b4888_1_6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34a410b4888_1_6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a410b4888_1_47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4a410b4888_1_47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4a410b4888_1_4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a410b4888_1_50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a410b4888_1_50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a410b4888_1_50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a410b4888_1_5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410b4888_1_5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4a410b4888_1_5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4a410b4888_1_5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4a410b4888_1_5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4a410b4888_1_5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a410b4888_1_47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4a410b4888_1_4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a410b4888_1_4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4a410b4888_1_4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4a410b4888_1_48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a410b4888_1_4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a410b4888_1_4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4a410b4888_1_48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4a410b4888_1_48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a410b4888_1_4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4a410b4888_1_49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a410b4888_1_49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4a410b4888_1_49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4a410b4888_1_49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a410b4888_1_49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4a410b4888_1_49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a410b4888_1_50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g34a410b4888_1_50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4a410b4888_1_50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4a410b4888_1_50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4a410b4888_1_50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a410b4888_1_50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4a410b4888_1_50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a410b4888_1_4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4a410b4888_1_4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4a410b4888_1_47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yohayonyon/blc/blob/main/experiments/BLC%20-%20experiments.xlsx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ikea.com/il/h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hayonyon/bl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yohayonyon/blc/releases/tag/v1.0.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Broken Links Crawler (BLC)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835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rgbClr val="888888"/>
              </a:buClr>
              <a:buSzPts val="3200"/>
            </a:pPr>
            <a:endParaRPr/>
          </a:p>
          <a:p>
            <a:pPr marL="0" indent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>
                <a:solidFill>
                  <a:srgbClr val="888888"/>
                </a:solidFill>
              </a:rPr>
              <a:t>By Yohay Ohayon | April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410b4888_1_6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</a:t>
            </a:r>
            <a:r>
              <a:rPr lang="en-US" sz="3200" b="1">
                <a:solidFill>
                  <a:srgbClr val="00467F"/>
                </a:solidFill>
              </a:rPr>
              <a:t>(Almost) All Classes Together</a:t>
            </a:r>
            <a:endParaRPr/>
          </a:p>
        </p:txBody>
      </p:sp>
      <p:pic>
        <p:nvPicPr>
          <p:cNvPr id="124" name="Google Shape;124;g34a410b4888_1_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99" y="1441239"/>
            <a:ext cx="7156400" cy="482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34a410b4888_1_652"/>
          <p:cNvCxnSpPr/>
          <p:nvPr/>
        </p:nvCxnSpPr>
        <p:spPr>
          <a:xfrm rot="10800000" flipH="1">
            <a:off x="2431924" y="6265740"/>
            <a:ext cx="481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g34a410b4888_1_652"/>
          <p:cNvSpPr txBox="1"/>
          <p:nvPr/>
        </p:nvSpPr>
        <p:spPr>
          <a:xfrm>
            <a:off x="7621525" y="1460650"/>
            <a:ext cx="2867700" cy="283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BrokenLinksCrawler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Crawls with the crawling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Reports with the report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Emails with </a:t>
            </a:r>
            <a:r>
              <a:rPr lang="en-US" sz="18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 Report sender</a:t>
            </a:r>
            <a:endParaRPr sz="18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More enum classes…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🧗 Crawling challenges</a:t>
            </a:r>
            <a:endParaRPr/>
          </a:p>
        </p:txBody>
      </p:sp>
      <p:sp>
        <p:nvSpPr>
          <p:cNvPr id="133" name="Google Shape;133;g34a410b4888_1_71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🌐 URL Encoding Challenges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🔐 Dealing with SSL_VERIFY_FAILED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🚫 Handling Crawler Blocking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e24d0bbd_0_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🌐 URL Encoding Challenges</a:t>
            </a:r>
            <a:endParaRPr/>
          </a:p>
        </p:txBody>
      </p:sp>
      <p:sp>
        <p:nvSpPr>
          <p:cNvPr id="140" name="Google Shape;140;g304e24d0bbd_0_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URLs (e.g., with Hebrew characters) failed to open during crawling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Non-ASCII characters in domain names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Solution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IDNA encoding (Internationalized Domain Names in Applications)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Ensures proper handling of Unicode domain names in URLs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🔐 Dealing with SSL_VERIFY_FAILED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❌ Client-Side Issues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Some clients have outdated or incomplete certificate stores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uses </a:t>
            </a:r>
            <a:r>
              <a:rPr lang="en-US" sz="2000" b="1" dirty="0" err="1">
                <a:solidFill>
                  <a:srgbClr val="323232"/>
                </a:solidFill>
              </a:rPr>
              <a:t>certifi</a:t>
            </a:r>
            <a:r>
              <a:rPr lang="en-US" sz="2000" b="1" dirty="0">
                <a:solidFill>
                  <a:srgbClr val="323232"/>
                </a:solidFill>
              </a:rPr>
              <a:t> </a:t>
            </a:r>
            <a:r>
              <a:rPr lang="en-US" sz="2000" dirty="0">
                <a:solidFill>
                  <a:srgbClr val="323232"/>
                </a:solidFill>
              </a:rPr>
              <a:t>for a reliable, up-to-date CA bundle (Mozilla-based)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🌀 Server-Side Issues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Misconfigured servers (e.g., expired certs, missing intermediates)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first attempts full SSL validation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If it fails, retries with SSL verification disabled (</a:t>
            </a:r>
            <a:r>
              <a:rPr lang="en-US" sz="2000" i="1" dirty="0">
                <a:solidFill>
                  <a:srgbClr val="323232"/>
                </a:solidFill>
              </a:rPr>
              <a:t>as a fallback only</a:t>
            </a:r>
            <a:r>
              <a:rPr lang="en-US" sz="2000" dirty="0">
                <a:solidFill>
                  <a:srgbClr val="323232"/>
                </a:solidFill>
              </a:rPr>
              <a:t>)</a:t>
            </a:r>
            <a:endParaRPr sz="20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981200" y="219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🚫 Handling Crawler Blocking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981200" y="1545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sites block bots.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BLC, though for site owners, must check links across the web.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Techniques Tried: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120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robots.txt: Ignored to ensure full coverage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🕵️ User-Agent: Spoofed browser headers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⏱️ Rate Limiting: Retries + random delays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AF8FF40-1128-A52A-CEEE-195996CA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A1AE3ADE-3AB9-C00D-B16B-AFECE2B6C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</p:txBody>
      </p:sp>
      <p:sp>
        <p:nvSpPr>
          <p:cNvPr id="133" name="Google Shape;133;g34a410b4888_1_716">
            <a:extLst>
              <a:ext uri="{FF2B5EF4-FFF2-40B4-BE49-F238E27FC236}">
                <a16:creationId xmlns:a16="http://schemas.microsoft.com/office/drawing/2014/main" id="{AC2470E4-2F22-7E11-3623-D9BE7B54C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/>
              <a:t>🛒 </a:t>
            </a:r>
            <a:r>
              <a:rPr lang="en-US" sz="2800" dirty="0">
                <a:hlinkClick r:id="rId3"/>
              </a:rPr>
              <a:t>IKEA Israel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9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556-51FF-FB45-D8A9-8FC5B2C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2AF8-115C-B94E-9E1E-BBE93EAB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4962909" cy="4915413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u="sng" dirty="0"/>
              <a:t>Objective:</a:t>
            </a:r>
          </a:p>
          <a:p>
            <a:pPr marL="114300" indent="0">
              <a:buNone/>
            </a:pPr>
            <a:r>
              <a:rPr lang="en-US" dirty="0"/>
              <a:t>Maximize crawl speed (pages/sec) without missing data or triggering blocks.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u="sng" dirty="0"/>
              <a:t>Method:</a:t>
            </a:r>
          </a:p>
          <a:p>
            <a:pPr marL="114300" indent="0">
              <a:buNone/>
            </a:pPr>
            <a:r>
              <a:rPr lang="en-US" dirty="0"/>
              <a:t>Crawl fixed URLs with varying thread counts. Measured time, visited pages, found and broken links. </a:t>
            </a:r>
          </a:p>
          <a:p>
            <a:pPr lvl="1"/>
            <a:r>
              <a:rPr lang="en-US" dirty="0"/>
              <a:t>A test mode was implemented.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More than 10 websites were tested a few times each.</a:t>
            </a:r>
          </a:p>
          <a:p>
            <a:pPr marL="114300" indent="0">
              <a:buNone/>
            </a:pPr>
            <a:r>
              <a:rPr lang="en-US" dirty="0"/>
              <a:t>All the data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⚠️ Note:</a:t>
            </a:r>
            <a:r>
              <a:rPr lang="en-US" dirty="0"/>
              <a:t> Results are setup-specific — different systems or networks may yield different outcomes.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5BFA1-F1F5-A2CE-3500-A3F963BA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638"/>
            <a:ext cx="5831616" cy="53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F8BA-F43A-CC50-4367-7C712B38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3D9-E0A4-6120-AAB0-20D6563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6BF1-2BC6-194F-71BC-A9E8FBEA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84828" cy="45261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L" dirty="0"/>
              <a:t>🔢</a:t>
            </a:r>
            <a:r>
              <a:rPr lang="en-US" dirty="0"/>
              <a:t> Optimal Thread Count – Summary</a:t>
            </a:r>
          </a:p>
          <a:p>
            <a:r>
              <a:rPr lang="en-US" dirty="0"/>
              <a:t>Thread sweet spot: 14–25</a:t>
            </a:r>
          </a:p>
          <a:p>
            <a:r>
              <a:rPr lang="en-US" dirty="0"/>
              <a:t>Varies based on site responsiveness and server behavior</a:t>
            </a:r>
          </a:p>
          <a:p>
            <a:r>
              <a:rPr lang="en-US" dirty="0"/>
              <a:t>More threads = faster crawling, but only up to a point</a:t>
            </a:r>
          </a:p>
          <a:p>
            <a:r>
              <a:rPr lang="en-US" dirty="0"/>
              <a:t>Beyond the peak:</a:t>
            </a:r>
          </a:p>
          <a:p>
            <a:pPr marL="114300" indent="0">
              <a:buNone/>
            </a:pPr>
            <a:r>
              <a:rPr lang="en-US" dirty="0"/>
              <a:t>	Performance plateaus or degrades due to system overhead or anti-bot defenses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✅ Conclusions</a:t>
            </a:r>
          </a:p>
          <a:p>
            <a:r>
              <a:rPr lang="en-US" dirty="0"/>
              <a:t>Thread count must be tuned per target site</a:t>
            </a:r>
          </a:p>
          <a:p>
            <a:r>
              <a:rPr lang="en-US" dirty="0"/>
              <a:t>Over-threading can reduce reliability and speed</a:t>
            </a:r>
          </a:p>
          <a:p>
            <a:r>
              <a:rPr lang="en-US" dirty="0"/>
              <a:t>20 threads is a practical default for balanced performance </a:t>
            </a:r>
            <a:r>
              <a:rPr lang="en-US" u="sng" dirty="0"/>
              <a:t>for the specific setup used.</a:t>
            </a:r>
          </a:p>
        </p:txBody>
      </p:sp>
    </p:spTree>
    <p:extLst>
      <p:ext uri="{BB962C8B-B14F-4D97-AF65-F5344CB8AC3E}">
        <p14:creationId xmlns:p14="http://schemas.microsoft.com/office/powerpoint/2010/main" val="230189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6B1A-D455-571E-6074-BC8D7EEE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76D-1FBF-F342-77B1-F19CABA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🛒 </a:t>
            </a:r>
            <a:r>
              <a:rPr lang="en-US" dirty="0">
                <a:hlinkClick r:id="rId2"/>
              </a:rPr>
              <a:t>IKEA Israel</a:t>
            </a:r>
            <a:r>
              <a:rPr lang="en-US" dirty="0"/>
              <a:t>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CE489-03A6-7644-BC2B-6384DF76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</p:spPr>
        <p:txBody>
          <a:bodyPr>
            <a:normAutofit/>
          </a:bodyPr>
          <a:lstStyle/>
          <a:p>
            <a:r>
              <a:rPr lang="en-US" dirty="0"/>
              <a:t>Crawlers friendly </a:t>
            </a:r>
          </a:p>
          <a:p>
            <a:r>
              <a:rPr lang="en-US" dirty="0"/>
              <a:t>Peaks at 20 threads, then gradually declines</a:t>
            </a:r>
          </a:p>
          <a:p>
            <a:r>
              <a:rPr lang="en-US" dirty="0"/>
              <a:t>Found and broken link counts remain stable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7695C846-C8C0-E278-C508-44AC7E8F9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77571"/>
              </p:ext>
            </p:extLst>
          </p:nvPr>
        </p:nvGraphicFramePr>
        <p:xfrm>
          <a:off x="671348" y="3728545"/>
          <a:ext cx="5205250" cy="2477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 title="Chart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06325"/>
              </p:ext>
            </p:extLst>
          </p:nvPr>
        </p:nvGraphicFramePr>
        <p:xfrm>
          <a:off x="6315403" y="3657708"/>
          <a:ext cx="5266997" cy="292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064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513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spcBef>
                <a:spcPts val="40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📅 Threads Timeline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🔄 Threads Data Sharing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🕷️ Crawling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📄 Report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🧩 (almost) All classes together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🌐 URL Encoding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🔐 Dealing with SSL_VERIFY_FAILED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🚫 Handling Crawler Blocking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/>
              <a:t>	🛒 </a:t>
            </a:r>
            <a:r>
              <a:rPr lang="en-US" sz="1800" dirty="0">
                <a:hlinkClick r:id="rId3"/>
              </a:rPr>
              <a:t>IKEA Israel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1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1597500" y="6267845"/>
            <a:ext cx="3837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0">
              <a:spcBef>
                <a:spcPts val="400"/>
              </a:spcBef>
              <a:buNone/>
            </a:pP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1555E0D7-217E-9A1B-5B9C-BBBE5D33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AE4C23-4FFB-42FE-C6A8-CF7A8265F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AE3AE1-EB2E-B982-9ED0-96E1A931C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77848"/>
            <a:ext cx="32047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  <a:endParaRPr kumimoji="0" lang="en-US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Reports and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Email</a:t>
            </a:r>
            <a:r>
              <a:rPr kumimoji="0" lang="en-US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</a:t>
            </a:r>
            <a:endParaRPr kumimoji="0" lang="LID4096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5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EE39CEE-F8DE-5A59-9D19-44A09A28F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D026E7B-07F6-45C0-A4AB-B4CC746A9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E31223-8976-D2CA-7F1E-1A6E16D2D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429000"/>
            <a:ext cx="89833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 shows real-time progress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report.txt, report.html, </a:t>
            </a:r>
            <a:r>
              <a:rPr lang="en-US" altLang="LID4096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report.json</a:t>
            </a:r>
            <a:endParaRPr lang="en-US" altLang="LID4096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to blc.log (info level)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20 threads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depth limit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email report sent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FA52A-0674-EBD9-8991-58C2E325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4" y="1676024"/>
            <a:ext cx="11609228" cy="6155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2528D-579F-46B3-06B0-D19C5AB5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9" y="2467830"/>
            <a:ext cx="11786538" cy="5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7D79E71-E8FB-541D-4964-27834E79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047DCD6-5D7C-5A2F-C764-C19D4E8274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267" y="1244218"/>
            <a:ext cx="28666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6273-D52D-903A-28D9-C3E2DB92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76" y="0"/>
            <a:ext cx="865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7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B5BF34F-EEB6-6290-0D10-36244B8D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2108478E-28BD-B821-592C-89641C260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235224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html_report_example">
            <a:extLst>
              <a:ext uri="{FF2B5EF4-FFF2-40B4-BE49-F238E27FC236}">
                <a16:creationId xmlns:a16="http://schemas.microsoft.com/office/drawing/2014/main" id="{2F059C69-F133-0222-3C16-FA972A46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46" y="1509171"/>
            <a:ext cx="10152993" cy="5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2E13E075-F899-E270-5524-6E86CAFC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0791F13D-637C-1600-2530-80775D1CB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text_report_example">
            <a:extLst>
              <a:ext uri="{FF2B5EF4-FFF2-40B4-BE49-F238E27FC236}">
                <a16:creationId xmlns:a16="http://schemas.microsoft.com/office/drawing/2014/main" id="{B35716F4-E036-588E-CDAC-D9AA92EA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0"/>
            <a:ext cx="826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8BA86B8-61C3-4378-D680-D77EDA34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190696BE-1FD6-C73D-0012-799086D39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json_report_example">
            <a:extLst>
              <a:ext uri="{FF2B5EF4-FFF2-40B4-BE49-F238E27FC236}">
                <a16:creationId xmlns:a16="http://schemas.microsoft.com/office/drawing/2014/main" id="{8EC5C875-54B6-6733-F3E0-9AC40E52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0"/>
            <a:ext cx="8494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90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A028D8AF-FD90-C836-3D85-23EFAE65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816B6EF4-EC55-55C7-3A22-311EC1172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495355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log_example">
            <a:extLst>
              <a:ext uri="{FF2B5EF4-FFF2-40B4-BE49-F238E27FC236}">
                <a16:creationId xmlns:a16="http://schemas.microsoft.com/office/drawing/2014/main" id="{AB41DCD8-0054-B23B-B00E-98DDA0AB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5328"/>
            <a:ext cx="12192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0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95C426BE-F229-930E-049C-46585FF5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2A03D8-732E-9EA7-2FA0-32410C253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90297"/>
            <a:ext cx="23464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(default)</a:t>
            </a: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E3EA8581-AC86-3899-F25F-0C3487AFB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0" name="Picture 12" descr="email_html">
            <a:extLst>
              <a:ext uri="{FF2B5EF4-FFF2-40B4-BE49-F238E27FC236}">
                <a16:creationId xmlns:a16="http://schemas.microsoft.com/office/drawing/2014/main" id="{28C5B559-03A1-630D-B697-8DE69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03" y="175552"/>
            <a:ext cx="10181897" cy="650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6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05A00913-92C6-89A8-FFA5-B5422274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D8CC8873-2B85-2A35-3A2D-C0134C343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8770522C-776A-46FC-E2D5-248C27DC6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2" name="Picture 14" descr="email_txt">
            <a:extLst>
              <a:ext uri="{FF2B5EF4-FFF2-40B4-BE49-F238E27FC236}">
                <a16:creationId xmlns:a16="http://schemas.microsoft.com/office/drawing/2014/main" id="{1F533A1E-DECF-7447-BE6E-B08EF4F9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5" y="1253360"/>
            <a:ext cx="10267030" cy="53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7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112B897-576D-60B8-8D17-EC02FB84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8598E31-80A7-C77D-5E7C-F093B7DC0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594D40F7-50F7-6C74-A085-631AC7BAB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3314" name="Picture 2" descr="email_json">
            <a:extLst>
              <a:ext uri="{FF2B5EF4-FFF2-40B4-BE49-F238E27FC236}">
                <a16:creationId xmlns:a16="http://schemas.microsoft.com/office/drawing/2014/main" id="{D4DA646C-F247-DC34-35A8-BEE1DD7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467"/>
            <a:ext cx="12192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4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410b4888_1_57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 </a:t>
            </a:r>
            <a:r>
              <a:rPr lang="en-US" sz="2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</a:t>
            </a:r>
            <a:r>
              <a:rPr lang="en-US" sz="3200" b="1">
                <a:solidFill>
                  <a:srgbClr val="00467F"/>
                </a:solidFill>
              </a:rPr>
              <a:t>Project Highlights</a:t>
            </a:r>
            <a:endParaRPr/>
          </a:p>
        </p:txBody>
      </p:sp>
      <p:sp>
        <p:nvSpPr>
          <p:cNvPr id="75" name="Google Shape;75;g34a410b4888_1_577"/>
          <p:cNvSpPr txBox="1">
            <a:spLocks noGrp="1"/>
          </p:cNvSpPr>
          <p:nvPr>
            <p:ph type="body" idx="1"/>
          </p:nvPr>
        </p:nvSpPr>
        <p:spPr>
          <a:xfrm>
            <a:off x="1981199" y="1600199"/>
            <a:ext cx="8454441" cy="481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Python CLI tool for detecting broken links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Parallel crawling with multiple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User-configurable thread count</a:t>
            </a:r>
            <a:endParaRPr sz="16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 in: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a report email 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Cross-platform: Verified on Windows and Ubuntu Linux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CA38-8D45-D500-2E5E-5AD666BE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6C51-96D8-D0BF-7E02-711C4E5E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755F-2603-2D38-0A17-FCB657D1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3176552"/>
            <a:ext cx="1010743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DC508D1C-92BC-395D-2CE1-C9F6F476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410b4888_1_577">
            <a:extLst>
              <a:ext uri="{FF2B5EF4-FFF2-40B4-BE49-F238E27FC236}">
                <a16:creationId xmlns:a16="http://schemas.microsoft.com/office/drawing/2014/main" id="{E73903AB-52E5-EB89-4CB0-4199BC293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 dirty="0">
                <a:solidFill>
                  <a:srgbClr val="00467F"/>
                </a:solidFill>
              </a:rPr>
              <a:t> </a:t>
            </a: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</a:t>
            </a:r>
            <a:r>
              <a:rPr lang="en-US" sz="3200" b="1" dirty="0">
                <a:solidFill>
                  <a:srgbClr val="00467F"/>
                </a:solidFill>
              </a:rPr>
              <a:t>Project Highlights – cont.</a:t>
            </a:r>
            <a:endParaRPr dirty="0"/>
          </a:p>
        </p:txBody>
      </p:sp>
      <p:sp>
        <p:nvSpPr>
          <p:cNvPr id="75" name="Google Shape;75;g34a410b4888_1_577">
            <a:extLst>
              <a:ext uri="{FF2B5EF4-FFF2-40B4-BE49-F238E27FC236}">
                <a16:creationId xmlns:a16="http://schemas.microsoft.com/office/drawing/2014/main" id="{9C1ACC10-344D-3BDC-6010-B00D457E9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199" y="1600199"/>
            <a:ext cx="8454441" cy="481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55600" algn="just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 project is 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 deliverables include: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with a one-file executable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Wiki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Experiments data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These slides</a:t>
            </a: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endParaRPr lang="en-US"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 wiki and the slides describe 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v1.0.7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 few more improvements were pushed since.</a:t>
            </a:r>
            <a:endParaRPr sz="16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31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410b4888_1_70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🧩 Design</a:t>
            </a:r>
            <a:endParaRPr/>
          </a:p>
        </p:txBody>
      </p:sp>
      <p:sp>
        <p:nvSpPr>
          <p:cNvPr id="82" name="Google Shape;82;g34a410b4888_1_7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Threads Timeline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Threads Data Sharing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Crawling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Report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(Almost) All classes together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</a:t>
            </a:r>
            <a:r>
              <a:rPr lang="en-US" sz="3200" b="1">
                <a:solidFill>
                  <a:srgbClr val="00467F"/>
                </a:solidFill>
              </a:rPr>
              <a:t>Threads Timeline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5796449" y="4876171"/>
            <a:ext cx="3959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Live Display Thread</a:t>
            </a:r>
            <a:endParaRPr sz="20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Real-time progress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312827" y="4199137"/>
            <a:ext cx="4990500" cy="197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 Threads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Pull URL from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Fetch web page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Extract links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Add links to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 title="threads time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601" y="1459342"/>
            <a:ext cx="6384796" cy="315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1312827" y="2186751"/>
            <a:ext cx="32343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Main Thread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Manages crawler &amp; display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emails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</a:t>
            </a:r>
            <a:r>
              <a:rPr lang="en-US" sz="3200" b="1">
                <a:solidFill>
                  <a:srgbClr val="00467F"/>
                </a:solidFill>
              </a:rPr>
              <a:t>Threads Data Sharing</a:t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46" y="1646163"/>
            <a:ext cx="5916204" cy="292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865950" y="1901800"/>
            <a:ext cx="2600400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6710">
              <a:spcBef>
                <a:spcPts val="40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Thread-safe queue &amp; set manage crawl coordination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710">
              <a:spcBef>
                <a:spcPts val="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fetch URLs, visit pages, and re-queue new ones if unseen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981200" y="4504900"/>
            <a:ext cx="8229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33375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Broken links collected in a shared thread-safe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display updates using the queue and broken link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thread generates reports after crawl completion</a:t>
            </a:r>
            <a:endParaRPr sz="1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</a:t>
            </a:r>
            <a:r>
              <a:rPr lang="en-US" sz="3200" b="1">
                <a:solidFill>
                  <a:srgbClr val="00467F"/>
                </a:solidFill>
              </a:rPr>
              <a:t>Crawling Classes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1132785" y="2896866"/>
            <a:ext cx="61830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33375">
              <a:spcBef>
                <a:spcPts val="4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Worker-Manager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pattern used for parallel task execution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WorkerManager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coordinates multiple worker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interface defines how tasks are handled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is a Processor that implements the crawl logic</a:t>
            </a: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Task = URL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Processing = Crawling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76" y="1672075"/>
            <a:ext cx="6576251" cy="25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410b4888_1_6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</a:t>
            </a:r>
            <a:r>
              <a:rPr lang="en-US" sz="3200" b="1">
                <a:solidFill>
                  <a:srgbClr val="00467F"/>
                </a:solidFill>
              </a:rPr>
              <a:t>Report Classes</a:t>
            </a:r>
            <a:endParaRPr/>
          </a:p>
        </p:txBody>
      </p:sp>
      <p:sp>
        <p:nvSpPr>
          <p:cNvPr id="116" name="Google Shape;116;g34a410b4888_1_615"/>
          <p:cNvSpPr txBox="1">
            <a:spLocks noGrp="1"/>
          </p:cNvSpPr>
          <p:nvPr>
            <p:ph type="body" idx="1"/>
          </p:nvPr>
        </p:nvSpPr>
        <p:spPr>
          <a:xfrm>
            <a:off x="4027800" y="1417650"/>
            <a:ext cx="61830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Interface for all report types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HumanReport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Implement Report for different formats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ReportFactory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Creates the appropriate report type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Factory Pattern for flexible report creation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a410b4888_1_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72" y="3134136"/>
            <a:ext cx="6851599" cy="34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882</Words>
  <Application>Microsoft Office PowerPoint</Application>
  <PresentationFormat>Widescreen</PresentationFormat>
  <Paragraphs>181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Broken Links Crawler (BLC)</vt:lpstr>
      <vt:lpstr>Agenda</vt:lpstr>
      <vt:lpstr> ✨Project Highlights</vt:lpstr>
      <vt:lpstr> ✨Project Highlights – cont.</vt:lpstr>
      <vt:lpstr>🧩 Design</vt:lpstr>
      <vt:lpstr>📅 Threads Timeline</vt:lpstr>
      <vt:lpstr>🔄 Threads Data Sharing</vt:lpstr>
      <vt:lpstr>🕷️ Crawling Classes</vt:lpstr>
      <vt:lpstr>📄 Report Classes</vt:lpstr>
      <vt:lpstr>🧩 (Almost) All Classes Together</vt:lpstr>
      <vt:lpstr>🧗 Crawling challenges</vt:lpstr>
      <vt:lpstr>🌐 URL Encoding Challenges</vt:lpstr>
      <vt:lpstr>🔐 Dealing with SSL_VERIFY_FAILED</vt:lpstr>
      <vt:lpstr>🚫 Handling Crawler Blocking</vt:lpstr>
      <vt:lpstr>⚙️ Performance</vt:lpstr>
      <vt:lpstr>🧩 Thread Optimization in Web Crawling</vt:lpstr>
      <vt:lpstr>📊 Key Findings</vt:lpstr>
      <vt:lpstr>🛒 IKEA Israel - Example</vt:lpstr>
      <vt:lpstr>Agenda</vt:lpstr>
      <vt:lpstr>🎬 Demo</vt:lpstr>
      <vt:lpstr>⚙️ Default Behavior</vt:lpstr>
      <vt:lpstr>🔧 Parameters</vt:lpstr>
      <vt:lpstr>📊 HTML Report</vt:lpstr>
      <vt:lpstr>📊 Text Report</vt:lpstr>
      <vt:lpstr>📊 JSON Report</vt:lpstr>
      <vt:lpstr>📊 Log</vt:lpstr>
      <vt:lpstr>📬 HTML Email Report (default)</vt:lpstr>
      <vt:lpstr>📬 Text Email Report</vt:lpstr>
      <vt:lpstr>📬 JSON Email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Yohay Ohayon</dc:creator>
  <cp:lastModifiedBy>Yohay Ohayon</cp:lastModifiedBy>
  <cp:revision>7</cp:revision>
  <dcterms:created xsi:type="dcterms:W3CDTF">2013-01-27T09:14:16Z</dcterms:created>
  <dcterms:modified xsi:type="dcterms:W3CDTF">2025-04-20T10:42:12Z</dcterms:modified>
</cp:coreProperties>
</file>