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4"/>
  </p:notesMasterIdLst>
  <p:handoutMasterIdLst>
    <p:handoutMasterId r:id="rId25"/>
  </p:handoutMasterIdLst>
  <p:sldIdLst>
    <p:sldId id="260" r:id="rId2"/>
    <p:sldId id="322" r:id="rId3"/>
    <p:sldId id="335" r:id="rId4"/>
    <p:sldId id="328" r:id="rId5"/>
    <p:sldId id="329" r:id="rId6"/>
    <p:sldId id="354" r:id="rId7"/>
    <p:sldId id="331" r:id="rId8"/>
    <p:sldId id="332" r:id="rId9"/>
    <p:sldId id="352" r:id="rId10"/>
    <p:sldId id="333" r:id="rId11"/>
    <p:sldId id="307" r:id="rId12"/>
    <p:sldId id="309" r:id="rId13"/>
    <p:sldId id="310" r:id="rId14"/>
    <p:sldId id="312" r:id="rId15"/>
    <p:sldId id="357" r:id="rId16"/>
    <p:sldId id="344" r:id="rId17"/>
    <p:sldId id="345" r:id="rId18"/>
    <p:sldId id="358" r:id="rId19"/>
    <p:sldId id="359" r:id="rId20"/>
    <p:sldId id="327" r:id="rId21"/>
    <p:sldId id="360" r:id="rId22"/>
    <p:sldId id="30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畠　陽平" initials="大畠　陽平" lastIdx="3" clrIdx="0">
    <p:extLst>
      <p:ext uri="{19B8F6BF-5375-455C-9EA6-DF929625EA0E}">
        <p15:presenceInfo xmlns:p15="http://schemas.microsoft.com/office/powerpoint/2012/main" userId="S::8118015@ed.tus.ac.jp::8526e51f-38e6-4c33-88eb-9e18d150f21f" providerId="AD"/>
      </p:ext>
    </p:extLst>
  </p:cmAuthor>
  <p:cmAuthor id="2" name="ain" initials="a" lastIdx="3" clrIdx="1">
    <p:extLst>
      <p:ext uri="{19B8F6BF-5375-455C-9EA6-DF929625EA0E}">
        <p15:presenceInfo xmlns:p15="http://schemas.microsoft.com/office/powerpoint/2012/main" userId="S-1-5-21-3464644721-4183278757-2890207028-1001" providerId="AD"/>
      </p:ext>
    </p:extLst>
  </p:cmAuthor>
  <p:cmAuthor id="3" name="吉田　健斗" initials="吉田　健斗" lastIdx="1" clrIdx="2">
    <p:extLst>
      <p:ext uri="{19B8F6BF-5375-455C-9EA6-DF929625EA0E}">
        <p15:presenceInfo xmlns:p15="http://schemas.microsoft.com/office/powerpoint/2012/main" userId="S::8118552@ed.tus.ac.jp::b91a81a3-4897-404e-904b-6fe1205a9e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DEECF8"/>
    <a:srgbClr val="D5D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4"/>
    <p:restoredTop sz="82313"/>
  </p:normalViewPr>
  <p:slideViewPr>
    <p:cSldViewPr snapToGrid="0" snapToObjects="1">
      <p:cViewPr>
        <p:scale>
          <a:sx n="100" d="100"/>
          <a:sy n="100" d="100"/>
        </p:scale>
        <p:origin x="2176" y="160"/>
      </p:cViewPr>
      <p:guideLst/>
    </p:cSldViewPr>
  </p:slideViewPr>
  <p:notesTextViewPr>
    <p:cViewPr>
      <p:scale>
        <a:sx n="135" d="100"/>
        <a:sy n="135" d="100"/>
      </p:scale>
      <p:origin x="0" y="0"/>
    </p:cViewPr>
  </p:notesTextViewPr>
  <p:notesViewPr>
    <p:cSldViewPr snapToGrid="0" snapToObjects="1">
      <p:cViewPr varScale="1">
        <p:scale>
          <a:sx n="86" d="100"/>
          <a:sy n="86" d="100"/>
        </p:scale>
        <p:origin x="392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56F41D1-1975-AE4C-8EB4-12B2F980D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B4065D0-FBB2-434F-AE24-5538B384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7489E7-B4C7-AB43-8461-3A9E07AED190}" type="datetimeFigureOut">
              <a:rPr kumimoji="1" lang="ja-JP" altLang="en-US" smtClean="0"/>
              <a:t>2021/10/14</a:t>
            </a:fld>
            <a:endParaRPr kumimoji="1" lang="ja-JP" altLang="en-US"/>
          </a:p>
        </p:txBody>
      </p:sp>
      <p:sp>
        <p:nvSpPr>
          <p:cNvPr id="4" name="フッター プレースホルダー 3">
            <a:extLst>
              <a:ext uri="{FF2B5EF4-FFF2-40B4-BE49-F238E27FC236}">
                <a16:creationId xmlns:a16="http://schemas.microsoft.com/office/drawing/2014/main" id="{56EB4966-A7C5-C14B-9A13-5B6F365049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8197641-BCC7-FE46-8AC3-936CD3EB69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26EF2-5693-904F-9088-A93C593E9BD8}" type="slidenum">
              <a:rPr kumimoji="1" lang="ja-JP" altLang="en-US" smtClean="0"/>
              <a:t>‹#›</a:t>
            </a:fld>
            <a:endParaRPr kumimoji="1" lang="ja-JP" altLang="en-US"/>
          </a:p>
        </p:txBody>
      </p:sp>
    </p:spTree>
    <p:extLst>
      <p:ext uri="{BB962C8B-B14F-4D97-AF65-F5344CB8AC3E}">
        <p14:creationId xmlns:p14="http://schemas.microsoft.com/office/powerpoint/2010/main" val="104379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84BEC-DD09-974E-9443-9DB5FBB01C22}" type="datetimeFigureOut">
              <a:rPr kumimoji="1" lang="ja-JP" altLang="en-US" smtClean="0"/>
              <a:t>2021/10/14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CA752-4BBA-7749-ABC6-6B72D841244A}" type="slidenum">
              <a:rPr kumimoji="1" lang="ja-JP" altLang="en-US" smtClean="0"/>
              <a:t>‹#›</a:t>
            </a:fld>
            <a:endParaRPr kumimoji="1" lang="ja-JP" altLang="en-US"/>
          </a:p>
        </p:txBody>
      </p:sp>
    </p:spTree>
    <p:extLst>
      <p:ext uri="{BB962C8B-B14F-4D97-AF65-F5344CB8AC3E}">
        <p14:creationId xmlns:p14="http://schemas.microsoft.com/office/powerpoint/2010/main" val="9796116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600"/>
              <a:t>指定した位置に伝送零点を有するヒルベルト変換器の一設計法と題しまして東京理科大学先進工学部の大畠が発表されていただきます．</a:t>
            </a:r>
            <a:endParaRPr kumimoji="1" lang="en-US" altLang="ja-JP" sz="1600" dirty="0"/>
          </a:p>
          <a:p>
            <a:endParaRPr kumimoji="1" lang="en-US" altLang="ja-JP" sz="1600" dirty="0"/>
          </a:p>
          <a:p>
            <a:r>
              <a:rPr kumimoji="1" lang="en-US" altLang="ja-JP" sz="1600" dirty="0"/>
              <a:t>15</a:t>
            </a:r>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0</a:t>
            </a:fld>
            <a:endParaRPr kumimoji="1" lang="ja-JP" altLang="en-US"/>
          </a:p>
        </p:txBody>
      </p:sp>
    </p:spTree>
    <p:extLst>
      <p:ext uri="{BB962C8B-B14F-4D97-AF65-F5344CB8AC3E}">
        <p14:creationId xmlns:p14="http://schemas.microsoft.com/office/powerpoint/2010/main" val="379375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そこで本研究の目的を示します．</a:t>
            </a:r>
            <a:endParaRPr kumimoji="1" lang="en-US" altLang="ja-JP" dirty="0"/>
          </a:p>
          <a:p>
            <a:endParaRPr kumimoji="1" lang="en-US" altLang="ja-JP" dirty="0"/>
          </a:p>
          <a:p>
            <a:r>
              <a:rPr kumimoji="1" lang="ja-JP" altLang="en-US"/>
              <a:t>帯域通過フィルタとヒルベルト変換器を別々に用いたシステムでは，二つのフィルタを用いるためシステム全体の次数が大きくなってしまいました．</a:t>
            </a:r>
            <a:endParaRPr kumimoji="1" lang="en-US" altLang="ja-JP" dirty="0"/>
          </a:p>
          <a:p>
            <a:endParaRPr kumimoji="1" lang="en-US" altLang="ja-JP" dirty="0"/>
          </a:p>
          <a:p>
            <a:r>
              <a:rPr kumimoji="1" lang="ja-JP" altLang="en-US"/>
              <a:t>これの解決として帯域通過フィルタとヒルベルト変換器二つを一緒にした帯域通過ヒルベルト変換器を設計しました．</a:t>
            </a:r>
            <a:endParaRPr kumimoji="1" lang="en-US" altLang="ja-JP" dirty="0"/>
          </a:p>
          <a:p>
            <a:endParaRPr kumimoji="1" lang="en-US" altLang="ja-JP" dirty="0"/>
          </a:p>
          <a:p>
            <a:r>
              <a:rPr kumimoji="1" lang="ja-JP" altLang="en-US"/>
              <a:t>しかしこちらのフィルタも阻止域全体で減衰量を確保する必要があるため次数が多くなってしまい，特定の周波数に対しては効果的ではありません．</a:t>
            </a:r>
            <a:endParaRPr kumimoji="1" lang="en-US" altLang="ja-JP" dirty="0"/>
          </a:p>
          <a:p>
            <a:endParaRPr kumimoji="1" lang="en-US" altLang="ja-JP" dirty="0"/>
          </a:p>
          <a:p>
            <a:r>
              <a:rPr kumimoji="1" lang="ja-JP" altLang="en-US"/>
              <a:t>そこで，伝送零点によってノイズを除去した後</a:t>
            </a:r>
            <a:r>
              <a:rPr kumimoji="1" lang="en-US" altLang="ja-JP" dirty="0"/>
              <a:t>,</a:t>
            </a:r>
            <a:r>
              <a:rPr kumimoji="1" lang="ja-JP" altLang="en-US"/>
              <a:t>帯域通過ヒルベルト変換器を縦属接続したフィルタを設計しましたが，これは前段の伝送零点のフィルタの特性の影響を考慮しなかったため通過域の特性が劣化しました．</a:t>
            </a:r>
            <a:endParaRPr kumimoji="1" lang="en-US" altLang="ja-JP" dirty="0"/>
          </a:p>
          <a:p>
            <a:endParaRPr kumimoji="1" lang="en-US" altLang="ja-JP" dirty="0"/>
          </a:p>
          <a:p>
            <a:r>
              <a:rPr kumimoji="1" lang="ja-JP" altLang="en-US"/>
              <a:t>従って本研究の目的を前段の伝送零点フィルタの特性を考慮した帯域通過フィルタヒルベルト変換器の設計とします．</a:t>
            </a:r>
            <a:endParaRPr kumimoji="1" lang="en-US" altLang="ja-JP" dirty="0"/>
          </a:p>
          <a:p>
            <a:endParaRPr kumimoji="1" lang="en-US" altLang="ja-JP" dirty="0"/>
          </a:p>
          <a:p>
            <a:r>
              <a:rPr kumimoji="1" lang="en-US" altLang="ja-JP" dirty="0"/>
              <a:t>0:54</a:t>
            </a:r>
          </a:p>
          <a:p>
            <a:endParaRPr kumimoji="1" lang="en-US" altLang="ja-JP" dirty="0"/>
          </a:p>
          <a:p>
            <a:endParaRPr kumimoji="1" lang="en-US" altLang="ja-JP" dirty="0"/>
          </a:p>
          <a:p>
            <a:r>
              <a:rPr kumimoji="1" lang="ja-JP" altLang="en-US"/>
              <a:t>フィルタ次数が増加する理由等のベル必要あり．</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9</a:t>
            </a:fld>
            <a:endParaRPr kumimoji="1" lang="ja-JP" altLang="en-US"/>
          </a:p>
        </p:txBody>
      </p:sp>
    </p:spTree>
    <p:extLst>
      <p:ext uri="{BB962C8B-B14F-4D97-AF65-F5344CB8AC3E}">
        <p14:creationId xmlns:p14="http://schemas.microsoft.com/office/powerpoint/2010/main" val="191598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まず今回提案するフィルタの理想振幅特性を示します．左の図が前段の特性を考慮した阻止域の指定した位置に伝送零点を有するヒルベルト変換器です．</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2</m:t>
                        </m:r>
                      </m:sub>
                    </m:sSub>
                  </m:oMath>
                </a14:m>
                <a:r>
                  <a:rPr kumimoji="1" lang="ja-JP" altLang="en-US"/>
                  <a:t>が阻止域端正規化角周波数，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2</m:t>
                        </m:r>
                      </m:sub>
                    </m:sSub>
                  </m:oMath>
                </a14:m>
                <a:r>
                  <a:rPr kumimoji="1" lang="ja-JP" altLang="en-US"/>
                  <a:t>が通過域端正規化角周波数です．またノイズの角周波数を</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2</m:t>
                        </m:r>
                      </m:sub>
                    </m:sSub>
                  </m:oMath>
                </a14:m>
                <a:r>
                  <a:rPr kumimoji="1" lang="ja-JP" altLang="en-US"/>
                  <a:t>とすると伝送零点は図の低域の阻止域に二点入ります．．またこれを式をで表すとこのようになります．</a:t>
                </a:r>
                <a:endParaRPr kumimoji="1" lang="en-US" altLang="ja-JP" dirty="0"/>
              </a:p>
              <a:p>
                <a:endParaRPr kumimoji="1" lang="en-US" altLang="ja-JP" dirty="0"/>
              </a:p>
              <a:p>
                <a:r>
                  <a:rPr kumimoji="1" lang="en-US" altLang="ja-JP" dirty="0"/>
                  <a:t>0:34</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ja-JP" altLang="en-US"/>
                  <a:t>図に提案する阻止域の指定した位置に伝送零点を有するヒルベルト変換器を示します．</a:t>
                </a:r>
                <a:r>
                  <a:rPr kumimoji="1" lang="en-US" altLang="ja-JP" b="0" i="0">
                    <a:latin typeface="Cambria Math" panose="02040503050406030204" pitchFamily="18" charset="0"/>
                  </a:rPr>
                  <a:t>𝜔_𝑠1,𝜔_𝑠2</a:t>
                </a:r>
                <a:r>
                  <a:rPr kumimoji="1" lang="ja-JP" altLang="en-US"/>
                  <a:t>が阻止域端正規化角周波数，</a:t>
                </a:r>
                <a:r>
                  <a:rPr kumimoji="1" lang="en-US" altLang="ja-JP" b="0" i="0">
                    <a:latin typeface="Cambria Math" panose="02040503050406030204" pitchFamily="18" charset="0"/>
                  </a:rPr>
                  <a:t>𝜔_𝑝1, 𝜔_𝑝2</a:t>
                </a:r>
                <a:r>
                  <a:rPr kumimoji="1" lang="ja-JP" altLang="en-US"/>
                  <a:t>が痛快奇譚正規化角周波数です．図では伝送零点を低域に二点入れました．これを元に実際にフィルタを設計します．</a:t>
                </a:r>
              </a:p>
            </p:txBody>
          </p:sp>
        </mc:Fallback>
      </mc:AlternateContent>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10</a:t>
            </a:fld>
            <a:endParaRPr kumimoji="1" lang="ja-JP" altLang="en-US"/>
          </a:p>
        </p:txBody>
      </p:sp>
    </p:spTree>
    <p:extLst>
      <p:ext uri="{BB962C8B-B14F-4D97-AF65-F5344CB8AC3E}">
        <p14:creationId xmlns:p14="http://schemas.microsoft.com/office/powerpoint/2010/main" val="246935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それでは目的となるフィルタの設計法を提案します．</a:t>
                </a:r>
                <a:endParaRPr kumimoji="1" lang="en-US" altLang="ja-JP" dirty="0"/>
              </a:p>
              <a:p>
                <a:endParaRPr kumimoji="1" lang="en-US" altLang="ja-JP" dirty="0"/>
              </a:p>
              <a:p>
                <a:r>
                  <a:rPr kumimoji="1" lang="ja-JP" altLang="en-US"/>
                  <a:t>フィルタを設計する際にはフィルタの設計問題を定義する必要があります．</a:t>
                </a:r>
                <a:endParaRPr kumimoji="1" lang="en-US" altLang="ja-JP" dirty="0"/>
              </a:p>
              <a:p>
                <a:endParaRPr kumimoji="1" lang="en-US" altLang="ja-JP" dirty="0"/>
              </a:p>
              <a:p>
                <a:r>
                  <a:rPr kumimoji="1" lang="ja-JP" altLang="en-US"/>
                  <a:t>そこでまずフィルタの周波数応答を式で表現します．</a:t>
                </a:r>
                <a:endParaRPr kumimoji="1" lang="en-US" altLang="ja-JP" dirty="0"/>
              </a:p>
              <a:p>
                <a:endParaRPr kumimoji="1" lang="en-US" altLang="ja-JP" dirty="0"/>
              </a:p>
              <a:p>
                <a:r>
                  <a:rPr kumimoji="1" lang="ja-JP" altLang="en-US"/>
                  <a:t>伝送零点フィルタの周波数応答は，このように書き表せます．</a:t>
                </a:r>
                <a:endParaRPr kumimoji="1" lang="en-US" altLang="ja-JP" dirty="0"/>
              </a:p>
              <a:p>
                <a:endParaRPr kumimoji="1" lang="en-US" altLang="ja-JP" dirty="0"/>
              </a:p>
              <a:p>
                <a:r>
                  <a:rPr kumimoji="1" lang="ja-JP" altLang="en-US"/>
                  <a:t>また帯域通過ヒルベルト変換器の周波数応答はこのように書き表せるので，その二つを従属接続させたフィルタの周波数応答は全体としてこのようになるので，この周波数応答の式を</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𝑛𝐶𝐻𝑇</m:t>
                        </m:r>
                      </m:sub>
                    </m:sSub>
                    <m:r>
                      <a:rPr kumimoji="1" lang="ja-JP" altLang="en-US" b="0" i="1" smtClean="0">
                        <a:latin typeface="Cambria Math" panose="02040503050406030204" pitchFamily="18" charset="0"/>
                      </a:rPr>
                      <m:t>と定義します．</m:t>
                    </m:r>
                  </m:oMath>
                </a14:m>
                <a:endParaRPr kumimoji="1" lang="en-US" altLang="ja-JP" dirty="0"/>
              </a:p>
              <a:p>
                <a:endParaRPr kumimoji="1" lang="en-US" altLang="ja-JP" dirty="0"/>
              </a:p>
              <a:p>
                <a:endParaRPr kumimoji="1" lang="en-US" altLang="ja-JP" dirty="0"/>
              </a:p>
              <a:p>
                <a:r>
                  <a:rPr kumimoji="1" lang="ja-JP" altLang="en-US"/>
                  <a:t>さらにヒルベルト変換器は</a:t>
                </a:r>
                <a:r>
                  <a:rPr kumimoji="1" lang="en-US" altLang="ja-JP" dirty="0"/>
                  <a:t>FIR</a:t>
                </a:r>
                <a:r>
                  <a:rPr kumimoji="1" lang="ja-JP" altLang="en-US"/>
                  <a:t>フィルタの特性により奇対称性を有するので周波数応答から振幅特性へこのような式に書き換えることができます．</a:t>
                </a:r>
                <a:endParaRPr kumimoji="1" lang="en-US" altLang="ja-JP" dirty="0"/>
              </a:p>
              <a:p>
                <a:endParaRPr kumimoji="1" lang="en-US" altLang="ja-JP" dirty="0"/>
              </a:p>
              <a:p>
                <a:r>
                  <a:rPr kumimoji="1" lang="ja-JP" altLang="en-US"/>
                  <a:t>しかしこのままの式ですと，単純な帯域通過ヒルベルト変換器を縦属接続することになってしまうので，を段の伝送零点フィルタの特性を考慮したフィルタとして縦属接続，すなわちフィルタ係数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h𝑡</m:t>
                        </m:r>
                      </m:sub>
                    </m:sSub>
                  </m:oMath>
                </a14:m>
                <a:r>
                  <a:rPr kumimoji="1" lang="ja-JP" altLang="en-US"/>
                  <a:t>を前段の特性を考慮したフィルタ係数にしなければなりません．</a:t>
                </a:r>
                <a:endParaRPr kumimoji="1" lang="en-US" altLang="ja-JP" dirty="0"/>
              </a:p>
              <a:p>
                <a:endParaRPr kumimoji="1" lang="en-US" altLang="ja-JP" dirty="0"/>
              </a:p>
              <a:p>
                <a:r>
                  <a:rPr kumimoji="1" lang="ja-JP" altLang="en-US"/>
                  <a:t>そこで本研究における提案するフィルタの設計問題は，このフィルタ係数を求めることと等価になります．</a:t>
                </a:r>
                <a:endParaRPr kumimoji="1" lang="en-US" altLang="ja-JP" dirty="0"/>
              </a:p>
              <a:p>
                <a:endParaRPr kumimoji="1" lang="en-US" altLang="ja-JP" dirty="0"/>
              </a:p>
              <a:p>
                <a:r>
                  <a:rPr kumimoji="1" lang="ja-JP" altLang="en-US"/>
                  <a:t>このフィルタ係数を以降のスライドで求めます．</a:t>
                </a:r>
                <a:endParaRPr kumimoji="1" lang="en-US" altLang="ja-JP" dirty="0"/>
              </a:p>
              <a:p>
                <a:endParaRPr kumimoji="1" lang="en-US" altLang="ja-JP" dirty="0"/>
              </a:p>
              <a:p>
                <a:r>
                  <a:rPr kumimoji="1" lang="en-US" altLang="ja-JP" dirty="0"/>
                  <a:t>1:20</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ja-JP" altLang="en-US"/>
                  <a:t>上が先程の前段の伝送零点の特性を考慮しなかった場合のフィルタの周波数応答です．ここで前段の特性を考慮したヒルベルト変換器のフィルタ係数を</a:t>
                </a:r>
                <a:r>
                  <a:rPr kumimoji="1" lang="en-US" altLang="ja-JP" dirty="0"/>
                  <a:t>h</a:t>
                </a:r>
                <a:r>
                  <a:rPr kumimoji="1" lang="ja-JP" altLang="en-US"/>
                  <a:t>ハットと定義すると，設計するフィルタの周波数応答はこのように書き換えられます．この周波数応答の式を</a:t>
                </a:r>
                <a:r>
                  <a:rPr kumimoji="1" lang="en-US" altLang="ja-JP" b="0" i="0">
                    <a:latin typeface="Cambria Math" panose="02040503050406030204" pitchFamily="18" charset="0"/>
                  </a:rPr>
                  <a:t>𝐻_𝑛𝐶𝐻𝑇</a:t>
                </a:r>
                <a:r>
                  <a:rPr kumimoji="1" lang="ja-JP" altLang="en-US" b="0" i="0">
                    <a:latin typeface="Cambria Math" panose="02040503050406030204" pitchFamily="18" charset="0"/>
                  </a:rPr>
                  <a:t> と定義します．</a:t>
                </a:r>
                <a:r>
                  <a:rPr kumimoji="1" lang="ja-JP" altLang="en-US"/>
                  <a:t>さらにヒルベルト変換器は</a:t>
                </a:r>
                <a:r>
                  <a:rPr kumimoji="1" lang="en-US" altLang="ja-JP" dirty="0"/>
                  <a:t>FIR</a:t>
                </a:r>
                <a:r>
                  <a:rPr kumimoji="1" lang="ja-JP" altLang="en-US"/>
                  <a:t>フィルタの特性により奇対称性を有するのでその振幅特性はこのような式になります．従って，本研究における提案するフィルタの設計問題は，このフィルタ係数を求めることと等価になります．このフィルタ係数を以降のスライドで最適化法により導出する手順を説明します．</a:t>
                </a:r>
              </a:p>
            </p:txBody>
          </p:sp>
        </mc:Fallback>
      </mc:AlternateContent>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11</a:t>
            </a:fld>
            <a:endParaRPr kumimoji="1" lang="ja-JP" altLang="en-US"/>
          </a:p>
        </p:txBody>
      </p:sp>
    </p:spTree>
    <p:extLst>
      <p:ext uri="{BB962C8B-B14F-4D97-AF65-F5344CB8AC3E}">
        <p14:creationId xmlns:p14="http://schemas.microsoft.com/office/powerpoint/2010/main" val="200203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まず，結論からいうと最適なフィルタ係数は最適化法の一つである，</a:t>
                </a:r>
                <a:r>
                  <a:rPr kumimoji="1" lang="en-US" altLang="ja-JP" dirty="0"/>
                  <a:t>Remez</a:t>
                </a:r>
                <a:r>
                  <a:rPr kumimoji="1" lang="ja-JP" altLang="en-US"/>
                  <a:t>のアルゴリズムを用いて求めます．</a:t>
                </a:r>
                <a:endParaRPr kumimoji="1" lang="en-US" altLang="ja-JP" dirty="0"/>
              </a:p>
              <a:p>
                <a:endParaRPr kumimoji="1" lang="en-US" altLang="ja-JP" dirty="0"/>
              </a:p>
              <a:p>
                <a:r>
                  <a:rPr kumimoji="1" lang="ja-JP" altLang="en-US"/>
                  <a:t>これは</a:t>
                </a:r>
                <a:r>
                  <a:rPr kumimoji="1" lang="en-US" altLang="ja-JP" dirty="0"/>
                  <a:t>FIR</a:t>
                </a:r>
                <a:r>
                  <a:rPr kumimoji="1" lang="ja-JP" altLang="en-US"/>
                  <a:t>フィルタを設計する際に広く用いられているアルゴリズムで，帯域全体の角周波数において，誤差関数の最大のものを次々に最小化していくというアルゴリズムです．</a:t>
                </a:r>
                <a:endParaRPr kumimoji="1" lang="en-US" altLang="ja-JP" dirty="0"/>
              </a:p>
              <a:p>
                <a:endParaRPr kumimoji="1" lang="en-US" altLang="ja-JP" dirty="0"/>
              </a:p>
              <a:p>
                <a:r>
                  <a:rPr kumimoji="1" lang="ja-JP" altLang="en-US"/>
                  <a:t>まずフィルタ係数に</a:t>
                </a:r>
                <a:r>
                  <a:rPr kumimoji="1" lang="en-US" altLang="ja-JP" dirty="0"/>
                  <a:t>Remez</a:t>
                </a:r>
                <a:r>
                  <a:rPr kumimoji="1" lang="ja-JP" altLang="en-US"/>
                  <a:t>のアルゴリズムを適用するために，誤差関数を定義する必要があります．</a:t>
                </a:r>
                <a:endParaRPr kumimoji="1" lang="en-US" altLang="ja-JP" dirty="0"/>
              </a:p>
              <a:p>
                <a:endParaRPr kumimoji="1" lang="en-US" altLang="ja-JP" dirty="0"/>
              </a:p>
              <a:p>
                <a:r>
                  <a:rPr kumimoji="1" lang="ja-JP" altLang="en-US"/>
                  <a:t>これは，理想特性</a:t>
                </a:r>
                <a14:m>
                  <m:oMath xmlns:m="http://schemas.openxmlformats.org/officeDocument/2006/math">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m:t>
                    </m:r>
                  </m:oMath>
                </a14:m>
                <a:r>
                  <a:rPr kumimoji="1" lang="ja-JP" altLang="en-US"/>
                  <a:t>から今回設計するフィルタの振幅特性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𝑛𝐶𝐻𝑇</m:t>
                        </m:r>
                      </m:sub>
                    </m:sSub>
                  </m:oMath>
                </a14:m>
                <a:r>
                  <a:rPr kumimoji="1" lang="ja-JP" altLang="en-US"/>
                  <a:t>を引いたものに重み関数をかけたものとして定義します．</a:t>
                </a:r>
                <a:endParaRPr kumimoji="1" lang="en-US" altLang="ja-JP" dirty="0"/>
              </a:p>
              <a:p>
                <a:endParaRPr kumimoji="1" lang="en-US" altLang="ja-JP" dirty="0"/>
              </a:p>
              <a:p>
                <a:r>
                  <a:rPr kumimoji="1" lang="ja-JP" altLang="en-US"/>
                  <a:t>ここでフィルタの振幅特性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𝑛𝐶𝐻𝑇</m:t>
                        </m:r>
                      </m:sub>
                    </m:sSub>
                  </m:oMath>
                </a14:m>
                <a:r>
                  <a:rPr kumimoji="1" lang="ja-JP" altLang="en-US"/>
                  <a:t>は伝送零点フィルタの振幅特性と後段の帯域通過ヒルベルト変換器の振幅特性で書き表せるので代入するとこのようになります．</a:t>
                </a:r>
                <a:endParaRPr kumimoji="1" lang="en-US" altLang="ja-JP" dirty="0"/>
              </a:p>
              <a:p>
                <a:endParaRPr kumimoji="1" lang="en-US" altLang="ja-JP" dirty="0"/>
              </a:p>
              <a:p>
                <a:r>
                  <a:rPr kumimoji="1" lang="ja-JP" altLang="en-US"/>
                  <a:t>ここで，伝送零点フィルタの特性は既知であるので括り出すことができ，重み関数，理想振幅特性をこのように変換して，最終的に誤差関数はこのように変形できます．</a:t>
                </a:r>
                <a:endParaRPr kumimoji="1" lang="en-US" altLang="ja-JP" dirty="0"/>
              </a:p>
              <a:p>
                <a:endParaRPr kumimoji="1" lang="en-US" altLang="ja-JP" dirty="0"/>
              </a:p>
              <a:p>
                <a:r>
                  <a:rPr kumimoji="1" lang="ja-JP" altLang="en-US"/>
                  <a:t>こうしてできた誤差関数に対して</a:t>
                </a:r>
                <a:r>
                  <a:rPr kumimoji="1" lang="en-US" altLang="ja-JP" dirty="0"/>
                  <a:t>Remez</a:t>
                </a:r>
                <a:r>
                  <a:rPr kumimoji="1" lang="ja-JP" altLang="en-US"/>
                  <a:t>のアルゴリズムを適用でき，</a:t>
                </a:r>
                <a14:m>
                  <m:oMath xmlns:m="http://schemas.openxmlformats.org/officeDocument/2006/math">
                    <m:sSub>
                      <m:sSubPr>
                        <m:ctrlPr>
                          <a:rPr kumimoji="1" lang="en-US" altLang="ja-JP" sz="1200" b="0" i="1" smtClean="0">
                            <a:latin typeface="Cambria Math" panose="02040503050406030204" pitchFamily="18" charset="0"/>
                          </a:rPr>
                        </m:ctrlPr>
                      </m:sSubPr>
                      <m:e>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m:t>
                            </m:r>
                          </m:e>
                        </m:acc>
                      </m:e>
                      <m:sub>
                        <m:r>
                          <m:rPr>
                            <m:sty m:val="p"/>
                          </m:rPr>
                          <a:rPr kumimoji="1" lang="en-US" altLang="ja-JP" sz="1200" b="0" i="0" smtClean="0">
                            <a:latin typeface="Cambria Math" panose="02040503050406030204" pitchFamily="18" charset="0"/>
                          </a:rPr>
                          <m:t>ht</m:t>
                        </m:r>
                      </m:sub>
                    </m:sSub>
                  </m:oMath>
                </a14:m>
                <a:r>
                  <a:rPr kumimoji="1" lang="ja-JP" altLang="en-US"/>
                  <a:t>は前段の特性を考慮した振幅特性となり，最適なフィルタ係数</a:t>
                </a:r>
                <a14:m>
                  <m:oMath xmlns:m="http://schemas.openxmlformats.org/officeDocument/2006/math">
                    <m:sSub>
                      <m:sSubPr>
                        <m:ctrlPr>
                          <a:rPr kumimoji="1" lang="en-US" altLang="ja-JP" sz="1200" b="0" i="1" smtClean="0">
                            <a:latin typeface="Cambria Math" panose="02040503050406030204" pitchFamily="18" charset="0"/>
                          </a:rPr>
                        </m:ctrlPr>
                      </m:sSubPr>
                      <m:e>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e>
                      <m:sub>
                        <m:r>
                          <m:rPr>
                            <m:sty m:val="p"/>
                          </m:rPr>
                          <a:rPr kumimoji="1" lang="en-US" altLang="ja-JP" sz="1200" b="0" i="0" smtClean="0">
                            <a:latin typeface="Cambria Math" panose="02040503050406030204" pitchFamily="18" charset="0"/>
                          </a:rPr>
                          <m:t>ht</m:t>
                        </m:r>
                      </m:sub>
                    </m:sSub>
                  </m:oMath>
                </a14:m>
                <a:r>
                  <a:rPr kumimoji="1" lang="ja-JP" altLang="en-US"/>
                  <a:t>を求めることができます．</a:t>
                </a:r>
                <a:endParaRPr kumimoji="1" lang="en-US" altLang="ja-JP" dirty="0"/>
              </a:p>
              <a:p>
                <a:endParaRPr kumimoji="1" lang="en-US" altLang="ja-JP" dirty="0"/>
              </a:p>
              <a:p>
                <a:r>
                  <a:rPr kumimoji="1" lang="ja-JP" altLang="en-US"/>
                  <a:t>このようにして設計されたフィルタの振幅特性を次のスライドに示します．</a:t>
                </a:r>
                <a:endParaRPr kumimoji="1" lang="en-US" altLang="ja-JP" dirty="0"/>
              </a:p>
              <a:p>
                <a:endParaRPr kumimoji="1" lang="en-US" altLang="ja-JP" dirty="0"/>
              </a:p>
              <a:p>
                <a:r>
                  <a:rPr kumimoji="1" lang="en-US" altLang="ja-JP" dirty="0"/>
                  <a:t>1:50</a:t>
                </a:r>
              </a:p>
              <a:p>
                <a:endParaRPr kumimoji="1"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まず，結論からいうと最適なフィルタ係数は</a:t>
                </a:r>
                <a:r>
                  <a:rPr kumimoji="1" lang="en-US" altLang="ja-JP" dirty="0"/>
                  <a:t>Remez</a:t>
                </a:r>
                <a:r>
                  <a:rPr kumimoji="1" lang="ja-JP" altLang="en-US"/>
                  <a:t>のアルゴリズムを用いて求めます．これは</a:t>
                </a:r>
                <a:r>
                  <a:rPr kumimoji="1" lang="en-US" altLang="ja-JP" dirty="0"/>
                  <a:t>FIR</a:t>
                </a:r>
                <a:r>
                  <a:rPr kumimoji="1" lang="ja-JP" altLang="en-US"/>
                  <a:t>フィルタを設計する際に広く用いられているアルゴリズムで，帯域全体の角周波数において，振幅特性の設計値と理想値の差分のうち最大のものを次々に最小化していくというアルゴリズムです．まず，理想特性</a:t>
                </a:r>
                <a:r>
                  <a:rPr kumimoji="1" lang="en-US" altLang="ja-JP" b="0" i="0">
                    <a:latin typeface="Cambria Math" panose="02040503050406030204" pitchFamily="18" charset="0"/>
                  </a:rPr>
                  <a:t>𝐷(𝜔)</a:t>
                </a:r>
                <a:r>
                  <a:rPr kumimoji="1" lang="ja-JP" altLang="en-US"/>
                  <a:t>からフィルタの振幅特性</a:t>
                </a:r>
                <a:r>
                  <a:rPr kumimoji="1" lang="en-US" altLang="ja-JP" b="0" i="0">
                    <a:latin typeface="Cambria Math" panose="02040503050406030204" pitchFamily="18" charset="0"/>
                  </a:rPr>
                  <a:t>𝐴_𝑛𝐶𝐻𝑇</a:t>
                </a:r>
                <a:r>
                  <a:rPr kumimoji="1" lang="ja-JP" altLang="en-US"/>
                  <a:t>の値を引いたものに重み関数をかけたものを誤差関数として定義します．ここでフィルタの振幅特性</a:t>
                </a:r>
                <a:r>
                  <a:rPr kumimoji="1" lang="en-US" altLang="ja-JP" b="0" i="0">
                    <a:latin typeface="Cambria Math" panose="02040503050406030204" pitchFamily="18" charset="0"/>
                  </a:rPr>
                  <a:t>𝐴_𝑛𝐶𝐻𝑇</a:t>
                </a:r>
                <a:r>
                  <a:rPr kumimoji="1" lang="ja-JP" altLang="en-US"/>
                  <a:t>は伝送零点フィルタの振幅特性と後段のフィルタの振幅特性で書き表せるので代入するとこのようになります．また，伝送零点フィルタの振幅特性は既知であるので，次のように変形できます．最終的に私たちは，</a:t>
                </a:r>
                <a:r>
                  <a:rPr kumimoji="1" lang="en-US" altLang="ja-JP" dirty="0"/>
                  <a:t>MATLAB</a:t>
                </a:r>
                <a:r>
                  <a:rPr kumimoji="1" lang="ja-JP" altLang="en-US"/>
                  <a:t>にライブラリ関数として定義されている</a:t>
                </a:r>
                <a:r>
                  <a:rPr kumimoji="1" lang="en-US" altLang="ja-JP" dirty="0"/>
                  <a:t>Remez</a:t>
                </a:r>
                <a:r>
                  <a:rPr kumimoji="1" lang="ja-JP" altLang="en-US"/>
                  <a:t>のアルゴリズムを用いてこの誤差関数を最小化するフィルタ係数を求めました．このようにして設計されたフィルタの振幅特性を次のスライドに示します．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12</a:t>
            </a:fld>
            <a:endParaRPr kumimoji="1" lang="ja-JP" altLang="en-US"/>
          </a:p>
        </p:txBody>
      </p:sp>
    </p:spTree>
    <p:extLst>
      <p:ext uri="{BB962C8B-B14F-4D97-AF65-F5344CB8AC3E}">
        <p14:creationId xmlns:p14="http://schemas.microsoft.com/office/powerpoint/2010/main" val="55884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フィルタの振幅特性を左の図に示します．通過域の特性が改善されて，阻止域の指定した位置に伝送零点を有したヒルベルト変換器ができました．本研究では提案するフィルタを阻止域の指定した位置に伝送零点を有するヒルベルト変換器，略して</a:t>
                </a:r>
                <a:r>
                  <a:rPr kumimoji="1" lang="en-US" altLang="ja-JP" dirty="0" err="1"/>
                  <a:t>nCHT</a:t>
                </a:r>
                <a:r>
                  <a:rPr kumimoji="1" lang="ja-JP" altLang="en-US"/>
                  <a:t>と定義します．</a:t>
                </a:r>
                <a:endParaRPr kumimoji="1" lang="en-US" altLang="ja-JP" dirty="0"/>
              </a:p>
              <a:p>
                <a:endParaRPr kumimoji="1" lang="en-US" altLang="ja-JP" dirty="0"/>
              </a:p>
              <a:p>
                <a:endParaRPr kumimoji="1" lang="en-US" altLang="ja-JP" dirty="0"/>
              </a:p>
              <a:p>
                <a:r>
                  <a:rPr kumimoji="1" lang="ja-JP" altLang="en-US"/>
                  <a:t>また今回設計したフィルタのパラメータは右側に示す通りです．フィルタ次数は右に示すとおりで，さらに，ノイズの角周波数を</a:t>
                </a:r>
                <a14:m>
                  <m:oMath xmlns:m="http://schemas.openxmlformats.org/officeDocument/2006/math">
                    <m:r>
                      <a:rPr kumimoji="1" lang="en-US" altLang="ja-JP" b="0" i="0" smtClean="0">
                        <a:latin typeface="Cambria Math" panose="02040503050406030204" pitchFamily="18" charset="0"/>
                      </a:rPr>
                      <m:t>0.1</m:t>
                    </m:r>
                    <m:r>
                      <a:rPr kumimoji="1" lang="en-US" altLang="ja-JP" b="0" i="1" smtClean="0">
                        <a:latin typeface="Cambria Math" panose="02040503050406030204" pitchFamily="18" charset="0"/>
                      </a:rPr>
                      <m:t>𝜋</m:t>
                    </m:r>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0.15</m:t>
                    </m:r>
                    <m:r>
                      <a:rPr kumimoji="1" lang="en-US" altLang="ja-JP" b="0" i="1" smtClean="0">
                        <a:latin typeface="Cambria Math" panose="02040503050406030204" pitchFamily="18" charset="0"/>
                      </a:rPr>
                      <m:t>𝜋</m:t>
                    </m:r>
                  </m:oMath>
                </a14:m>
                <a:r>
                  <a:rPr kumimoji="1" lang="ja-JP" altLang="en-US" b="0"/>
                  <a:t>とし，その位置に伝送零点を置きました．また通過域を</a:t>
                </a:r>
                <a14:m>
                  <m:oMath xmlns:m="http://schemas.openxmlformats.org/officeDocument/2006/math">
                    <m:r>
                      <a:rPr kumimoji="1" lang="en-US" altLang="ja-JP" b="0" i="1" smtClean="0">
                        <a:latin typeface="Cambria Math" panose="02040503050406030204" pitchFamily="18" charset="0"/>
                      </a:rPr>
                      <m:t>0.3</m:t>
                    </m:r>
                    <m:r>
                      <a:rPr kumimoji="1" lang="en-US" altLang="ja-JP" b="0" i="1" smtClean="0">
                        <a:latin typeface="Cambria Math" panose="02040503050406030204" pitchFamily="18" charset="0"/>
                      </a:rPr>
                      <m:t>𝜋</m:t>
                    </m:r>
                    <m:r>
                      <a:rPr kumimoji="1" lang="ja-JP" altLang="en-US" b="0" i="1" smtClean="0">
                        <a:latin typeface="Cambria Math" panose="02040503050406030204" pitchFamily="18" charset="0"/>
                      </a:rPr>
                      <m:t>から</m:t>
                    </m:r>
                    <m:r>
                      <a:rPr kumimoji="1" lang="en-US" altLang="ja-JP" b="0" i="1" smtClean="0">
                        <a:latin typeface="Cambria Math" panose="02040503050406030204" pitchFamily="18" charset="0"/>
                      </a:rPr>
                      <m:t>0.7</m:t>
                    </m:r>
                    <m:r>
                      <a:rPr kumimoji="1" lang="en-US" altLang="ja-JP" b="0" i="1" smtClean="0">
                        <a:latin typeface="Cambria Math" panose="02040503050406030204" pitchFamily="18" charset="0"/>
                      </a:rPr>
                      <m:t>𝜋</m:t>
                    </m:r>
                  </m:oMath>
                </a14:m>
                <a:r>
                  <a:rPr kumimoji="1" lang="ja-JP" altLang="en-US" b="0"/>
                  <a:t>，阻止域</a:t>
                </a:r>
                <a14:m>
                  <m:oMath xmlns:m="http://schemas.openxmlformats.org/officeDocument/2006/math">
                    <m:r>
                      <a:rPr kumimoji="1" lang="en-US" altLang="ja-JP" b="0" i="1" smtClean="0">
                        <a:latin typeface="Cambria Math" panose="02040503050406030204" pitchFamily="18" charset="0"/>
                      </a:rPr>
                      <m:t>0</m:t>
                    </m:r>
                    <m:r>
                      <a:rPr kumimoji="1" lang="ja-JP" altLang="en-US" b="0" i="1" smtClean="0">
                        <a:latin typeface="Cambria Math" panose="02040503050406030204" pitchFamily="18" charset="0"/>
                      </a:rPr>
                      <m:t>から</m:t>
                    </m:r>
                    <m:r>
                      <a:rPr kumimoji="1" lang="en-US" altLang="ja-JP" b="0" i="1" smtClean="0">
                        <a:latin typeface="Cambria Math" panose="02040503050406030204" pitchFamily="18" charset="0"/>
                      </a:rPr>
                      <m:t>0.2</m:t>
                    </m:r>
                    <m:r>
                      <a:rPr kumimoji="1" lang="en-US" altLang="ja-JP" b="0" i="1" smtClean="0">
                        <a:latin typeface="Cambria Math" panose="02040503050406030204" pitchFamily="18" charset="0"/>
                      </a:rPr>
                      <m:t>𝜋</m:t>
                    </m:r>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0.8</m:t>
                    </m:r>
                    <m:r>
                      <a:rPr kumimoji="1" lang="en-US" altLang="ja-JP" b="0" i="1" smtClean="0">
                        <a:latin typeface="Cambria Math" panose="02040503050406030204" pitchFamily="18" charset="0"/>
                      </a:rPr>
                      <m:t>𝜋</m:t>
                    </m:r>
                    <m:r>
                      <a:rPr kumimoji="1" lang="ja-JP" altLang="en-US" b="0" i="1" smtClean="0">
                        <a:latin typeface="Cambria Math" panose="02040503050406030204" pitchFamily="18" charset="0"/>
                      </a:rPr>
                      <m:t>から</m:t>
                    </m:r>
                    <m:r>
                      <a:rPr kumimoji="1" lang="en-US" altLang="ja-JP" b="0" i="1" smtClean="0">
                        <a:latin typeface="Cambria Math" panose="02040503050406030204" pitchFamily="18" charset="0"/>
                      </a:rPr>
                      <m:t>𝜋</m:t>
                    </m:r>
                  </m:oMath>
                </a14:m>
                <a:r>
                  <a:rPr kumimoji="1" lang="ja-JP" altLang="en-US" b="0"/>
                  <a:t>としました．</a:t>
                </a:r>
                <a:endParaRPr kumimoji="1" lang="en-US" altLang="ja-JP" b="0" dirty="0"/>
              </a:p>
              <a:p>
                <a:endParaRPr kumimoji="1" lang="en-US" altLang="ja-JP" b="0" dirty="0"/>
              </a:p>
              <a:p>
                <a:r>
                  <a:rPr kumimoji="1" lang="en-US" altLang="ja-JP" b="0" dirty="0"/>
                  <a:t>0:51</a:t>
                </a:r>
              </a:p>
            </p:txBody>
          </p:sp>
        </mc:Choice>
        <mc:Fallback xmlns="">
          <p:sp>
            <p:nvSpPr>
              <p:cNvPr id="3" name="ノート プレースホルダー 2"/>
              <p:cNvSpPr>
                <a:spLocks noGrp="1"/>
              </p:cNvSpPr>
              <p:nvPr>
                <p:ph type="body" idx="1"/>
              </p:nvPr>
            </p:nvSpPr>
            <p:spPr/>
            <p:txBody>
              <a:bodyPr/>
              <a:lstStyle/>
              <a:p>
                <a:r>
                  <a:rPr kumimoji="1" lang="ja-JP" altLang="en-US"/>
                  <a:t>このようにして設計されたフィルタの振幅特性を下の図に示します．通過域の特性が改善されて，阻止域の指定した位置に伝送零点を有したヒルベルト変換器ができました．本研究では提案するフィルタを阻止域の指定した位置に伝送零点を有するヒルベルト変換器，略して</a:t>
                </a:r>
                <a:r>
                  <a:rPr kumimoji="1" lang="en-US" altLang="ja-JP" dirty="0" err="1"/>
                  <a:t>nCHT</a:t>
                </a:r>
                <a:r>
                  <a:rPr kumimoji="1" lang="ja-JP" altLang="en-US"/>
                  <a:t>と定義します．</a:t>
                </a:r>
                <a:endParaRPr kumimoji="1" lang="en-US" altLang="ja-JP" dirty="0"/>
              </a:p>
              <a:p>
                <a:r>
                  <a:rPr kumimoji="1" lang="ja-JP" altLang="en-US"/>
                  <a:t>また今回設計したフィルタのパラメータは右側に示す通りです．まず全体のフィルタ次数が</a:t>
                </a:r>
                <a:r>
                  <a:rPr kumimoji="1" lang="en-US" altLang="ja-JP" dirty="0"/>
                  <a:t>30</a:t>
                </a:r>
                <a:r>
                  <a:rPr kumimoji="1" lang="ja-JP" altLang="en-US"/>
                  <a:t>で伝送零点の数が</a:t>
                </a:r>
                <a:r>
                  <a:rPr kumimoji="1" lang="en-US" altLang="ja-JP" dirty="0"/>
                  <a:t>2</a:t>
                </a:r>
                <a:r>
                  <a:rPr kumimoji="1" lang="ja-JP" altLang="en-US"/>
                  <a:t>なので，ヒルベルト変換器の次数は</a:t>
                </a:r>
                <a:r>
                  <a:rPr kumimoji="1" lang="en-US" altLang="ja-JP" dirty="0"/>
                  <a:t>26</a:t>
                </a:r>
                <a:r>
                  <a:rPr kumimoji="1" lang="ja-JP" altLang="en-US"/>
                  <a:t>になります．さらに，ノイズの角周波数を</a:t>
                </a:r>
                <a:r>
                  <a:rPr kumimoji="1" lang="en-US" altLang="ja-JP" b="0" i="0">
                    <a:latin typeface="Cambria Math" panose="02040503050406030204" pitchFamily="18" charset="0"/>
                  </a:rPr>
                  <a:t>0.1𝜋</a:t>
                </a:r>
                <a:r>
                  <a:rPr kumimoji="1" lang="ja-JP" altLang="en-US" b="0" i="0">
                    <a:latin typeface="Cambria Math" panose="02040503050406030204" pitchFamily="18" charset="0"/>
                  </a:rPr>
                  <a:t>と</a:t>
                </a:r>
                <a:r>
                  <a:rPr kumimoji="1" lang="en-US" altLang="ja-JP" b="0" i="0">
                    <a:latin typeface="Cambria Math" panose="02040503050406030204" pitchFamily="18" charset="0"/>
                  </a:rPr>
                  <a:t>0.15𝜋</a:t>
                </a:r>
                <a:r>
                  <a:rPr kumimoji="1" lang="ja-JP" altLang="en-US" b="0"/>
                  <a:t>とし，その位置に伝送零点を置きました．また通過域を</a:t>
                </a:r>
                <a:r>
                  <a:rPr kumimoji="1" lang="en-US" altLang="ja-JP" b="0" i="0">
                    <a:latin typeface="Cambria Math" panose="02040503050406030204" pitchFamily="18" charset="0"/>
                  </a:rPr>
                  <a:t>0.3𝜋</a:t>
                </a:r>
                <a:r>
                  <a:rPr kumimoji="1" lang="ja-JP" altLang="en-US" b="0" i="0">
                    <a:latin typeface="Cambria Math" panose="02040503050406030204" pitchFamily="18" charset="0"/>
                  </a:rPr>
                  <a:t>から</a:t>
                </a:r>
                <a:r>
                  <a:rPr kumimoji="1" lang="en-US" altLang="ja-JP" b="0" i="0">
                    <a:latin typeface="Cambria Math" panose="02040503050406030204" pitchFamily="18" charset="0"/>
                  </a:rPr>
                  <a:t>0.7𝜋</a:t>
                </a:r>
                <a:r>
                  <a:rPr kumimoji="1" lang="ja-JP" altLang="en-US" b="0"/>
                  <a:t>，阻止域を</a:t>
                </a:r>
                <a:r>
                  <a:rPr kumimoji="1" lang="en-US" altLang="ja-JP" b="0" i="0">
                    <a:latin typeface="Cambria Math" panose="02040503050406030204" pitchFamily="18" charset="0"/>
                  </a:rPr>
                  <a:t>0</a:t>
                </a:r>
                <a:r>
                  <a:rPr kumimoji="1" lang="ja-JP" altLang="en-US" b="0" i="0">
                    <a:latin typeface="Cambria Math" panose="02040503050406030204" pitchFamily="18" charset="0"/>
                  </a:rPr>
                  <a:t>から</a:t>
                </a:r>
                <a:r>
                  <a:rPr kumimoji="1" lang="en-US" altLang="ja-JP" b="0" i="0">
                    <a:latin typeface="Cambria Math" panose="02040503050406030204" pitchFamily="18" charset="0"/>
                  </a:rPr>
                  <a:t>0.2𝜋</a:t>
                </a:r>
                <a:r>
                  <a:rPr kumimoji="1" lang="ja-JP" altLang="en-US" b="0" i="0">
                    <a:latin typeface="Cambria Math" panose="02040503050406030204" pitchFamily="18" charset="0"/>
                  </a:rPr>
                  <a:t>と</a:t>
                </a:r>
                <a:r>
                  <a:rPr kumimoji="1" lang="en-US" altLang="ja-JP" b="0" i="0">
                    <a:latin typeface="Cambria Math" panose="02040503050406030204" pitchFamily="18" charset="0"/>
                  </a:rPr>
                  <a:t>0.8𝜋</a:t>
                </a:r>
                <a:r>
                  <a:rPr kumimoji="1" lang="ja-JP" altLang="en-US" b="0" i="0">
                    <a:latin typeface="Cambria Math" panose="02040503050406030204" pitchFamily="18" charset="0"/>
                  </a:rPr>
                  <a:t>から</a:t>
                </a:r>
                <a:r>
                  <a:rPr kumimoji="1" lang="en-US" altLang="ja-JP" b="0" i="0">
                    <a:latin typeface="Cambria Math" panose="02040503050406030204" pitchFamily="18" charset="0"/>
                  </a:rPr>
                  <a:t>𝜋</a:t>
                </a:r>
                <a:r>
                  <a:rPr kumimoji="1" lang="ja-JP" altLang="en-US" b="0"/>
                  <a:t>としました．</a:t>
                </a:r>
                <a:endParaRPr kumimoji="1" lang="en-US" altLang="ja-JP" b="0" dirty="0"/>
              </a:p>
            </p:txBody>
          </p:sp>
        </mc:Fallback>
      </mc:AlternateContent>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13</a:t>
            </a:fld>
            <a:endParaRPr kumimoji="1" lang="ja-JP" altLang="en-US"/>
          </a:p>
        </p:txBody>
      </p:sp>
    </p:spTree>
    <p:extLst>
      <p:ext uri="{BB962C8B-B14F-4D97-AF65-F5344CB8AC3E}">
        <p14:creationId xmlns:p14="http://schemas.microsoft.com/office/powerpoint/2010/main" val="336834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それでは先程設計したフィルタの有効性をシミュレーションによって示します．今回評価指標として用いるのは</a:t>
            </a:r>
            <a:r>
              <a:rPr kumimoji="1" lang="en-US" altLang="ja-JP" dirty="0"/>
              <a:t>SN</a:t>
            </a:r>
            <a:r>
              <a:rPr kumimoji="1" lang="ja-JP" altLang="en-US"/>
              <a:t>比です．これは信号とノイズの比のことで，値が大きければ大きい程歪みが少なく綺麗な信号であることを意味します．式で書くとこのようになります．</a:t>
            </a:r>
            <a:endParaRPr kumimoji="1" lang="en-US" altLang="ja-JP" dirty="0"/>
          </a:p>
          <a:p>
            <a:endParaRPr kumimoji="1" lang="en-US" altLang="ja-JP" dirty="0"/>
          </a:p>
          <a:p>
            <a:r>
              <a:rPr kumimoji="1" lang="en-US" altLang="ja-JP" dirty="0"/>
              <a:t>0:25</a:t>
            </a:r>
            <a:endParaRPr kumimoji="1" lang="ja-JP" altLang="en-US"/>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14</a:t>
            </a:fld>
            <a:endParaRPr kumimoji="1" lang="ja-JP" altLang="en-US"/>
          </a:p>
        </p:txBody>
      </p:sp>
    </p:spTree>
    <p:extLst>
      <p:ext uri="{BB962C8B-B14F-4D97-AF65-F5344CB8AC3E}">
        <p14:creationId xmlns:p14="http://schemas.microsoft.com/office/powerpoint/2010/main" val="88839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今回比較するフィルタを示します．右側が提案するフィルタである</a:t>
            </a:r>
            <a:r>
              <a:rPr kumimoji="1" lang="en-US" altLang="ja-JP" dirty="0" err="1"/>
              <a:t>nCHT</a:t>
            </a:r>
            <a:r>
              <a:rPr kumimoji="1" lang="ja-JP" altLang="en-US"/>
              <a:t>です．それに対して比較するフィルタは伝送零点なしの，帯域通過ヒルベルト変換器です．この二つのフィルタに対し，同じ信号を入力した時の出力信号の</a:t>
            </a:r>
            <a:r>
              <a:rPr kumimoji="1" lang="en-US" altLang="ja-JP" dirty="0"/>
              <a:t>SN</a:t>
            </a:r>
            <a:r>
              <a:rPr kumimoji="1" lang="ja-JP" altLang="en-US"/>
              <a:t>比を比較します．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また条件を揃えるためにフィルタの次数はどちらも</a:t>
            </a:r>
            <a:r>
              <a:rPr kumimoji="1" lang="en-US" altLang="ja-JP" dirty="0"/>
              <a:t>30</a:t>
            </a:r>
            <a:r>
              <a:rPr kumimoji="1" lang="ja-JP" altLang="en-US"/>
              <a:t>にしました．また提案するフィルタは伝送零点フィルタと帯域通過ヒルベルト変換器ですので，それぞれの次数は</a:t>
            </a:r>
            <a:r>
              <a:rPr kumimoji="1" lang="en-US" altLang="ja-JP" dirty="0"/>
              <a:t>4</a:t>
            </a:r>
            <a:r>
              <a:rPr kumimoji="1" lang="ja-JP" altLang="en-US"/>
              <a:t>と</a:t>
            </a:r>
            <a:r>
              <a:rPr kumimoji="1" lang="en-US" altLang="ja-JP" dirty="0"/>
              <a:t>26</a:t>
            </a:r>
            <a:r>
              <a:rPr kumimoji="1" lang="ja-JP" altLang="en-US"/>
              <a:t>となります．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では次に，このフィルタに入力した信号について次のスライドで説明します．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提案法の</a:t>
            </a:r>
            <a:r>
              <a:rPr kumimoji="1" lang="en-US" altLang="ja-JP" dirty="0"/>
              <a:t>HT</a:t>
            </a:r>
            <a:r>
              <a:rPr kumimoji="1" lang="ja-JP" altLang="en-US"/>
              <a:t>の次数は</a:t>
            </a:r>
            <a:r>
              <a:rPr kumimoji="1" lang="en-US" altLang="ja-JP" dirty="0"/>
              <a:t>26</a:t>
            </a:r>
            <a:r>
              <a:rPr kumimoji="1" lang="ja-JP" altLang="en-US"/>
              <a:t>で帯域通過ヒルベルト変換器の次数は</a:t>
            </a:r>
            <a:r>
              <a:rPr kumimoji="1" lang="en-US" altLang="ja-JP" dirty="0"/>
              <a:t>30</a:t>
            </a:r>
            <a:r>
              <a:rPr kumimoji="1" lang="ja-JP" altLang="en-US"/>
              <a:t>で提案法の方が通過域のリプルが劣化するけど，ノイズなしの信号を入力しても</a:t>
            </a:r>
            <a:r>
              <a:rPr kumimoji="1" lang="en-US" altLang="ja-JP" dirty="0"/>
              <a:t>SN</a:t>
            </a:r>
            <a:r>
              <a:rPr kumimoji="1" lang="ja-JP" altLang="en-US"/>
              <a:t>比はそんなに変わらないので歪みを考慮しなくてもいい．</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15</a:t>
            </a:fld>
            <a:endParaRPr kumimoji="1" lang="ja-JP" altLang="en-US"/>
          </a:p>
        </p:txBody>
      </p:sp>
    </p:spTree>
    <p:extLst>
      <p:ext uri="{BB962C8B-B14F-4D97-AF65-F5344CB8AC3E}">
        <p14:creationId xmlns:p14="http://schemas.microsoft.com/office/powerpoint/2010/main" val="2815169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まずフィルタに入力する信号について説明します．それぞれ入力信号と雑音信号の和から構成されます．</a:t>
            </a:r>
            <a:endParaRPr kumimoji="1" lang="en-US" altLang="ja-JP" dirty="0"/>
          </a:p>
          <a:p>
            <a:endParaRPr kumimoji="1" lang="en-US" altLang="ja-JP" dirty="0"/>
          </a:p>
          <a:p>
            <a:r>
              <a:rPr kumimoji="1" lang="ja-JP" altLang="en-US"/>
              <a:t>入力信号に対してノイズ１だけを加えたものを信号①，</a:t>
            </a:r>
            <a:endParaRPr kumimoji="1" lang="en-US" altLang="ja-JP" dirty="0"/>
          </a:p>
          <a:p>
            <a:endParaRPr kumimoji="1" lang="en-US" altLang="ja-JP" dirty="0"/>
          </a:p>
          <a:p>
            <a:r>
              <a:rPr kumimoji="1" lang="ja-JP" altLang="en-US"/>
              <a:t>ノイズ</a:t>
            </a:r>
            <a:r>
              <a:rPr kumimoji="1" lang="en-US" altLang="ja-JP" dirty="0"/>
              <a:t>2</a:t>
            </a:r>
            <a:r>
              <a:rPr kumimoji="1" lang="ja-JP" altLang="en-US"/>
              <a:t>だけを加えたものを信号②，</a:t>
            </a:r>
            <a:endParaRPr kumimoji="1" lang="en-US" altLang="ja-JP" dirty="0"/>
          </a:p>
          <a:p>
            <a:endParaRPr kumimoji="1" lang="en-US" altLang="ja-JP" dirty="0"/>
          </a:p>
          <a:p>
            <a:r>
              <a:rPr kumimoji="1" lang="ja-JP" altLang="en-US"/>
              <a:t>ノイズ</a:t>
            </a:r>
            <a:r>
              <a:rPr kumimoji="1" lang="en-US" altLang="ja-JP" dirty="0"/>
              <a:t>1,2</a:t>
            </a:r>
            <a:r>
              <a:rPr kumimoji="1" lang="ja-JP" altLang="en-US"/>
              <a:t>どちらも加えたものを信号③，としました．</a:t>
            </a:r>
            <a:endParaRPr kumimoji="1" lang="en-US" altLang="ja-JP" dirty="0"/>
          </a:p>
          <a:p>
            <a:endParaRPr kumimoji="1" lang="en-US" altLang="ja-JP" dirty="0"/>
          </a:p>
          <a:p>
            <a:r>
              <a:rPr kumimoji="1" lang="ja-JP" altLang="en-US"/>
              <a:t>まず入力信号についてですが，入力信号のパラメータは振幅の大きさが</a:t>
            </a:r>
            <a:r>
              <a:rPr kumimoji="1" lang="en-US" altLang="ja-JP" dirty="0"/>
              <a:t>1</a:t>
            </a:r>
            <a:r>
              <a:rPr kumimoji="1" lang="ja-JP" altLang="en-US"/>
              <a:t>の単一正弦波としました．</a:t>
            </a:r>
            <a:endParaRPr kumimoji="1" lang="en-US" altLang="ja-JP" dirty="0"/>
          </a:p>
          <a:p>
            <a:endParaRPr kumimoji="1" lang="en-US" altLang="ja-JP" dirty="0"/>
          </a:p>
          <a:p>
            <a:r>
              <a:rPr kumimoji="1" lang="ja-JP" altLang="en-US"/>
              <a:t>角周波数は今回設計したフィルタの通過域の間の通過域</a:t>
            </a:r>
            <a:r>
              <a:rPr kumimoji="1" lang="en-US" altLang="ja-JP" dirty="0"/>
              <a:t>0.3</a:t>
            </a:r>
            <a:r>
              <a:rPr kumimoji="1" lang="ja-JP" altLang="en-US"/>
              <a:t>から</a:t>
            </a:r>
            <a:r>
              <a:rPr kumimoji="1" lang="en-US" altLang="ja-JP" dirty="0"/>
              <a:t>0.7</a:t>
            </a:r>
            <a:r>
              <a:rPr kumimoji="1" lang="ja-JP" altLang="en-US"/>
              <a:t>の間で角周波数を</a:t>
            </a:r>
            <a:r>
              <a:rPr kumimoji="1" lang="en-US" altLang="ja-JP" dirty="0"/>
              <a:t>6</a:t>
            </a:r>
            <a:r>
              <a:rPr kumimoji="1" lang="ja-JP" altLang="en-US"/>
              <a:t>つの値で変化させました．</a:t>
            </a:r>
            <a:endParaRPr kumimoji="1" lang="en-US" altLang="ja-JP" dirty="0"/>
          </a:p>
          <a:p>
            <a:endParaRPr kumimoji="1" lang="en-US" altLang="ja-JP" dirty="0"/>
          </a:p>
          <a:p>
            <a:r>
              <a:rPr kumimoji="1" lang="ja-JP" altLang="en-US"/>
              <a:t>雑音信号については今回，特定の周波数のノイズを仮定するので，伝送零点位置にノイズが発生したと仮定して，二つのノイズを用意しました．</a:t>
            </a:r>
            <a:endParaRPr kumimoji="1" lang="en-US" altLang="ja-JP" dirty="0"/>
          </a:p>
          <a:p>
            <a:endParaRPr kumimoji="1" lang="en-US" altLang="ja-JP" dirty="0"/>
          </a:p>
          <a:p>
            <a:r>
              <a:rPr kumimoji="1" lang="ja-JP" altLang="en-US"/>
              <a:t>ノイズ１は振幅の大きさが</a:t>
            </a:r>
            <a:r>
              <a:rPr kumimoji="1" lang="en-US" altLang="ja-JP" dirty="0"/>
              <a:t>0.5</a:t>
            </a:r>
            <a:r>
              <a:rPr kumimoji="1" lang="ja-JP" altLang="en-US"/>
              <a:t>，で周波数が</a:t>
            </a:r>
            <a:r>
              <a:rPr kumimoji="1" lang="en-US" altLang="ja-JP" dirty="0"/>
              <a:t>0.1</a:t>
            </a:r>
            <a:r>
              <a:rPr kumimoji="1" lang="ja-JP" altLang="en-US"/>
              <a:t>の単一正弦波としました，</a:t>
            </a:r>
            <a:endParaRPr kumimoji="1" lang="en-US" altLang="ja-JP" dirty="0"/>
          </a:p>
          <a:p>
            <a:endParaRPr kumimoji="1" lang="en-US" altLang="ja-JP" dirty="0"/>
          </a:p>
          <a:p>
            <a:r>
              <a:rPr kumimoji="1" lang="ja-JP" altLang="en-US"/>
              <a:t>ノイズ</a:t>
            </a:r>
            <a:r>
              <a:rPr kumimoji="1" lang="en-US" altLang="ja-JP" dirty="0"/>
              <a:t>2</a:t>
            </a:r>
            <a:r>
              <a:rPr kumimoji="1" lang="ja-JP" altLang="en-US"/>
              <a:t>についても同様で，パラメータは振幅が</a:t>
            </a:r>
            <a:r>
              <a:rPr kumimoji="1" lang="en-US" altLang="ja-JP" dirty="0"/>
              <a:t>0.7</a:t>
            </a:r>
            <a:r>
              <a:rPr kumimoji="1" lang="ja-JP" altLang="en-US"/>
              <a:t>で周波数が</a:t>
            </a:r>
            <a:r>
              <a:rPr kumimoji="1" lang="en-US" altLang="ja-JP" dirty="0"/>
              <a:t>0.15</a:t>
            </a:r>
            <a:r>
              <a:rPr kumimoji="1" lang="ja-JP" altLang="en-US"/>
              <a:t>の単一正弦波としました．</a:t>
            </a:r>
            <a:endParaRPr kumimoji="1" lang="en-US" altLang="ja-JP" dirty="0"/>
          </a:p>
          <a:p>
            <a:endParaRPr kumimoji="1" lang="en-US" altLang="ja-JP" dirty="0"/>
          </a:p>
          <a:p>
            <a:r>
              <a:rPr kumimoji="1" lang="ja-JP" altLang="en-US"/>
              <a:t>これらの信号をそれぞれ各フィルタに入力したときの出力信号の</a:t>
            </a:r>
            <a:r>
              <a:rPr kumimoji="1" lang="en-US" altLang="ja-JP" dirty="0"/>
              <a:t>SN</a:t>
            </a:r>
            <a:r>
              <a:rPr kumimoji="1" lang="ja-JP" altLang="en-US"/>
              <a:t>比を計算します．</a:t>
            </a:r>
            <a:endParaRPr kumimoji="1" lang="en-US" altLang="ja-JP" dirty="0"/>
          </a:p>
          <a:p>
            <a:endParaRPr kumimoji="1" lang="en-US" altLang="ja-JP" dirty="0"/>
          </a:p>
          <a:p>
            <a:r>
              <a:rPr kumimoji="1" lang="en-US" altLang="ja-JP" dirty="0"/>
              <a:t>1:18</a:t>
            </a:r>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16</a:t>
            </a:fld>
            <a:endParaRPr kumimoji="1" lang="ja-JP" altLang="en-US"/>
          </a:p>
        </p:txBody>
      </p:sp>
    </p:spTree>
    <p:extLst>
      <p:ext uri="{BB962C8B-B14F-4D97-AF65-F5344CB8AC3E}">
        <p14:creationId xmlns:p14="http://schemas.microsoft.com/office/powerpoint/2010/main" val="874511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この表が先程の信号①から③までを提案するフィルタと比較するフィルタに入力した時の，出力信号の</a:t>
                </a:r>
                <a:r>
                  <a:rPr kumimoji="1" lang="en-US" altLang="ja-JP" dirty="0"/>
                  <a:t>SN</a:t>
                </a:r>
                <a:r>
                  <a:rPr kumimoji="1" lang="ja-JP" altLang="en-US"/>
                  <a:t>比です．</a:t>
                </a:r>
                <a:endParaRPr kumimoji="1" lang="en-US" altLang="ja-JP" dirty="0"/>
              </a:p>
              <a:p>
                <a:endParaRPr kumimoji="1" lang="en-US" altLang="ja-JP" dirty="0"/>
              </a:p>
              <a:p>
                <a:r>
                  <a:rPr kumimoji="1" lang="ja-JP" altLang="en-US"/>
                  <a:t>それぞれ表の真ん中左側付近が比較フィルタ，右側が提案フィルタの</a:t>
                </a:r>
                <a:r>
                  <a:rPr kumimoji="1" lang="en-US" altLang="ja-JP" dirty="0"/>
                  <a:t>SN</a:t>
                </a:r>
                <a:r>
                  <a:rPr kumimoji="1" lang="ja-JP" altLang="en-US"/>
                  <a:t>比です．</a:t>
                </a:r>
                <a:endParaRPr kumimoji="1" lang="en-US" altLang="ja-JP" dirty="0"/>
              </a:p>
              <a:p>
                <a:endParaRPr kumimoji="1" lang="en-US" altLang="ja-JP" dirty="0"/>
              </a:p>
              <a:p>
                <a:r>
                  <a:rPr kumimoji="1" lang="ja-JP" altLang="en-US"/>
                  <a:t>このフィルタに信号をそれぞれ三つ入力したのでそれぞれの列が信号①から信号③に対応しています．</a:t>
                </a:r>
                <a:endParaRPr kumimoji="1" lang="en-US" altLang="ja-JP" dirty="0"/>
              </a:p>
              <a:p>
                <a:endParaRPr kumimoji="1" lang="en-US" altLang="ja-JP" dirty="0"/>
              </a:p>
              <a:p>
                <a:r>
                  <a:rPr kumimoji="1" lang="ja-JP" altLang="en-US"/>
                  <a:t>また入力の角周波数の値に対する出力信号の</a:t>
                </a:r>
                <a:r>
                  <a:rPr kumimoji="1" lang="en-US" altLang="ja-JP" dirty="0"/>
                  <a:t>SN</a:t>
                </a:r>
                <a:r>
                  <a:rPr kumimoji="1" lang="ja-JP" altLang="en-US"/>
                  <a:t>比が各行になっています．</a:t>
                </a:r>
                <a:endParaRPr kumimoji="1" lang="en-US" altLang="ja-JP" dirty="0"/>
              </a:p>
              <a:p>
                <a:endParaRPr kumimoji="1" lang="en-US" altLang="ja-JP" dirty="0"/>
              </a:p>
              <a:p>
                <a:r>
                  <a:rPr kumimoji="1" lang="ja-JP" altLang="en-US"/>
                  <a:t>さらにそれぞれの信号における</a:t>
                </a:r>
                <a:r>
                  <a:rPr kumimoji="1" lang="en-US" altLang="ja-JP" dirty="0"/>
                  <a:t>SN</a:t>
                </a:r>
                <a:r>
                  <a:rPr kumimoji="1" lang="ja-JP" altLang="en-US"/>
                  <a:t>比の平均をその下の行に示しました．</a:t>
                </a:r>
                <a:endParaRPr kumimoji="1" lang="en-US" altLang="ja-JP" dirty="0"/>
              </a:p>
              <a:p>
                <a:endParaRPr kumimoji="1" lang="en-US" altLang="ja-JP" dirty="0"/>
              </a:p>
              <a:p>
                <a:r>
                  <a:rPr kumimoji="1" lang="ja-JP" altLang="en-US"/>
                  <a:t>この表よりわかるのは，比較するフィルタに比べて提案するフィルタの出力信号の</a:t>
                </a:r>
                <a:r>
                  <a:rPr kumimoji="1" lang="en-US" altLang="ja-JP" dirty="0"/>
                  <a:t>SN</a:t>
                </a:r>
                <a:r>
                  <a:rPr kumimoji="1" lang="ja-JP" altLang="en-US"/>
                  <a:t>比が大きくなるということです．</a:t>
                </a:r>
                <a:endParaRPr kumimoji="1" lang="en-US" altLang="ja-JP" dirty="0"/>
              </a:p>
              <a:p>
                <a:endParaRPr kumimoji="1" lang="en-US" altLang="ja-JP" dirty="0"/>
              </a:p>
              <a:p>
                <a:r>
                  <a:rPr kumimoji="1" lang="en-US" altLang="ja-JP" dirty="0"/>
                  <a:t>SN</a:t>
                </a:r>
                <a:r>
                  <a:rPr kumimoji="1" lang="ja-JP" altLang="en-US"/>
                  <a:t>比は，その値が大きい程歪みが少ないので，提案法の出力信号の方がより歪みが少ないといった結果になりました．</a:t>
                </a:r>
                <a:endParaRPr kumimoji="1" lang="en-US" altLang="ja-JP" dirty="0"/>
              </a:p>
              <a:p>
                <a:endParaRPr kumimoji="1" lang="en-US" altLang="ja-JP" dirty="0"/>
              </a:p>
              <a:p>
                <a:r>
                  <a:rPr kumimoji="1" lang="ja-JP" altLang="en-US"/>
                  <a:t>また，比較フィルタである帯域通過ヒルベルト変換器の</a:t>
                </a:r>
                <a:r>
                  <a:rPr kumimoji="1" lang="en-US" altLang="ja-JP" dirty="0"/>
                  <a:t>SN</a:t>
                </a:r>
                <a:r>
                  <a:rPr kumimoji="1" lang="ja-JP" altLang="en-US"/>
                  <a:t>比を提案するフィルタの値に近づけるには，より次数が必要となります．</a:t>
                </a:r>
                <a:endParaRPr kumimoji="1" lang="en-US" altLang="ja-JP" dirty="0"/>
              </a:p>
              <a:p>
                <a:endParaRPr kumimoji="1" lang="en-US" altLang="ja-JP" dirty="0"/>
              </a:p>
              <a:p>
                <a:r>
                  <a:rPr kumimoji="1" lang="ja-JP" altLang="en-US"/>
                  <a:t>従って提案法のフィルタの方がより低次でフィルタを設計することができました</a:t>
                </a:r>
                <a:endParaRPr kumimoji="1" lang="en-US" altLang="ja-JP" dirty="0"/>
              </a:p>
              <a:p>
                <a:endParaRPr kumimoji="1" lang="en-US" altLang="ja-JP" dirty="0"/>
              </a:p>
              <a:p>
                <a:r>
                  <a:rPr kumimoji="1" lang="en-US" altLang="ja-JP" dirty="0"/>
                  <a:t>1:22</a:t>
                </a:r>
              </a:p>
            </p:txBody>
          </p:sp>
        </mc:Choice>
        <mc:Fallback xmlns="">
          <p:sp>
            <p:nvSpPr>
              <p:cNvPr id="3" name="ノート プレースホルダー 2"/>
              <p:cNvSpPr>
                <a:spLocks noGrp="1"/>
              </p:cNvSpPr>
              <p:nvPr>
                <p:ph type="body" idx="1"/>
              </p:nvPr>
            </p:nvSpPr>
            <p:spPr/>
            <p:txBody>
              <a:bodyPr/>
              <a:lstStyle/>
              <a:p>
                <a:r>
                  <a:rPr kumimoji="1" lang="ja-JP" altLang="en-US"/>
                  <a:t>この表が先程の信号①から③までを提案するフィルタと比較するフィルタに入力した時の，出力信号の</a:t>
                </a:r>
                <a:r>
                  <a:rPr kumimoji="1" lang="en-US" altLang="ja-JP" dirty="0"/>
                  <a:t>SN</a:t>
                </a:r>
                <a:r>
                  <a:rPr kumimoji="1" lang="ja-JP" altLang="en-US"/>
                  <a:t>比です．それぞれ表の真ん中左側付近が比較フィルタ，右側が提案フィルタのそれぞれの出力信号の</a:t>
                </a:r>
                <a:r>
                  <a:rPr kumimoji="1" lang="en-US" altLang="ja-JP" dirty="0"/>
                  <a:t>SN</a:t>
                </a:r>
                <a:r>
                  <a:rPr kumimoji="1" lang="ja-JP" altLang="en-US"/>
                  <a:t>比です．このフィルタに信号をそれぞれ三つ入力したのでそれぞれの列が信号①から信号③に対応しています．またそれぞれの信号は入力の角周波数を通過域内で変化させたので，その入力の角周波数の値に対する出力信号の</a:t>
                </a:r>
                <a:r>
                  <a:rPr kumimoji="1" lang="en-US" altLang="ja-JP" dirty="0"/>
                  <a:t>SN</a:t>
                </a:r>
                <a:r>
                  <a:rPr kumimoji="1" lang="ja-JP" altLang="en-US"/>
                  <a:t>比が各行になっています．例えば提案するフィルタに信号②で入力角周波数</a:t>
                </a:r>
                <a:r>
                  <a:rPr kumimoji="1" lang="en-US" altLang="ja-JP" b="0" i="0">
                    <a:latin typeface="Cambria Math" panose="02040503050406030204" pitchFamily="18" charset="0"/>
                  </a:rPr>
                  <a:t>0.46𝜋</a:t>
                </a:r>
                <a:r>
                  <a:rPr kumimoji="1" lang="ja-JP" altLang="en-US"/>
                  <a:t>を入れた時の出力信号の</a:t>
                </a:r>
                <a:r>
                  <a:rPr kumimoji="1" lang="en-US" altLang="ja-JP" dirty="0"/>
                  <a:t>SN</a:t>
                </a:r>
                <a:r>
                  <a:rPr kumimoji="1" lang="ja-JP" altLang="en-US"/>
                  <a:t>比は</a:t>
                </a:r>
                <a:r>
                  <a:rPr kumimoji="1" lang="en-US" altLang="ja-JP" dirty="0"/>
                  <a:t>144.1dB</a:t>
                </a:r>
                <a:r>
                  <a:rPr kumimoji="1" lang="ja-JP" altLang="en-US"/>
                  <a:t>となります．さらにそれぞれの信号における</a:t>
                </a:r>
                <a:r>
                  <a:rPr kumimoji="1" lang="en-US" altLang="ja-JP" dirty="0"/>
                  <a:t>SN</a:t>
                </a:r>
                <a:r>
                  <a:rPr kumimoji="1" lang="ja-JP" altLang="en-US"/>
                  <a:t>比の平均をその下の行に示しました．この表よりわかるのは，信号の種類を変えても，入力の周波数を変えても，比較するフィルタに比べて提案するフィルタの出力信号の</a:t>
                </a:r>
                <a:r>
                  <a:rPr kumimoji="1" lang="en-US" altLang="ja-JP" dirty="0"/>
                  <a:t>SN</a:t>
                </a:r>
                <a:r>
                  <a:rPr kumimoji="1" lang="ja-JP" altLang="en-US"/>
                  <a:t>比が大きくなるということです．</a:t>
                </a:r>
                <a:r>
                  <a:rPr kumimoji="1" lang="en-US" altLang="ja-JP" dirty="0"/>
                  <a:t>SN</a:t>
                </a:r>
                <a:r>
                  <a:rPr kumimoji="1" lang="ja-JP" altLang="en-US"/>
                  <a:t>比は，その値が大きい程歪みが少ない信号であるので，提案法の出力信号の方がより歪みが少ないといった結果になりました．これより比較フィルタである帯域通過ヒルベルト変換器の</a:t>
                </a:r>
                <a:r>
                  <a:rPr kumimoji="1" lang="en-US" altLang="ja-JP" dirty="0"/>
                  <a:t>SN</a:t>
                </a:r>
                <a:r>
                  <a:rPr kumimoji="1" lang="ja-JP" altLang="en-US"/>
                  <a:t>比を提案するフィルタの値に近づけるには，より次数が必要となります．従って提案法のフィルタの方がより低次でフィルタを設計することができました</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17</a:t>
            </a:fld>
            <a:endParaRPr kumimoji="1" lang="ja-JP" altLang="en-US"/>
          </a:p>
        </p:txBody>
      </p:sp>
    </p:spTree>
    <p:extLst>
      <p:ext uri="{BB962C8B-B14F-4D97-AF65-F5344CB8AC3E}">
        <p14:creationId xmlns:p14="http://schemas.microsoft.com/office/powerpoint/2010/main" val="241979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本研究のまとめです．</a:t>
            </a:r>
            <a:endParaRPr kumimoji="1" lang="en-US" altLang="ja-JP" dirty="0"/>
          </a:p>
          <a:p>
            <a:endParaRPr kumimoji="1" lang="en-US" altLang="ja-JP" dirty="0"/>
          </a:p>
          <a:p>
            <a:r>
              <a:rPr kumimoji="1" lang="ja-JP" altLang="en-US"/>
              <a:t>今回，阻止域の指定した位置に伝送零点を有するヒルベルト変換器の設計法を提案しました．</a:t>
            </a:r>
            <a:endParaRPr kumimoji="1" lang="en-US" altLang="ja-JP" dirty="0"/>
          </a:p>
          <a:p>
            <a:endParaRPr kumimoji="1" lang="en-US" altLang="ja-JP" dirty="0"/>
          </a:p>
          <a:p>
            <a:r>
              <a:rPr kumimoji="1" lang="ja-JP" altLang="en-US"/>
              <a:t>シミュレーションの結果より，特定の周波数を効果的に除去可能であるといったことが示されました．</a:t>
            </a:r>
            <a:endParaRPr kumimoji="1" lang="en-US" altLang="ja-JP" dirty="0"/>
          </a:p>
          <a:p>
            <a:endParaRPr kumimoji="1" lang="en-US" altLang="ja-JP" dirty="0"/>
          </a:p>
          <a:p>
            <a:r>
              <a:rPr kumimoji="1" lang="en-US" altLang="ja-JP" dirty="0"/>
              <a:t>0:26</a:t>
            </a:r>
          </a:p>
          <a:p>
            <a:endParaRPr kumimoji="1" lang="en-US" altLang="ja-JP" dirty="0"/>
          </a:p>
          <a:p>
            <a:r>
              <a:rPr kumimoji="1" lang="ja-JP" altLang="en-US"/>
              <a:t>さらに単純な帯域通過ヒルベルト変換器と比較して，低次のフィルタ次数で設計可能であることも示されました．</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18</a:t>
            </a:fld>
            <a:endParaRPr kumimoji="1" lang="ja-JP" altLang="en-US"/>
          </a:p>
        </p:txBody>
      </p:sp>
    </p:spTree>
    <p:extLst>
      <p:ext uri="{BB962C8B-B14F-4D97-AF65-F5344CB8AC3E}">
        <p14:creationId xmlns:p14="http://schemas.microsoft.com/office/powerpoint/2010/main" val="295455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本日の発表はこのような順序で行います．</a:t>
            </a:r>
            <a:endParaRPr kumimoji="1" lang="en-US" altLang="ja-JP" dirty="0"/>
          </a:p>
          <a:p>
            <a:r>
              <a:rPr kumimoji="1" lang="ja-JP" altLang="en-US"/>
              <a:t>まず本研究の背景について説明した後，目的について説明します．さらに，フィルタの設計法を提案した後，提案法の有効性をシミュレーションによって示します．</a:t>
            </a:r>
            <a:endParaRPr kumimoji="1" lang="en-US" altLang="ja-JP" dirty="0"/>
          </a:p>
          <a:p>
            <a:endParaRPr kumimoji="1" lang="en-US" altLang="ja-JP" dirty="0"/>
          </a:p>
          <a:p>
            <a:r>
              <a:rPr kumimoji="1" lang="en-US" altLang="ja-JP" dirty="0"/>
              <a:t>23</a:t>
            </a:r>
          </a:p>
        </p:txBody>
      </p:sp>
      <p:sp>
        <p:nvSpPr>
          <p:cNvPr id="4" name="スライド番号プレースホルダー 3"/>
          <p:cNvSpPr>
            <a:spLocks noGrp="1"/>
          </p:cNvSpPr>
          <p:nvPr>
            <p:ph type="sldNum" sz="quarter" idx="5"/>
          </p:nvPr>
        </p:nvSpPr>
        <p:spPr/>
        <p:txBody>
          <a:bodyPr/>
          <a:lstStyle/>
          <a:p>
            <a:fld id="{24C9B6E4-3703-3A47-B460-491A748D339C}" type="slidenum">
              <a:rPr kumimoji="1" lang="ja-JP" altLang="en-US" smtClean="0"/>
              <a:t>1</a:t>
            </a:fld>
            <a:endParaRPr kumimoji="1" lang="ja-JP" altLang="en-US"/>
          </a:p>
        </p:txBody>
      </p:sp>
    </p:spTree>
    <p:extLst>
      <p:ext uri="{BB962C8B-B14F-4D97-AF65-F5344CB8AC3E}">
        <p14:creationId xmlns:p14="http://schemas.microsoft.com/office/powerpoint/2010/main" val="538633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これで発表を終わりにします．ご静聴ありがとうございました．</a:t>
            </a:r>
            <a:endParaRPr kumimoji="1" lang="en-US" altLang="ja-JP" dirty="0"/>
          </a:p>
          <a:p>
            <a:endParaRPr kumimoji="1" lang="en-US" altLang="ja-JP" dirty="0"/>
          </a:p>
          <a:p>
            <a:r>
              <a:rPr kumimoji="1" lang="en-US" altLang="ja-JP" dirty="0"/>
              <a:t>18:50</a:t>
            </a:r>
          </a:p>
          <a:p>
            <a:endParaRPr kumimoji="1" lang="en-US" altLang="ja-JP" dirty="0"/>
          </a:p>
          <a:p>
            <a:r>
              <a:rPr kumimoji="1" lang="ja-JP" altLang="en-US"/>
              <a:t>阿部さん</a:t>
            </a:r>
            <a:endParaRPr kumimoji="1" lang="en-US" altLang="ja-JP" dirty="0"/>
          </a:p>
          <a:p>
            <a:r>
              <a:rPr kumimoji="1" lang="ja-JP" altLang="en-US"/>
              <a:t>全体フォント小さめで</a:t>
            </a:r>
            <a:endParaRPr kumimoji="1" lang="en-US" altLang="ja-JP" dirty="0"/>
          </a:p>
          <a:p>
            <a:r>
              <a:rPr kumimoji="1" lang="ja-JP" altLang="en-US"/>
              <a:t>周波数すいていなのになんで既知の周波数のノイズを仮定してるのか</a:t>
            </a:r>
            <a:endParaRPr kumimoji="1" lang="en-US" altLang="ja-JP" dirty="0"/>
          </a:p>
          <a:p>
            <a:r>
              <a:rPr kumimoji="1" lang="en-US" altLang="ja-JP" dirty="0"/>
              <a:t>15p</a:t>
            </a:r>
            <a:r>
              <a:rPr kumimoji="1" lang="ja-JP" altLang="en-US"/>
              <a:t>の説明がわかりにくい，あっさりしすぎてる</a:t>
            </a:r>
            <a:endParaRPr kumimoji="1" lang="en-US" altLang="ja-JP" dirty="0"/>
          </a:p>
          <a:p>
            <a:r>
              <a:rPr kumimoji="1" lang="en-US" altLang="ja-JP" dirty="0"/>
              <a:t>17p</a:t>
            </a:r>
            <a:r>
              <a:rPr kumimoji="1" lang="ja-JP" altLang="en-US"/>
              <a:t>の最初のダメなやつはちゃんと説明してほしい</a:t>
            </a:r>
            <a:endParaRPr kumimoji="1" lang="en-US" altLang="ja-JP" dirty="0"/>
          </a:p>
          <a:p>
            <a:r>
              <a:rPr kumimoji="1" lang="en-US" altLang="ja-JP" dirty="0"/>
              <a:t>19p</a:t>
            </a:r>
            <a:r>
              <a:rPr kumimoji="1" lang="ja-JP" altLang="en-US"/>
              <a:t>比較するフィルタはもうちょい説明</a:t>
            </a:r>
            <a:endParaRPr kumimoji="1" lang="en-US" altLang="ja-JP" dirty="0"/>
          </a:p>
          <a:p>
            <a:r>
              <a:rPr kumimoji="1" lang="ja-JP" altLang="en-US"/>
              <a:t>今回比較する指標として</a:t>
            </a:r>
            <a:r>
              <a:rPr kumimoji="1" lang="en-US" altLang="ja-JP" dirty="0"/>
              <a:t>SN</a:t>
            </a:r>
            <a:r>
              <a:rPr kumimoji="1" lang="ja-JP" altLang="en-US"/>
              <a:t>比を採用します．</a:t>
            </a:r>
            <a:endParaRPr kumimoji="1" lang="en-US" altLang="ja-JP" dirty="0"/>
          </a:p>
          <a:p>
            <a:r>
              <a:rPr kumimoji="1" lang="en-US" altLang="ja-JP" dirty="0"/>
              <a:t>SN</a:t>
            </a:r>
            <a:r>
              <a:rPr kumimoji="1" lang="ja-JP" altLang="en-US"/>
              <a:t>比について数式などの説明</a:t>
            </a:r>
            <a:endParaRPr kumimoji="1" lang="en-US" altLang="ja-JP" dirty="0"/>
          </a:p>
          <a:p>
            <a:r>
              <a:rPr kumimoji="1" lang="ja-JP" altLang="en-US"/>
              <a:t>評価指標は</a:t>
            </a:r>
            <a:r>
              <a:rPr kumimoji="1" lang="en-US" altLang="ja-JP" dirty="0"/>
              <a:t>SN</a:t>
            </a:r>
            <a:r>
              <a:rPr kumimoji="1" lang="ja-JP" altLang="en-US"/>
              <a:t>比です．この式です</a:t>
            </a:r>
            <a:endParaRPr kumimoji="1" lang="en-US" altLang="ja-JP" dirty="0"/>
          </a:p>
          <a:p>
            <a:r>
              <a:rPr kumimoji="1" lang="ja-JP" altLang="en-US"/>
              <a:t>比較するフィルタはこれとこれ</a:t>
            </a:r>
            <a:endParaRPr kumimoji="1" lang="en-US" altLang="ja-JP" dirty="0"/>
          </a:p>
          <a:p>
            <a:endParaRPr kumimoji="1" lang="en-US" altLang="ja-JP" dirty="0"/>
          </a:p>
          <a:p>
            <a:r>
              <a:rPr kumimoji="1" lang="en-US" altLang="ja-JP" dirty="0"/>
              <a:t>20p</a:t>
            </a:r>
            <a:r>
              <a:rPr kumimoji="1" lang="ja-JP" altLang="en-US"/>
              <a:t>特定の周波数でのノイズを仮定してますみたいなのほしい</a:t>
            </a:r>
            <a:endParaRPr kumimoji="1" lang="en-US" altLang="ja-JP" dirty="0"/>
          </a:p>
          <a:p>
            <a:endParaRPr kumimoji="1" lang="en-US" altLang="ja-JP" dirty="0"/>
          </a:p>
          <a:p>
            <a:r>
              <a:rPr kumimoji="1" lang="ja-JP" altLang="en-US"/>
              <a:t>安達さん</a:t>
            </a:r>
            <a:endParaRPr kumimoji="1" lang="en-US" altLang="ja-JP" dirty="0"/>
          </a:p>
          <a:p>
            <a:r>
              <a:rPr kumimoji="1" lang="ja-JP" altLang="en-US"/>
              <a:t>提案の流れはさらっと流す．このようになってます．</a:t>
            </a:r>
            <a:endParaRPr kumimoji="1" lang="en-US" altLang="ja-JP" dirty="0"/>
          </a:p>
          <a:p>
            <a:r>
              <a:rPr kumimoji="1" lang="en-US" altLang="ja-JP" dirty="0"/>
              <a:t>5p</a:t>
            </a:r>
            <a:r>
              <a:rPr kumimoji="1" lang="ja-JP" altLang="en-US"/>
              <a:t>モーターの図は出典の</a:t>
            </a:r>
            <a:r>
              <a:rPr kumimoji="1" lang="en-US" altLang="ja-JP" dirty="0"/>
              <a:t>URL</a:t>
            </a:r>
            <a:r>
              <a:rPr kumimoji="1" lang="ja-JP" altLang="en-US"/>
              <a:t>を載せる．</a:t>
            </a:r>
            <a:endParaRPr kumimoji="1" lang="en-US" altLang="ja-JP" dirty="0"/>
          </a:p>
          <a:p>
            <a:r>
              <a:rPr kumimoji="1" lang="en-US" altLang="ja-JP" dirty="0"/>
              <a:t>21p</a:t>
            </a:r>
            <a:r>
              <a:rPr kumimoji="1" lang="ja-JP" altLang="en-US"/>
              <a:t>は言いたいことがわかりにくい．</a:t>
            </a:r>
            <a:endParaRPr kumimoji="1" lang="en-US" altLang="ja-JP" dirty="0"/>
          </a:p>
          <a:p>
            <a:r>
              <a:rPr kumimoji="1" lang="ja-JP" altLang="en-US"/>
              <a:t>対応関係と何を表しているのかわかりにくい．</a:t>
            </a:r>
            <a:endParaRPr kumimoji="1" lang="en-US" altLang="ja-JP" dirty="0"/>
          </a:p>
          <a:p>
            <a:endParaRPr kumimoji="1" lang="en-US" altLang="ja-JP" dirty="0"/>
          </a:p>
          <a:p>
            <a:endParaRPr kumimoji="1" lang="en-US" altLang="ja-JP" dirty="0"/>
          </a:p>
          <a:p>
            <a:r>
              <a:rPr kumimoji="1" lang="ja-JP" altLang="en-US"/>
              <a:t>高尾さん</a:t>
            </a:r>
            <a:endParaRPr kumimoji="1" lang="en-US" altLang="ja-JP" dirty="0"/>
          </a:p>
          <a:p>
            <a:r>
              <a:rPr kumimoji="1" lang="en-US" altLang="ja-JP" dirty="0"/>
              <a:t>6p</a:t>
            </a:r>
            <a:r>
              <a:rPr kumimoji="1" lang="ja-JP" altLang="en-US"/>
              <a:t>の既知の周波数の特定</a:t>
            </a:r>
            <a:endParaRPr kumimoji="1" lang="en-US" altLang="ja-JP" dirty="0"/>
          </a:p>
          <a:p>
            <a:r>
              <a:rPr kumimoji="1" lang="ja-JP" altLang="en-US"/>
              <a:t>問題点以下のところはもう少し改良</a:t>
            </a:r>
            <a:endParaRPr kumimoji="1" lang="en-US" altLang="ja-JP" dirty="0"/>
          </a:p>
          <a:p>
            <a:r>
              <a:rPr kumimoji="1" lang="en-US" altLang="ja-JP" dirty="0"/>
              <a:t>8p,9p</a:t>
            </a:r>
            <a:r>
              <a:rPr kumimoji="1" lang="ja-JP" altLang="en-US"/>
              <a:t>従来法とかの方がいいかも．．．</a:t>
            </a:r>
            <a:endParaRPr kumimoji="1" lang="en-US" altLang="ja-JP" dirty="0"/>
          </a:p>
          <a:p>
            <a:r>
              <a:rPr kumimoji="1" lang="ja-JP" altLang="en-US"/>
              <a:t>特定の周波数のみだと強い</a:t>
            </a:r>
            <a:r>
              <a:rPr kumimoji="1" lang="en-US" altLang="ja-JP" dirty="0"/>
              <a:t> 10p</a:t>
            </a:r>
          </a:p>
          <a:p>
            <a:r>
              <a:rPr kumimoji="1" lang="ja-JP" altLang="en-US"/>
              <a:t>提案の流れはここで説明しなくても良い</a:t>
            </a:r>
            <a:endParaRPr kumimoji="1" lang="en-US" altLang="ja-JP" dirty="0"/>
          </a:p>
          <a:p>
            <a:r>
              <a:rPr kumimoji="1" lang="en-US" altLang="ja-JP" dirty="0"/>
              <a:t>14p</a:t>
            </a:r>
            <a:r>
              <a:rPr kumimoji="1" lang="ja-JP" altLang="en-US"/>
              <a:t>ヒルベルト変換器として補正青枠の中に入ってるとわかりにくい</a:t>
            </a:r>
            <a:endParaRPr kumimoji="1" lang="en-US" altLang="ja-JP" dirty="0"/>
          </a:p>
          <a:p>
            <a:r>
              <a:rPr kumimoji="1" lang="en-US" altLang="ja-JP" dirty="0"/>
              <a:t>16p</a:t>
            </a:r>
            <a:r>
              <a:rPr kumimoji="1" lang="ja-JP" altLang="en-US"/>
              <a:t>の誤差関数は変わんないと思うよ？</a:t>
            </a:r>
            <a:endParaRPr kumimoji="1" lang="en-US" altLang="ja-JP" dirty="0"/>
          </a:p>
          <a:p>
            <a:r>
              <a:rPr kumimoji="1" lang="en-US" altLang="ja-JP" dirty="0"/>
              <a:t>20p</a:t>
            </a:r>
            <a:r>
              <a:rPr kumimoji="1" lang="ja-JP" altLang="en-US"/>
              <a:t>各周波数は太字より色の方が見やすい</a:t>
            </a:r>
            <a:endParaRPr kumimoji="1" lang="en-US" altLang="ja-JP" dirty="0"/>
          </a:p>
          <a:p>
            <a:r>
              <a:rPr kumimoji="1" lang="en-US" altLang="ja-JP" dirty="0"/>
              <a:t>21p</a:t>
            </a:r>
            <a:r>
              <a:rPr kumimoji="1" lang="ja-JP" altLang="en-US"/>
              <a:t>　</a:t>
            </a:r>
            <a:r>
              <a:rPr kumimoji="1" lang="en-US" altLang="ja-JP" dirty="0"/>
              <a:t>z</a:t>
            </a:r>
            <a:r>
              <a:rPr kumimoji="1" lang="ja-JP" altLang="en-US"/>
              <a:t>の方が見やすい</a:t>
            </a:r>
            <a:endParaRPr kumimoji="1" lang="en-US" altLang="ja-JP" dirty="0"/>
          </a:p>
          <a:p>
            <a:r>
              <a:rPr kumimoji="1" lang="ja-JP" altLang="en-US"/>
              <a:t>平均の方がわかりやすい</a:t>
            </a:r>
            <a:endParaRPr kumimoji="1" lang="en-US" altLang="ja-JP" dirty="0"/>
          </a:p>
          <a:p>
            <a:r>
              <a:rPr kumimoji="1" lang="ja-JP" altLang="en-US"/>
              <a:t>フィルタ次数をちゃんとスライドに載せる．</a:t>
            </a:r>
            <a:endParaRPr kumimoji="1" lang="en-US" altLang="ja-JP" dirty="0"/>
          </a:p>
          <a:p>
            <a:r>
              <a:rPr kumimoji="1" lang="ja-JP" altLang="en-US"/>
              <a:t>提案法の方が通過域が劣化してると思うけどどうなの？</a:t>
            </a:r>
            <a:endParaRPr kumimoji="1" lang="en-US" altLang="ja-JP" dirty="0"/>
          </a:p>
          <a:p>
            <a:r>
              <a:rPr kumimoji="1" lang="ja-JP" altLang="en-US"/>
              <a:t>みたいなのがあった方がいい．</a:t>
            </a:r>
            <a:endParaRPr kumimoji="1" lang="en-US" altLang="ja-JP" dirty="0"/>
          </a:p>
          <a:p>
            <a:endParaRPr kumimoji="1" lang="en-US" altLang="ja-JP" dirty="0"/>
          </a:p>
          <a:p>
            <a:r>
              <a:rPr kumimoji="1" lang="ja-JP" altLang="en-US"/>
              <a:t>相川先生</a:t>
            </a:r>
            <a:endParaRPr kumimoji="1" lang="en-US" altLang="ja-JP" dirty="0"/>
          </a:p>
          <a:p>
            <a:r>
              <a:rPr kumimoji="1" lang="ja-JP" altLang="en-US"/>
              <a:t>通過域のリプルがあってないようなきがする．</a:t>
            </a:r>
            <a:endParaRPr kumimoji="1" lang="en-US" altLang="ja-JP" dirty="0"/>
          </a:p>
          <a:p>
            <a:r>
              <a:rPr kumimoji="1" lang="ja-JP" altLang="en-US"/>
              <a:t>周波数推定にしなくていい，一番最初の</a:t>
            </a:r>
            <a:endParaRPr kumimoji="1" lang="en-US" altLang="ja-JP" dirty="0"/>
          </a:p>
          <a:p>
            <a:r>
              <a:rPr kumimoji="1" lang="ja-JP" altLang="en-US"/>
              <a:t>ノイズの除去の仕方，より効率よく除去するためには伝送零点</a:t>
            </a:r>
            <a:endParaRPr kumimoji="1" lang="en-US" altLang="ja-JP" dirty="0"/>
          </a:p>
          <a:p>
            <a:r>
              <a:rPr kumimoji="1" lang="ja-JP" altLang="en-US"/>
              <a:t>ノッチがあるけどノイズのいちがここにあったらっていう話がなかった</a:t>
            </a:r>
            <a:endParaRPr kumimoji="1" lang="en-US" altLang="ja-JP" dirty="0"/>
          </a:p>
          <a:p>
            <a:endParaRPr kumimoji="1" lang="en-US" altLang="ja-JP" dirty="0"/>
          </a:p>
          <a:p>
            <a:r>
              <a:rPr kumimoji="1" lang="ja-JP" altLang="en-US"/>
              <a:t>提案の流れはよくわからん</a:t>
            </a:r>
            <a:r>
              <a:rPr kumimoji="1" lang="en-US" altLang="ja-JP" dirty="0"/>
              <a:t>10p</a:t>
            </a:r>
          </a:p>
          <a:p>
            <a:endParaRPr kumimoji="1" lang="en-US" altLang="ja-JP" dirty="0"/>
          </a:p>
          <a:p>
            <a:r>
              <a:rPr kumimoji="1" lang="ja-JP" altLang="en-US"/>
              <a:t>名取先生</a:t>
            </a:r>
            <a:endParaRPr kumimoji="1" lang="en-US" altLang="ja-JP" dirty="0"/>
          </a:p>
          <a:p>
            <a:r>
              <a:rPr kumimoji="1" lang="en-US" altLang="ja-JP" dirty="0"/>
              <a:t>SN</a:t>
            </a:r>
            <a:r>
              <a:rPr kumimoji="1" lang="ja-JP" altLang="en-US"/>
              <a:t>比のところそんなに桁数必要ないかな．</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19</a:t>
            </a:fld>
            <a:endParaRPr kumimoji="1" lang="ja-JP" altLang="en-US"/>
          </a:p>
        </p:txBody>
      </p:sp>
    </p:spTree>
    <p:extLst>
      <p:ext uri="{BB962C8B-B14F-4D97-AF65-F5344CB8AC3E}">
        <p14:creationId xmlns:p14="http://schemas.microsoft.com/office/powerpoint/2010/main" val="277588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a:t>
            </a:r>
            <a:r>
              <a:rPr kumimoji="1" lang="en-US" altLang="ja-JP" dirty="0"/>
              <a:t>N</a:t>
            </a:r>
            <a:r>
              <a:rPr kumimoji="1" lang="ja-JP" altLang="en-US"/>
              <a:t>次の</a:t>
            </a:r>
            <a:r>
              <a:rPr kumimoji="1" lang="en-US" altLang="ja-JP" dirty="0"/>
              <a:t>FIR</a:t>
            </a:r>
            <a:r>
              <a:rPr kumimoji="1" lang="ja-JP" altLang="en-US"/>
              <a:t>フィルタの周波数応答は一番上のこの式で表すことができます．この式より，ノイズを除去するための伝送零点フィルタ，及び阻止域を有するヒルベルト変換器の周波数応答はこのような式で書き表せます．本研究では，伝送零点を正規化周波数で</a:t>
            </a:r>
            <a:r>
              <a:rPr kumimoji="1" lang="en-US" altLang="ja-JP" dirty="0"/>
              <a:t>0.1 </a:t>
            </a:r>
            <a:r>
              <a:rPr kumimoji="1" lang="ja-JP" altLang="en-US"/>
              <a:t>と</a:t>
            </a:r>
            <a:r>
              <a:rPr kumimoji="1" lang="en-US" altLang="ja-JP" dirty="0"/>
              <a:t>0.15</a:t>
            </a:r>
            <a:r>
              <a:rPr kumimoji="1" lang="ja-JP" altLang="en-US"/>
              <a:t>の二点おきました．</a:t>
            </a:r>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21</a:t>
            </a:fld>
            <a:endParaRPr kumimoji="1" lang="ja-JP" altLang="en-US"/>
          </a:p>
        </p:txBody>
      </p:sp>
    </p:spTree>
    <p:extLst>
      <p:ext uri="{BB962C8B-B14F-4D97-AF65-F5344CB8AC3E}">
        <p14:creationId xmlns:p14="http://schemas.microsoft.com/office/powerpoint/2010/main" val="158366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まず発表の題目にあるヒルベルト変換器について簡単に説明します．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ヒルベルト変換器とは端的に申し上げると信号の振幅を変えずに位相を</a:t>
            </a:r>
            <a:r>
              <a:rPr kumimoji="1" lang="en-US" altLang="ja-JP" dirty="0"/>
              <a:t>90</a:t>
            </a:r>
            <a:r>
              <a:rPr kumimoji="1" lang="ja-JP" altLang="en-US"/>
              <a:t>度ずらすフィルタのことを指します．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図に示すのがヒルベルト変換器の理想周波数特性です．これを式で表すと左のようになりますこのヒルベルト変換器を用いることによって単一正弦波の入力信号から解析信号と呼ばれる信号を生成します．解析信号とはヒルベルト変換器の入力を実部で，出力を虚部にした複素信号です．解析信号は複素信号ですので位相が次のように表せ，その位相を時間微分することで，サンプルごとに周波数を推定することができます．</a:t>
            </a:r>
            <a:endParaRPr kumimoji="1" lang="en-US" altLang="ja-JP" dirty="0"/>
          </a:p>
          <a:p>
            <a:endParaRPr kumimoji="1" lang="en-US" altLang="ja-JP" dirty="0"/>
          </a:p>
          <a:p>
            <a:r>
              <a:rPr kumimoji="1" lang="en-US" altLang="ja-JP" dirty="0"/>
              <a:t>1:11</a:t>
            </a:r>
          </a:p>
          <a:p>
            <a:endParaRPr kumimoji="1" lang="en-US" altLang="ja-JP" dirty="0"/>
          </a:p>
          <a:p>
            <a:r>
              <a:rPr kumimoji="1" lang="ja-JP" altLang="en-US"/>
              <a:t>瞬時周波数を求めるために必要な解析信号の生成について説明させていただきます．</a:t>
            </a:r>
            <a:endParaRPr kumimoji="1" lang="en-US" altLang="ja-JP" dirty="0"/>
          </a:p>
          <a:p>
            <a:r>
              <a:rPr kumimoji="1" lang="ja-JP" altLang="en-US"/>
              <a:t>瞬時周波数は信号における位相の時間変化率として定義されます．</a:t>
            </a:r>
            <a:endParaRPr kumimoji="1" lang="en-US" altLang="ja-JP" dirty="0"/>
          </a:p>
          <a:p>
            <a:r>
              <a:rPr kumimoji="1" lang="ja-JP" altLang="en-US"/>
              <a:t>信号の位相は複素信号に対してのみ考えられるため，実信号を複素信号に変換する必要があります．</a:t>
            </a:r>
            <a:endParaRPr kumimoji="1" lang="en-US" altLang="ja-JP" dirty="0"/>
          </a:p>
          <a:p>
            <a:r>
              <a:rPr kumimoji="1" lang="ja-JP" altLang="en-US"/>
              <a:t>その際，ヒルベルト変換器がよく使われ，その理想特性はこのように書き表されます．</a:t>
            </a:r>
            <a:endParaRPr kumimoji="1" lang="en-US" altLang="ja-JP" dirty="0"/>
          </a:p>
          <a:p>
            <a:r>
              <a:rPr kumimoji="1" lang="ja-JP" altLang="en-US"/>
              <a:t>この理想特性より，ヒルベルト変換器とは振幅を変えずに位相のみを</a:t>
            </a:r>
            <a:r>
              <a:rPr kumimoji="1" lang="en-US" altLang="ja-JP" dirty="0"/>
              <a:t>pi/2</a:t>
            </a:r>
            <a:r>
              <a:rPr kumimoji="1" lang="ja-JP" altLang="en-US"/>
              <a:t>つまり，</a:t>
            </a:r>
            <a:r>
              <a:rPr kumimoji="1" lang="en-US" altLang="ja-JP" dirty="0"/>
              <a:t>90°</a:t>
            </a:r>
            <a:r>
              <a:rPr kumimoji="1" lang="ja-JP" altLang="en-US"/>
              <a:t>変化させるフィルタであることがわかります．</a:t>
            </a:r>
            <a:endParaRPr kumimoji="1" lang="en-US" altLang="ja-JP" dirty="0"/>
          </a:p>
          <a:p>
            <a:r>
              <a:rPr kumimoji="1" lang="ja-JP" altLang="en-US"/>
              <a:t>ここで，生成する複素信号である解析信号</a:t>
            </a:r>
            <a:r>
              <a:rPr kumimoji="1" lang="en-US" altLang="ja-JP" dirty="0"/>
              <a:t>x</a:t>
            </a:r>
            <a:r>
              <a:rPr kumimoji="1" lang="ja-JP" altLang="en-US"/>
              <a:t>ハットは実部に入力信号</a:t>
            </a:r>
            <a:r>
              <a:rPr kumimoji="1" lang="en-US" altLang="ja-JP" dirty="0"/>
              <a:t>x</a:t>
            </a:r>
            <a:r>
              <a:rPr kumimoji="1" lang="ja-JP" altLang="en-US"/>
              <a:t>，虚部にヒルベルト変換器の出力</a:t>
            </a:r>
            <a:r>
              <a:rPr kumimoji="1" lang="en-US" altLang="ja-JP" dirty="0" err="1"/>
              <a:t>xh</a:t>
            </a:r>
            <a:r>
              <a:rPr kumimoji="1" lang="ja-JP" altLang="en-US"/>
              <a:t>をとるものでこのように定義されます．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2</a:t>
            </a:fld>
            <a:endParaRPr kumimoji="1" lang="ja-JP" altLang="en-US"/>
          </a:p>
        </p:txBody>
      </p:sp>
    </p:spTree>
    <p:extLst>
      <p:ext uri="{BB962C8B-B14F-4D97-AF65-F5344CB8AC3E}">
        <p14:creationId xmlns:p14="http://schemas.microsoft.com/office/powerpoint/2010/main" val="333009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ヒルベルト変換器には様々な用途がありますが，その用途の一つとして先程述べたように周波数を推定することが挙げられます．周波数推定の技術は実社会で，例えばレーダーやソナー，医療の領域などで広く用いられています．では周波数推定の手法にはヒルベルト変換器を利用するものの他にどのようなものがあるのでしょうか．その一つに周波数カウンタを用いるものが挙げられます．周波数カウンタは周波数の計測に広く用いられている一方で，出力値を得るためには一周期待たなければならない，といった欠点が挙げられます．他にも，途中で周波数が変化すると出力間隔が常に一定でなくなるため，ディジタル処理を行う場合には補完処理などの工夫が必要になります．一方でヒルベルト変換器を用いて周波数を推定する場合には時間信号の各サンプル値における周波数を推定値として得られるため，周波数カウンタのように一周期またなくとも瞬時値として周波数を出力できるといった利点が挙げられます．ヒルベルト変換器はこれ以外にも様々な分野で使用されており，その研究も盛んです．本研究ではこのヒルベルト変換器を扱います．</a:t>
            </a:r>
            <a:endParaRPr kumimoji="1" lang="en-US" altLang="ja-JP" sz="105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t>1:34</a:t>
            </a:r>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3</a:t>
            </a:fld>
            <a:endParaRPr kumimoji="1" lang="ja-JP" altLang="en-US"/>
          </a:p>
        </p:txBody>
      </p:sp>
    </p:spTree>
    <p:extLst>
      <p:ext uri="{BB962C8B-B14F-4D97-AF65-F5344CB8AC3E}">
        <p14:creationId xmlns:p14="http://schemas.microsoft.com/office/powerpoint/2010/main" val="2221804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u="sng" dirty="0">
                <a:solidFill>
                  <a:srgbClr val="FF0000"/>
                </a:solidFill>
              </a:rPr>
              <a:t>実際の</a:t>
            </a:r>
            <a:r>
              <a:rPr kumimoji="1" lang="ja-JP" altLang="en-US" dirty="0"/>
              <a:t>信号を扱う際に問題となるのが様々な要因から生じるノイズ</a:t>
            </a:r>
            <a:r>
              <a:rPr kumimoji="1" lang="ja-JP" altLang="en-US"/>
              <a:t>です．</a:t>
            </a:r>
            <a:endParaRPr kumimoji="1" lang="en-US" altLang="ja-JP" dirty="0"/>
          </a:p>
          <a:p>
            <a:r>
              <a:rPr kumimoji="1" lang="ja-JP" altLang="en-US"/>
              <a:t>各要因</a:t>
            </a:r>
            <a:r>
              <a:rPr kumimoji="1" lang="ja-JP" altLang="en-US" dirty="0"/>
              <a:t>ごとにノイズの種類は</a:t>
            </a:r>
            <a:r>
              <a:rPr kumimoji="1" lang="ja-JP" altLang="en-US"/>
              <a:t>異なってきます．</a:t>
            </a:r>
            <a:endParaRPr kumimoji="1" lang="en-US" altLang="ja-JP" dirty="0"/>
          </a:p>
          <a:p>
            <a:endParaRPr kumimoji="1" lang="en-US" altLang="ja-JP" dirty="0"/>
          </a:p>
          <a:p>
            <a:r>
              <a:rPr kumimoji="1" lang="ja-JP" altLang="en-US"/>
              <a:t>その一例としてホワイトノイズであったり，熱雑音，ショットノイズ，フリッカノイズなどがあります．</a:t>
            </a:r>
            <a:endParaRPr kumimoji="1" lang="en-US" altLang="ja-JP" dirty="0"/>
          </a:p>
          <a:p>
            <a:endParaRPr kumimoji="1" lang="en-US" altLang="ja-JP" dirty="0"/>
          </a:p>
          <a:p>
            <a:r>
              <a:rPr kumimoji="1" lang="ja-JP" altLang="en-US"/>
              <a:t>信号を扱う際に問題となるノイズはこれ以外にもたくさん存在します．</a:t>
            </a:r>
            <a:endParaRPr kumimoji="1" lang="en-US" altLang="ja-JP" dirty="0"/>
          </a:p>
          <a:p>
            <a:endParaRPr kumimoji="1" lang="en-US" altLang="ja-JP" dirty="0"/>
          </a:p>
          <a:p>
            <a:r>
              <a:rPr kumimoji="1" lang="ja-JP" altLang="en-US"/>
              <a:t>しかし，今回本研究において私たちが着目するノイズは，ある特定の周波数に発生するノイズです．</a:t>
            </a:r>
            <a:endParaRPr kumimoji="1" lang="en-US" altLang="ja-JP" dirty="0"/>
          </a:p>
          <a:p>
            <a:endParaRPr kumimoji="1" lang="en-US" altLang="ja-JP" dirty="0"/>
          </a:p>
          <a:p>
            <a:r>
              <a:rPr kumimoji="1" lang="ja-JP" altLang="en-US"/>
              <a:t>その</a:t>
            </a:r>
            <a:r>
              <a:rPr kumimoji="1" lang="ja-JP" altLang="en-US" dirty="0"/>
              <a:t>例として電源から生じる電源ノイズやモーターの回転によるノイズが</a:t>
            </a:r>
            <a:r>
              <a:rPr kumimoji="1" lang="ja-JP" altLang="en-US"/>
              <a:t>挙げられます．</a:t>
            </a:r>
            <a:endParaRPr kumimoji="1" lang="en-US" altLang="ja-JP" dirty="0"/>
          </a:p>
          <a:p>
            <a:endParaRPr kumimoji="1" lang="en-US" altLang="ja-JP" dirty="0"/>
          </a:p>
          <a:p>
            <a:r>
              <a:rPr kumimoji="1" lang="ja-JP" altLang="en-US"/>
              <a:t>家庭用のコンセントから得られる電力の周波数は地域ごとに異なり，関東</a:t>
            </a:r>
            <a:r>
              <a:rPr kumimoji="1" lang="ja-JP" altLang="en-US" dirty="0"/>
              <a:t>であれば</a:t>
            </a:r>
            <a:r>
              <a:rPr kumimoji="1" lang="en-US" altLang="ja-JP" dirty="0"/>
              <a:t>50 Hz</a:t>
            </a:r>
            <a:r>
              <a:rPr kumimoji="1" lang="ja-JP" altLang="en-US" dirty="0"/>
              <a:t>関西であれば</a:t>
            </a:r>
            <a:r>
              <a:rPr kumimoji="1" lang="en-US" altLang="ja-JP" dirty="0"/>
              <a:t>60 Hz</a:t>
            </a:r>
            <a:r>
              <a:rPr kumimoji="1" lang="ja-JP" altLang="en-US" dirty="0"/>
              <a:t>の</a:t>
            </a:r>
            <a:r>
              <a:rPr kumimoji="1" lang="ja-JP" altLang="en-US"/>
              <a:t>周波数で電源によるノイズが必ず生じます．</a:t>
            </a:r>
            <a:endParaRPr kumimoji="1" lang="en-US" altLang="ja-JP" dirty="0"/>
          </a:p>
          <a:p>
            <a:endParaRPr kumimoji="1" lang="en-US" altLang="ja-JP" dirty="0"/>
          </a:p>
          <a:p>
            <a:r>
              <a:rPr kumimoji="1" lang="ja-JP" altLang="en-US"/>
              <a:t>一方</a:t>
            </a:r>
            <a:r>
              <a:rPr kumimoji="1" lang="ja-JP" altLang="en-US" dirty="0"/>
              <a:t>，モーター</a:t>
            </a:r>
            <a:r>
              <a:rPr kumimoji="1" lang="ja-JP" altLang="en-US"/>
              <a:t>に関して言えば，例えば図のようにモーターとマシンを繋ぐ回転軸が回転する際にずれて</a:t>
            </a:r>
            <a:r>
              <a:rPr kumimoji="1" lang="ja-JP" altLang="en-US" dirty="0"/>
              <a:t>回転してしまうことにより，軸に振動が生じ特定の周波数でノイズが生じて</a:t>
            </a:r>
            <a:r>
              <a:rPr kumimoji="1" lang="ja-JP" altLang="en-US"/>
              <a:t>しまいます．</a:t>
            </a:r>
            <a:endParaRPr kumimoji="1" lang="en-US" altLang="ja-JP" dirty="0"/>
          </a:p>
          <a:p>
            <a:endParaRPr kumimoji="1" lang="en-US" altLang="ja-JP" dirty="0"/>
          </a:p>
          <a:p>
            <a:r>
              <a:rPr kumimoji="1" lang="ja-JP" altLang="en-US"/>
              <a:t>このようにして，特定の周波数に発生するノイズは除去しなければなりません．</a:t>
            </a:r>
            <a:endParaRPr kumimoji="1" lang="en-US" altLang="ja-JP" dirty="0"/>
          </a:p>
          <a:p>
            <a:endParaRPr kumimoji="1" lang="en-US" altLang="ja-JP" dirty="0"/>
          </a:p>
          <a:p>
            <a:r>
              <a:rPr kumimoji="1" lang="en-US" altLang="ja-JP" dirty="0"/>
              <a:t>2:00</a:t>
            </a:r>
          </a:p>
          <a:p>
            <a:r>
              <a:rPr kumimoji="1" lang="en-US" altLang="ja-JP" dirty="0"/>
              <a:t>1:35</a:t>
            </a:r>
          </a:p>
          <a:p>
            <a:endParaRPr kumimoji="1" lang="en-US" altLang="ja-JP" dirty="0"/>
          </a:p>
          <a:p>
            <a:r>
              <a:rPr kumimoji="1" lang="ja-JP" altLang="en-US"/>
              <a:t>全ての周波数で同じ強度となるホワイトノイズ</a:t>
            </a:r>
            <a:endParaRPr kumimoji="1" lang="en-US" altLang="ja-JP" dirty="0"/>
          </a:p>
          <a:p>
            <a:r>
              <a:rPr kumimoji="1" lang="ja-JP" altLang="en-US"/>
              <a:t>抵抗の中で発生する電子の熱振動による熱雑音</a:t>
            </a:r>
            <a:endParaRPr kumimoji="1" lang="en-US" altLang="ja-JP" dirty="0"/>
          </a:p>
          <a:p>
            <a:r>
              <a:rPr kumimoji="1" lang="ja-JP" altLang="en-US"/>
              <a:t>他にも光の粒である光子の粒子数が</a:t>
            </a:r>
            <a:endParaRPr kumimoji="1" lang="en-US" altLang="ja-JP" dirty="0"/>
          </a:p>
          <a:p>
            <a:r>
              <a:rPr kumimoji="1" lang="ja-JP" altLang="en-US"/>
              <a:t>変動することによって発生するショットノイズや，自然界のあらゆる揺らぎに見られるフリッカノイズなどがあります</a:t>
            </a:r>
            <a:endParaRPr kumimoji="1" lang="en-US" altLang="ja-JP" dirty="0"/>
          </a:p>
          <a:p>
            <a:r>
              <a:rPr kumimoji="1" lang="ja-JP" altLang="en-US"/>
              <a:t>これは先に述べたヒルベルト変換器を用いた手法でモーターの回転する周波数を推定する場合に問題となります．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4</a:t>
            </a:fld>
            <a:endParaRPr kumimoji="1" lang="ja-JP" altLang="en-US"/>
          </a:p>
        </p:txBody>
      </p:sp>
    </p:spTree>
    <p:extLst>
      <p:ext uri="{BB962C8B-B14F-4D97-AF65-F5344CB8AC3E}">
        <p14:creationId xmlns:p14="http://schemas.microsoft.com/office/powerpoint/2010/main" val="76095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ノイズを除去するためにはどのような手法があるのでしょうか．まず私たちは次の三つのフィルタによってノイズを取り除くことを考えました．以降のスライドでここにあげる三つのフィルタをそれぞれ説明します．</a:t>
            </a:r>
            <a:endParaRPr kumimoji="1" lang="en-US" altLang="ja-JP" dirty="0"/>
          </a:p>
          <a:p>
            <a:endParaRPr kumimoji="1" lang="en-US" altLang="ja-JP" dirty="0"/>
          </a:p>
          <a:p>
            <a:endParaRPr kumimoji="1" lang="en-US" altLang="ja-JP" dirty="0"/>
          </a:p>
          <a:p>
            <a:r>
              <a:rPr kumimoji="1" lang="en-US" altLang="ja-JP" dirty="0"/>
              <a:t>22</a:t>
            </a:r>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5</a:t>
            </a:fld>
            <a:endParaRPr kumimoji="1" lang="ja-JP" altLang="en-US"/>
          </a:p>
        </p:txBody>
      </p:sp>
    </p:spTree>
    <p:extLst>
      <p:ext uri="{BB962C8B-B14F-4D97-AF65-F5344CB8AC3E}">
        <p14:creationId xmlns:p14="http://schemas.microsoft.com/office/powerpoint/2010/main" val="200362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信号からノイズを除去しヒルベルト変換する際に考えられるのが，帯域通過フィルタでノイズをとりのぞいたうえでヒルベルト変換するというものです．しかしこのシステムですと，処理の過程で帯域通過フィルタとヒルベルト変換器どちらも用意しなければなりません．それによってシステム全体の次数が上がってしまいます．システムの次数が大きくなってしまうと遅延や，回路規模の増大を招くため，なるべく低次数でシステムを設計しなければなりません．そこで私たちは次にこれらを二つ一緒にするフィルタを考えました．</a:t>
            </a:r>
            <a:endParaRPr kumimoji="1" lang="en-US" altLang="ja-JP" dirty="0"/>
          </a:p>
          <a:p>
            <a:endParaRPr kumimoji="1" lang="en-US" altLang="ja-JP" dirty="0"/>
          </a:p>
          <a:p>
            <a:r>
              <a:rPr kumimoji="1" lang="en-US" altLang="ja-JP" dirty="0"/>
              <a:t>0:53</a:t>
            </a:r>
            <a:endParaRPr kumimoji="1" lang="ja-JP" altLang="en-US"/>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6</a:t>
            </a:fld>
            <a:endParaRPr kumimoji="1" lang="ja-JP" altLang="en-US"/>
          </a:p>
        </p:txBody>
      </p:sp>
    </p:spTree>
    <p:extLst>
      <p:ext uri="{BB962C8B-B14F-4D97-AF65-F5344CB8AC3E}">
        <p14:creationId xmlns:p14="http://schemas.microsoft.com/office/powerpoint/2010/main" val="93131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この左側に見えるのが単純なヒルベルト変換器の振幅特性です．</a:t>
            </a:r>
            <a:endParaRPr kumimoji="1" lang="en-US" altLang="ja-JP" dirty="0"/>
          </a:p>
          <a:p>
            <a:endParaRPr kumimoji="1" lang="en-US" altLang="ja-JP" dirty="0"/>
          </a:p>
          <a:p>
            <a:r>
              <a:rPr kumimoji="1" lang="ja-JP" altLang="en-US"/>
              <a:t>これを図のようにして，振幅特性上に阻止域を持たせてノイズを除去するフィルタにしました．</a:t>
            </a:r>
            <a:endParaRPr kumimoji="1" lang="en-US" altLang="ja-JP" dirty="0"/>
          </a:p>
          <a:p>
            <a:endParaRPr kumimoji="1" lang="en-US" altLang="ja-JP" dirty="0"/>
          </a:p>
          <a:p>
            <a:r>
              <a:rPr kumimoji="1" lang="ja-JP" altLang="en-US"/>
              <a:t>これを今回私たちは帯域通過ヒルベルト変換器と呼ぶことにします．</a:t>
            </a:r>
            <a:endParaRPr kumimoji="1" lang="en-US" altLang="ja-JP" dirty="0"/>
          </a:p>
          <a:p>
            <a:endParaRPr kumimoji="1" lang="en-US" altLang="ja-JP" dirty="0"/>
          </a:p>
          <a:p>
            <a:r>
              <a:rPr kumimoji="1" lang="ja-JP" altLang="en-US"/>
              <a:t>しかしここでも問題となる点が次数の増加です．</a:t>
            </a:r>
            <a:endParaRPr kumimoji="1" lang="en-US" altLang="ja-JP" dirty="0"/>
          </a:p>
          <a:p>
            <a:endParaRPr kumimoji="1" lang="en-US" altLang="ja-JP" dirty="0"/>
          </a:p>
          <a:p>
            <a:r>
              <a:rPr kumimoji="1" lang="ja-JP" altLang="en-US"/>
              <a:t>特にこの帯域通過ヒルベルト変換器では，指定した周波数で十分な減衰量を確保するためには次数が多く必要となり，特定の周波数に対するノイズの除去方法としては効果的ではありません．</a:t>
            </a:r>
            <a:endParaRPr kumimoji="1" lang="en-US" altLang="ja-JP" dirty="0"/>
          </a:p>
          <a:p>
            <a:endParaRPr kumimoji="1" lang="en-US" altLang="ja-JP" dirty="0"/>
          </a:p>
          <a:p>
            <a:r>
              <a:rPr kumimoji="1" lang="ja-JP" altLang="en-US"/>
              <a:t>ここで，もしノイズの周波数が既知であったら特定のノイズを除去する伝送零点によって除去する方がより効率的にノイズを除去でき，しかも必要な次数を削減することができるのではないでしょうか．</a:t>
            </a:r>
            <a:endParaRPr kumimoji="1" lang="en-US" altLang="ja-JP" dirty="0"/>
          </a:p>
          <a:p>
            <a:endParaRPr kumimoji="1" lang="en-US" altLang="ja-JP" dirty="0"/>
          </a:p>
          <a:p>
            <a:r>
              <a:rPr kumimoji="1" lang="ja-JP" altLang="en-US"/>
              <a:t>それについて次のスライドで説明します</a:t>
            </a:r>
            <a:endParaRPr kumimoji="1" lang="en-US" altLang="ja-JP" dirty="0"/>
          </a:p>
          <a:p>
            <a:endParaRPr kumimoji="1" lang="en-US" altLang="ja-JP" dirty="0"/>
          </a:p>
          <a:p>
            <a:endParaRPr kumimoji="1" lang="en-US" altLang="ja-JP" dirty="0"/>
          </a:p>
          <a:p>
            <a:r>
              <a:rPr kumimoji="1" lang="en-US" altLang="ja-JP" dirty="0"/>
              <a:t>1:22</a:t>
            </a:r>
          </a:p>
          <a:p>
            <a:endParaRPr kumimoji="1" lang="en-US" altLang="ja-JP" dirty="0"/>
          </a:p>
          <a:p>
            <a:endParaRPr kumimoji="1" lang="en-US" altLang="ja-JP" dirty="0"/>
          </a:p>
          <a:p>
            <a:r>
              <a:rPr kumimoji="1" lang="ja-JP" altLang="en-US"/>
              <a:t>もしノイズの周波数が既知だったら，伝送零点を使って落とすのが効果的．</a:t>
            </a:r>
            <a:endParaRPr kumimoji="1" lang="en-US" altLang="ja-JP" dirty="0"/>
          </a:p>
          <a:p>
            <a:r>
              <a:rPr kumimoji="1" lang="ja-JP" altLang="en-US"/>
              <a:t>ノイズを落とす方法として</a:t>
            </a:r>
            <a:r>
              <a:rPr kumimoji="1" lang="en-US" altLang="ja-JP" dirty="0"/>
              <a:t>3</a:t>
            </a:r>
            <a:r>
              <a:rPr kumimoji="1" lang="ja-JP" altLang="en-US"/>
              <a:t>つのパターンが考えられる．</a:t>
            </a:r>
            <a:endParaRPr kumimoji="1" lang="en-US" altLang="ja-JP" dirty="0"/>
          </a:p>
          <a:p>
            <a:r>
              <a:rPr kumimoji="1" lang="ja-JP" altLang="en-US"/>
              <a:t>伝送零点は単純に縦続接続するもの，通過域がだめを問題点として説明</a:t>
            </a:r>
            <a:endParaRPr kumimoji="1" lang="en-US" altLang="ja-JP" dirty="0"/>
          </a:p>
          <a:p>
            <a:endParaRPr kumimoji="1" lang="en-US" altLang="ja-JP" dirty="0"/>
          </a:p>
          <a:p>
            <a:r>
              <a:rPr kumimoji="1" lang="ja-JP" altLang="en-US"/>
              <a:t>そこで今回提案するものとして，帯域通過ヒルベルト変換器を</a:t>
            </a:r>
            <a:endParaRPr kumimoji="1" lang="en-US" altLang="ja-JP" dirty="0"/>
          </a:p>
        </p:txBody>
      </p:sp>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7</a:t>
            </a:fld>
            <a:endParaRPr kumimoji="1" lang="ja-JP" altLang="en-US"/>
          </a:p>
        </p:txBody>
      </p:sp>
    </p:spTree>
    <p:extLst>
      <p:ext uri="{BB962C8B-B14F-4D97-AF65-F5344CB8AC3E}">
        <p14:creationId xmlns:p14="http://schemas.microsoft.com/office/powerpoint/2010/main" val="19684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ノイズの周波数が既知の場合，今回は正規化角周波数で</a:t>
                </a:r>
                <a14:m>
                  <m:oMath xmlns:m="http://schemas.openxmlformats.org/officeDocument/2006/math">
                    <m:r>
                      <a:rPr kumimoji="1" lang="en-US" altLang="ja-JP" b="0" i="1" smtClean="0">
                        <a:latin typeface="Cambria Math" panose="02040503050406030204" pitchFamily="18" charset="0"/>
                      </a:rPr>
                      <m:t>0.1</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0.15</m:t>
                    </m:r>
                    <m:r>
                      <a:rPr kumimoji="1" lang="en-US" altLang="ja-JP" b="0" i="1" smtClean="0">
                        <a:latin typeface="Cambria Math" panose="02040503050406030204" pitchFamily="18" charset="0"/>
                      </a:rPr>
                      <m:t>𝜋</m:t>
                    </m:r>
                  </m:oMath>
                </a14:m>
                <a:r>
                  <a:rPr kumimoji="1" lang="ja-JP" altLang="en-US"/>
                  <a:t>にノイズが生じた，と仮定します．</a:t>
                </a:r>
                <a:endParaRPr kumimoji="1" lang="en-US" altLang="ja-JP" dirty="0"/>
              </a:p>
              <a:p>
                <a:endParaRPr kumimoji="1" lang="en-US" altLang="ja-JP" dirty="0"/>
              </a:p>
              <a:p>
                <a:r>
                  <a:rPr kumimoji="1" lang="ja-JP" altLang="en-US"/>
                  <a:t>これを特定の周波数のみ局所的に減衰させる伝送零点を同じ</a:t>
                </a:r>
                <a14:m>
                  <m:oMath xmlns:m="http://schemas.openxmlformats.org/officeDocument/2006/math">
                    <m:r>
                      <a:rPr kumimoji="1" lang="en-US" altLang="ja-JP" b="0" i="1" smtClean="0">
                        <a:latin typeface="Cambria Math" panose="02040503050406030204" pitchFamily="18" charset="0"/>
                      </a:rPr>
                      <m:t>0.1</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0.15</m:t>
                    </m:r>
                    <m:r>
                      <a:rPr kumimoji="1" lang="en-US" altLang="ja-JP" b="0" i="1" smtClean="0">
                        <a:latin typeface="Cambria Math" panose="02040503050406030204" pitchFamily="18" charset="0"/>
                      </a:rPr>
                      <m:t>𝜋</m:t>
                    </m:r>
                  </m:oMath>
                </a14:m>
                <a:r>
                  <a:rPr kumimoji="1" lang="ja-JP" altLang="en-US"/>
                  <a:t>に置きます．</a:t>
                </a:r>
                <a:endParaRPr kumimoji="1" lang="en-US" altLang="ja-JP" dirty="0"/>
              </a:p>
              <a:p>
                <a:endParaRPr kumimoji="1" lang="en-US" altLang="ja-JP" dirty="0"/>
              </a:p>
              <a:p>
                <a:r>
                  <a:rPr kumimoji="1" lang="ja-JP" altLang="en-US"/>
                  <a:t>まず左の図にそれぞれのフィルタの振幅特性を示します</a:t>
                </a:r>
                <a:endParaRPr kumimoji="1" lang="en-US" altLang="ja-JP" dirty="0"/>
              </a:p>
              <a:p>
                <a:endParaRPr kumimoji="1" lang="en-US" altLang="ja-JP" dirty="0"/>
              </a:p>
              <a:p>
                <a:r>
                  <a:rPr kumimoji="1" lang="ja-JP" altLang="en-US"/>
                  <a:t>図の緑が二つのノイズの位置すなわち伝送零点を置く位置で，</a:t>
                </a:r>
                <a:endParaRPr kumimoji="1" lang="en-US" altLang="ja-JP" dirty="0"/>
              </a:p>
              <a:p>
                <a:endParaRPr kumimoji="1" lang="en-US" altLang="ja-JP" dirty="0"/>
              </a:p>
              <a:p>
                <a:r>
                  <a:rPr kumimoji="1" lang="ja-JP" altLang="en-US"/>
                  <a:t>青がその伝送零点フィルタです．</a:t>
                </a:r>
                <a:endParaRPr kumimoji="1" lang="en-US" altLang="ja-JP" dirty="0"/>
              </a:p>
              <a:p>
                <a:endParaRPr kumimoji="1" lang="en-US" altLang="ja-JP" dirty="0"/>
              </a:p>
              <a:p>
                <a:r>
                  <a:rPr kumimoji="1" lang="ja-JP" altLang="en-US"/>
                  <a:t>そしてこれに赤の帯域通過ヒルベルト変換器を縦属接続します．</a:t>
                </a:r>
                <a:endParaRPr kumimoji="1" lang="en-US" altLang="ja-JP" dirty="0"/>
              </a:p>
              <a:p>
                <a:endParaRPr kumimoji="1" lang="en-US" altLang="ja-JP" dirty="0"/>
              </a:p>
              <a:p>
                <a:r>
                  <a:rPr kumimoji="1" lang="ja-JP" altLang="en-US"/>
                  <a:t>すると黄色のようなフィルタになりました．</a:t>
                </a:r>
                <a:endParaRPr kumimoji="1" lang="en-US" altLang="ja-JP" dirty="0"/>
              </a:p>
              <a:p>
                <a:endParaRPr kumimoji="1" lang="en-US" altLang="ja-JP" dirty="0"/>
              </a:p>
              <a:p>
                <a:r>
                  <a:rPr kumimoji="1" lang="ja-JP" altLang="en-US"/>
                  <a:t>これを見ていただくとわかる通り黄色のフィルタの振幅特性は通過域に当たる部分の特性が劣化してしまっていることが確認できます．</a:t>
                </a:r>
                <a:endParaRPr kumimoji="1" lang="en-US" altLang="ja-JP" dirty="0"/>
              </a:p>
              <a:p>
                <a:endParaRPr kumimoji="1" lang="en-US" altLang="ja-JP" dirty="0"/>
              </a:p>
              <a:p>
                <a:r>
                  <a:rPr kumimoji="1" lang="ja-JP" altLang="en-US"/>
                  <a:t>これは青の伝送零点フィルタに赤の帯域通過ヒルベルト変換器を単純に従属接続してしまったためと考えます．</a:t>
                </a:r>
                <a:endParaRPr kumimoji="1" lang="en-US" altLang="ja-JP" dirty="0"/>
              </a:p>
              <a:p>
                <a:endParaRPr kumimoji="1" lang="en-US" altLang="ja-JP" dirty="0"/>
              </a:p>
              <a:p>
                <a:r>
                  <a:rPr kumimoji="1" lang="en-US" altLang="ja-JP" dirty="0"/>
                  <a:t>1:12</a:t>
                </a:r>
              </a:p>
            </p:txBody>
          </p:sp>
        </mc:Choice>
        <mc:Fallback xmlns="">
          <p:sp>
            <p:nvSpPr>
              <p:cNvPr id="3" name="ノート プレースホルダー 2"/>
              <p:cNvSpPr>
                <a:spLocks noGrp="1"/>
              </p:cNvSpPr>
              <p:nvPr>
                <p:ph type="body" idx="1"/>
              </p:nvPr>
            </p:nvSpPr>
            <p:spPr/>
            <p:txBody>
              <a:bodyPr/>
              <a:lstStyle/>
              <a:p>
                <a:r>
                  <a:rPr kumimoji="1" lang="ja-JP" altLang="en-US"/>
                  <a:t>ノイズの周波数が既知の場合，今回は正規化角周波数で</a:t>
                </a:r>
                <a:r>
                  <a:rPr kumimoji="1" lang="en-US" altLang="ja-JP" b="0" i="0">
                    <a:latin typeface="Cambria Math" panose="02040503050406030204" pitchFamily="18" charset="0"/>
                  </a:rPr>
                  <a:t>0.1𝜋 </a:t>
                </a:r>
                <a:r>
                  <a:rPr kumimoji="1" lang="ja-JP" altLang="en-US" b="0" i="0">
                    <a:latin typeface="Cambria Math" panose="02040503050406030204" pitchFamily="18" charset="0"/>
                  </a:rPr>
                  <a:t>と</a:t>
                </a:r>
                <a:r>
                  <a:rPr kumimoji="1" lang="en-US" altLang="ja-JP" b="0" i="0">
                    <a:latin typeface="Cambria Math" panose="02040503050406030204" pitchFamily="18" charset="0"/>
                  </a:rPr>
                  <a:t>0.15𝜋</a:t>
                </a:r>
                <a:r>
                  <a:rPr kumimoji="1" lang="ja-JP" altLang="en-US"/>
                  <a:t>にノイズが生じた，と仮定します．これを特定の周波数のみ局所的に減衰させる伝送零点を同じ</a:t>
                </a:r>
                <a:r>
                  <a:rPr kumimoji="1" lang="en-US" altLang="ja-JP" b="0" i="0">
                    <a:latin typeface="Cambria Math" panose="02040503050406030204" pitchFamily="18" charset="0"/>
                  </a:rPr>
                  <a:t>0.1𝜋 </a:t>
                </a:r>
                <a:r>
                  <a:rPr kumimoji="1" lang="ja-JP" altLang="en-US" b="0" i="0">
                    <a:latin typeface="Cambria Math" panose="02040503050406030204" pitchFamily="18" charset="0"/>
                  </a:rPr>
                  <a:t>と</a:t>
                </a:r>
                <a:r>
                  <a:rPr kumimoji="1" lang="en-US" altLang="ja-JP" b="0" i="0">
                    <a:latin typeface="Cambria Math" panose="02040503050406030204" pitchFamily="18" charset="0"/>
                  </a:rPr>
                  <a:t>0.15𝜋</a:t>
                </a:r>
                <a:r>
                  <a:rPr kumimoji="1" lang="ja-JP" altLang="en-US"/>
                  <a:t>に置きます．まず左の図にそれぞれのフィルタの振幅特性を示します図の緑が二つのノイズの位置すなわち伝送零点を置く位置で，青がその伝送零点フィルタです．そしてこれに赤の帯域通過ヒルベルト変換器を縦属接続します．すると黄色のようなフィルタになりました．これを見ていただくとわかる通り黄色のフィルタの振幅特性は通過域に当たる部分の特性が劣化してしまっていることが確認できます．これは青の伝送零点フィルタに赤の帯域通過ヒルベルト変換器を単純に従属接続してしまったためと考え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222CA752-4BBA-7749-ABC6-6B72D841244A}" type="slidenum">
              <a:rPr kumimoji="1" lang="ja-JP" altLang="en-US" smtClean="0"/>
              <a:t>8</a:t>
            </a:fld>
            <a:endParaRPr kumimoji="1" lang="ja-JP" altLang="en-US"/>
          </a:p>
        </p:txBody>
      </p:sp>
    </p:spTree>
    <p:extLst>
      <p:ext uri="{BB962C8B-B14F-4D97-AF65-F5344CB8AC3E}">
        <p14:creationId xmlns:p14="http://schemas.microsoft.com/office/powerpoint/2010/main" val="71782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420FB2F-D67A-8947-A2FA-C38261BCF3A1}" type="datetime1">
              <a:rPr kumimoji="1" lang="ja-JP" altLang="en-US" smtClean="0"/>
              <a:t>2021/10/14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350700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B311DBC-9401-024B-B06E-F59F3D6F88AC}" type="datetime1">
              <a:rPr kumimoji="1" lang="ja-JP" altLang="en-US" smtClean="0"/>
              <a:t>2021/10/14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356424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5FD244B-FD6D-D144-8A07-D6B9E9DE45D9}" type="datetime1">
              <a:rPr kumimoji="1" lang="ja-JP" altLang="en-US" smtClean="0"/>
              <a:t>2021/10/14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393176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3BD11C-E21B-C14F-85AC-9F49CFA86DD8}" type="datetime1">
              <a:rPr kumimoji="1" lang="ja-JP" altLang="en-US" smtClean="0"/>
              <a:t>2021/10/14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329740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2175828-A761-424E-A03E-9EEFF9177768}"/>
              </a:ext>
            </a:extLst>
          </p:cNvPr>
          <p:cNvSpPr/>
          <p:nvPr userDrawn="1"/>
        </p:nvSpPr>
        <p:spPr>
          <a:xfrm>
            <a:off x="8515350" y="117941"/>
            <a:ext cx="545147" cy="50918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350" b="0" i="0">
              <a:latin typeface="Segoe UI" panose="020B0502040204020203" pitchFamily="34" charset="0"/>
            </a:endParaRPr>
          </a:p>
        </p:txBody>
      </p:sp>
      <p:sp>
        <p:nvSpPr>
          <p:cNvPr id="9" name="スライド番号プレースホルダー 5">
            <a:extLst>
              <a:ext uri="{FF2B5EF4-FFF2-40B4-BE49-F238E27FC236}">
                <a16:creationId xmlns:a16="http://schemas.microsoft.com/office/drawing/2014/main" id="{A30DBB7A-B71C-AA40-9AF9-10384DE19581}"/>
              </a:ext>
            </a:extLst>
          </p:cNvPr>
          <p:cNvSpPr txBox="1">
            <a:spLocks/>
          </p:cNvSpPr>
          <p:nvPr userDrawn="1"/>
        </p:nvSpPr>
        <p:spPr>
          <a:xfrm>
            <a:off x="8384123" y="262005"/>
            <a:ext cx="759877" cy="365125"/>
          </a:xfrm>
          <a:prstGeom prst="rect">
            <a:avLst/>
          </a:prstGeom>
        </p:spPr>
        <p:txBody>
          <a:bodyPr vert="horz" lIns="91440" tIns="45720" rIns="91440" bIns="45720" rtlCol="0" anchor="ctr"/>
          <a:lstStyle>
            <a:defPPr>
              <a:defRPr lang="en-US"/>
            </a:defPPr>
            <a:lvl1pPr marL="0" algn="r" defTabSz="457200" rtl="0" eaLnBrk="1" latinLnBrk="0" hangingPunct="1">
              <a:defRPr sz="2800" kern="1200" baseline="0">
                <a:solidFill>
                  <a:schemeClr val="bg1"/>
                </a:solidFill>
                <a:latin typeface="メイリオ" panose="020B0604030504040204" pitchFamily="34" charset="-128"/>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4E05EE-075C-A741-99B9-4DBE034FEEDB}" type="slidenum">
              <a:rPr lang="ja-JP" altLang="en-US" smtClean="0">
                <a:latin typeface="Segoe UI" panose="020B0502040204020203" pitchFamily="34" charset="0"/>
                <a:cs typeface="Segoe UI" panose="020B0502040204020203" pitchFamily="34" charset="0"/>
              </a:rPr>
              <a:pPr/>
              <a:t>‹#›</a:t>
            </a:fld>
            <a:endParaRPr lang="ja-JP" altLang="en-US">
              <a:latin typeface="Segoe UI" panose="020B0502040204020203" pitchFamily="34" charset="0"/>
              <a:cs typeface="Segoe UI" panose="020B0502040204020203" pitchFamily="34" charset="0"/>
            </a:endParaRPr>
          </a:p>
        </p:txBody>
      </p:sp>
      <p:sp>
        <p:nvSpPr>
          <p:cNvPr id="10" name="正方形/長方形 9">
            <a:extLst>
              <a:ext uri="{FF2B5EF4-FFF2-40B4-BE49-F238E27FC236}">
                <a16:creationId xmlns:a16="http://schemas.microsoft.com/office/drawing/2014/main" id="{D16ECB8E-FF4B-964F-8790-E799150B1F01}"/>
              </a:ext>
            </a:extLst>
          </p:cNvPr>
          <p:cNvSpPr/>
          <p:nvPr userDrawn="1"/>
        </p:nvSpPr>
        <p:spPr>
          <a:xfrm>
            <a:off x="140598" y="101103"/>
            <a:ext cx="45719" cy="52602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11" name="正方形/長方形 10">
            <a:extLst>
              <a:ext uri="{FF2B5EF4-FFF2-40B4-BE49-F238E27FC236}">
                <a16:creationId xmlns:a16="http://schemas.microsoft.com/office/drawing/2014/main" id="{290CB21D-90D2-274D-A5B3-6560CFA9AE92}"/>
              </a:ext>
            </a:extLst>
          </p:cNvPr>
          <p:cNvSpPr/>
          <p:nvPr userDrawn="1"/>
        </p:nvSpPr>
        <p:spPr>
          <a:xfrm rot="5400000">
            <a:off x="4256961" y="-3489232"/>
            <a:ext cx="10800" cy="82435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15" name="タイトル 14">
            <a:extLst>
              <a:ext uri="{FF2B5EF4-FFF2-40B4-BE49-F238E27FC236}">
                <a16:creationId xmlns:a16="http://schemas.microsoft.com/office/drawing/2014/main" id="{BA61B11F-A39D-C342-BE2D-35AC754AEEDD}"/>
              </a:ext>
            </a:extLst>
          </p:cNvPr>
          <p:cNvSpPr>
            <a:spLocks noGrp="1"/>
          </p:cNvSpPr>
          <p:nvPr>
            <p:ph type="title"/>
          </p:nvPr>
        </p:nvSpPr>
        <p:spPr>
          <a:xfrm>
            <a:off x="163457" y="70301"/>
            <a:ext cx="7886700" cy="679984"/>
          </a:xfrm>
        </p:spPr>
        <p:txBody>
          <a:bodyPr>
            <a:normAutofit/>
          </a:bodyPr>
          <a:lstStyle>
            <a:lvl1pPr>
              <a:defRPr sz="3600" b="1"/>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58EA11-BEBF-F24D-B05D-B80B0EADE5F5}"/>
              </a:ext>
            </a:extLst>
          </p:cNvPr>
          <p:cNvSpPr>
            <a:spLocks noGrp="1"/>
          </p:cNvSpPr>
          <p:nvPr>
            <p:ph sz="quarter" idx="10"/>
          </p:nvPr>
        </p:nvSpPr>
        <p:spPr>
          <a:xfrm>
            <a:off x="185738" y="1135063"/>
            <a:ext cx="8874125" cy="558958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840523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pSp>
        <p:nvGrpSpPr>
          <p:cNvPr id="51" name="グループ化 50">
            <a:extLst>
              <a:ext uri="{FF2B5EF4-FFF2-40B4-BE49-F238E27FC236}">
                <a16:creationId xmlns:a16="http://schemas.microsoft.com/office/drawing/2014/main" id="{A96BBA28-4DE6-9747-AE41-3B222AB267A2}"/>
              </a:ext>
            </a:extLst>
          </p:cNvPr>
          <p:cNvGrpSpPr/>
          <p:nvPr userDrawn="1"/>
        </p:nvGrpSpPr>
        <p:grpSpPr>
          <a:xfrm>
            <a:off x="2541248" y="5313802"/>
            <a:ext cx="6246675" cy="1015370"/>
            <a:chOff x="2517387" y="1359668"/>
            <a:chExt cx="6246675" cy="1015370"/>
          </a:xfrm>
        </p:grpSpPr>
        <p:sp>
          <p:nvSpPr>
            <p:cNvPr id="52" name="片側の 2 つの角を丸めた四角形 51">
              <a:extLst>
                <a:ext uri="{FF2B5EF4-FFF2-40B4-BE49-F238E27FC236}">
                  <a16:creationId xmlns:a16="http://schemas.microsoft.com/office/drawing/2014/main" id="{7FF845C0-96CD-FE4D-BCC0-F40979FE8769}"/>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3A79B5F-6C23-0B4B-B307-C4432595177E}"/>
                </a:ext>
              </a:extLst>
            </p:cNvPr>
            <p:cNvSpPr txBox="1"/>
            <p:nvPr userDrawn="1"/>
          </p:nvSpPr>
          <p:spPr>
            <a:xfrm>
              <a:off x="2914564" y="1635994"/>
              <a:ext cx="2920992" cy="461665"/>
            </a:xfrm>
            <a:prstGeom prst="rect">
              <a:avLst/>
            </a:prstGeom>
            <a:noFill/>
          </p:spPr>
          <p:txBody>
            <a:bodyPr wrap="none" rtlCol="0">
              <a:spAutoFit/>
            </a:bodyPr>
            <a:lstStyle/>
            <a:p>
              <a:r>
                <a:rPr kumimoji="1" lang="en-US" altLang="ja-JP" dirty="0"/>
                <a:t> •</a:t>
              </a:r>
              <a:r>
                <a:rPr kumimoji="1" lang="ja-JP" altLang="en-US"/>
                <a:t>  </a:t>
              </a:r>
              <a:r>
                <a:rPr kumimoji="1" lang="ja-JP" altLang="en-US" sz="2400"/>
                <a:t>テキストテキスト</a:t>
              </a:r>
            </a:p>
          </p:txBody>
        </p:sp>
      </p:grpSp>
      <p:grpSp>
        <p:nvGrpSpPr>
          <p:cNvPr id="48" name="グループ化 47">
            <a:extLst>
              <a:ext uri="{FF2B5EF4-FFF2-40B4-BE49-F238E27FC236}">
                <a16:creationId xmlns:a16="http://schemas.microsoft.com/office/drawing/2014/main" id="{175FE2E6-BADA-C041-A104-D0F2DA35A47F}"/>
              </a:ext>
            </a:extLst>
          </p:cNvPr>
          <p:cNvGrpSpPr/>
          <p:nvPr userDrawn="1"/>
        </p:nvGrpSpPr>
        <p:grpSpPr>
          <a:xfrm>
            <a:off x="2541248" y="3995582"/>
            <a:ext cx="6246675" cy="1015370"/>
            <a:chOff x="2517387" y="1359668"/>
            <a:chExt cx="6246675" cy="1015370"/>
          </a:xfrm>
        </p:grpSpPr>
        <p:sp>
          <p:nvSpPr>
            <p:cNvPr id="49" name="片側の 2 つの角を丸めた四角形 48">
              <a:extLst>
                <a:ext uri="{FF2B5EF4-FFF2-40B4-BE49-F238E27FC236}">
                  <a16:creationId xmlns:a16="http://schemas.microsoft.com/office/drawing/2014/main" id="{B7CBD107-E610-0642-9660-57B391878094}"/>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1954C23F-C370-9C4E-BE65-FDA347F4026C}"/>
                </a:ext>
              </a:extLst>
            </p:cNvPr>
            <p:cNvSpPr txBox="1"/>
            <p:nvPr userDrawn="1"/>
          </p:nvSpPr>
          <p:spPr>
            <a:xfrm>
              <a:off x="2914564" y="1635994"/>
              <a:ext cx="2920992" cy="461665"/>
            </a:xfrm>
            <a:prstGeom prst="rect">
              <a:avLst/>
            </a:prstGeom>
            <a:noFill/>
          </p:spPr>
          <p:txBody>
            <a:bodyPr wrap="none" rtlCol="0">
              <a:spAutoFit/>
            </a:bodyPr>
            <a:lstStyle/>
            <a:p>
              <a:r>
                <a:rPr kumimoji="1" lang="en-US" altLang="ja-JP" dirty="0"/>
                <a:t> •</a:t>
              </a:r>
              <a:r>
                <a:rPr kumimoji="1" lang="ja-JP" altLang="en-US"/>
                <a:t>  </a:t>
              </a:r>
              <a:r>
                <a:rPr kumimoji="1" lang="ja-JP" altLang="en-US" sz="2400"/>
                <a:t>テキストテキスト</a:t>
              </a:r>
            </a:p>
          </p:txBody>
        </p:sp>
      </p:grpSp>
      <p:grpSp>
        <p:nvGrpSpPr>
          <p:cNvPr id="45" name="グループ化 44">
            <a:extLst>
              <a:ext uri="{FF2B5EF4-FFF2-40B4-BE49-F238E27FC236}">
                <a16:creationId xmlns:a16="http://schemas.microsoft.com/office/drawing/2014/main" id="{288D314D-42D7-7049-AB23-1338A229F260}"/>
              </a:ext>
            </a:extLst>
          </p:cNvPr>
          <p:cNvGrpSpPr/>
          <p:nvPr userDrawn="1"/>
        </p:nvGrpSpPr>
        <p:grpSpPr>
          <a:xfrm>
            <a:off x="2517386" y="2677362"/>
            <a:ext cx="6246675" cy="1015370"/>
            <a:chOff x="2517387" y="1359668"/>
            <a:chExt cx="6246675" cy="1015370"/>
          </a:xfrm>
        </p:grpSpPr>
        <p:sp>
          <p:nvSpPr>
            <p:cNvPr id="46" name="片側の 2 つの角を丸めた四角形 45">
              <a:extLst>
                <a:ext uri="{FF2B5EF4-FFF2-40B4-BE49-F238E27FC236}">
                  <a16:creationId xmlns:a16="http://schemas.microsoft.com/office/drawing/2014/main" id="{4501A8D3-3AC4-1A40-8D27-F7383EB065AF}"/>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6F96EAFC-61C0-464A-9F53-57996B81B2F7}"/>
                </a:ext>
              </a:extLst>
            </p:cNvPr>
            <p:cNvSpPr txBox="1"/>
            <p:nvPr userDrawn="1"/>
          </p:nvSpPr>
          <p:spPr>
            <a:xfrm>
              <a:off x="2914564" y="1635994"/>
              <a:ext cx="2920992" cy="461665"/>
            </a:xfrm>
            <a:prstGeom prst="rect">
              <a:avLst/>
            </a:prstGeom>
            <a:noFill/>
          </p:spPr>
          <p:txBody>
            <a:bodyPr wrap="none" rtlCol="0">
              <a:spAutoFit/>
            </a:bodyPr>
            <a:lstStyle/>
            <a:p>
              <a:r>
                <a:rPr kumimoji="1" lang="en-US" altLang="ja-JP" dirty="0"/>
                <a:t> •</a:t>
              </a:r>
              <a:r>
                <a:rPr kumimoji="1" lang="ja-JP" altLang="en-US"/>
                <a:t>  </a:t>
              </a:r>
              <a:r>
                <a:rPr kumimoji="1" lang="ja-JP" altLang="en-US" sz="2400"/>
                <a:t>テキストテキスト</a:t>
              </a:r>
            </a:p>
          </p:txBody>
        </p:sp>
      </p:grpSp>
      <p:grpSp>
        <p:nvGrpSpPr>
          <p:cNvPr id="41" name="グループ化 40">
            <a:extLst>
              <a:ext uri="{FF2B5EF4-FFF2-40B4-BE49-F238E27FC236}">
                <a16:creationId xmlns:a16="http://schemas.microsoft.com/office/drawing/2014/main" id="{75D72A0C-5174-5544-BCEC-B6C7B9D04307}"/>
              </a:ext>
            </a:extLst>
          </p:cNvPr>
          <p:cNvGrpSpPr/>
          <p:nvPr userDrawn="1"/>
        </p:nvGrpSpPr>
        <p:grpSpPr>
          <a:xfrm>
            <a:off x="2517387" y="1359668"/>
            <a:ext cx="6246675" cy="1015370"/>
            <a:chOff x="2517387" y="1359668"/>
            <a:chExt cx="6246675" cy="1015370"/>
          </a:xfrm>
        </p:grpSpPr>
        <p:sp>
          <p:nvSpPr>
            <p:cNvPr id="30" name="片側の 2 つの角を丸めた四角形 29">
              <a:extLst>
                <a:ext uri="{FF2B5EF4-FFF2-40B4-BE49-F238E27FC236}">
                  <a16:creationId xmlns:a16="http://schemas.microsoft.com/office/drawing/2014/main" id="{9A8C9FF2-2AB6-AF40-A8FA-7755C0E84617}"/>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9B83E4FD-9406-8F4F-B74A-5F57B3EE3B71}"/>
                </a:ext>
              </a:extLst>
            </p:cNvPr>
            <p:cNvSpPr txBox="1"/>
            <p:nvPr userDrawn="1"/>
          </p:nvSpPr>
          <p:spPr>
            <a:xfrm>
              <a:off x="2914564" y="1635994"/>
              <a:ext cx="2920992" cy="461665"/>
            </a:xfrm>
            <a:prstGeom prst="rect">
              <a:avLst/>
            </a:prstGeom>
            <a:noFill/>
          </p:spPr>
          <p:txBody>
            <a:bodyPr wrap="none" rtlCol="0">
              <a:spAutoFit/>
            </a:bodyPr>
            <a:lstStyle/>
            <a:p>
              <a:r>
                <a:rPr kumimoji="1" lang="en-US" altLang="ja-JP" dirty="0"/>
                <a:t> •</a:t>
              </a:r>
              <a:r>
                <a:rPr kumimoji="1" lang="ja-JP" altLang="en-US"/>
                <a:t>  </a:t>
              </a:r>
              <a:r>
                <a:rPr kumimoji="1" lang="ja-JP" altLang="en-US" sz="2400"/>
                <a:t>テキストテキスト</a:t>
              </a:r>
            </a:p>
          </p:txBody>
        </p:sp>
      </p:grpSp>
      <p:sp>
        <p:nvSpPr>
          <p:cNvPr id="6" name="正方形/長方形 5">
            <a:extLst>
              <a:ext uri="{FF2B5EF4-FFF2-40B4-BE49-F238E27FC236}">
                <a16:creationId xmlns:a16="http://schemas.microsoft.com/office/drawing/2014/main" id="{1E086703-D453-F94A-A62E-B63D3FB50760}"/>
              </a:ext>
            </a:extLst>
          </p:cNvPr>
          <p:cNvSpPr/>
          <p:nvPr userDrawn="1"/>
        </p:nvSpPr>
        <p:spPr>
          <a:xfrm>
            <a:off x="8515350" y="117941"/>
            <a:ext cx="545147" cy="50918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350" b="0" i="0">
              <a:latin typeface="Segoe UI" panose="020B0502040204020203" pitchFamily="34" charset="0"/>
            </a:endParaRPr>
          </a:p>
        </p:txBody>
      </p:sp>
      <p:sp>
        <p:nvSpPr>
          <p:cNvPr id="7" name="スライド番号プレースホルダー 5">
            <a:extLst>
              <a:ext uri="{FF2B5EF4-FFF2-40B4-BE49-F238E27FC236}">
                <a16:creationId xmlns:a16="http://schemas.microsoft.com/office/drawing/2014/main" id="{5E262541-BC1A-D94D-B39A-3E7D0F14703C}"/>
              </a:ext>
            </a:extLst>
          </p:cNvPr>
          <p:cNvSpPr txBox="1">
            <a:spLocks/>
          </p:cNvSpPr>
          <p:nvPr userDrawn="1"/>
        </p:nvSpPr>
        <p:spPr>
          <a:xfrm>
            <a:off x="8384123" y="262005"/>
            <a:ext cx="759877" cy="365125"/>
          </a:xfrm>
          <a:prstGeom prst="rect">
            <a:avLst/>
          </a:prstGeom>
        </p:spPr>
        <p:txBody>
          <a:bodyPr vert="horz" lIns="91440" tIns="45720" rIns="91440" bIns="45720" rtlCol="0" anchor="ctr"/>
          <a:lstStyle>
            <a:defPPr>
              <a:defRPr lang="en-US"/>
            </a:defPPr>
            <a:lvl1pPr marL="0" algn="r" defTabSz="457200" rtl="0" eaLnBrk="1" latinLnBrk="0" hangingPunct="1">
              <a:defRPr sz="2800" kern="1200" baseline="0">
                <a:solidFill>
                  <a:schemeClr val="bg1"/>
                </a:solidFill>
                <a:latin typeface="メイリオ" panose="020B0604030504040204" pitchFamily="34" charset="-128"/>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4E05EE-075C-A741-99B9-4DBE034FEEDB}" type="slidenum">
              <a:rPr lang="ja-JP" altLang="en-US" smtClean="0">
                <a:latin typeface="Segoe UI" panose="020B0502040204020203" pitchFamily="34" charset="0"/>
                <a:cs typeface="Segoe UI" panose="020B0502040204020203" pitchFamily="34" charset="0"/>
              </a:rPr>
              <a:pPr/>
              <a:t>‹#›</a:t>
            </a:fld>
            <a:endParaRPr lang="ja-JP" altLang="en-US">
              <a:latin typeface="Segoe UI" panose="020B0502040204020203" pitchFamily="34" charset="0"/>
              <a:cs typeface="Segoe UI" panose="020B0502040204020203" pitchFamily="34" charset="0"/>
            </a:endParaRPr>
          </a:p>
        </p:txBody>
      </p:sp>
      <p:sp>
        <p:nvSpPr>
          <p:cNvPr id="8" name="正方形/長方形 7">
            <a:extLst>
              <a:ext uri="{FF2B5EF4-FFF2-40B4-BE49-F238E27FC236}">
                <a16:creationId xmlns:a16="http://schemas.microsoft.com/office/drawing/2014/main" id="{CFBFF4F9-CDAC-A74B-BB48-71448624D841}"/>
              </a:ext>
            </a:extLst>
          </p:cNvPr>
          <p:cNvSpPr/>
          <p:nvPr userDrawn="1"/>
        </p:nvSpPr>
        <p:spPr>
          <a:xfrm>
            <a:off x="140598" y="101103"/>
            <a:ext cx="45719" cy="83118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9" name="正方形/長方形 8">
            <a:extLst>
              <a:ext uri="{FF2B5EF4-FFF2-40B4-BE49-F238E27FC236}">
                <a16:creationId xmlns:a16="http://schemas.microsoft.com/office/drawing/2014/main" id="{B168AC08-4F30-2547-84A1-923C435B4255}"/>
              </a:ext>
            </a:extLst>
          </p:cNvPr>
          <p:cNvSpPr/>
          <p:nvPr userDrawn="1"/>
        </p:nvSpPr>
        <p:spPr>
          <a:xfrm rot="5400000">
            <a:off x="4256961" y="-3179916"/>
            <a:ext cx="10800" cy="82435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10" name="タイトル 14">
            <a:extLst>
              <a:ext uri="{FF2B5EF4-FFF2-40B4-BE49-F238E27FC236}">
                <a16:creationId xmlns:a16="http://schemas.microsoft.com/office/drawing/2014/main" id="{13A33A3A-4A5C-F94A-8B2F-20D0FDE2E044}"/>
              </a:ext>
            </a:extLst>
          </p:cNvPr>
          <p:cNvSpPr>
            <a:spLocks noGrp="1"/>
          </p:cNvSpPr>
          <p:nvPr>
            <p:ph type="title"/>
          </p:nvPr>
        </p:nvSpPr>
        <p:spPr>
          <a:xfrm>
            <a:off x="163457" y="287138"/>
            <a:ext cx="7886700" cy="679984"/>
          </a:xfrm>
        </p:spPr>
        <p:txBody>
          <a:bodyPr/>
          <a:lstStyle>
            <a:lvl1pPr>
              <a:defRPr b="1"/>
            </a:lvl1pPr>
          </a:lstStyle>
          <a:p>
            <a:r>
              <a:rPr kumimoji="1" lang="ja-JP" altLang="en-US"/>
              <a:t>マスター タイトルの書式設定</a:t>
            </a:r>
          </a:p>
        </p:txBody>
      </p:sp>
      <p:grpSp>
        <p:nvGrpSpPr>
          <p:cNvPr id="36" name="グループ化 35">
            <a:extLst>
              <a:ext uri="{FF2B5EF4-FFF2-40B4-BE49-F238E27FC236}">
                <a16:creationId xmlns:a16="http://schemas.microsoft.com/office/drawing/2014/main" id="{284ADF89-BA4A-244B-AD4B-869B70397357}"/>
              </a:ext>
            </a:extLst>
          </p:cNvPr>
          <p:cNvGrpSpPr/>
          <p:nvPr userDrawn="1"/>
        </p:nvGrpSpPr>
        <p:grpSpPr>
          <a:xfrm>
            <a:off x="379939" y="2574783"/>
            <a:ext cx="2534626" cy="1220531"/>
            <a:chOff x="379939" y="2574783"/>
            <a:chExt cx="2534626" cy="1220531"/>
          </a:xfrm>
        </p:grpSpPr>
        <p:sp>
          <p:nvSpPr>
            <p:cNvPr id="21" name="角丸四角形 20">
              <a:extLst>
                <a:ext uri="{FF2B5EF4-FFF2-40B4-BE49-F238E27FC236}">
                  <a16:creationId xmlns:a16="http://schemas.microsoft.com/office/drawing/2014/main" id="{BA857809-D17C-C942-BEE3-F18E111283AF}"/>
                </a:ext>
              </a:extLst>
            </p:cNvPr>
            <p:cNvSpPr/>
            <p:nvPr userDrawn="1"/>
          </p:nvSpPr>
          <p:spPr>
            <a:xfrm>
              <a:off x="379939" y="2574783"/>
              <a:ext cx="2534626" cy="1220531"/>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22" name="テキスト ボックス 21">
              <a:extLst>
                <a:ext uri="{FF2B5EF4-FFF2-40B4-BE49-F238E27FC236}">
                  <a16:creationId xmlns:a16="http://schemas.microsoft.com/office/drawing/2014/main" id="{863185ED-0CF5-C84A-A52E-A23772F783C4}"/>
                </a:ext>
              </a:extLst>
            </p:cNvPr>
            <p:cNvSpPr txBox="1"/>
            <p:nvPr userDrawn="1"/>
          </p:nvSpPr>
          <p:spPr>
            <a:xfrm>
              <a:off x="427133" y="2892660"/>
              <a:ext cx="2440237" cy="584775"/>
            </a:xfrm>
            <a:prstGeom prst="rect">
              <a:avLst/>
            </a:prstGeom>
            <a:noFill/>
          </p:spPr>
          <p:txBody>
            <a:bodyPr wrap="square" rtlCol="0">
              <a:spAutoFit/>
            </a:bodyPr>
            <a:lstStyle/>
            <a:p>
              <a:pPr algn="ctr"/>
              <a:r>
                <a:rPr kumimoji="1" lang="ja-JP" altLang="en-US" sz="3200" b="0" i="0">
                  <a:solidFill>
                    <a:schemeClr val="bg1"/>
                  </a:solidFill>
                  <a:latin typeface="Segoe UI" panose="020B0502040204020203" pitchFamily="34" charset="0"/>
                </a:rPr>
                <a:t>結果と考察</a:t>
              </a:r>
            </a:p>
          </p:txBody>
        </p:sp>
      </p:grpSp>
      <p:grpSp>
        <p:nvGrpSpPr>
          <p:cNvPr id="38" name="グループ化 37">
            <a:extLst>
              <a:ext uri="{FF2B5EF4-FFF2-40B4-BE49-F238E27FC236}">
                <a16:creationId xmlns:a16="http://schemas.microsoft.com/office/drawing/2014/main" id="{D5A5C4F4-7140-5142-8F6A-37A1DB9A3304}"/>
              </a:ext>
            </a:extLst>
          </p:cNvPr>
          <p:cNvGrpSpPr/>
          <p:nvPr userDrawn="1"/>
        </p:nvGrpSpPr>
        <p:grpSpPr>
          <a:xfrm>
            <a:off x="379939" y="3893003"/>
            <a:ext cx="2534626" cy="1220531"/>
            <a:chOff x="379939" y="3893003"/>
            <a:chExt cx="2534626" cy="1220531"/>
          </a:xfrm>
        </p:grpSpPr>
        <p:sp>
          <p:nvSpPr>
            <p:cNvPr id="31" name="角丸四角形 30">
              <a:extLst>
                <a:ext uri="{FF2B5EF4-FFF2-40B4-BE49-F238E27FC236}">
                  <a16:creationId xmlns:a16="http://schemas.microsoft.com/office/drawing/2014/main" id="{45398D77-8835-634A-81A9-FEA6B248A928}"/>
                </a:ext>
              </a:extLst>
            </p:cNvPr>
            <p:cNvSpPr/>
            <p:nvPr userDrawn="1"/>
          </p:nvSpPr>
          <p:spPr>
            <a:xfrm>
              <a:off x="379939" y="3893003"/>
              <a:ext cx="2534626" cy="1220531"/>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32" name="テキスト ボックス 31">
              <a:extLst>
                <a:ext uri="{FF2B5EF4-FFF2-40B4-BE49-F238E27FC236}">
                  <a16:creationId xmlns:a16="http://schemas.microsoft.com/office/drawing/2014/main" id="{BC8ECE36-734D-4348-9399-666B3D601CAD}"/>
                </a:ext>
              </a:extLst>
            </p:cNvPr>
            <p:cNvSpPr txBox="1"/>
            <p:nvPr userDrawn="1"/>
          </p:nvSpPr>
          <p:spPr>
            <a:xfrm>
              <a:off x="427133" y="4210880"/>
              <a:ext cx="2440237" cy="584775"/>
            </a:xfrm>
            <a:prstGeom prst="rect">
              <a:avLst/>
            </a:prstGeom>
            <a:noFill/>
          </p:spPr>
          <p:txBody>
            <a:bodyPr wrap="square" rtlCol="0">
              <a:spAutoFit/>
            </a:bodyPr>
            <a:lstStyle/>
            <a:p>
              <a:pPr algn="ctr"/>
              <a:r>
                <a:rPr kumimoji="1" lang="ja-JP" altLang="en-US" sz="3200" b="0" i="0">
                  <a:solidFill>
                    <a:schemeClr val="bg1"/>
                  </a:solidFill>
                  <a:latin typeface="Segoe UI" panose="020B0502040204020203" pitchFamily="34" charset="0"/>
                </a:rPr>
                <a:t>結果と考察</a:t>
              </a:r>
            </a:p>
          </p:txBody>
        </p:sp>
      </p:grpSp>
      <p:grpSp>
        <p:nvGrpSpPr>
          <p:cNvPr id="39" name="グループ化 38">
            <a:extLst>
              <a:ext uri="{FF2B5EF4-FFF2-40B4-BE49-F238E27FC236}">
                <a16:creationId xmlns:a16="http://schemas.microsoft.com/office/drawing/2014/main" id="{D28C2A89-AD98-D944-9059-A91B9759EAFF}"/>
              </a:ext>
            </a:extLst>
          </p:cNvPr>
          <p:cNvGrpSpPr/>
          <p:nvPr userDrawn="1"/>
        </p:nvGrpSpPr>
        <p:grpSpPr>
          <a:xfrm>
            <a:off x="379939" y="5211223"/>
            <a:ext cx="2534626" cy="1220531"/>
            <a:chOff x="379939" y="5211223"/>
            <a:chExt cx="2534626" cy="1220531"/>
          </a:xfrm>
        </p:grpSpPr>
        <p:sp>
          <p:nvSpPr>
            <p:cNvPr id="33" name="角丸四角形 32">
              <a:extLst>
                <a:ext uri="{FF2B5EF4-FFF2-40B4-BE49-F238E27FC236}">
                  <a16:creationId xmlns:a16="http://schemas.microsoft.com/office/drawing/2014/main" id="{4E0D149D-D6E7-5F42-B43A-86D794BDD974}"/>
                </a:ext>
              </a:extLst>
            </p:cNvPr>
            <p:cNvSpPr/>
            <p:nvPr userDrawn="1"/>
          </p:nvSpPr>
          <p:spPr>
            <a:xfrm>
              <a:off x="379939" y="5211223"/>
              <a:ext cx="2534626" cy="1220531"/>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34" name="テキスト ボックス 33">
              <a:extLst>
                <a:ext uri="{FF2B5EF4-FFF2-40B4-BE49-F238E27FC236}">
                  <a16:creationId xmlns:a16="http://schemas.microsoft.com/office/drawing/2014/main" id="{AF21D38C-300F-B549-87A7-F7177A3CED27}"/>
                </a:ext>
              </a:extLst>
            </p:cNvPr>
            <p:cNvSpPr txBox="1"/>
            <p:nvPr userDrawn="1"/>
          </p:nvSpPr>
          <p:spPr>
            <a:xfrm>
              <a:off x="427133" y="5529100"/>
              <a:ext cx="2440237" cy="584775"/>
            </a:xfrm>
            <a:prstGeom prst="rect">
              <a:avLst/>
            </a:prstGeom>
            <a:noFill/>
          </p:spPr>
          <p:txBody>
            <a:bodyPr wrap="square" rtlCol="0">
              <a:spAutoFit/>
            </a:bodyPr>
            <a:lstStyle/>
            <a:p>
              <a:pPr algn="ctr"/>
              <a:r>
                <a:rPr kumimoji="1" lang="ja-JP" altLang="en-US" sz="3200" b="0" i="0">
                  <a:solidFill>
                    <a:schemeClr val="bg1"/>
                  </a:solidFill>
                  <a:latin typeface="Segoe UI" panose="020B0502040204020203" pitchFamily="34" charset="0"/>
                </a:rPr>
                <a:t>結果と考察</a:t>
              </a:r>
            </a:p>
          </p:txBody>
        </p:sp>
      </p:grpSp>
      <p:sp>
        <p:nvSpPr>
          <p:cNvPr id="18" name="角丸四角形 17">
            <a:extLst>
              <a:ext uri="{FF2B5EF4-FFF2-40B4-BE49-F238E27FC236}">
                <a16:creationId xmlns:a16="http://schemas.microsoft.com/office/drawing/2014/main" id="{DA73CC9E-B118-0B44-9BF8-ED2C00EED30B}"/>
              </a:ext>
            </a:extLst>
          </p:cNvPr>
          <p:cNvSpPr/>
          <p:nvPr userDrawn="1"/>
        </p:nvSpPr>
        <p:spPr>
          <a:xfrm>
            <a:off x="379939" y="1256563"/>
            <a:ext cx="2534626" cy="1220531"/>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20" name="テキスト ボックス 19">
            <a:extLst>
              <a:ext uri="{FF2B5EF4-FFF2-40B4-BE49-F238E27FC236}">
                <a16:creationId xmlns:a16="http://schemas.microsoft.com/office/drawing/2014/main" id="{C64E59AD-7FFB-344D-BD9F-9C914ABE9343}"/>
              </a:ext>
            </a:extLst>
          </p:cNvPr>
          <p:cNvSpPr txBox="1"/>
          <p:nvPr userDrawn="1"/>
        </p:nvSpPr>
        <p:spPr>
          <a:xfrm>
            <a:off x="427133" y="1574440"/>
            <a:ext cx="2440237" cy="584775"/>
          </a:xfrm>
          <a:prstGeom prst="rect">
            <a:avLst/>
          </a:prstGeom>
          <a:noFill/>
        </p:spPr>
        <p:txBody>
          <a:bodyPr wrap="square" rtlCol="0">
            <a:spAutoFit/>
          </a:bodyPr>
          <a:lstStyle/>
          <a:p>
            <a:pPr algn="ctr"/>
            <a:r>
              <a:rPr kumimoji="1" lang="ja-JP" altLang="en-US" sz="3200" b="0" i="0">
                <a:solidFill>
                  <a:schemeClr val="bg1"/>
                </a:solidFill>
                <a:latin typeface="Segoe UI" panose="020B0502040204020203" pitchFamily="34" charset="0"/>
              </a:rPr>
              <a:t>結果と考察</a:t>
            </a:r>
          </a:p>
        </p:txBody>
      </p:sp>
    </p:spTree>
    <p:extLst>
      <p:ext uri="{BB962C8B-B14F-4D97-AF65-F5344CB8AC3E}">
        <p14:creationId xmlns:p14="http://schemas.microsoft.com/office/powerpoint/2010/main" val="395193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AB1E680-2AD5-3B48-8BA9-453C7463710E}"/>
              </a:ext>
            </a:extLst>
          </p:cNvPr>
          <p:cNvSpPr/>
          <p:nvPr userDrawn="1"/>
        </p:nvSpPr>
        <p:spPr>
          <a:xfrm>
            <a:off x="8515350" y="117941"/>
            <a:ext cx="545147" cy="50918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350" b="0" i="0">
              <a:latin typeface="Segoe UI" panose="020B0502040204020203" pitchFamily="34" charset="0"/>
            </a:endParaRPr>
          </a:p>
        </p:txBody>
      </p:sp>
      <p:sp>
        <p:nvSpPr>
          <p:cNvPr id="7" name="スライド番号プレースホルダー 5">
            <a:extLst>
              <a:ext uri="{FF2B5EF4-FFF2-40B4-BE49-F238E27FC236}">
                <a16:creationId xmlns:a16="http://schemas.microsoft.com/office/drawing/2014/main" id="{BDA798DB-C894-BA49-906E-B7AC2B4CCC27}"/>
              </a:ext>
            </a:extLst>
          </p:cNvPr>
          <p:cNvSpPr txBox="1">
            <a:spLocks/>
          </p:cNvSpPr>
          <p:nvPr userDrawn="1"/>
        </p:nvSpPr>
        <p:spPr>
          <a:xfrm>
            <a:off x="8384123" y="262005"/>
            <a:ext cx="759877" cy="365125"/>
          </a:xfrm>
          <a:prstGeom prst="rect">
            <a:avLst/>
          </a:prstGeom>
        </p:spPr>
        <p:txBody>
          <a:bodyPr vert="horz" lIns="91440" tIns="45720" rIns="91440" bIns="45720" rtlCol="0" anchor="ctr"/>
          <a:lstStyle>
            <a:defPPr>
              <a:defRPr lang="en-US"/>
            </a:defPPr>
            <a:lvl1pPr marL="0" algn="r" defTabSz="457200" rtl="0" eaLnBrk="1" latinLnBrk="0" hangingPunct="1">
              <a:defRPr sz="2800" kern="1200" baseline="0">
                <a:solidFill>
                  <a:schemeClr val="bg1"/>
                </a:solidFill>
                <a:latin typeface="メイリオ" panose="020B0604030504040204" pitchFamily="34" charset="-128"/>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4E05EE-075C-A741-99B9-4DBE034FEEDB}" type="slidenum">
              <a:rPr lang="ja-JP" altLang="en-US" smtClean="0">
                <a:latin typeface="Segoe UI" panose="020B0502040204020203" pitchFamily="34" charset="0"/>
                <a:cs typeface="Segoe UI" panose="020B0502040204020203" pitchFamily="34" charset="0"/>
              </a:rPr>
              <a:pPr/>
              <a:t>‹#›</a:t>
            </a:fld>
            <a:endParaRPr lang="ja-JP" altLang="en-US">
              <a:latin typeface="Segoe UI" panose="020B0502040204020203" pitchFamily="34" charset="0"/>
              <a:cs typeface="Segoe UI" panose="020B0502040204020203" pitchFamily="34" charset="0"/>
            </a:endParaRPr>
          </a:p>
        </p:txBody>
      </p:sp>
      <p:sp>
        <p:nvSpPr>
          <p:cNvPr id="8" name="正方形/長方形 7">
            <a:extLst>
              <a:ext uri="{FF2B5EF4-FFF2-40B4-BE49-F238E27FC236}">
                <a16:creationId xmlns:a16="http://schemas.microsoft.com/office/drawing/2014/main" id="{0E009344-7BE1-A041-82A4-5B8EDC0E519C}"/>
              </a:ext>
            </a:extLst>
          </p:cNvPr>
          <p:cNvSpPr/>
          <p:nvPr userDrawn="1"/>
        </p:nvSpPr>
        <p:spPr>
          <a:xfrm>
            <a:off x="140598" y="101103"/>
            <a:ext cx="45719" cy="83118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9" name="正方形/長方形 8">
            <a:extLst>
              <a:ext uri="{FF2B5EF4-FFF2-40B4-BE49-F238E27FC236}">
                <a16:creationId xmlns:a16="http://schemas.microsoft.com/office/drawing/2014/main" id="{5B386C15-04D4-2C4C-9F5A-A8F889480E41}"/>
              </a:ext>
            </a:extLst>
          </p:cNvPr>
          <p:cNvSpPr/>
          <p:nvPr userDrawn="1"/>
        </p:nvSpPr>
        <p:spPr>
          <a:xfrm rot="5400000">
            <a:off x="4256961" y="-3179916"/>
            <a:ext cx="10800" cy="82435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10" name="タイトル 14">
            <a:extLst>
              <a:ext uri="{FF2B5EF4-FFF2-40B4-BE49-F238E27FC236}">
                <a16:creationId xmlns:a16="http://schemas.microsoft.com/office/drawing/2014/main" id="{72649753-3AF4-9243-8CC4-FB90E8FD313D}"/>
              </a:ext>
            </a:extLst>
          </p:cNvPr>
          <p:cNvSpPr>
            <a:spLocks noGrp="1"/>
          </p:cNvSpPr>
          <p:nvPr>
            <p:ph type="title" hasCustomPrompt="1"/>
          </p:nvPr>
        </p:nvSpPr>
        <p:spPr>
          <a:xfrm>
            <a:off x="163457" y="287138"/>
            <a:ext cx="7886700" cy="679984"/>
          </a:xfrm>
        </p:spPr>
        <p:txBody>
          <a:bodyPr/>
          <a:lstStyle>
            <a:lvl1pPr>
              <a:defRPr b="1"/>
            </a:lvl1pPr>
          </a:lstStyle>
          <a:p>
            <a:r>
              <a:rPr kumimoji="1" lang="ja-JP" altLang="en-US"/>
              <a:t>図形テンプレ</a:t>
            </a:r>
          </a:p>
        </p:txBody>
      </p:sp>
      <p:sp>
        <p:nvSpPr>
          <p:cNvPr id="12" name="右矢印 11">
            <a:extLst>
              <a:ext uri="{FF2B5EF4-FFF2-40B4-BE49-F238E27FC236}">
                <a16:creationId xmlns:a16="http://schemas.microsoft.com/office/drawing/2014/main" id="{201EF997-05B2-CF4D-AE8F-5D26021A6B73}"/>
              </a:ext>
            </a:extLst>
          </p:cNvPr>
          <p:cNvSpPr/>
          <p:nvPr userDrawn="1"/>
        </p:nvSpPr>
        <p:spPr>
          <a:xfrm>
            <a:off x="1099594" y="2388187"/>
            <a:ext cx="833377" cy="272005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584CB246-92A4-0F42-A4A3-2531F60C1959}"/>
              </a:ext>
            </a:extLst>
          </p:cNvPr>
          <p:cNvSpPr/>
          <p:nvPr userDrawn="1"/>
        </p:nvSpPr>
        <p:spPr>
          <a:xfrm>
            <a:off x="2720051" y="1956121"/>
            <a:ext cx="5664072" cy="2696902"/>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739C126-A8E6-E14F-B037-CF1952F9D811}"/>
              </a:ext>
            </a:extLst>
          </p:cNvPr>
          <p:cNvSpPr txBox="1"/>
          <p:nvPr userDrawn="1"/>
        </p:nvSpPr>
        <p:spPr>
          <a:xfrm>
            <a:off x="2720051" y="1956121"/>
            <a:ext cx="1752403" cy="461665"/>
          </a:xfrm>
          <a:prstGeom prst="rect">
            <a:avLst/>
          </a:prstGeom>
          <a:noFill/>
        </p:spPr>
        <p:txBody>
          <a:bodyPr wrap="none" rtlCol="0">
            <a:spAutoFit/>
          </a:bodyPr>
          <a:lstStyle/>
          <a:p>
            <a:r>
              <a:rPr kumimoji="1" lang="ja-JP" altLang="en-US">
                <a:solidFill>
                  <a:schemeClr val="accent1"/>
                </a:solidFill>
              </a:rPr>
              <a:t>●</a:t>
            </a:r>
            <a:r>
              <a:rPr kumimoji="1" lang="en-US" altLang="ja-JP" dirty="0">
                <a:solidFill>
                  <a:schemeClr val="accent1"/>
                </a:solidFill>
              </a:rPr>
              <a:t>  </a:t>
            </a:r>
            <a:r>
              <a:rPr kumimoji="1" lang="ja-JP" altLang="en-US" sz="2400">
                <a:solidFill>
                  <a:schemeClr val="tx1"/>
                </a:solidFill>
              </a:rPr>
              <a:t>テキスト</a:t>
            </a:r>
          </a:p>
        </p:txBody>
      </p:sp>
      <p:sp>
        <p:nvSpPr>
          <p:cNvPr id="15" name="コンテンツ プレースホルダー 2">
            <a:extLst>
              <a:ext uri="{FF2B5EF4-FFF2-40B4-BE49-F238E27FC236}">
                <a16:creationId xmlns:a16="http://schemas.microsoft.com/office/drawing/2014/main" id="{BF3FD49D-C94B-5145-AE98-784CB7DB51D9}"/>
              </a:ext>
            </a:extLst>
          </p:cNvPr>
          <p:cNvSpPr>
            <a:spLocks noGrp="1"/>
          </p:cNvSpPr>
          <p:nvPr>
            <p:ph sz="quarter" idx="10" hasCustomPrompt="1"/>
          </p:nvPr>
        </p:nvSpPr>
        <p:spPr>
          <a:xfrm>
            <a:off x="2720052" y="2859901"/>
            <a:ext cx="5324354" cy="1351006"/>
          </a:xfrm>
        </p:spPr>
        <p:txBody>
          <a:bodyPr>
            <a:normAutofit lnSpcReduction="10000"/>
          </a:bodyPr>
          <a:lstStyle/>
          <a:p>
            <a:r>
              <a:rPr kumimoji="1" lang="ja-JP" altLang="en-US">
                <a:latin typeface="Segoe UI" panose="020B0502040204020203" pitchFamily="34" charset="0"/>
                <a:cs typeface="Segoe UI" panose="020B0502040204020203" pitchFamily="34" charset="0"/>
              </a:rPr>
              <a:t>テキストテキスト</a:t>
            </a:r>
            <a:endParaRPr kumimoji="1" lang="en-US" altLang="ja-JP" dirty="0">
              <a:latin typeface="Segoe UI" panose="020B0502040204020203" pitchFamily="34" charset="0"/>
              <a:cs typeface="Segoe UI" panose="020B0502040204020203" pitchFamily="34" charset="0"/>
            </a:endParaRPr>
          </a:p>
          <a:p>
            <a:pPr marL="0" indent="0">
              <a:buNone/>
            </a:pPr>
            <a:endParaRPr kumimoji="1" lang="en-US" altLang="ja-JP" sz="2200" dirty="0"/>
          </a:p>
          <a:p>
            <a:pPr marL="0" indent="0">
              <a:buNone/>
            </a:pPr>
            <a:r>
              <a:rPr kumimoji="1" lang="ja-JP" altLang="en-US" sz="2200" b="0"/>
              <a:t>　テキスト</a:t>
            </a:r>
            <a:endParaRPr kumimoji="1" lang="en-US" altLang="ja-JP" dirty="0"/>
          </a:p>
        </p:txBody>
      </p:sp>
    </p:spTree>
    <p:extLst>
      <p:ext uri="{BB962C8B-B14F-4D97-AF65-F5344CB8AC3E}">
        <p14:creationId xmlns:p14="http://schemas.microsoft.com/office/powerpoint/2010/main" val="54899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24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934A2E-F827-A34C-A86F-1A01A67F3A89}" type="datetime1">
              <a:rPr kumimoji="1" lang="ja-JP" altLang="en-US" smtClean="0"/>
              <a:t>2021/10/14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248793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1FE2D17-FA53-9547-8067-232807F30C36}" type="datetime1">
              <a:rPr kumimoji="1" lang="ja-JP" altLang="en-US" smtClean="0"/>
              <a:t>2021/10/14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60699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398B96E-F3A8-BA47-814A-AA226B60B4B6}" type="datetime1">
              <a:rPr kumimoji="1" lang="ja-JP" altLang="en-US" smtClean="0"/>
              <a:t>2021/10/14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352395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711C8-EBBD-9B4C-884B-2CC64F192468}" type="datetime1">
              <a:rPr kumimoji="1" lang="ja-JP" altLang="en-US" smtClean="0"/>
              <a:t>2021/10/14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353263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0E10126-021A-9D4A-A99F-196B0829F886}" type="datetime1">
              <a:rPr kumimoji="1" lang="ja-JP" altLang="en-US" smtClean="0"/>
              <a:t>2021/10/14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59B0E59-6B4F-4C47-BD49-9B3119338B63}" type="slidenum">
              <a:rPr kumimoji="1" lang="ja-JP" altLang="en-US" smtClean="0"/>
              <a:t>‹#›</a:t>
            </a:fld>
            <a:endParaRPr kumimoji="1" lang="ja-JP" altLang="en-US"/>
          </a:p>
        </p:txBody>
      </p:sp>
    </p:spTree>
    <p:extLst>
      <p:ext uri="{BB962C8B-B14F-4D97-AF65-F5344CB8AC3E}">
        <p14:creationId xmlns:p14="http://schemas.microsoft.com/office/powerpoint/2010/main" val="14346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Segoe UI" panose="020B0502040204020203" pitchFamily="34" charset="0"/>
              </a:defRPr>
            </a:lvl1pPr>
          </a:lstStyle>
          <a:p>
            <a:fld id="{7DCA978B-9433-AD41-A570-783B6FE664AC}" type="datetime1">
              <a:rPr kumimoji="1" lang="ja-JP" altLang="en-US" smtClean="0"/>
              <a:t>2021/10/14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egoe UI" panose="020B0502040204020203" pitchFamily="34" charset="0"/>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Segoe UI" panose="020B0502040204020203" pitchFamily="34" charset="0"/>
              </a:defRPr>
            </a:lvl1pPr>
          </a:lstStyle>
          <a:p>
            <a:fld id="{859B0E59-6B4F-4C47-BD49-9B3119338B63}" type="slidenum">
              <a:rPr kumimoji="1" lang="ja-JP" altLang="en-US" smtClean="0"/>
              <a:pPr/>
              <a:t>‹#›</a:t>
            </a:fld>
            <a:endParaRPr kumimoji="1" lang="ja-JP" altLang="en-US"/>
          </a:p>
        </p:txBody>
      </p:sp>
    </p:spTree>
    <p:extLst>
      <p:ext uri="{BB962C8B-B14F-4D97-AF65-F5344CB8AC3E}">
        <p14:creationId xmlns:p14="http://schemas.microsoft.com/office/powerpoint/2010/main" val="2644010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kumimoji="1" sz="4400" b="0" i="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0.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4.png"/><Relationship Id="rId3" Type="http://schemas.openxmlformats.org/officeDocument/2006/relationships/image" Target="../media/image32.png"/><Relationship Id="rId7" Type="http://schemas.openxmlformats.org/officeDocument/2006/relationships/image" Target="../media/image40.png"/><Relationship Id="rId12"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411.png"/><Relationship Id="rId4" Type="http://schemas.openxmlformats.org/officeDocument/2006/relationships/image" Target="../media/image37.png"/><Relationship Id="rId9" Type="http://schemas.openxmlformats.org/officeDocument/2006/relationships/image" Target="../media/image400.png"/><Relationship Id="rId1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9.emf"/><Relationship Id="rId7"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28.emf"/><Relationship Id="rId4" Type="http://schemas.openxmlformats.org/officeDocument/2006/relationships/image" Target="../media/image52.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30.png"/><Relationship Id="rId18" Type="http://schemas.openxmlformats.org/officeDocument/2006/relationships/image" Target="../media/image190.png"/><Relationship Id="rId3" Type="http://schemas.openxmlformats.org/officeDocument/2006/relationships/image" Target="../media/image281.png"/><Relationship Id="rId17" Type="http://schemas.openxmlformats.org/officeDocument/2006/relationships/image" Target="../media/image180.png"/><Relationship Id="rId2" Type="http://schemas.openxmlformats.org/officeDocument/2006/relationships/notesSlide" Target="../notesSlides/notesSlide21.xml"/><Relationship Id="rId16" Type="http://schemas.openxmlformats.org/officeDocument/2006/relationships/image" Target="../media/image170.png"/><Relationship Id="rId20" Type="http://schemas.openxmlformats.org/officeDocument/2006/relationships/image" Target="../media/image31.emf"/><Relationship Id="rId1" Type="http://schemas.openxmlformats.org/officeDocument/2006/relationships/slideLayout" Target="../slideLayouts/slideLayout2.xml"/><Relationship Id="rId10" Type="http://schemas.openxmlformats.org/officeDocument/2006/relationships/image" Target="../media/image910.png"/><Relationship Id="rId19" Type="http://schemas.openxmlformats.org/officeDocument/2006/relationships/image" Target="../media/image30.emf"/><Relationship Id="rId4" Type="http://schemas.openxmlformats.org/officeDocument/2006/relationships/image" Target="../media/image300.png"/><Relationship Id="rId9" Type="http://schemas.openxmlformats.org/officeDocument/2006/relationships/image" Target="../media/image140.png"/><Relationship Id="rId14" Type="http://schemas.openxmlformats.org/officeDocument/2006/relationships/image" Target="../media/image15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1.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10" Type="http://schemas.openxmlformats.org/officeDocument/2006/relationships/image" Target="../media/image20.png"/><Relationship Id="rId9"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emf"/><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E39BB3-8A1A-0C45-AB04-5BD1A99359C2}"/>
              </a:ext>
            </a:extLst>
          </p:cNvPr>
          <p:cNvSpPr>
            <a:spLocks noGrp="1"/>
          </p:cNvSpPr>
          <p:nvPr>
            <p:ph type="ctrTitle"/>
          </p:nvPr>
        </p:nvSpPr>
        <p:spPr>
          <a:xfrm>
            <a:off x="123940" y="1851584"/>
            <a:ext cx="8887858" cy="2387600"/>
          </a:xfrm>
        </p:spPr>
        <p:txBody>
          <a:bodyPr>
            <a:normAutofit/>
          </a:bodyPr>
          <a:lstStyle/>
          <a:p>
            <a:r>
              <a:rPr kumimoji="1" lang="ja-JP" altLang="en-US" sz="4800"/>
              <a:t>指定した位置に伝送零点</a:t>
            </a:r>
            <a:r>
              <a:rPr lang="ja-JP" altLang="en-US" sz="4800"/>
              <a:t>を</a:t>
            </a:r>
            <a:br>
              <a:rPr lang="en-US" altLang="ja-JP" sz="4800" dirty="0"/>
            </a:br>
            <a:r>
              <a:rPr lang="ja-JP" altLang="en-US" sz="4800"/>
              <a:t>有するヒルベルト変換器の</a:t>
            </a:r>
            <a:br>
              <a:rPr lang="en-US" altLang="ja-JP" sz="4800" dirty="0"/>
            </a:br>
            <a:r>
              <a:rPr lang="ja-JP" altLang="en-US" sz="4800"/>
              <a:t>一設計法</a:t>
            </a:r>
            <a:endParaRPr kumimoji="1" lang="ja-JP" altLang="en-US" sz="4800"/>
          </a:p>
        </p:txBody>
      </p:sp>
      <p:sp>
        <p:nvSpPr>
          <p:cNvPr id="3" name="字幕 2">
            <a:extLst>
              <a:ext uri="{FF2B5EF4-FFF2-40B4-BE49-F238E27FC236}">
                <a16:creationId xmlns:a16="http://schemas.microsoft.com/office/drawing/2014/main" id="{CB50D96D-B6DF-DA43-B674-3DD680CD9B9C}"/>
              </a:ext>
            </a:extLst>
          </p:cNvPr>
          <p:cNvSpPr>
            <a:spLocks noGrp="1"/>
          </p:cNvSpPr>
          <p:nvPr>
            <p:ph type="subTitle" idx="1"/>
          </p:nvPr>
        </p:nvSpPr>
        <p:spPr>
          <a:xfrm>
            <a:off x="1143000" y="4835092"/>
            <a:ext cx="6858000" cy="1655762"/>
          </a:xfrm>
        </p:spPr>
        <p:txBody>
          <a:bodyPr/>
          <a:lstStyle/>
          <a:p>
            <a:pPr algn="r"/>
            <a:r>
              <a:rPr kumimoji="1" lang="ja-JP" altLang="en-US"/>
              <a:t>◯</a:t>
            </a:r>
            <a:r>
              <a:rPr kumimoji="1" lang="ja-JP" altLang="en-US" u="sng"/>
              <a:t>大畠陽平</a:t>
            </a:r>
            <a:r>
              <a:rPr kumimoji="1" lang="ja-JP" altLang="en-US"/>
              <a:t>，高尾圭祐，名取隆廣，相川直幸</a:t>
            </a:r>
            <a:endParaRPr kumimoji="1" lang="en-US" altLang="ja-JP" dirty="0"/>
          </a:p>
          <a:p>
            <a:pPr algn="r"/>
            <a:r>
              <a:rPr lang="ja-JP" altLang="en-US"/>
              <a:t>東京理科大学　先進工学部</a:t>
            </a:r>
            <a:endParaRPr kumimoji="1" lang="ja-JP" altLang="en-US"/>
          </a:p>
        </p:txBody>
      </p:sp>
      <p:sp>
        <p:nvSpPr>
          <p:cNvPr id="4" name="テキスト ボックス 3">
            <a:extLst>
              <a:ext uri="{FF2B5EF4-FFF2-40B4-BE49-F238E27FC236}">
                <a16:creationId xmlns:a16="http://schemas.microsoft.com/office/drawing/2014/main" id="{5DAC5553-7E7E-7D4E-B2F3-C34E7953F223}"/>
              </a:ext>
            </a:extLst>
          </p:cNvPr>
          <p:cNvSpPr txBox="1"/>
          <p:nvPr/>
        </p:nvSpPr>
        <p:spPr>
          <a:xfrm>
            <a:off x="1513839" y="240014"/>
            <a:ext cx="7497959" cy="1015663"/>
          </a:xfrm>
          <a:prstGeom prst="rect">
            <a:avLst/>
          </a:prstGeom>
          <a:noFill/>
        </p:spPr>
        <p:txBody>
          <a:bodyPr wrap="square" rtlCol="0">
            <a:spAutoFit/>
          </a:bodyPr>
          <a:lstStyle/>
          <a:p>
            <a:pPr algn="r"/>
            <a:r>
              <a:rPr kumimoji="1" lang="ja-JP" altLang="en-US" sz="2000"/>
              <a:t>　</a:t>
            </a:r>
            <a:r>
              <a:rPr kumimoji="1" lang="en-US" altLang="ja-JP" sz="2000" dirty="0"/>
              <a:t>2021/10/14</a:t>
            </a:r>
            <a:br>
              <a:rPr kumimoji="1" lang="en-US" altLang="ja-JP" sz="2000" dirty="0"/>
            </a:br>
            <a:r>
              <a:rPr kumimoji="1" lang="ja-JP" altLang="en-US" sz="2000" dirty="0"/>
              <a:t>回路</a:t>
            </a:r>
            <a:r>
              <a:rPr kumimoji="1" lang="ja-JP" altLang="en-US" sz="2000"/>
              <a:t>とシステム研究会</a:t>
            </a:r>
            <a:br>
              <a:rPr kumimoji="1" lang="en-US" altLang="ja-JP" sz="2000" dirty="0"/>
            </a:br>
            <a:r>
              <a:rPr kumimoji="1" lang="en-US" altLang="ja-JP" sz="2000" dirty="0"/>
              <a:t>@online</a:t>
            </a:r>
            <a:endParaRPr kumimoji="1" lang="ja-JP" altLang="en-US" sz="2000" dirty="0"/>
          </a:p>
        </p:txBody>
      </p:sp>
    </p:spTree>
    <p:extLst>
      <p:ext uri="{BB962C8B-B14F-4D97-AF65-F5344CB8AC3E}">
        <p14:creationId xmlns:p14="http://schemas.microsoft.com/office/powerpoint/2010/main" val="37141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BCFCEB-A9A3-8F48-A39F-DDF8B85A14F0}"/>
              </a:ext>
            </a:extLst>
          </p:cNvPr>
          <p:cNvSpPr>
            <a:spLocks noGrp="1"/>
          </p:cNvSpPr>
          <p:nvPr>
            <p:ph type="title"/>
          </p:nvPr>
        </p:nvSpPr>
        <p:spPr/>
        <p:txBody>
          <a:bodyPr>
            <a:normAutofit/>
          </a:bodyPr>
          <a:lstStyle/>
          <a:p>
            <a:r>
              <a:rPr kumimoji="1" lang="ja-JP" altLang="en-US"/>
              <a:t>目的</a:t>
            </a:r>
          </a:p>
        </p:txBody>
      </p:sp>
      <p:grpSp>
        <p:nvGrpSpPr>
          <p:cNvPr id="16" name="グループ化 15">
            <a:extLst>
              <a:ext uri="{FF2B5EF4-FFF2-40B4-BE49-F238E27FC236}">
                <a16:creationId xmlns:a16="http://schemas.microsoft.com/office/drawing/2014/main" id="{7B498D53-432E-B14F-981A-3B5CC00142CB}"/>
              </a:ext>
            </a:extLst>
          </p:cNvPr>
          <p:cNvGrpSpPr/>
          <p:nvPr/>
        </p:nvGrpSpPr>
        <p:grpSpPr>
          <a:xfrm>
            <a:off x="163457" y="5088192"/>
            <a:ext cx="8705115" cy="1532476"/>
            <a:chOff x="219442" y="2967335"/>
            <a:chExt cx="8705115" cy="1532476"/>
          </a:xfrm>
        </p:grpSpPr>
        <p:sp>
          <p:nvSpPr>
            <p:cNvPr id="6" name="テキスト ボックス 5">
              <a:extLst>
                <a:ext uri="{FF2B5EF4-FFF2-40B4-BE49-F238E27FC236}">
                  <a16:creationId xmlns:a16="http://schemas.microsoft.com/office/drawing/2014/main" id="{DF6F9FE9-1E27-E244-8E17-A1EC66BFBDFF}"/>
                </a:ext>
              </a:extLst>
            </p:cNvPr>
            <p:cNvSpPr txBox="1"/>
            <p:nvPr/>
          </p:nvSpPr>
          <p:spPr>
            <a:xfrm>
              <a:off x="1124462" y="3433333"/>
              <a:ext cx="7007046" cy="954107"/>
            </a:xfrm>
            <a:prstGeom prst="rect">
              <a:avLst/>
            </a:prstGeom>
            <a:noFill/>
          </p:spPr>
          <p:txBody>
            <a:bodyPr wrap="none" rtlCol="0">
              <a:spAutoFit/>
            </a:bodyPr>
            <a:lstStyle/>
            <a:p>
              <a:r>
                <a:rPr kumimoji="1" lang="ja-JP" altLang="en-US" sz="2800" b="1"/>
                <a:t>前段の伝送零点フィルタの特性を考慮した</a:t>
              </a:r>
              <a:endParaRPr kumimoji="1" lang="en-US" altLang="ja-JP" sz="2800" b="1" dirty="0"/>
            </a:p>
            <a:p>
              <a:r>
                <a:rPr kumimoji="1" lang="ja-JP" altLang="en-US" sz="2800" b="1"/>
                <a:t>帯域通過ヒルベルト変換器の設計</a:t>
              </a:r>
            </a:p>
          </p:txBody>
        </p:sp>
        <p:sp>
          <p:nvSpPr>
            <p:cNvPr id="7" name="正方形/長方形 6">
              <a:extLst>
                <a:ext uri="{FF2B5EF4-FFF2-40B4-BE49-F238E27FC236}">
                  <a16:creationId xmlns:a16="http://schemas.microsoft.com/office/drawing/2014/main" id="{0C76A458-808D-FA46-9786-F0C5B4A15225}"/>
                </a:ext>
              </a:extLst>
            </p:cNvPr>
            <p:cNvSpPr/>
            <p:nvPr/>
          </p:nvSpPr>
          <p:spPr>
            <a:xfrm>
              <a:off x="219442" y="3198167"/>
              <a:ext cx="8705115" cy="13016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9BA21D1-AA6E-F94D-A1A6-5D8142DA8FBB}"/>
                </a:ext>
              </a:extLst>
            </p:cNvPr>
            <p:cNvSpPr txBox="1"/>
            <p:nvPr/>
          </p:nvSpPr>
          <p:spPr>
            <a:xfrm>
              <a:off x="488855" y="2967335"/>
              <a:ext cx="1107996" cy="461665"/>
            </a:xfrm>
            <a:prstGeom prst="rect">
              <a:avLst/>
            </a:prstGeom>
            <a:solidFill>
              <a:schemeClr val="bg1"/>
            </a:solidFill>
          </p:spPr>
          <p:txBody>
            <a:bodyPr wrap="none" rtlCol="0">
              <a:spAutoFit/>
            </a:bodyPr>
            <a:lstStyle/>
            <a:p>
              <a:r>
                <a:rPr kumimoji="1" lang="ja-JP" altLang="en-US" sz="2400">
                  <a:solidFill>
                    <a:schemeClr val="accent1"/>
                  </a:solidFill>
                </a:rPr>
                <a:t>●</a:t>
              </a:r>
              <a:r>
                <a:rPr kumimoji="1" lang="ja-JP" altLang="en-US" sz="2400"/>
                <a:t>目的</a:t>
              </a:r>
            </a:p>
          </p:txBody>
        </p:sp>
      </p:grpSp>
      <p:sp>
        <p:nvSpPr>
          <p:cNvPr id="15" name="テキスト ボックス 14">
            <a:extLst>
              <a:ext uri="{FF2B5EF4-FFF2-40B4-BE49-F238E27FC236}">
                <a16:creationId xmlns:a16="http://schemas.microsoft.com/office/drawing/2014/main" id="{1896DF2B-73E8-7942-B87B-D75B2C79B400}"/>
              </a:ext>
            </a:extLst>
          </p:cNvPr>
          <p:cNvSpPr txBox="1"/>
          <p:nvPr/>
        </p:nvSpPr>
        <p:spPr>
          <a:xfrm>
            <a:off x="163457" y="662653"/>
            <a:ext cx="5416868" cy="461665"/>
          </a:xfrm>
          <a:prstGeom prst="rect">
            <a:avLst/>
          </a:prstGeom>
          <a:noFill/>
        </p:spPr>
        <p:txBody>
          <a:bodyPr wrap="none" rtlCol="0">
            <a:spAutoFit/>
          </a:bodyPr>
          <a:lstStyle/>
          <a:p>
            <a:r>
              <a:rPr kumimoji="1" lang="ja-JP" altLang="en-US" sz="2400">
                <a:solidFill>
                  <a:schemeClr val="accent1"/>
                </a:solidFill>
              </a:rPr>
              <a:t>●</a:t>
            </a:r>
            <a:r>
              <a:rPr kumimoji="1" lang="ja-JP" altLang="en-US" sz="2400"/>
              <a:t>設計したフィルタから得られた結論</a:t>
            </a:r>
          </a:p>
        </p:txBody>
      </p:sp>
      <p:grpSp>
        <p:nvGrpSpPr>
          <p:cNvPr id="3" name="グループ化 2">
            <a:extLst>
              <a:ext uri="{FF2B5EF4-FFF2-40B4-BE49-F238E27FC236}">
                <a16:creationId xmlns:a16="http://schemas.microsoft.com/office/drawing/2014/main" id="{7EF9D6A9-0EB2-9248-AACE-FE378CEB95AB}"/>
              </a:ext>
            </a:extLst>
          </p:cNvPr>
          <p:cNvGrpSpPr/>
          <p:nvPr/>
        </p:nvGrpSpPr>
        <p:grpSpPr>
          <a:xfrm>
            <a:off x="799048" y="1116120"/>
            <a:ext cx="6409127" cy="928237"/>
            <a:chOff x="310933" y="1638480"/>
            <a:chExt cx="6409127" cy="928237"/>
          </a:xfrm>
        </p:grpSpPr>
        <p:sp>
          <p:nvSpPr>
            <p:cNvPr id="18" name="テキスト ボックス 17">
              <a:extLst>
                <a:ext uri="{FF2B5EF4-FFF2-40B4-BE49-F238E27FC236}">
                  <a16:creationId xmlns:a16="http://schemas.microsoft.com/office/drawing/2014/main" id="{BD0C8F72-68FD-E949-925E-29323A80604D}"/>
                </a:ext>
              </a:extLst>
            </p:cNvPr>
            <p:cNvSpPr txBox="1"/>
            <p:nvPr/>
          </p:nvSpPr>
          <p:spPr>
            <a:xfrm>
              <a:off x="310933" y="1638480"/>
              <a:ext cx="6409127" cy="461665"/>
            </a:xfrm>
            <a:prstGeom prst="rect">
              <a:avLst/>
            </a:prstGeom>
            <a:noFill/>
          </p:spPr>
          <p:txBody>
            <a:bodyPr wrap="none" rtlCol="0">
              <a:spAutoFit/>
            </a:bodyPr>
            <a:lstStyle/>
            <a:p>
              <a:r>
                <a:rPr kumimoji="1" lang="ja-JP" altLang="en-US" sz="2400"/>
                <a:t>① 帯域通過フィルタ　＋　ヒルベルト変換器</a:t>
              </a:r>
            </a:p>
          </p:txBody>
        </p:sp>
        <p:sp>
          <p:nvSpPr>
            <p:cNvPr id="21" name="テキスト ボックス 20">
              <a:extLst>
                <a:ext uri="{FF2B5EF4-FFF2-40B4-BE49-F238E27FC236}">
                  <a16:creationId xmlns:a16="http://schemas.microsoft.com/office/drawing/2014/main" id="{7AB4F457-BF3C-9648-9A22-72A27F94AC5B}"/>
                </a:ext>
              </a:extLst>
            </p:cNvPr>
            <p:cNvSpPr txBox="1"/>
            <p:nvPr/>
          </p:nvSpPr>
          <p:spPr>
            <a:xfrm>
              <a:off x="2038168" y="2105052"/>
              <a:ext cx="3262432" cy="461665"/>
            </a:xfrm>
            <a:prstGeom prst="rect">
              <a:avLst/>
            </a:prstGeom>
            <a:noFill/>
          </p:spPr>
          <p:txBody>
            <a:bodyPr wrap="none" rtlCol="0">
              <a:spAutoFit/>
            </a:bodyPr>
            <a:lstStyle/>
            <a:p>
              <a:r>
                <a:rPr kumimoji="1" lang="en-US" altLang="ja-JP" sz="2400" dirty="0"/>
                <a:t>×</a:t>
              </a:r>
              <a:r>
                <a:rPr kumimoji="1" lang="ja-JP" altLang="en-US" sz="2400"/>
                <a:t>フィルタ次数の増加</a:t>
              </a:r>
              <a:endParaRPr kumimoji="1" lang="en-US" altLang="ja-JP" sz="2400" dirty="0"/>
            </a:p>
          </p:txBody>
        </p:sp>
        <p:sp>
          <p:nvSpPr>
            <p:cNvPr id="26" name="右矢印 25">
              <a:extLst>
                <a:ext uri="{FF2B5EF4-FFF2-40B4-BE49-F238E27FC236}">
                  <a16:creationId xmlns:a16="http://schemas.microsoft.com/office/drawing/2014/main" id="{44A00B28-B860-8C4D-8ED8-D361C3C93A83}"/>
                </a:ext>
              </a:extLst>
            </p:cNvPr>
            <p:cNvSpPr/>
            <p:nvPr/>
          </p:nvSpPr>
          <p:spPr>
            <a:xfrm>
              <a:off x="779595" y="2247425"/>
              <a:ext cx="1258573" cy="160516"/>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 name="グループ化 3">
            <a:extLst>
              <a:ext uri="{FF2B5EF4-FFF2-40B4-BE49-F238E27FC236}">
                <a16:creationId xmlns:a16="http://schemas.microsoft.com/office/drawing/2014/main" id="{7351011D-5458-824B-9364-40C4787FD774}"/>
              </a:ext>
            </a:extLst>
          </p:cNvPr>
          <p:cNvGrpSpPr/>
          <p:nvPr/>
        </p:nvGrpSpPr>
        <p:grpSpPr>
          <a:xfrm>
            <a:off x="799048" y="2249721"/>
            <a:ext cx="6461257" cy="895956"/>
            <a:chOff x="317309" y="2610171"/>
            <a:chExt cx="6461257" cy="895956"/>
          </a:xfrm>
        </p:grpSpPr>
        <p:sp>
          <p:nvSpPr>
            <p:cNvPr id="22" name="テキスト ボックス 21">
              <a:extLst>
                <a:ext uri="{FF2B5EF4-FFF2-40B4-BE49-F238E27FC236}">
                  <a16:creationId xmlns:a16="http://schemas.microsoft.com/office/drawing/2014/main" id="{2D01A1FE-5AB3-BA4D-9203-CD61380541D1}"/>
                </a:ext>
              </a:extLst>
            </p:cNvPr>
            <p:cNvSpPr txBox="1"/>
            <p:nvPr/>
          </p:nvSpPr>
          <p:spPr>
            <a:xfrm>
              <a:off x="317309" y="2610171"/>
              <a:ext cx="4254691" cy="461665"/>
            </a:xfrm>
            <a:prstGeom prst="rect">
              <a:avLst/>
            </a:prstGeom>
            <a:noFill/>
          </p:spPr>
          <p:txBody>
            <a:bodyPr wrap="none" rtlCol="0">
              <a:spAutoFit/>
            </a:bodyPr>
            <a:lstStyle/>
            <a:p>
              <a:r>
                <a:rPr kumimoji="1" lang="ja-JP" altLang="en-US" sz="2400"/>
                <a:t>② 帯域通過ヒルベルト変換器</a:t>
              </a:r>
            </a:p>
          </p:txBody>
        </p:sp>
        <p:sp>
          <p:nvSpPr>
            <p:cNvPr id="23" name="テキスト ボックス 22">
              <a:extLst>
                <a:ext uri="{FF2B5EF4-FFF2-40B4-BE49-F238E27FC236}">
                  <a16:creationId xmlns:a16="http://schemas.microsoft.com/office/drawing/2014/main" id="{F6C4245D-C612-2E45-9BA7-491BC6587C3E}"/>
                </a:ext>
              </a:extLst>
            </p:cNvPr>
            <p:cNvSpPr txBox="1"/>
            <p:nvPr/>
          </p:nvSpPr>
          <p:spPr>
            <a:xfrm>
              <a:off x="2038166" y="3044462"/>
              <a:ext cx="4740400" cy="461665"/>
            </a:xfrm>
            <a:prstGeom prst="rect">
              <a:avLst/>
            </a:prstGeom>
            <a:noFill/>
          </p:spPr>
          <p:txBody>
            <a:bodyPr wrap="none" rtlCol="0">
              <a:spAutoFit/>
            </a:bodyPr>
            <a:lstStyle/>
            <a:p>
              <a:r>
                <a:rPr kumimoji="1" lang="en-US" altLang="ja-JP" sz="2400" dirty="0"/>
                <a:t>×</a:t>
              </a:r>
              <a:r>
                <a:rPr kumimoji="1" lang="ja-JP" altLang="en-US" sz="2400"/>
                <a:t>特定の周波数ノイズには非効率</a:t>
              </a:r>
              <a:endParaRPr kumimoji="1" lang="en-US" altLang="ja-JP" sz="2400" dirty="0"/>
            </a:p>
          </p:txBody>
        </p:sp>
        <p:sp>
          <p:nvSpPr>
            <p:cNvPr id="27" name="右矢印 26">
              <a:extLst>
                <a:ext uri="{FF2B5EF4-FFF2-40B4-BE49-F238E27FC236}">
                  <a16:creationId xmlns:a16="http://schemas.microsoft.com/office/drawing/2014/main" id="{8C62D44D-85D4-284C-886D-F1A2452792C7}"/>
                </a:ext>
              </a:extLst>
            </p:cNvPr>
            <p:cNvSpPr/>
            <p:nvPr/>
          </p:nvSpPr>
          <p:spPr>
            <a:xfrm>
              <a:off x="779594" y="3197824"/>
              <a:ext cx="1258573" cy="160516"/>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C55A275F-A784-1442-A190-AD18345750A3}"/>
              </a:ext>
            </a:extLst>
          </p:cNvPr>
          <p:cNvGrpSpPr/>
          <p:nvPr/>
        </p:nvGrpSpPr>
        <p:grpSpPr>
          <a:xfrm>
            <a:off x="799048" y="3422993"/>
            <a:ext cx="7640233" cy="966785"/>
            <a:chOff x="317309" y="3478752"/>
            <a:chExt cx="7640233" cy="966785"/>
          </a:xfrm>
        </p:grpSpPr>
        <p:sp>
          <p:nvSpPr>
            <p:cNvPr id="24" name="テキスト ボックス 23">
              <a:extLst>
                <a:ext uri="{FF2B5EF4-FFF2-40B4-BE49-F238E27FC236}">
                  <a16:creationId xmlns:a16="http://schemas.microsoft.com/office/drawing/2014/main" id="{8C5F48B3-856B-5345-906C-F4E35528A15A}"/>
                </a:ext>
              </a:extLst>
            </p:cNvPr>
            <p:cNvSpPr txBox="1"/>
            <p:nvPr/>
          </p:nvSpPr>
          <p:spPr>
            <a:xfrm>
              <a:off x="317309" y="3478752"/>
              <a:ext cx="7640233" cy="461665"/>
            </a:xfrm>
            <a:prstGeom prst="rect">
              <a:avLst/>
            </a:prstGeom>
            <a:noFill/>
          </p:spPr>
          <p:txBody>
            <a:bodyPr wrap="none" rtlCol="0">
              <a:spAutoFit/>
            </a:bodyPr>
            <a:lstStyle/>
            <a:p>
              <a:r>
                <a:rPr kumimoji="1" lang="ja-JP" altLang="en-US" sz="2400"/>
                <a:t>③</a:t>
              </a:r>
              <a:r>
                <a:rPr kumimoji="1" lang="en-US" altLang="ja-JP" sz="2400" dirty="0"/>
                <a:t> </a:t>
              </a:r>
              <a:r>
                <a:rPr kumimoji="1" lang="ja-JP" altLang="en-US" sz="2400"/>
                <a:t>伝送零点フィルタ　＋　帯域通過ヒルベルト変換器</a:t>
              </a:r>
            </a:p>
          </p:txBody>
        </p:sp>
        <p:sp>
          <p:nvSpPr>
            <p:cNvPr id="25" name="テキスト ボックス 24">
              <a:extLst>
                <a:ext uri="{FF2B5EF4-FFF2-40B4-BE49-F238E27FC236}">
                  <a16:creationId xmlns:a16="http://schemas.microsoft.com/office/drawing/2014/main" id="{B566AFEF-5D2B-A748-96C2-7846F77D3CBC}"/>
                </a:ext>
              </a:extLst>
            </p:cNvPr>
            <p:cNvSpPr txBox="1"/>
            <p:nvPr/>
          </p:nvSpPr>
          <p:spPr>
            <a:xfrm>
              <a:off x="2038166" y="3983872"/>
              <a:ext cx="3201517" cy="461665"/>
            </a:xfrm>
            <a:prstGeom prst="rect">
              <a:avLst/>
            </a:prstGeom>
            <a:noFill/>
          </p:spPr>
          <p:txBody>
            <a:bodyPr wrap="none" rtlCol="0">
              <a:spAutoFit/>
            </a:bodyPr>
            <a:lstStyle/>
            <a:p>
              <a:r>
                <a:rPr kumimoji="1" lang="en-US" altLang="ja-JP" sz="2400" dirty="0"/>
                <a:t>×</a:t>
              </a:r>
              <a:r>
                <a:rPr kumimoji="1" lang="ja-JP" altLang="en-US" sz="2400"/>
                <a:t>通過域の特性が劣化</a:t>
              </a:r>
              <a:endParaRPr kumimoji="1" lang="en-US" altLang="ja-JP" sz="2400" dirty="0"/>
            </a:p>
          </p:txBody>
        </p:sp>
        <p:sp>
          <p:nvSpPr>
            <p:cNvPr id="28" name="右矢印 27">
              <a:extLst>
                <a:ext uri="{FF2B5EF4-FFF2-40B4-BE49-F238E27FC236}">
                  <a16:creationId xmlns:a16="http://schemas.microsoft.com/office/drawing/2014/main" id="{5373A08F-0237-E640-A7ED-E0A9A2410999}"/>
                </a:ext>
              </a:extLst>
            </p:cNvPr>
            <p:cNvSpPr/>
            <p:nvPr/>
          </p:nvSpPr>
          <p:spPr>
            <a:xfrm>
              <a:off x="779593" y="4115172"/>
              <a:ext cx="1258573" cy="160516"/>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右矢印 28">
            <a:extLst>
              <a:ext uri="{FF2B5EF4-FFF2-40B4-BE49-F238E27FC236}">
                <a16:creationId xmlns:a16="http://schemas.microsoft.com/office/drawing/2014/main" id="{9D87E637-8141-E046-A2E8-C552CA6FFED0}"/>
              </a:ext>
            </a:extLst>
          </p:cNvPr>
          <p:cNvSpPr/>
          <p:nvPr/>
        </p:nvSpPr>
        <p:spPr>
          <a:xfrm rot="5400000">
            <a:off x="4349751" y="2981335"/>
            <a:ext cx="444498" cy="3521740"/>
          </a:xfrm>
          <a:prstGeom prst="rightArrow">
            <a:avLst>
              <a:gd name="adj1" fmla="val 50000"/>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20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9B9C0-D912-3D4D-BCAB-2AE12DD0D3C9}"/>
              </a:ext>
            </a:extLst>
          </p:cNvPr>
          <p:cNvSpPr>
            <a:spLocks noGrp="1"/>
          </p:cNvSpPr>
          <p:nvPr>
            <p:ph type="title"/>
          </p:nvPr>
        </p:nvSpPr>
        <p:spPr/>
        <p:txBody>
          <a:bodyPr>
            <a:normAutofit/>
          </a:bodyPr>
          <a:lstStyle/>
          <a:p>
            <a:r>
              <a:rPr kumimoji="1" lang="ja-JP" altLang="en-US"/>
              <a:t>提案法</a:t>
            </a:r>
          </a:p>
        </p:txBody>
      </p:sp>
      <p:grpSp>
        <p:nvGrpSpPr>
          <p:cNvPr id="3" name="グループ化 2">
            <a:extLst>
              <a:ext uri="{FF2B5EF4-FFF2-40B4-BE49-F238E27FC236}">
                <a16:creationId xmlns:a16="http://schemas.microsoft.com/office/drawing/2014/main" id="{10C2B4E2-66A1-BD45-BB31-0B7259C3EB48}"/>
              </a:ext>
            </a:extLst>
          </p:cNvPr>
          <p:cNvGrpSpPr/>
          <p:nvPr/>
        </p:nvGrpSpPr>
        <p:grpSpPr>
          <a:xfrm>
            <a:off x="4470481" y="2161055"/>
            <a:ext cx="4582940" cy="2080168"/>
            <a:chOff x="4479949" y="2228843"/>
            <a:chExt cx="4582940" cy="2080168"/>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6F76E7B-0DAF-A342-AB0D-DB03F0BD5B3C}"/>
                    </a:ext>
                  </a:extLst>
                </p:cNvPr>
                <p:cNvSpPr txBox="1"/>
                <p:nvPr/>
              </p:nvSpPr>
              <p:spPr>
                <a:xfrm>
                  <a:off x="4594743" y="2787632"/>
                  <a:ext cx="4468146" cy="1521379"/>
                </a:xfrm>
                <a:prstGeom prst="rect">
                  <a:avLst/>
                </a:prstGeom>
                <a:noFill/>
              </p:spPr>
              <p:txBody>
                <a:bodyPr wrap="none" rtlCol="0">
                  <a:spAutoFit/>
                </a:bodyPr>
                <a:lstStyle/>
                <a:p>
                  <a:pPr algn="just"/>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𝐷</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0           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0&lt;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m:rPr>
                                            <m:sty m:val="p"/>
                                          </m:rPr>
                                          <a:rPr kumimoji="1" lang="en-US" altLang="ja-JP" sz="2400" b="0" i="0" smtClean="0">
                                            <a:latin typeface="Cambria Math" panose="02040503050406030204" pitchFamily="18" charset="0"/>
                                          </a:rPr>
                                          <m:t>s</m:t>
                                        </m:r>
                                        <m:r>
                                          <a:rPr kumimoji="1" lang="en-US" altLang="ja-JP" sz="2400" b="0" i="1" smtClean="0">
                                            <a:latin typeface="Cambria Math" panose="02040503050406030204" pitchFamily="18" charset="0"/>
                                          </a:rPr>
                                          <m:t>1</m:t>
                                        </m:r>
                                      </m:sub>
                                    </m:sSub>
                                  </m:e>
                                </m:d>
                              </m:e>
                              <m:e>
                                <m:r>
                                  <a:rPr kumimoji="1" lang="en-US" altLang="ja-JP" sz="2400" b="0" i="1" smtClean="0">
                                    <a:latin typeface="Cambria Math" panose="02040503050406030204" pitchFamily="18" charset="0"/>
                                  </a:rPr>
                                  <m:t>1      </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m:rPr>
                                            <m:sty m:val="p"/>
                                          </m:rPr>
                                          <a:rPr kumimoji="1" lang="en-US" altLang="ja-JP" sz="2400" b="0" i="0" smtClean="0">
                                            <a:latin typeface="Cambria Math" panose="02040503050406030204" pitchFamily="18" charset="0"/>
                                          </a:rPr>
                                          <m:t>p</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m:rPr>
                                            <m:sty m:val="p"/>
                                          </m:rPr>
                                          <a:rPr kumimoji="1" lang="en-US" altLang="ja-JP" sz="2400" b="0" i="0" smtClean="0">
                                            <a:latin typeface="Cambria Math" panose="02040503050406030204" pitchFamily="18" charset="0"/>
                                          </a:rPr>
                                          <m:t>p</m:t>
                                        </m:r>
                                        <m:r>
                                          <a:rPr kumimoji="1" lang="en-US" altLang="ja-JP" sz="2400" b="0" i="1" smtClean="0">
                                            <a:latin typeface="Cambria Math" panose="02040503050406030204" pitchFamily="18" charset="0"/>
                                          </a:rPr>
                                          <m:t>2</m:t>
                                        </m:r>
                                      </m:sub>
                                    </m:sSub>
                                  </m:e>
                                </m:d>
                              </m:e>
                              <m:e>
                                <m:r>
                                  <a:rPr kumimoji="1" lang="en-US" altLang="ja-JP" sz="2400" b="0" i="1" smtClean="0">
                                    <a:latin typeface="Cambria Math" panose="02040503050406030204" pitchFamily="18" charset="0"/>
                                  </a:rPr>
                                  <m:t>0          </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m:rPr>
                                            <m:sty m:val="p"/>
                                          </m:rPr>
                                          <a:rPr kumimoji="1" lang="en-US" altLang="ja-JP" sz="2400" b="0" i="0" smtClean="0">
                                            <a:latin typeface="Cambria Math" panose="02040503050406030204" pitchFamily="18" charset="0"/>
                                          </a:rPr>
                                          <m:t>p</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𝜋</m:t>
                                    </m:r>
                                  </m:e>
                                </m:d>
                              </m:e>
                            </m:eqArr>
                          </m:e>
                        </m:d>
                      </m:oMath>
                    </m:oMathPara>
                  </a14:m>
                  <a:endParaRPr kumimoji="1" lang="en-US" altLang="ja-JP" sz="2400" b="0" dirty="0"/>
                </a:p>
              </p:txBody>
            </p:sp>
          </mc:Choice>
          <mc:Fallback xmlns="">
            <p:sp>
              <p:nvSpPr>
                <p:cNvPr id="6" name="テキスト ボックス 5">
                  <a:extLst>
                    <a:ext uri="{FF2B5EF4-FFF2-40B4-BE49-F238E27FC236}">
                      <a16:creationId xmlns:a16="http://schemas.microsoft.com/office/drawing/2014/main" id="{C6F76E7B-0DAF-A342-AB0D-DB03F0BD5B3C}"/>
                    </a:ext>
                  </a:extLst>
                </p:cNvPr>
                <p:cNvSpPr txBox="1">
                  <a:spLocks noRot="1" noChangeAspect="1" noMove="1" noResize="1" noEditPoints="1" noAdjustHandles="1" noChangeArrowheads="1" noChangeShapeType="1" noTextEdit="1"/>
                </p:cNvSpPr>
                <p:nvPr/>
              </p:nvSpPr>
              <p:spPr>
                <a:xfrm>
                  <a:off x="4594743" y="2787632"/>
                  <a:ext cx="4468146" cy="1521379"/>
                </a:xfrm>
                <a:prstGeom prst="rect">
                  <a:avLst/>
                </a:prstGeom>
                <a:blipFill>
                  <a:blip r:embed="rId3"/>
                  <a:stretch>
                    <a:fillRect l="-28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F133833-4FA0-0545-AFDA-11509995D3C4}"/>
                </a:ext>
              </a:extLst>
            </p:cNvPr>
            <p:cNvSpPr txBox="1"/>
            <p:nvPr/>
          </p:nvSpPr>
          <p:spPr>
            <a:xfrm>
              <a:off x="4479949" y="2228843"/>
              <a:ext cx="3570208" cy="461665"/>
            </a:xfrm>
            <a:prstGeom prst="rect">
              <a:avLst/>
            </a:prstGeom>
            <a:noFill/>
          </p:spPr>
          <p:txBody>
            <a:bodyPr wrap="none" rtlCol="0">
              <a:spAutoFit/>
            </a:bodyPr>
            <a:lstStyle/>
            <a:p>
              <a:r>
                <a:rPr kumimoji="1" lang="ja-JP" altLang="en-US" sz="2400"/>
                <a:t>フィルタの理想振幅特性</a:t>
              </a:r>
            </a:p>
          </p:txBody>
        </p:sp>
      </p:grpSp>
      <p:grpSp>
        <p:nvGrpSpPr>
          <p:cNvPr id="14" name="グループ化 13">
            <a:extLst>
              <a:ext uri="{FF2B5EF4-FFF2-40B4-BE49-F238E27FC236}">
                <a16:creationId xmlns:a16="http://schemas.microsoft.com/office/drawing/2014/main" id="{99DB34B1-FA99-2E4B-87E7-5A55821E11FA}"/>
              </a:ext>
            </a:extLst>
          </p:cNvPr>
          <p:cNvGrpSpPr/>
          <p:nvPr/>
        </p:nvGrpSpPr>
        <p:grpSpPr>
          <a:xfrm>
            <a:off x="0" y="5670925"/>
            <a:ext cx="6553654" cy="1181520"/>
            <a:chOff x="161801" y="4751702"/>
            <a:chExt cx="6361693" cy="1714189"/>
          </a:xfrm>
        </p:grpSpPr>
        <p:grpSp>
          <p:nvGrpSpPr>
            <p:cNvPr id="12" name="グループ化 11">
              <a:extLst>
                <a:ext uri="{FF2B5EF4-FFF2-40B4-BE49-F238E27FC236}">
                  <a16:creationId xmlns:a16="http://schemas.microsoft.com/office/drawing/2014/main" id="{E39BFD01-C8F5-1D46-A77B-191CF976750D}"/>
                </a:ext>
              </a:extLst>
            </p:cNvPr>
            <p:cNvGrpSpPr/>
            <p:nvPr/>
          </p:nvGrpSpPr>
          <p:grpSpPr>
            <a:xfrm>
              <a:off x="161801" y="5226184"/>
              <a:ext cx="6361693" cy="1239707"/>
              <a:chOff x="3755498" y="4791775"/>
              <a:chExt cx="6164131" cy="1239707"/>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DA268D6-4B65-7744-9C22-2E455A001807}"/>
                      </a:ext>
                    </a:extLst>
                  </p:cNvPr>
                  <p:cNvSpPr txBox="1"/>
                  <p:nvPr/>
                </p:nvSpPr>
                <p:spPr>
                  <a:xfrm>
                    <a:off x="3755498" y="4791775"/>
                    <a:ext cx="6164131" cy="669799"/>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m:rPr>
                                <m:sty m:val="p"/>
                              </m:rPr>
                              <a:rPr kumimoji="1" lang="en-US" altLang="ja-JP" sz="2400" b="0" i="0" smtClean="0">
                                <a:latin typeface="Cambria Math" panose="02040503050406030204" pitchFamily="18" charset="0"/>
                              </a:rPr>
                              <m:t>s</m:t>
                            </m:r>
                            <m:r>
                              <a:rPr kumimoji="1" lang="en-US" altLang="ja-JP" sz="2400" b="0" i="1" smtClean="0">
                                <a:latin typeface="Cambria Math" panose="02040503050406030204" pitchFamily="18" charset="0"/>
                              </a:rPr>
                              <m:t>1</m:t>
                            </m:r>
                          </m:sub>
                        </m:sSub>
                      </m:oMath>
                    </a14:m>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𝜔</m:t>
                            </m:r>
                          </m:e>
                          <m:sub>
                            <m:r>
                              <m:rPr>
                                <m:sty m:val="p"/>
                              </m:rPr>
                              <a:rPr kumimoji="1" lang="en-US" altLang="ja-JP" sz="2400">
                                <a:latin typeface="Cambria Math" panose="02040503050406030204" pitchFamily="18" charset="0"/>
                              </a:rPr>
                              <m:t>s</m:t>
                            </m:r>
                            <m:r>
                              <a:rPr kumimoji="1" lang="en-US" altLang="ja-JP" sz="2400">
                                <a:latin typeface="Cambria Math" panose="02040503050406030204" pitchFamily="18" charset="0"/>
                              </a:rPr>
                              <m:t>2</m:t>
                            </m:r>
                          </m:sub>
                        </m:sSub>
                      </m:oMath>
                    </a14:m>
                    <a:r>
                      <a:rPr kumimoji="1" lang="en-US" altLang="ja-JP" sz="2400" dirty="0"/>
                      <a:t>  : </a:t>
                    </a:r>
                    <a:r>
                      <a:rPr kumimoji="1" lang="ja-JP" altLang="en-US" sz="2400" b="1"/>
                      <a:t>阻止域</a:t>
                    </a:r>
                    <a:r>
                      <a:rPr kumimoji="1" lang="ja-JP" altLang="en-US" sz="2400"/>
                      <a:t>端正規化角周波数（</a:t>
                    </a:r>
                    <a:r>
                      <a:rPr kumimoji="1" lang="en-US" altLang="ja-JP" sz="2400" dirty="0"/>
                      <a:t>low high</a:t>
                    </a:r>
                    <a:r>
                      <a:rPr kumimoji="1" lang="ja-JP" altLang="en-US" sz="2400"/>
                      <a:t>）</a:t>
                    </a:r>
                  </a:p>
                </p:txBody>
              </p:sp>
            </mc:Choice>
            <mc:Fallback xmlns="">
              <p:sp>
                <p:nvSpPr>
                  <p:cNvPr id="7" name="テキスト ボックス 6">
                    <a:extLst>
                      <a:ext uri="{FF2B5EF4-FFF2-40B4-BE49-F238E27FC236}">
                        <a16:creationId xmlns:a16="http://schemas.microsoft.com/office/drawing/2014/main" id="{3DA268D6-4B65-7744-9C22-2E455A001807}"/>
                      </a:ext>
                    </a:extLst>
                  </p:cNvPr>
                  <p:cNvSpPr txBox="1">
                    <a:spLocks noRot="1" noChangeAspect="1" noMove="1" noResize="1" noEditPoints="1" noAdjustHandles="1" noChangeArrowheads="1" noChangeShapeType="1" noTextEdit="1"/>
                  </p:cNvSpPr>
                  <p:nvPr/>
                </p:nvSpPr>
                <p:spPr>
                  <a:xfrm>
                    <a:off x="3755498" y="4791775"/>
                    <a:ext cx="6164131" cy="669799"/>
                  </a:xfrm>
                  <a:prstGeom prst="rect">
                    <a:avLst/>
                  </a:prstGeom>
                  <a:blipFill>
                    <a:blip r:embed="rId4"/>
                    <a:stretch>
                      <a:fillRect t="-13514" r="-581"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2BBDD8-7801-E648-B816-CE04BC0BAB07}"/>
                      </a:ext>
                    </a:extLst>
                  </p:cNvPr>
                  <p:cNvSpPr txBox="1"/>
                  <p:nvPr/>
                </p:nvSpPr>
                <p:spPr>
                  <a:xfrm>
                    <a:off x="3757102" y="5313959"/>
                    <a:ext cx="6156591" cy="717523"/>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m:rPr>
                                <m:sty m:val="p"/>
                              </m:rPr>
                              <a:rPr kumimoji="1" lang="en-US" altLang="ja-JP" sz="2400" b="0" i="0" smtClean="0">
                                <a:latin typeface="Cambria Math" panose="02040503050406030204" pitchFamily="18" charset="0"/>
                              </a:rPr>
                              <m:t>p</m:t>
                            </m:r>
                            <m:r>
                              <a:rPr kumimoji="1" lang="en-US" altLang="ja-JP" sz="2400" b="0" i="1" smtClean="0">
                                <a:latin typeface="Cambria Math" panose="02040503050406030204" pitchFamily="18" charset="0"/>
                              </a:rPr>
                              <m:t>1</m:t>
                            </m:r>
                          </m:sub>
                        </m:sSub>
                      </m:oMath>
                    </a14:m>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𝜔</m:t>
                            </m:r>
                          </m:e>
                          <m:sub>
                            <m:r>
                              <m:rPr>
                                <m:sty m:val="p"/>
                              </m:rPr>
                              <a:rPr kumimoji="1" lang="en-US" altLang="ja-JP" sz="2400" b="0" i="0" smtClean="0">
                                <a:latin typeface="Cambria Math" panose="02040503050406030204" pitchFamily="18" charset="0"/>
                              </a:rPr>
                              <m:t>p</m:t>
                            </m:r>
                            <m:r>
                              <a:rPr kumimoji="1" lang="en-US" altLang="ja-JP" sz="2400">
                                <a:latin typeface="Cambria Math" panose="02040503050406030204" pitchFamily="18" charset="0"/>
                              </a:rPr>
                              <m:t>2</m:t>
                            </m:r>
                          </m:sub>
                        </m:sSub>
                      </m:oMath>
                    </a14:m>
                    <a:r>
                      <a:rPr kumimoji="1" lang="en-US" altLang="ja-JP" sz="2400" dirty="0"/>
                      <a:t> : </a:t>
                    </a:r>
                    <a:r>
                      <a:rPr kumimoji="1" lang="ja-JP" altLang="en-US" sz="2400" b="1"/>
                      <a:t>通過域</a:t>
                    </a:r>
                    <a:r>
                      <a:rPr kumimoji="1" lang="ja-JP" altLang="en-US" sz="2400"/>
                      <a:t>端正規化角周波数（</a:t>
                    </a:r>
                    <a:r>
                      <a:rPr kumimoji="1" lang="en-US" altLang="ja-JP" sz="2400" dirty="0"/>
                      <a:t>low high</a:t>
                    </a:r>
                    <a:r>
                      <a:rPr kumimoji="1" lang="ja-JP" altLang="en-US" sz="2400"/>
                      <a:t>）</a:t>
                    </a:r>
                  </a:p>
                </p:txBody>
              </p:sp>
            </mc:Choice>
            <mc:Fallback xmlns="">
              <p:sp>
                <p:nvSpPr>
                  <p:cNvPr id="10" name="テキスト ボックス 9">
                    <a:extLst>
                      <a:ext uri="{FF2B5EF4-FFF2-40B4-BE49-F238E27FC236}">
                        <a16:creationId xmlns:a16="http://schemas.microsoft.com/office/drawing/2014/main" id="{DC2BBDD8-7801-E648-B816-CE04BC0BAB07}"/>
                      </a:ext>
                    </a:extLst>
                  </p:cNvPr>
                  <p:cNvSpPr txBox="1">
                    <a:spLocks noRot="1" noChangeAspect="1" noMove="1" noResize="1" noEditPoints="1" noAdjustHandles="1" noChangeArrowheads="1" noChangeShapeType="1" noTextEdit="1"/>
                  </p:cNvSpPr>
                  <p:nvPr/>
                </p:nvSpPr>
                <p:spPr>
                  <a:xfrm>
                    <a:off x="3757102" y="5313959"/>
                    <a:ext cx="6156591" cy="717523"/>
                  </a:xfrm>
                  <a:prstGeom prst="rect">
                    <a:avLst/>
                  </a:prstGeom>
                  <a:blipFill>
                    <a:blip r:embed="rId5"/>
                    <a:stretch>
                      <a:fillRect t="-7500" r="-388" b="-275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5FD7CAA-D315-F24C-A7D5-44CD6E896232}"/>
                    </a:ext>
                  </a:extLst>
                </p:cNvPr>
                <p:cNvSpPr txBox="1"/>
                <p:nvPr/>
              </p:nvSpPr>
              <p:spPr>
                <a:xfrm>
                  <a:off x="161801" y="4751702"/>
                  <a:ext cx="4716574" cy="669799"/>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oMath>
                  </a14:m>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𝜔</m:t>
                          </m:r>
                        </m:e>
                        <m:sub>
                          <m:r>
                            <a:rPr kumimoji="1" lang="en-US" altLang="ja-JP" sz="2400" i="1">
                              <a:latin typeface="Cambria Math" panose="02040503050406030204" pitchFamily="18" charset="0"/>
                            </a:rPr>
                            <m:t>𝑏</m:t>
                          </m:r>
                          <m:r>
                            <a:rPr kumimoji="1" lang="en-US" altLang="ja-JP" sz="2400" b="0" i="1" smtClean="0">
                              <a:latin typeface="Cambria Math" panose="02040503050406030204" pitchFamily="18" charset="0"/>
                            </a:rPr>
                            <m:t>2</m:t>
                          </m:r>
                        </m:sub>
                      </m:sSub>
                    </m:oMath>
                  </a14:m>
                  <a:r>
                    <a:rPr kumimoji="1" lang="en-US" altLang="ja-JP" sz="2400" dirty="0"/>
                    <a:t> : </a:t>
                  </a:r>
                  <a:r>
                    <a:rPr kumimoji="1" lang="ja-JP" altLang="en-US" sz="2400" b="1"/>
                    <a:t>伝送零点</a:t>
                  </a:r>
                  <a:r>
                    <a:rPr kumimoji="1" lang="ja-JP" altLang="en-US" sz="2400"/>
                    <a:t>正規化角周波数</a:t>
                  </a:r>
                </a:p>
              </p:txBody>
            </p:sp>
          </mc:Choice>
          <mc:Fallback xmlns="">
            <p:sp>
              <p:nvSpPr>
                <p:cNvPr id="13" name="テキスト ボックス 12">
                  <a:extLst>
                    <a:ext uri="{FF2B5EF4-FFF2-40B4-BE49-F238E27FC236}">
                      <a16:creationId xmlns:a16="http://schemas.microsoft.com/office/drawing/2014/main" id="{F5FD7CAA-D315-F24C-A7D5-44CD6E896232}"/>
                    </a:ext>
                  </a:extLst>
                </p:cNvPr>
                <p:cNvSpPr txBox="1">
                  <a:spLocks noRot="1" noChangeAspect="1" noMove="1" noResize="1" noEditPoints="1" noAdjustHandles="1" noChangeArrowheads="1" noChangeShapeType="1" noTextEdit="1"/>
                </p:cNvSpPr>
                <p:nvPr/>
              </p:nvSpPr>
              <p:spPr>
                <a:xfrm>
                  <a:off x="161801" y="4751702"/>
                  <a:ext cx="4716574" cy="669799"/>
                </a:xfrm>
                <a:prstGeom prst="rect">
                  <a:avLst/>
                </a:prstGeom>
                <a:blipFill>
                  <a:blip r:embed="rId6"/>
                  <a:stretch>
                    <a:fillRect t="-13514" r="-1044" b="-29730"/>
                  </a:stretch>
                </a:blipFill>
              </p:spPr>
              <p:txBody>
                <a:bodyPr/>
                <a:lstStyle/>
                <a:p>
                  <a:r>
                    <a:rPr lang="ja-JP" altLang="en-US">
                      <a:noFill/>
                    </a:rPr>
                    <a:t> </a:t>
                  </a:r>
                </a:p>
              </p:txBody>
            </p:sp>
          </mc:Fallback>
        </mc:AlternateContent>
      </p:grpSp>
      <p:pic>
        <p:nvPicPr>
          <p:cNvPr id="18" name="コンテンツ プレースホルダー 17">
            <a:extLst>
              <a:ext uri="{FF2B5EF4-FFF2-40B4-BE49-F238E27FC236}">
                <a16:creationId xmlns:a16="http://schemas.microsoft.com/office/drawing/2014/main" id="{B7337142-9736-6240-AEFE-C82A26CA505B}"/>
              </a:ext>
            </a:extLst>
          </p:cNvPr>
          <p:cNvPicPr>
            <a:picLocks noGrp="1" noChangeAspect="1"/>
          </p:cNvPicPr>
          <p:nvPr>
            <p:ph sz="quarter" idx="10"/>
          </p:nvPr>
        </p:nvPicPr>
        <p:blipFill>
          <a:blip r:embed="rId7"/>
          <a:stretch>
            <a:fillRect/>
          </a:stretch>
        </p:blipFill>
        <p:spPr>
          <a:xfrm>
            <a:off x="537146" y="2038197"/>
            <a:ext cx="3544083" cy="2928374"/>
          </a:xfrm>
          <a:prstGeom prst="rect">
            <a:avLst/>
          </a:prstGeom>
        </p:spPr>
      </p:pic>
      <p:sp>
        <p:nvSpPr>
          <p:cNvPr id="4" name="テキスト ボックス 3">
            <a:extLst>
              <a:ext uri="{FF2B5EF4-FFF2-40B4-BE49-F238E27FC236}">
                <a16:creationId xmlns:a16="http://schemas.microsoft.com/office/drawing/2014/main" id="{50C296DD-1EB2-944E-BBF4-8FB9B6003933}"/>
              </a:ext>
            </a:extLst>
          </p:cNvPr>
          <p:cNvSpPr txBox="1"/>
          <p:nvPr/>
        </p:nvSpPr>
        <p:spPr>
          <a:xfrm>
            <a:off x="163457" y="725411"/>
            <a:ext cx="5570756" cy="523220"/>
          </a:xfrm>
          <a:prstGeom prst="rect">
            <a:avLst/>
          </a:prstGeom>
          <a:noFill/>
        </p:spPr>
        <p:txBody>
          <a:bodyPr wrap="none" rtlCol="0">
            <a:spAutoFit/>
          </a:bodyPr>
          <a:lstStyle/>
          <a:p>
            <a:r>
              <a:rPr kumimoji="1" lang="ja-JP" altLang="en-US" sz="2800" b="1"/>
              <a:t>提案するフィルタの理想振幅特性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883DC4D-C731-2B4D-B017-A998F9C2093E}"/>
                  </a:ext>
                </a:extLst>
              </p:cNvPr>
              <p:cNvSpPr txBox="1"/>
              <p:nvPr/>
            </p:nvSpPr>
            <p:spPr>
              <a:xfrm>
                <a:off x="618570" y="1405395"/>
                <a:ext cx="3784882" cy="461665"/>
              </a:xfrm>
              <a:prstGeom prst="rect">
                <a:avLst/>
              </a:prstGeom>
              <a:noFill/>
            </p:spPr>
            <p:txBody>
              <a:bodyPr wrap="none" rtlCol="0">
                <a:spAutoFit/>
              </a:bodyPr>
              <a:lstStyle/>
              <a:p>
                <a:r>
                  <a:rPr kumimoji="1" lang="ja-JP" altLang="en-US" sz="2400"/>
                  <a:t>ノイズの角周波数</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𝜔</m:t>
                        </m:r>
                      </m:e>
                      <m:sub>
                        <m:r>
                          <a:rPr kumimoji="1" lang="en-US" altLang="ja-JP" sz="2400" i="1">
                            <a:latin typeface="Cambria Math" panose="02040503050406030204" pitchFamily="18" charset="0"/>
                          </a:rPr>
                          <m:t>𝑏</m:t>
                        </m:r>
                        <m:r>
                          <a:rPr kumimoji="1" lang="en-US" altLang="ja-JP" sz="2400" i="1">
                            <a:latin typeface="Cambria Math" panose="02040503050406030204" pitchFamily="18" charset="0"/>
                          </a:rPr>
                          <m:t>1</m:t>
                        </m:r>
                      </m:sub>
                    </m:sSub>
                  </m:oMath>
                </a14:m>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𝜔</m:t>
                        </m:r>
                      </m:e>
                      <m:sub>
                        <m:r>
                          <a:rPr kumimoji="1" lang="en-US" altLang="ja-JP" sz="2400" i="1">
                            <a:latin typeface="Cambria Math" panose="02040503050406030204" pitchFamily="18" charset="0"/>
                          </a:rPr>
                          <m:t>𝑏</m:t>
                        </m:r>
                        <m:r>
                          <a:rPr kumimoji="1" lang="en-US" altLang="ja-JP" sz="2400" i="1">
                            <a:latin typeface="Cambria Math" panose="02040503050406030204" pitchFamily="18" charset="0"/>
                          </a:rPr>
                          <m:t>2</m:t>
                        </m:r>
                      </m:sub>
                    </m:sSub>
                  </m:oMath>
                </a14:m>
                <a:r>
                  <a:rPr kumimoji="1" lang="en-US" altLang="ja-JP" sz="2400" dirty="0"/>
                  <a:t> </a:t>
                </a:r>
                <a:endParaRPr kumimoji="1" lang="ja-JP" altLang="en-US" sz="2400"/>
              </a:p>
            </p:txBody>
          </p:sp>
        </mc:Choice>
        <mc:Fallback xmlns="">
          <p:sp>
            <p:nvSpPr>
              <p:cNvPr id="15" name="テキスト ボックス 14">
                <a:extLst>
                  <a:ext uri="{FF2B5EF4-FFF2-40B4-BE49-F238E27FC236}">
                    <a16:creationId xmlns:a16="http://schemas.microsoft.com/office/drawing/2014/main" id="{B883DC4D-C731-2B4D-B017-A998F9C2093E}"/>
                  </a:ext>
                </a:extLst>
              </p:cNvPr>
              <p:cNvSpPr txBox="1">
                <a:spLocks noRot="1" noChangeAspect="1" noMove="1" noResize="1" noEditPoints="1" noAdjustHandles="1" noChangeArrowheads="1" noChangeShapeType="1" noTextEdit="1"/>
              </p:cNvSpPr>
              <p:nvPr/>
            </p:nvSpPr>
            <p:spPr>
              <a:xfrm>
                <a:off x="618570" y="1405395"/>
                <a:ext cx="3784882" cy="461665"/>
              </a:xfrm>
              <a:prstGeom prst="rect">
                <a:avLst/>
              </a:prstGeom>
              <a:blipFill>
                <a:blip r:embed="rId8"/>
                <a:stretch>
                  <a:fillRect l="-2341" t="-5405" b="-29730"/>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9D503AA-32AF-0446-A535-7323BF369D1C}"/>
              </a:ext>
            </a:extLst>
          </p:cNvPr>
          <p:cNvCxnSpPr>
            <a:cxnSpLocks/>
          </p:cNvCxnSpPr>
          <p:nvPr/>
        </p:nvCxnSpPr>
        <p:spPr>
          <a:xfrm flipH="1">
            <a:off x="1103311" y="1867060"/>
            <a:ext cx="2320373" cy="2374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3209666B-20B0-0B4B-B886-DEA312A08B36}"/>
              </a:ext>
            </a:extLst>
          </p:cNvPr>
          <p:cNvCxnSpPr>
            <a:cxnSpLocks/>
          </p:cNvCxnSpPr>
          <p:nvPr/>
        </p:nvCxnSpPr>
        <p:spPr>
          <a:xfrm flipH="1">
            <a:off x="1424764" y="1867060"/>
            <a:ext cx="2573078" cy="2374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正方形/長方形 21">
            <a:extLst>
              <a:ext uri="{FF2B5EF4-FFF2-40B4-BE49-F238E27FC236}">
                <a16:creationId xmlns:a16="http://schemas.microsoft.com/office/drawing/2014/main" id="{6C7C1699-1338-5448-B2A4-60B1F7D30F52}"/>
              </a:ext>
            </a:extLst>
          </p:cNvPr>
          <p:cNvSpPr/>
          <p:nvPr/>
        </p:nvSpPr>
        <p:spPr>
          <a:xfrm>
            <a:off x="386862" y="2504049"/>
            <a:ext cx="316523" cy="618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A0340EC0-6FD9-8B4B-ACDB-D35D7B59156A}"/>
              </a:ext>
            </a:extLst>
          </p:cNvPr>
          <p:cNvPicPr>
            <a:picLocks noChangeAspect="1"/>
          </p:cNvPicPr>
          <p:nvPr/>
        </p:nvPicPr>
        <p:blipFill>
          <a:blip r:embed="rId9"/>
          <a:stretch>
            <a:fillRect/>
          </a:stretch>
        </p:blipFill>
        <p:spPr>
          <a:xfrm>
            <a:off x="1176719" y="4829127"/>
            <a:ext cx="2461322" cy="169216"/>
          </a:xfrm>
          <a:prstGeom prst="rect">
            <a:avLst/>
          </a:prstGeom>
        </p:spPr>
      </p:pic>
    </p:spTree>
    <p:extLst>
      <p:ext uri="{BB962C8B-B14F-4D97-AF65-F5344CB8AC3E}">
        <p14:creationId xmlns:p14="http://schemas.microsoft.com/office/powerpoint/2010/main" val="17316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F249CA-212C-7443-AE7D-2CD519D47733}"/>
              </a:ext>
            </a:extLst>
          </p:cNvPr>
          <p:cNvSpPr>
            <a:spLocks noGrp="1"/>
          </p:cNvSpPr>
          <p:nvPr>
            <p:ph type="title"/>
          </p:nvPr>
        </p:nvSpPr>
        <p:spPr/>
        <p:txBody>
          <a:bodyPr>
            <a:normAutofit/>
          </a:bodyPr>
          <a:lstStyle/>
          <a:p>
            <a:r>
              <a:rPr lang="ja-JP" altLang="en-US"/>
              <a:t>提案法</a:t>
            </a:r>
            <a:endParaRPr kumimoji="1" lang="ja-JP" altLang="en-US"/>
          </a:p>
        </p:txBody>
      </p:sp>
      <p:grpSp>
        <p:nvGrpSpPr>
          <p:cNvPr id="9" name="グループ化 8">
            <a:extLst>
              <a:ext uri="{FF2B5EF4-FFF2-40B4-BE49-F238E27FC236}">
                <a16:creationId xmlns:a16="http://schemas.microsoft.com/office/drawing/2014/main" id="{C5A43769-FB66-1347-B321-4E17C41289F1}"/>
              </a:ext>
            </a:extLst>
          </p:cNvPr>
          <p:cNvGrpSpPr/>
          <p:nvPr/>
        </p:nvGrpSpPr>
        <p:grpSpPr>
          <a:xfrm>
            <a:off x="84375" y="3293721"/>
            <a:ext cx="8975250" cy="2095426"/>
            <a:chOff x="68172" y="3026493"/>
            <a:chExt cx="8975250" cy="2095426"/>
          </a:xfrm>
        </p:grpSpPr>
        <p:sp>
          <p:nvSpPr>
            <p:cNvPr id="26" name="角丸四角形 4">
              <a:extLst>
                <a:ext uri="{FF2B5EF4-FFF2-40B4-BE49-F238E27FC236}">
                  <a16:creationId xmlns:a16="http://schemas.microsoft.com/office/drawing/2014/main" id="{7E40FEB8-6B74-7945-B8AF-717465BDC70E}"/>
                </a:ext>
              </a:extLst>
            </p:cNvPr>
            <p:cNvSpPr/>
            <p:nvPr/>
          </p:nvSpPr>
          <p:spPr>
            <a:xfrm>
              <a:off x="120258" y="3026493"/>
              <a:ext cx="8923164" cy="2095426"/>
            </a:xfrm>
            <a:prstGeom prst="roundRect">
              <a:avLst>
                <a:gd name="adj" fmla="val 10528"/>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C0FA496-D0E5-5043-AF59-E7E12D39207F}"/>
                    </a:ext>
                  </a:extLst>
                </p:cNvPr>
                <p:cNvSpPr txBox="1"/>
                <p:nvPr/>
              </p:nvSpPr>
              <p:spPr>
                <a:xfrm>
                  <a:off x="1169910" y="4537419"/>
                  <a:ext cx="7111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h</m:t>
                            </m:r>
                          </m:e>
                          <m:sub>
                            <m:r>
                              <m:rPr>
                                <m:sty m:val="p"/>
                              </m:rPr>
                              <a:rPr kumimoji="1" lang="en-US" altLang="ja-JP" sz="2400" b="0" i="0" smtClean="0">
                                <a:latin typeface="Cambria Math" panose="02040503050406030204" pitchFamily="18" charset="0"/>
                              </a:rPr>
                              <m:t>ht</m:t>
                            </m:r>
                          </m:sub>
                        </m:sSub>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𝜔</m:t>
                            </m:r>
                          </m:e>
                        </m:d>
                        <m:r>
                          <a:rPr kumimoji="1" lang="en-US" altLang="ja-JP" sz="2400" i="1">
                            <a:latin typeface="Cambria Math" panose="02040503050406030204" pitchFamily="18" charset="0"/>
                          </a:rPr>
                          <m:t>=</m:t>
                        </m:r>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m:rPr>
                                <m:sty m:val="p"/>
                              </m:rPr>
                              <a:rPr kumimoji="1" lang="en-US" altLang="ja-JP" sz="2400" b="0" i="0" smtClean="0">
                                <a:latin typeface="Cambria Math" panose="02040503050406030204" pitchFamily="18" charset="0"/>
                              </a:rPr>
                              <m:t>ht</m:t>
                            </m:r>
                          </m:sub>
                        </m:sSub>
                        <m:d>
                          <m:dPr>
                            <m:ctrlPr>
                              <a:rPr kumimoji="1" lang="en-US" altLang="ja-JP" sz="2400" i="1">
                                <a:latin typeface="Cambria Math" panose="02040503050406030204" pitchFamily="18" charset="0"/>
                              </a:rPr>
                            </m:ctrlPr>
                          </m:dPr>
                          <m:e>
                            <m:r>
                              <a:rPr kumimoji="1" lang="en-US" altLang="ja-JP" sz="2400" b="0" i="1" smtClean="0">
                                <a:latin typeface="Cambria Math" panose="02040503050406030204" pitchFamily="18" charset="0"/>
                              </a:rPr>
                              <m:t>𝑀</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m:t>
                            </m:r>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=1,2,…, </m:t>
                        </m:r>
                        <m:r>
                          <a:rPr kumimoji="1" lang="en-US" altLang="ja-JP" sz="2400" b="0" i="1" smtClean="0">
                            <a:latin typeface="Cambria Math" panose="02040503050406030204" pitchFamily="18" charset="0"/>
                          </a:rPr>
                          <m:t>𝑀</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2C0FA496-D0E5-5043-AF59-E7E12D39207F}"/>
                    </a:ext>
                  </a:extLst>
                </p:cNvPr>
                <p:cNvSpPr txBox="1">
                  <a:spLocks noRot="1" noChangeAspect="1" noMove="1" noResize="1" noEditPoints="1" noAdjustHandles="1" noChangeArrowheads="1" noChangeShapeType="1" noTextEdit="1"/>
                </p:cNvSpPr>
                <p:nvPr/>
              </p:nvSpPr>
              <p:spPr>
                <a:xfrm>
                  <a:off x="1169910" y="4537419"/>
                  <a:ext cx="7111499" cy="461665"/>
                </a:xfrm>
                <a:prstGeom prst="rect">
                  <a:avLst/>
                </a:prstGeom>
                <a:blipFill>
                  <a:blip r:embed="rId3"/>
                  <a:stretch>
                    <a:fillRect b="-216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22E43A2-786B-DA40-810D-8534FC71765B}"/>
                    </a:ext>
                  </a:extLst>
                </p:cNvPr>
                <p:cNvSpPr txBox="1"/>
                <p:nvPr/>
              </p:nvSpPr>
              <p:spPr>
                <a:xfrm>
                  <a:off x="333681" y="3490203"/>
                  <a:ext cx="8444231" cy="10445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200" i="1" smtClean="0">
                                <a:latin typeface="Cambria Math" panose="02040503050406030204" pitchFamily="18" charset="0"/>
                              </a:rPr>
                            </m:ctrlPr>
                          </m:sSubPr>
                          <m:e>
                            <m:r>
                              <a:rPr kumimoji="1" lang="en-US" altLang="ja-JP" sz="2200" i="1">
                                <a:latin typeface="Cambria Math" panose="02040503050406030204" pitchFamily="18" charset="0"/>
                              </a:rPr>
                              <m:t>𝐴</m:t>
                            </m:r>
                          </m:e>
                          <m:sub>
                            <m:r>
                              <m:rPr>
                                <m:sty m:val="p"/>
                              </m:rPr>
                              <a:rPr kumimoji="1" lang="en-US" altLang="ja-JP" sz="2200">
                                <a:latin typeface="Cambria Math" panose="02040503050406030204" pitchFamily="18" charset="0"/>
                              </a:rPr>
                              <m:t>nCHT</m:t>
                            </m:r>
                          </m:sub>
                        </m:sSub>
                        <m:d>
                          <m:dPr>
                            <m:ctrlPr>
                              <a:rPr kumimoji="1" lang="en-US" altLang="ja-JP" sz="2200" i="1">
                                <a:latin typeface="Cambria Math" panose="02040503050406030204" pitchFamily="18" charset="0"/>
                              </a:rPr>
                            </m:ctrlPr>
                          </m:dPr>
                          <m:e>
                            <m:r>
                              <a:rPr kumimoji="1" lang="en-US" altLang="ja-JP" sz="2200" i="1">
                                <a:latin typeface="Cambria Math" panose="02040503050406030204" pitchFamily="18" charset="0"/>
                              </a:rPr>
                              <m:t>𝜔</m:t>
                            </m:r>
                          </m:e>
                        </m:d>
                        <m:r>
                          <a:rPr kumimoji="1" lang="en-US" altLang="ja-JP" sz="2200" i="1">
                            <a:latin typeface="Cambria Math" panose="02040503050406030204" pitchFamily="18" charset="0"/>
                          </a:rPr>
                          <m:t>=</m:t>
                        </m:r>
                        <m:nary>
                          <m:naryPr>
                            <m:chr m:val="∏"/>
                            <m:ctrlPr>
                              <a:rPr kumimoji="1" lang="en-US" altLang="ja-JP" sz="2200" b="0" i="1" smtClean="0">
                                <a:latin typeface="Cambria Math" panose="02040503050406030204" pitchFamily="18" charset="0"/>
                              </a:rPr>
                            </m:ctrlPr>
                          </m:naryPr>
                          <m:sub>
                            <m:r>
                              <a:rPr kumimoji="1" lang="en-US" altLang="ja-JP" sz="2200" b="0" i="1" smtClean="0">
                                <a:latin typeface="Cambria Math" panose="02040503050406030204" pitchFamily="18" charset="0"/>
                              </a:rPr>
                              <m:t>𝑖</m:t>
                            </m:r>
                          </m:sub>
                          <m:sup>
                            <m:r>
                              <a:rPr kumimoji="1" lang="en-US" altLang="ja-JP" sz="2200" b="0" i="1" smtClean="0">
                                <a:latin typeface="Cambria Math" panose="02040503050406030204" pitchFamily="18" charset="0"/>
                              </a:rPr>
                              <m:t>𝐵</m:t>
                            </m:r>
                          </m:sup>
                          <m:e>
                            <m:r>
                              <a:rPr kumimoji="1" lang="en-US" altLang="ja-JP" sz="2200" b="0" i="1" smtClean="0">
                                <a:latin typeface="Cambria Math" panose="02040503050406030204" pitchFamily="18" charset="0"/>
                              </a:rPr>
                              <m:t>2</m:t>
                            </m:r>
                            <m:d>
                              <m:dPr>
                                <m:begChr m:val="{"/>
                                <m:endChr m:val="}"/>
                                <m:ctrlPr>
                                  <a:rPr kumimoji="1" lang="en-US" altLang="ja-JP" sz="2200" b="0" i="1" smtClean="0">
                                    <a:latin typeface="Cambria Math" panose="02040503050406030204" pitchFamily="18" charset="0"/>
                                  </a:rPr>
                                </m:ctrlPr>
                              </m:dPr>
                              <m:e>
                                <m:func>
                                  <m:funcPr>
                                    <m:ctrlPr>
                                      <a:rPr kumimoji="1" lang="en-US" altLang="ja-JP" sz="2200" b="0" i="1" smtClean="0">
                                        <a:latin typeface="Cambria Math" panose="02040503050406030204" pitchFamily="18" charset="0"/>
                                      </a:rPr>
                                    </m:ctrlPr>
                                  </m:funcPr>
                                  <m:fName>
                                    <m:r>
                                      <m:rPr>
                                        <m:sty m:val="p"/>
                                      </m:rPr>
                                      <a:rPr kumimoji="1" lang="en-US" altLang="ja-JP" sz="2200" b="0" i="0" smtClean="0">
                                        <a:latin typeface="Cambria Math" panose="02040503050406030204" pitchFamily="18" charset="0"/>
                                      </a:rPr>
                                      <m:t>cos</m:t>
                                    </m:r>
                                  </m:fName>
                                  <m:e>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𝜔</m:t>
                                        </m:r>
                                      </m:e>
                                    </m:d>
                                    <m:r>
                                      <a:rPr kumimoji="1" lang="en-US" altLang="ja-JP" sz="2200" b="0" i="1" smtClean="0">
                                        <a:latin typeface="Cambria Math" panose="02040503050406030204" pitchFamily="18" charset="0"/>
                                      </a:rPr>
                                      <m:t>−</m:t>
                                    </m:r>
                                    <m:func>
                                      <m:funcPr>
                                        <m:ctrlPr>
                                          <a:rPr kumimoji="1" lang="en-US" altLang="ja-JP" sz="2200" b="0" i="1" smtClean="0">
                                            <a:latin typeface="Cambria Math" panose="02040503050406030204" pitchFamily="18" charset="0"/>
                                          </a:rPr>
                                        </m:ctrlPr>
                                      </m:funcPr>
                                      <m:fName>
                                        <m:r>
                                          <m:rPr>
                                            <m:sty m:val="p"/>
                                          </m:rPr>
                                          <a:rPr kumimoji="1" lang="en-US" altLang="ja-JP" sz="2200" b="0" i="0" smtClean="0">
                                            <a:latin typeface="Cambria Math" panose="02040503050406030204" pitchFamily="18" charset="0"/>
                                          </a:rPr>
                                          <m:t>cos</m:t>
                                        </m:r>
                                      </m:fName>
                                      <m:e>
                                        <m:d>
                                          <m:dPr>
                                            <m:ctrlPr>
                                              <a:rPr kumimoji="1" lang="en-US" altLang="ja-JP" sz="2200" b="0" i="1" smtClean="0">
                                                <a:latin typeface="Cambria Math" panose="02040503050406030204" pitchFamily="18" charset="0"/>
                                              </a:rPr>
                                            </m:ctrlPr>
                                          </m:dPr>
                                          <m:e>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𝜔</m:t>
                                                </m:r>
                                              </m:e>
                                              <m:sub>
                                                <m:r>
                                                  <a:rPr kumimoji="1" lang="en-US" altLang="ja-JP" sz="2200" b="0" i="1" smtClean="0">
                                                    <a:latin typeface="Cambria Math" panose="02040503050406030204" pitchFamily="18" charset="0"/>
                                                  </a:rPr>
                                                  <m:t>𝑏𝑖</m:t>
                                                </m:r>
                                              </m:sub>
                                            </m:sSub>
                                          </m:e>
                                        </m:d>
                                      </m:e>
                                    </m:func>
                                  </m:e>
                                </m:func>
                              </m:e>
                            </m:d>
                          </m:e>
                        </m:nary>
                        <m:nary>
                          <m:naryPr>
                            <m:chr m:val="∑"/>
                            <m:ctrlPr>
                              <a:rPr kumimoji="1" lang="en-US" altLang="ja-JP" sz="2200" b="0" i="1" smtClean="0">
                                <a:latin typeface="Cambria Math" panose="02040503050406030204" pitchFamily="18" charset="0"/>
                              </a:rPr>
                            </m:ctrlPr>
                          </m:naryPr>
                          <m:sub>
                            <m:r>
                              <a:rPr kumimoji="1" lang="en-US" altLang="ja-JP" sz="2200" b="0" i="1" smtClean="0">
                                <a:latin typeface="Cambria Math" panose="02040503050406030204" pitchFamily="18" charset="0"/>
                              </a:rPr>
                              <m:t>𝑘</m:t>
                            </m:r>
                            <m:r>
                              <a:rPr kumimoji="1" lang="en-US" altLang="ja-JP" sz="2200" b="0" i="1" smtClean="0">
                                <a:latin typeface="Cambria Math" panose="02040503050406030204" pitchFamily="18" charset="0"/>
                              </a:rPr>
                              <m:t>=0</m:t>
                            </m:r>
                          </m:sub>
                          <m:sup>
                            <m:r>
                              <a:rPr kumimoji="1" lang="en-US" altLang="ja-JP" sz="2200" b="0" i="1" smtClean="0">
                                <a:latin typeface="Cambria Math" panose="02040503050406030204" pitchFamily="18" charset="0"/>
                              </a:rPr>
                              <m:t>𝑀</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𝐵</m:t>
                            </m:r>
                          </m:sup>
                          <m:e>
                            <m:sSub>
                              <m:sSubPr>
                                <m:ctrlPr>
                                  <a:rPr kumimoji="1" lang="en-US" altLang="ja-JP" sz="2200" b="1" i="1" smtClean="0">
                                    <a:solidFill>
                                      <a:srgbClr val="0070C0"/>
                                    </a:solidFill>
                                    <a:latin typeface="Cambria Math" panose="02040503050406030204" pitchFamily="18" charset="0"/>
                                  </a:rPr>
                                </m:ctrlPr>
                              </m:sSubPr>
                              <m:e>
                                <m:r>
                                  <a:rPr kumimoji="1" lang="en-US" altLang="ja-JP" sz="2200" b="1" i="1" smtClean="0">
                                    <a:solidFill>
                                      <a:srgbClr val="0070C0"/>
                                    </a:solidFill>
                                    <a:latin typeface="Cambria Math" panose="02040503050406030204" pitchFamily="18" charset="0"/>
                                  </a:rPr>
                                  <m:t>𝒂</m:t>
                                </m:r>
                              </m:e>
                              <m:sub>
                                <m:r>
                                  <a:rPr kumimoji="1" lang="en-US" altLang="ja-JP" sz="2200" b="1" i="0" smtClean="0">
                                    <a:solidFill>
                                      <a:srgbClr val="0070C0"/>
                                    </a:solidFill>
                                    <a:latin typeface="Cambria Math" panose="02040503050406030204" pitchFamily="18" charset="0"/>
                                  </a:rPr>
                                  <m:t>𝐡𝐭</m:t>
                                </m:r>
                              </m:sub>
                            </m:sSub>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𝑘</m:t>
                                </m:r>
                              </m:e>
                            </m:d>
                            <m:func>
                              <m:funcPr>
                                <m:ctrlPr>
                                  <a:rPr kumimoji="1" lang="en-US" altLang="ja-JP" sz="2200" b="0" i="1" smtClean="0">
                                    <a:latin typeface="Cambria Math" panose="02040503050406030204" pitchFamily="18" charset="0"/>
                                  </a:rPr>
                                </m:ctrlPr>
                              </m:funcPr>
                              <m:fName>
                                <m:r>
                                  <m:rPr>
                                    <m:sty m:val="p"/>
                                  </m:rPr>
                                  <a:rPr kumimoji="1" lang="en-US" altLang="ja-JP" sz="2200" b="0" i="0" smtClean="0">
                                    <a:latin typeface="Cambria Math" panose="02040503050406030204" pitchFamily="18" charset="0"/>
                                  </a:rPr>
                                  <m:t>sin</m:t>
                                </m:r>
                              </m:fName>
                              <m:e>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𝑘</m:t>
                                    </m:r>
                                    <m:r>
                                      <a:rPr kumimoji="1" lang="en-US" altLang="ja-JP" sz="2200" b="0" i="1" smtClean="0">
                                        <a:latin typeface="Cambria Math" panose="02040503050406030204" pitchFamily="18" charset="0"/>
                                      </a:rPr>
                                      <m:t>𝜔</m:t>
                                    </m:r>
                                  </m:e>
                                </m:d>
                              </m:e>
                            </m:func>
                            <m:r>
                              <a:rPr kumimoji="1" lang="en-US" altLang="ja-JP" sz="2200" b="0" i="1" smtClean="0">
                                <a:latin typeface="Cambria Math" panose="02040503050406030204" pitchFamily="18" charset="0"/>
                              </a:rPr>
                              <m:t> </m:t>
                            </m:r>
                          </m:e>
                        </m:nary>
                      </m:oMath>
                    </m:oMathPara>
                  </a14:m>
                  <a:endParaRPr kumimoji="1" lang="ja-JP" altLang="en-US" sz="2200"/>
                </a:p>
              </p:txBody>
            </p:sp>
          </mc:Choice>
          <mc:Fallback xmlns="">
            <p:sp>
              <p:nvSpPr>
                <p:cNvPr id="5" name="テキスト ボックス 4">
                  <a:extLst>
                    <a:ext uri="{FF2B5EF4-FFF2-40B4-BE49-F238E27FC236}">
                      <a16:creationId xmlns:a16="http://schemas.microsoft.com/office/drawing/2014/main" id="{922E43A2-786B-DA40-810D-8534FC71765B}"/>
                    </a:ext>
                  </a:extLst>
                </p:cNvPr>
                <p:cNvSpPr txBox="1">
                  <a:spLocks noRot="1" noChangeAspect="1" noMove="1" noResize="1" noEditPoints="1" noAdjustHandles="1" noChangeArrowheads="1" noChangeShapeType="1" noTextEdit="1"/>
                </p:cNvSpPr>
                <p:nvPr/>
              </p:nvSpPr>
              <p:spPr>
                <a:xfrm>
                  <a:off x="333681" y="3490203"/>
                  <a:ext cx="8444231" cy="1044581"/>
                </a:xfrm>
                <a:prstGeom prst="rect">
                  <a:avLst/>
                </a:prstGeom>
                <a:blipFill>
                  <a:blip r:embed="rId4"/>
                  <a:stretch>
                    <a:fillRect t="-97619" b="-15357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92F61A8-FF98-9E40-AC1B-2AE6B3DE987A}"/>
                </a:ext>
              </a:extLst>
            </p:cNvPr>
            <p:cNvSpPr txBox="1"/>
            <p:nvPr/>
          </p:nvSpPr>
          <p:spPr>
            <a:xfrm>
              <a:off x="68172" y="3036730"/>
              <a:ext cx="1723549" cy="461665"/>
            </a:xfrm>
            <a:prstGeom prst="rect">
              <a:avLst/>
            </a:prstGeom>
            <a:noFill/>
          </p:spPr>
          <p:txBody>
            <a:bodyPr wrap="none" rtlCol="0">
              <a:spAutoFit/>
            </a:bodyPr>
            <a:lstStyle/>
            <a:p>
              <a:r>
                <a:rPr kumimoji="1" lang="ja-JP" altLang="en-US" sz="2400">
                  <a:solidFill>
                    <a:schemeClr val="accent1"/>
                  </a:solidFill>
                </a:rPr>
                <a:t>●</a:t>
              </a:r>
              <a:r>
                <a:rPr kumimoji="1" lang="ja-JP" altLang="en-US" sz="2400"/>
                <a:t>振幅特性</a:t>
              </a:r>
            </a:p>
          </p:txBody>
        </p:sp>
      </p:grpSp>
      <p:grpSp>
        <p:nvGrpSpPr>
          <p:cNvPr id="4" name="グループ化 3">
            <a:extLst>
              <a:ext uri="{FF2B5EF4-FFF2-40B4-BE49-F238E27FC236}">
                <a16:creationId xmlns:a16="http://schemas.microsoft.com/office/drawing/2014/main" id="{4B836077-8292-4C44-93AA-6FDD41FE5A94}"/>
              </a:ext>
            </a:extLst>
          </p:cNvPr>
          <p:cNvGrpSpPr/>
          <p:nvPr/>
        </p:nvGrpSpPr>
        <p:grpSpPr>
          <a:xfrm>
            <a:off x="84375" y="1266750"/>
            <a:ext cx="8959047" cy="2010006"/>
            <a:chOff x="58332" y="750285"/>
            <a:chExt cx="8959047" cy="2010006"/>
          </a:xfrm>
        </p:grpSpPr>
        <p:sp>
          <p:nvSpPr>
            <p:cNvPr id="19" name="角丸四角形 4">
              <a:extLst>
                <a:ext uri="{FF2B5EF4-FFF2-40B4-BE49-F238E27FC236}">
                  <a16:creationId xmlns:a16="http://schemas.microsoft.com/office/drawing/2014/main" id="{61878A9B-81FF-B844-8579-05444E661085}"/>
                </a:ext>
              </a:extLst>
            </p:cNvPr>
            <p:cNvSpPr/>
            <p:nvPr/>
          </p:nvSpPr>
          <p:spPr>
            <a:xfrm>
              <a:off x="94215" y="750286"/>
              <a:ext cx="8923164" cy="1926842"/>
            </a:xfrm>
            <a:prstGeom prst="roundRect">
              <a:avLst>
                <a:gd name="adj" fmla="val 11220"/>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80187027-6959-8C42-8532-FDDBE8F89F38}"/>
                </a:ext>
              </a:extLst>
            </p:cNvPr>
            <p:cNvGrpSpPr/>
            <p:nvPr/>
          </p:nvGrpSpPr>
          <p:grpSpPr>
            <a:xfrm>
              <a:off x="58332" y="750285"/>
              <a:ext cx="8959047" cy="2010006"/>
              <a:chOff x="58332" y="1835913"/>
              <a:chExt cx="8959047" cy="2010006"/>
            </a:xfrm>
          </p:grpSpPr>
          <p:grpSp>
            <p:nvGrpSpPr>
              <p:cNvPr id="18" name="グループ化 17">
                <a:extLst>
                  <a:ext uri="{FF2B5EF4-FFF2-40B4-BE49-F238E27FC236}">
                    <a16:creationId xmlns:a16="http://schemas.microsoft.com/office/drawing/2014/main" id="{7A932DBA-2416-8F4D-AD70-34A922537050}"/>
                  </a:ext>
                </a:extLst>
              </p:cNvPr>
              <p:cNvGrpSpPr/>
              <p:nvPr/>
            </p:nvGrpSpPr>
            <p:grpSpPr>
              <a:xfrm>
                <a:off x="677203" y="2177192"/>
                <a:ext cx="8340176" cy="1668727"/>
                <a:chOff x="439938" y="1271332"/>
                <a:chExt cx="8340176" cy="1668727"/>
              </a:xfrm>
            </p:grpSpPr>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A1C72D9C-62B5-E348-B5C4-D72C2021013C}"/>
                        </a:ext>
                      </a:extLst>
                    </p:cNvPr>
                    <p:cNvSpPr/>
                    <p:nvPr/>
                  </p:nvSpPr>
                  <p:spPr>
                    <a:xfrm>
                      <a:off x="439938" y="1271332"/>
                      <a:ext cx="8213237" cy="10594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200" i="1" smtClean="0">
                                    <a:latin typeface="Cambria Math" panose="02040503050406030204" pitchFamily="18" charset="0"/>
                                  </a:rPr>
                                </m:ctrlPr>
                              </m:sSubPr>
                              <m:e>
                                <m:r>
                                  <a:rPr kumimoji="1" lang="en-US" altLang="ja-JP" sz="2200" i="1">
                                    <a:latin typeface="Cambria Math" panose="02040503050406030204" pitchFamily="18" charset="0"/>
                                  </a:rPr>
                                  <m:t>𝐻</m:t>
                                </m:r>
                              </m:e>
                              <m:sub>
                                <m:r>
                                  <m:rPr>
                                    <m:sty m:val="p"/>
                                  </m:rPr>
                                  <a:rPr kumimoji="1" lang="en-US" altLang="ja-JP" sz="2200">
                                    <a:latin typeface="Cambria Math" panose="02040503050406030204" pitchFamily="18" charset="0"/>
                                  </a:rPr>
                                  <m:t>n</m:t>
                                </m:r>
                                <m:r>
                                  <m:rPr>
                                    <m:sty m:val="p"/>
                                  </m:rPr>
                                  <a:rPr kumimoji="1" lang="en-US" altLang="ja-JP" sz="2200" b="0" i="0" smtClean="0">
                                    <a:latin typeface="Cambria Math" panose="02040503050406030204" pitchFamily="18" charset="0"/>
                                  </a:rPr>
                                  <m:t>C</m:t>
                                </m:r>
                                <m:r>
                                  <m:rPr>
                                    <m:sty m:val="p"/>
                                  </m:rPr>
                                  <a:rPr kumimoji="1" lang="en-US" altLang="ja-JP" sz="2200">
                                    <a:latin typeface="Cambria Math" panose="02040503050406030204" pitchFamily="18" charset="0"/>
                                  </a:rPr>
                                  <m:t>HT</m:t>
                                </m:r>
                              </m:sub>
                            </m:sSub>
                            <m:d>
                              <m:dPr>
                                <m:ctrlPr>
                                  <a:rPr kumimoji="1" lang="en-US" altLang="ja-JP" sz="2200" i="1">
                                    <a:latin typeface="Cambria Math" panose="02040503050406030204" pitchFamily="18" charset="0"/>
                                  </a:rPr>
                                </m:ctrlPr>
                              </m:dPr>
                              <m:e>
                                <m:r>
                                  <a:rPr kumimoji="1" lang="en-US" altLang="ja-JP" sz="2200" i="1">
                                    <a:latin typeface="Cambria Math" panose="02040503050406030204" pitchFamily="18" charset="0"/>
                                  </a:rPr>
                                  <m:t>𝜔</m:t>
                                </m:r>
                              </m:e>
                            </m:d>
                            <m:r>
                              <a:rPr kumimoji="1" lang="en-US" altLang="ja-JP" sz="2200">
                                <a:latin typeface="Cambria Math" panose="02040503050406030204" pitchFamily="18" charset="0"/>
                              </a:rPr>
                              <m:t>=</m:t>
                            </m:r>
                            <m:nary>
                              <m:naryPr>
                                <m:chr m:val="∏"/>
                                <m:ctrlPr>
                                  <a:rPr kumimoji="1" lang="en-US" altLang="ja-JP" sz="2200" i="1">
                                    <a:latin typeface="Cambria Math" panose="02040503050406030204" pitchFamily="18" charset="0"/>
                                  </a:rPr>
                                </m:ctrlPr>
                              </m:naryPr>
                              <m:sub>
                                <m:r>
                                  <a:rPr kumimoji="1" lang="en-US" altLang="ja-JP" sz="2200" i="1">
                                    <a:latin typeface="Cambria Math" panose="02040503050406030204" pitchFamily="18" charset="0"/>
                                  </a:rPr>
                                  <m:t>𝑖</m:t>
                                </m:r>
                                <m:r>
                                  <a:rPr kumimoji="1" lang="en-US" altLang="ja-JP" sz="2200" i="1">
                                    <a:latin typeface="Cambria Math" panose="02040503050406030204" pitchFamily="18" charset="0"/>
                                  </a:rPr>
                                  <m:t>=1</m:t>
                                </m:r>
                              </m:sub>
                              <m:sup>
                                <m:r>
                                  <a:rPr kumimoji="1" lang="en-US" altLang="ja-JP" sz="2200" i="1">
                                    <a:latin typeface="Cambria Math" panose="02040503050406030204" pitchFamily="18" charset="0"/>
                                  </a:rPr>
                                  <m:t>𝐵</m:t>
                                </m:r>
                              </m:sup>
                              <m:e>
                                <m:d>
                                  <m:dPr>
                                    <m:begChr m:val="{"/>
                                    <m:endChr m:val="}"/>
                                    <m:ctrlPr>
                                      <a:rPr kumimoji="1" lang="en-US" altLang="ja-JP" sz="2200" i="1">
                                        <a:latin typeface="Cambria Math" panose="02040503050406030204" pitchFamily="18" charset="0"/>
                                      </a:rPr>
                                    </m:ctrlPr>
                                  </m:dPr>
                                  <m:e>
                                    <m:r>
                                      <a:rPr kumimoji="1" lang="en-US" altLang="ja-JP" sz="2200" i="1">
                                        <a:latin typeface="Cambria Math" panose="02040503050406030204" pitchFamily="18" charset="0"/>
                                      </a:rPr>
                                      <m:t>1−2</m:t>
                                    </m:r>
                                    <m:func>
                                      <m:funcPr>
                                        <m:ctrlPr>
                                          <a:rPr kumimoji="1" lang="en-US" altLang="ja-JP" sz="2200" i="1">
                                            <a:latin typeface="Cambria Math" panose="02040503050406030204" pitchFamily="18" charset="0"/>
                                          </a:rPr>
                                        </m:ctrlPr>
                                      </m:funcPr>
                                      <m:fName>
                                        <m:r>
                                          <m:rPr>
                                            <m:sty m:val="p"/>
                                          </m:rPr>
                                          <a:rPr kumimoji="1" lang="en-US" altLang="ja-JP" sz="2200">
                                            <a:latin typeface="Cambria Math" panose="02040503050406030204" pitchFamily="18" charset="0"/>
                                          </a:rPr>
                                          <m:t>cos</m:t>
                                        </m:r>
                                      </m:fName>
                                      <m:e>
                                        <m:d>
                                          <m:dPr>
                                            <m:ctrlPr>
                                              <a:rPr kumimoji="1" lang="en-US" altLang="ja-JP" sz="2200" i="1">
                                                <a:latin typeface="Cambria Math" panose="02040503050406030204" pitchFamily="18" charset="0"/>
                                              </a:rPr>
                                            </m:ctrlPr>
                                          </m:dPr>
                                          <m:e>
                                            <m:sSub>
                                              <m:sSubPr>
                                                <m:ctrlPr>
                                                  <a:rPr kumimoji="1" lang="en-US" altLang="ja-JP" sz="2200" i="1">
                                                    <a:latin typeface="Cambria Math" panose="02040503050406030204" pitchFamily="18" charset="0"/>
                                                  </a:rPr>
                                                </m:ctrlPr>
                                              </m:sSubPr>
                                              <m:e>
                                                <m:r>
                                                  <a:rPr kumimoji="1" lang="en-US" altLang="ja-JP" sz="2200" i="1">
                                                    <a:latin typeface="Cambria Math" panose="02040503050406030204" pitchFamily="18" charset="0"/>
                                                  </a:rPr>
                                                  <m:t>𝜔</m:t>
                                                </m:r>
                                              </m:e>
                                              <m:sub>
                                                <m:r>
                                                  <a:rPr kumimoji="1" lang="en-US" altLang="ja-JP" sz="2200" i="1">
                                                    <a:latin typeface="Cambria Math" panose="02040503050406030204" pitchFamily="18" charset="0"/>
                                                  </a:rPr>
                                                  <m:t>𝑏𝑖</m:t>
                                                </m:r>
                                              </m:sub>
                                            </m:sSub>
                                          </m:e>
                                        </m:d>
                                        <m:sSup>
                                          <m:sSupPr>
                                            <m:ctrlPr>
                                              <a:rPr kumimoji="1" lang="en-US" altLang="ja-JP" sz="2200" i="1">
                                                <a:latin typeface="Cambria Math" panose="02040503050406030204" pitchFamily="18" charset="0"/>
                                              </a:rPr>
                                            </m:ctrlPr>
                                          </m:sSupPr>
                                          <m:e>
                                            <m:r>
                                              <a:rPr kumimoji="1" lang="en-US" altLang="ja-JP" sz="2200" i="1">
                                                <a:latin typeface="Cambria Math" panose="02040503050406030204" pitchFamily="18" charset="0"/>
                                              </a:rPr>
                                              <m:t>𝑒</m:t>
                                            </m:r>
                                          </m:e>
                                          <m:sup>
                                            <m:r>
                                              <a:rPr kumimoji="1" lang="en-US" altLang="ja-JP" sz="2200" i="1">
                                                <a:latin typeface="Cambria Math" panose="02040503050406030204" pitchFamily="18" charset="0"/>
                                              </a:rPr>
                                              <m:t>−</m:t>
                                            </m:r>
                                            <m:r>
                                              <a:rPr kumimoji="1" lang="en-US" altLang="ja-JP" sz="2200" i="1">
                                                <a:latin typeface="Cambria Math" panose="02040503050406030204" pitchFamily="18" charset="0"/>
                                              </a:rPr>
                                              <m:t>𝑗</m:t>
                                            </m:r>
                                            <m:r>
                                              <a:rPr kumimoji="1" lang="en-US" altLang="ja-JP" sz="2200" i="1">
                                                <a:latin typeface="Cambria Math" panose="02040503050406030204" pitchFamily="18" charset="0"/>
                                              </a:rPr>
                                              <m:t>𝜔</m:t>
                                            </m:r>
                                          </m:sup>
                                        </m:sSup>
                                        <m:r>
                                          <a:rPr kumimoji="1" lang="en-US" altLang="ja-JP" sz="2200" i="1">
                                            <a:latin typeface="Cambria Math" panose="02040503050406030204" pitchFamily="18" charset="0"/>
                                          </a:rPr>
                                          <m:t>+</m:t>
                                        </m:r>
                                        <m:sSup>
                                          <m:sSupPr>
                                            <m:ctrlPr>
                                              <a:rPr kumimoji="1" lang="en-US" altLang="ja-JP" sz="2200" i="1">
                                                <a:latin typeface="Cambria Math" panose="02040503050406030204" pitchFamily="18" charset="0"/>
                                              </a:rPr>
                                            </m:ctrlPr>
                                          </m:sSupPr>
                                          <m:e>
                                            <m:r>
                                              <a:rPr kumimoji="1" lang="en-US" altLang="ja-JP" sz="2200" i="1">
                                                <a:latin typeface="Cambria Math" panose="02040503050406030204" pitchFamily="18" charset="0"/>
                                              </a:rPr>
                                              <m:t>𝑒</m:t>
                                            </m:r>
                                          </m:e>
                                          <m:sup>
                                            <m:r>
                                              <a:rPr kumimoji="1" lang="en-US" altLang="ja-JP" sz="2200" i="1">
                                                <a:latin typeface="Cambria Math" panose="02040503050406030204" pitchFamily="18" charset="0"/>
                                              </a:rPr>
                                              <m:t>−2</m:t>
                                            </m:r>
                                            <m:r>
                                              <a:rPr kumimoji="1" lang="en-US" altLang="ja-JP" sz="2200" i="1">
                                                <a:latin typeface="Cambria Math" panose="02040503050406030204" pitchFamily="18" charset="0"/>
                                              </a:rPr>
                                              <m:t>𝑗</m:t>
                                            </m:r>
                                            <m:r>
                                              <a:rPr kumimoji="1" lang="en-US" altLang="ja-JP" sz="2200" i="1">
                                                <a:latin typeface="Cambria Math" panose="02040503050406030204" pitchFamily="18" charset="0"/>
                                              </a:rPr>
                                              <m:t>𝜔</m:t>
                                            </m:r>
                                          </m:sup>
                                        </m:sSup>
                                      </m:e>
                                    </m:func>
                                  </m:e>
                                </m:d>
                              </m:e>
                            </m:nary>
                            <m:nary>
                              <m:naryPr>
                                <m:chr m:val="∑"/>
                                <m:ctrlPr>
                                  <a:rPr kumimoji="1" lang="en-US" altLang="ja-JP" sz="2200" i="1">
                                    <a:latin typeface="Cambria Math" panose="02040503050406030204" pitchFamily="18" charset="0"/>
                                  </a:rPr>
                                </m:ctrlPr>
                              </m:naryPr>
                              <m:sub>
                                <m:r>
                                  <a:rPr kumimoji="1" lang="en-US" altLang="ja-JP" sz="2200" i="1">
                                    <a:latin typeface="Cambria Math" panose="02040503050406030204" pitchFamily="18" charset="0"/>
                                  </a:rPr>
                                  <m:t>𝑘</m:t>
                                </m:r>
                                <m:r>
                                  <a:rPr kumimoji="1" lang="en-US" altLang="ja-JP" sz="2200" i="1">
                                    <a:latin typeface="Cambria Math" panose="02040503050406030204" pitchFamily="18" charset="0"/>
                                  </a:rPr>
                                  <m:t>=0</m:t>
                                </m:r>
                              </m:sub>
                              <m:sup>
                                <m:r>
                                  <a:rPr kumimoji="1" lang="en-US" altLang="ja-JP" sz="2200" i="1">
                                    <a:latin typeface="Cambria Math" panose="02040503050406030204" pitchFamily="18" charset="0"/>
                                  </a:rPr>
                                  <m:t>2(</m:t>
                                </m:r>
                                <m:r>
                                  <a:rPr kumimoji="1" lang="en-US" altLang="ja-JP" sz="2200" i="1">
                                    <a:latin typeface="Cambria Math" panose="02040503050406030204" pitchFamily="18" charset="0"/>
                                  </a:rPr>
                                  <m:t>𝑀</m:t>
                                </m:r>
                                <m:r>
                                  <a:rPr kumimoji="1" lang="en-US" altLang="ja-JP" sz="2200" i="1">
                                    <a:latin typeface="Cambria Math" panose="02040503050406030204" pitchFamily="18" charset="0"/>
                                  </a:rPr>
                                  <m:t>−</m:t>
                                </m:r>
                                <m:r>
                                  <a:rPr kumimoji="1" lang="en-US" altLang="ja-JP" sz="2200" i="1">
                                    <a:latin typeface="Cambria Math" panose="02040503050406030204" pitchFamily="18" charset="0"/>
                                  </a:rPr>
                                  <m:t>𝐵</m:t>
                                </m:r>
                                <m:r>
                                  <a:rPr kumimoji="1" lang="en-US" altLang="ja-JP" sz="2200" i="1">
                                    <a:latin typeface="Cambria Math" panose="02040503050406030204" pitchFamily="18" charset="0"/>
                                  </a:rPr>
                                  <m:t>)</m:t>
                                </m:r>
                              </m:sup>
                              <m:e>
                                <m:sSub>
                                  <m:sSubPr>
                                    <m:ctrlPr>
                                      <a:rPr kumimoji="1" lang="en-US" altLang="ja-JP" sz="2200" i="1">
                                        <a:latin typeface="Cambria Math" panose="02040503050406030204" pitchFamily="18" charset="0"/>
                                      </a:rPr>
                                    </m:ctrlPr>
                                  </m:sSubPr>
                                  <m:e>
                                    <m:r>
                                      <a:rPr kumimoji="1" lang="en-US" altLang="ja-JP" sz="2200" i="1">
                                        <a:latin typeface="Cambria Math" panose="02040503050406030204" pitchFamily="18" charset="0"/>
                                      </a:rPr>
                                      <m:t>h</m:t>
                                    </m:r>
                                  </m:e>
                                  <m:sub>
                                    <m:r>
                                      <m:rPr>
                                        <m:sty m:val="p"/>
                                      </m:rPr>
                                      <a:rPr kumimoji="1" lang="en-US" altLang="ja-JP" sz="2200">
                                        <a:latin typeface="Cambria Math" panose="02040503050406030204" pitchFamily="18" charset="0"/>
                                      </a:rPr>
                                      <m:t>ht</m:t>
                                    </m:r>
                                  </m:sub>
                                </m:sSub>
                                <m:d>
                                  <m:dPr>
                                    <m:ctrlPr>
                                      <a:rPr kumimoji="1" lang="en-US" altLang="ja-JP" sz="2200" i="1">
                                        <a:latin typeface="Cambria Math" panose="02040503050406030204" pitchFamily="18" charset="0"/>
                                      </a:rPr>
                                    </m:ctrlPr>
                                  </m:dPr>
                                  <m:e>
                                    <m:r>
                                      <a:rPr kumimoji="1" lang="en-US" altLang="ja-JP" sz="2200" i="1">
                                        <a:latin typeface="Cambria Math" panose="02040503050406030204" pitchFamily="18" charset="0"/>
                                      </a:rPr>
                                      <m:t>𝑘</m:t>
                                    </m:r>
                                  </m:e>
                                </m:d>
                                <m:sSup>
                                  <m:sSupPr>
                                    <m:ctrlPr>
                                      <a:rPr kumimoji="1" lang="en-US" altLang="ja-JP" sz="2200" i="1">
                                        <a:latin typeface="Cambria Math" panose="02040503050406030204" pitchFamily="18" charset="0"/>
                                      </a:rPr>
                                    </m:ctrlPr>
                                  </m:sSupPr>
                                  <m:e>
                                    <m:r>
                                      <a:rPr kumimoji="1" lang="en-US" altLang="ja-JP" sz="2200" i="1">
                                        <a:latin typeface="Cambria Math" panose="02040503050406030204" pitchFamily="18" charset="0"/>
                                      </a:rPr>
                                      <m:t>𝑒</m:t>
                                    </m:r>
                                  </m:e>
                                  <m:sup>
                                    <m:r>
                                      <a:rPr kumimoji="1" lang="en-US" altLang="ja-JP" sz="2200" i="1">
                                        <a:latin typeface="Cambria Math" panose="02040503050406030204" pitchFamily="18" charset="0"/>
                                      </a:rPr>
                                      <m:t>−</m:t>
                                    </m:r>
                                    <m:r>
                                      <a:rPr kumimoji="1" lang="en-US" altLang="ja-JP" sz="2200" i="1">
                                        <a:latin typeface="Cambria Math" panose="02040503050406030204" pitchFamily="18" charset="0"/>
                                      </a:rPr>
                                      <m:t>𝑗</m:t>
                                    </m:r>
                                    <m:r>
                                      <a:rPr kumimoji="1" lang="en-US" altLang="ja-JP" sz="2200" i="1">
                                        <a:latin typeface="Cambria Math" panose="02040503050406030204" pitchFamily="18" charset="0"/>
                                      </a:rPr>
                                      <m:t>𝜔</m:t>
                                    </m:r>
                                    <m:r>
                                      <a:rPr kumimoji="1" lang="en-US" altLang="ja-JP" sz="2200" i="1">
                                        <a:latin typeface="Cambria Math" panose="02040503050406030204" pitchFamily="18" charset="0"/>
                                      </a:rPr>
                                      <m:t>𝑘</m:t>
                                    </m:r>
                                  </m:sup>
                                </m:sSup>
                              </m:e>
                            </m:nary>
                          </m:oMath>
                        </m:oMathPara>
                      </a14:m>
                      <a:endParaRPr lang="ja-JP" altLang="en-US" sz="2200"/>
                    </a:p>
                  </p:txBody>
                </p:sp>
              </mc:Choice>
              <mc:Fallback xmlns="">
                <p:sp>
                  <p:nvSpPr>
                    <p:cNvPr id="20" name="正方形/長方形 19">
                      <a:extLst>
                        <a:ext uri="{FF2B5EF4-FFF2-40B4-BE49-F238E27FC236}">
                          <a16:creationId xmlns:a16="http://schemas.microsoft.com/office/drawing/2014/main" id="{A1C72D9C-62B5-E348-B5C4-D72C2021013C}"/>
                        </a:ext>
                      </a:extLst>
                    </p:cNvPr>
                    <p:cNvSpPr>
                      <a:spLocks noRot="1" noChangeAspect="1" noMove="1" noResize="1" noEditPoints="1" noAdjustHandles="1" noChangeArrowheads="1" noChangeShapeType="1" noTextEdit="1"/>
                    </p:cNvSpPr>
                    <p:nvPr/>
                  </p:nvSpPr>
                  <p:spPr>
                    <a:xfrm>
                      <a:off x="439938" y="1271332"/>
                      <a:ext cx="8213237" cy="1059457"/>
                    </a:xfrm>
                    <a:prstGeom prst="rect">
                      <a:avLst/>
                    </a:prstGeom>
                    <a:blipFill>
                      <a:blip r:embed="rId5"/>
                      <a:stretch>
                        <a:fillRect t="-95294" b="-151765"/>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A278C36B-53CE-5A4E-A440-164F48822951}"/>
                    </a:ext>
                  </a:extLst>
                </p:cNvPr>
                <p:cNvCxnSpPr>
                  <a:cxnSpLocks/>
                </p:cNvCxnSpPr>
                <p:nvPr/>
              </p:nvCxnSpPr>
              <p:spPr>
                <a:xfrm>
                  <a:off x="2194650" y="2353033"/>
                  <a:ext cx="4001311" cy="0"/>
                </a:xfrm>
                <a:prstGeom prst="line">
                  <a:avLst/>
                </a:prstGeom>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F0EA56DE-BB81-CB4F-8DBC-F42FB191BE44}"/>
                    </a:ext>
                  </a:extLst>
                </p:cNvPr>
                <p:cNvSpPr txBox="1"/>
                <p:nvPr/>
              </p:nvSpPr>
              <p:spPr>
                <a:xfrm>
                  <a:off x="3250551" y="2446435"/>
                  <a:ext cx="1723549" cy="493624"/>
                </a:xfrm>
                <a:prstGeom prst="rect">
                  <a:avLst/>
                </a:prstGeom>
                <a:noFill/>
              </p:spPr>
              <p:txBody>
                <a:bodyPr wrap="none" rtlCol="0">
                  <a:spAutoFit/>
                </a:bodyPr>
                <a:lstStyle/>
                <a:p>
                  <a:r>
                    <a:rPr kumimoji="1" lang="ja-JP" altLang="en-US" sz="2400"/>
                    <a:t>伝送零点部</a:t>
                  </a:r>
                </a:p>
              </p:txBody>
            </p:sp>
            <p:cxnSp>
              <p:nvCxnSpPr>
                <p:cNvPr id="23" name="直線コネクタ 22">
                  <a:extLst>
                    <a:ext uri="{FF2B5EF4-FFF2-40B4-BE49-F238E27FC236}">
                      <a16:creationId xmlns:a16="http://schemas.microsoft.com/office/drawing/2014/main" id="{98CADCF6-5226-C64F-91E1-F4742931A150}"/>
                    </a:ext>
                  </a:extLst>
                </p:cNvPr>
                <p:cNvCxnSpPr>
                  <a:cxnSpLocks/>
                </p:cNvCxnSpPr>
                <p:nvPr/>
              </p:nvCxnSpPr>
              <p:spPr>
                <a:xfrm flipV="1">
                  <a:off x="6261131" y="2353033"/>
                  <a:ext cx="2399170" cy="536"/>
                </a:xfrm>
                <a:prstGeom prst="line">
                  <a:avLst/>
                </a:prstGeom>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4E92B4FF-51FA-AA4C-B071-1EBD914E9091}"/>
                    </a:ext>
                  </a:extLst>
                </p:cNvPr>
                <p:cNvSpPr txBox="1"/>
                <p:nvPr/>
              </p:nvSpPr>
              <p:spPr>
                <a:xfrm>
                  <a:off x="6133236" y="2363271"/>
                  <a:ext cx="2646878" cy="493624"/>
                </a:xfrm>
                <a:prstGeom prst="rect">
                  <a:avLst/>
                </a:prstGeom>
                <a:noFill/>
              </p:spPr>
              <p:txBody>
                <a:bodyPr wrap="none" rtlCol="0">
                  <a:spAutoFit/>
                </a:bodyPr>
                <a:lstStyle/>
                <a:p>
                  <a:r>
                    <a:rPr kumimoji="1" lang="ja-JP" altLang="en-US" sz="2400"/>
                    <a:t>ヒルベルト変換部</a:t>
                  </a:r>
                </a:p>
              </p:txBody>
            </p:sp>
          </p:grpSp>
          <p:sp>
            <p:nvSpPr>
              <p:cNvPr id="25" name="テキスト ボックス 24">
                <a:extLst>
                  <a:ext uri="{FF2B5EF4-FFF2-40B4-BE49-F238E27FC236}">
                    <a16:creationId xmlns:a16="http://schemas.microsoft.com/office/drawing/2014/main" id="{2F0CB5F6-CF14-7143-91C3-43E4D04431FF}"/>
                  </a:ext>
                </a:extLst>
              </p:cNvPr>
              <p:cNvSpPr txBox="1"/>
              <p:nvPr/>
            </p:nvSpPr>
            <p:spPr>
              <a:xfrm>
                <a:off x="58332" y="1835913"/>
                <a:ext cx="2031325" cy="461665"/>
              </a:xfrm>
              <a:prstGeom prst="rect">
                <a:avLst/>
              </a:prstGeom>
              <a:noFill/>
            </p:spPr>
            <p:txBody>
              <a:bodyPr wrap="none" rtlCol="0">
                <a:spAutoFit/>
              </a:bodyPr>
              <a:lstStyle/>
              <a:p>
                <a:r>
                  <a:rPr kumimoji="1" lang="ja-JP" altLang="en-US" sz="2400">
                    <a:solidFill>
                      <a:schemeClr val="accent1"/>
                    </a:solidFill>
                  </a:rPr>
                  <a:t>●</a:t>
                </a:r>
                <a:r>
                  <a:rPr kumimoji="1" lang="ja-JP" altLang="en-US" sz="2400"/>
                  <a:t>周波数応答</a:t>
                </a:r>
              </a:p>
            </p:txBody>
          </p:sp>
        </p:grpSp>
      </p:grpSp>
      <p:grpSp>
        <p:nvGrpSpPr>
          <p:cNvPr id="27" name="グループ化 26">
            <a:extLst>
              <a:ext uri="{FF2B5EF4-FFF2-40B4-BE49-F238E27FC236}">
                <a16:creationId xmlns:a16="http://schemas.microsoft.com/office/drawing/2014/main" id="{64976FA2-DA7C-3244-8DE2-E36B419C50A1}"/>
              </a:ext>
            </a:extLst>
          </p:cNvPr>
          <p:cNvGrpSpPr/>
          <p:nvPr/>
        </p:nvGrpSpPr>
        <p:grpSpPr>
          <a:xfrm>
            <a:off x="1543461" y="5719369"/>
            <a:ext cx="5612257" cy="1031201"/>
            <a:chOff x="163457" y="3070864"/>
            <a:chExt cx="5612257" cy="1031201"/>
          </a:xfrm>
        </p:grpSpPr>
        <p:sp>
          <p:nvSpPr>
            <p:cNvPr id="28" name="正方形/長方形 27">
              <a:extLst>
                <a:ext uri="{FF2B5EF4-FFF2-40B4-BE49-F238E27FC236}">
                  <a16:creationId xmlns:a16="http://schemas.microsoft.com/office/drawing/2014/main" id="{DCBE9438-5ACA-4842-B5E0-CD22798D21F7}"/>
                </a:ext>
              </a:extLst>
            </p:cNvPr>
            <p:cNvSpPr/>
            <p:nvPr/>
          </p:nvSpPr>
          <p:spPr>
            <a:xfrm>
              <a:off x="163457" y="3257107"/>
              <a:ext cx="5612257" cy="8449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AF77708-665A-7244-A4E9-4832FF8479C9}"/>
                </a:ext>
              </a:extLst>
            </p:cNvPr>
            <p:cNvSpPr txBox="1"/>
            <p:nvPr/>
          </p:nvSpPr>
          <p:spPr>
            <a:xfrm>
              <a:off x="275427" y="3070864"/>
              <a:ext cx="2749471" cy="400110"/>
            </a:xfrm>
            <a:prstGeom prst="rect">
              <a:avLst/>
            </a:prstGeom>
            <a:solidFill>
              <a:schemeClr val="bg1"/>
            </a:solidFill>
          </p:spPr>
          <p:txBody>
            <a:bodyPr wrap="none" rtlCol="0">
              <a:spAutoFit/>
            </a:bodyPr>
            <a:lstStyle/>
            <a:p>
              <a:r>
                <a:rPr kumimoji="1" lang="ja-JP" altLang="en-US" sz="2000">
                  <a:solidFill>
                    <a:schemeClr val="accent1"/>
                  </a:solidFill>
                </a:rPr>
                <a:t>●</a:t>
              </a:r>
              <a:r>
                <a:rPr kumimoji="1" lang="ja-JP" altLang="en-US" sz="2000"/>
                <a:t>フィルタの設計問題</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C03F0CC-D1CE-4D48-A45A-5A82BB5B3FFF}"/>
                    </a:ext>
                  </a:extLst>
                </p:cNvPr>
                <p:cNvSpPr txBox="1"/>
                <p:nvPr/>
              </p:nvSpPr>
              <p:spPr>
                <a:xfrm>
                  <a:off x="1038139" y="3487939"/>
                  <a:ext cx="3861541" cy="461665"/>
                </a:xfrm>
                <a:prstGeom prst="rect">
                  <a:avLst/>
                </a:prstGeom>
                <a:noFill/>
              </p:spPr>
              <p:txBody>
                <a:bodyPr wrap="square" rtlCol="0">
                  <a:spAutoFit/>
                </a:bodyPr>
                <a:lstStyle/>
                <a:p>
                  <a:r>
                    <a:rPr kumimoji="1" lang="ja-JP" altLang="en-US" sz="2400" b="1"/>
                    <a:t>フィルタ係数</a:t>
                  </a:r>
                  <a:r>
                    <a:rPr kumimoji="1" lang="en-US" altLang="ja-JP" sz="2400" b="1" dirty="0"/>
                    <a:t> </a:t>
                  </a:r>
                  <a14:m>
                    <m:oMath xmlns:m="http://schemas.openxmlformats.org/officeDocument/2006/math">
                      <m:sSub>
                        <m:sSubPr>
                          <m:ctrlPr>
                            <a:rPr kumimoji="1" lang="en-US" altLang="ja-JP" sz="2400" b="1" i="1" smtClean="0">
                              <a:solidFill>
                                <a:srgbClr val="0070C0"/>
                              </a:solidFill>
                              <a:latin typeface="Cambria Math" panose="02040503050406030204" pitchFamily="18" charset="0"/>
                            </a:rPr>
                          </m:ctrlPr>
                        </m:sSubPr>
                        <m:e>
                          <m:r>
                            <a:rPr kumimoji="1" lang="en-US" altLang="ja-JP" sz="2400" b="1" i="1" smtClean="0">
                              <a:solidFill>
                                <a:srgbClr val="0070C0"/>
                              </a:solidFill>
                              <a:latin typeface="Cambria Math" panose="02040503050406030204" pitchFamily="18" charset="0"/>
                            </a:rPr>
                            <m:t>𝒂</m:t>
                          </m:r>
                        </m:e>
                        <m:sub>
                          <m:r>
                            <a:rPr kumimoji="1" lang="en-US" altLang="ja-JP" sz="2400" b="1" i="0" smtClean="0">
                              <a:solidFill>
                                <a:srgbClr val="0070C0"/>
                              </a:solidFill>
                              <a:latin typeface="Cambria Math" panose="02040503050406030204" pitchFamily="18" charset="0"/>
                            </a:rPr>
                            <m:t>𝐡𝐭</m:t>
                          </m:r>
                        </m:sub>
                      </m:sSub>
                    </m:oMath>
                  </a14:m>
                  <a:r>
                    <a:rPr kumimoji="1" lang="en-US" altLang="ja-JP" sz="2400" b="1" dirty="0">
                      <a:solidFill>
                        <a:srgbClr val="0070C0"/>
                      </a:solidFill>
                    </a:rPr>
                    <a:t> </a:t>
                  </a:r>
                  <a:r>
                    <a:rPr kumimoji="1" lang="ja-JP" altLang="en-US" sz="2400" b="1"/>
                    <a:t>を最適化</a:t>
                  </a:r>
                </a:p>
              </p:txBody>
            </p:sp>
          </mc:Choice>
          <mc:Fallback xmlns="">
            <p:sp>
              <p:nvSpPr>
                <p:cNvPr id="30" name="テキスト ボックス 29">
                  <a:extLst>
                    <a:ext uri="{FF2B5EF4-FFF2-40B4-BE49-F238E27FC236}">
                      <a16:creationId xmlns:a16="http://schemas.microsoft.com/office/drawing/2014/main" id="{DC03F0CC-D1CE-4D48-A45A-5A82BB5B3FFF}"/>
                    </a:ext>
                  </a:extLst>
                </p:cNvPr>
                <p:cNvSpPr txBox="1">
                  <a:spLocks noRot="1" noChangeAspect="1" noMove="1" noResize="1" noEditPoints="1" noAdjustHandles="1" noChangeArrowheads="1" noChangeShapeType="1" noTextEdit="1"/>
                </p:cNvSpPr>
                <p:nvPr/>
              </p:nvSpPr>
              <p:spPr>
                <a:xfrm>
                  <a:off x="1038139" y="3487939"/>
                  <a:ext cx="3861541" cy="461665"/>
                </a:xfrm>
                <a:prstGeom prst="rect">
                  <a:avLst/>
                </a:prstGeom>
                <a:blipFill>
                  <a:blip r:embed="rId6"/>
                  <a:stretch>
                    <a:fillRect l="-2623" t="-8108" r="-656" b="-29730"/>
                  </a:stretch>
                </a:blipFill>
              </p:spPr>
              <p:txBody>
                <a:bodyPr/>
                <a:lstStyle/>
                <a:p>
                  <a:r>
                    <a:rPr lang="ja-JP" altLang="en-US">
                      <a:noFill/>
                    </a:rPr>
                    <a:t> </a:t>
                  </a:r>
                </a:p>
              </p:txBody>
            </p:sp>
          </mc:Fallback>
        </mc:AlternateContent>
      </p:grpSp>
      <p:sp>
        <p:nvSpPr>
          <p:cNvPr id="32" name="テキスト ボックス 31">
            <a:extLst>
              <a:ext uri="{FF2B5EF4-FFF2-40B4-BE49-F238E27FC236}">
                <a16:creationId xmlns:a16="http://schemas.microsoft.com/office/drawing/2014/main" id="{4D69989A-97D8-E54D-A6C2-1F86C0F1DC2B}"/>
              </a:ext>
            </a:extLst>
          </p:cNvPr>
          <p:cNvSpPr txBox="1"/>
          <p:nvPr/>
        </p:nvSpPr>
        <p:spPr>
          <a:xfrm>
            <a:off x="163457" y="725411"/>
            <a:ext cx="4134465" cy="523220"/>
          </a:xfrm>
          <a:prstGeom prst="rect">
            <a:avLst/>
          </a:prstGeom>
          <a:noFill/>
        </p:spPr>
        <p:txBody>
          <a:bodyPr wrap="none" rtlCol="0">
            <a:spAutoFit/>
          </a:bodyPr>
          <a:lstStyle/>
          <a:p>
            <a:r>
              <a:rPr kumimoji="1" lang="ja-JP" altLang="en-US" sz="2800" b="1"/>
              <a:t>フィルタ設計問題の定義</a:t>
            </a:r>
          </a:p>
        </p:txBody>
      </p:sp>
    </p:spTree>
    <p:extLst>
      <p:ext uri="{BB962C8B-B14F-4D97-AF65-F5344CB8AC3E}">
        <p14:creationId xmlns:p14="http://schemas.microsoft.com/office/powerpoint/2010/main" val="428735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角丸四角形 4">
            <a:extLst>
              <a:ext uri="{FF2B5EF4-FFF2-40B4-BE49-F238E27FC236}">
                <a16:creationId xmlns:a16="http://schemas.microsoft.com/office/drawing/2014/main" id="{1080FC7C-AF96-2A48-A128-59E5F6D90AC1}"/>
              </a:ext>
            </a:extLst>
          </p:cNvPr>
          <p:cNvSpPr/>
          <p:nvPr/>
        </p:nvSpPr>
        <p:spPr>
          <a:xfrm>
            <a:off x="107779" y="1190482"/>
            <a:ext cx="8923164" cy="873096"/>
          </a:xfrm>
          <a:prstGeom prst="roundRect">
            <a:avLst>
              <a:gd name="adj" fmla="val 11220"/>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1B1E70-4B13-F740-BAAF-CB838A8E0018}"/>
              </a:ext>
            </a:extLst>
          </p:cNvPr>
          <p:cNvSpPr>
            <a:spLocks noGrp="1"/>
          </p:cNvSpPr>
          <p:nvPr>
            <p:ph type="title"/>
          </p:nvPr>
        </p:nvSpPr>
        <p:spPr/>
        <p:txBody>
          <a:bodyPr>
            <a:normAutofit/>
          </a:bodyPr>
          <a:lstStyle/>
          <a:p>
            <a:r>
              <a:rPr kumimoji="1" lang="ja-JP" altLang="en-US"/>
              <a:t>提案法</a:t>
            </a:r>
          </a:p>
        </p:txBody>
      </p:sp>
      <p:grpSp>
        <p:nvGrpSpPr>
          <p:cNvPr id="23" name="グループ化 22">
            <a:extLst>
              <a:ext uri="{FF2B5EF4-FFF2-40B4-BE49-F238E27FC236}">
                <a16:creationId xmlns:a16="http://schemas.microsoft.com/office/drawing/2014/main" id="{8BB3700B-6587-154F-B98A-DD8116EEC8EC}"/>
              </a:ext>
            </a:extLst>
          </p:cNvPr>
          <p:cNvGrpSpPr/>
          <p:nvPr/>
        </p:nvGrpSpPr>
        <p:grpSpPr>
          <a:xfrm>
            <a:off x="53848" y="2228715"/>
            <a:ext cx="9036303" cy="3549445"/>
            <a:chOff x="34687" y="2177976"/>
            <a:chExt cx="9036303" cy="3549445"/>
          </a:xfrm>
        </p:grpSpPr>
        <p:grpSp>
          <p:nvGrpSpPr>
            <p:cNvPr id="24" name="グループ化 23">
              <a:extLst>
                <a:ext uri="{FF2B5EF4-FFF2-40B4-BE49-F238E27FC236}">
                  <a16:creationId xmlns:a16="http://schemas.microsoft.com/office/drawing/2014/main" id="{66652081-57EB-8045-98C9-E149FA2C2DEA}"/>
                </a:ext>
              </a:extLst>
            </p:cNvPr>
            <p:cNvGrpSpPr/>
            <p:nvPr/>
          </p:nvGrpSpPr>
          <p:grpSpPr>
            <a:xfrm>
              <a:off x="34687" y="2177976"/>
              <a:ext cx="9036303" cy="3549445"/>
              <a:chOff x="34687" y="2177976"/>
              <a:chExt cx="9036303" cy="3549445"/>
            </a:xfrm>
          </p:grpSpPr>
          <p:grpSp>
            <p:nvGrpSpPr>
              <p:cNvPr id="26" name="グループ化 25">
                <a:extLst>
                  <a:ext uri="{FF2B5EF4-FFF2-40B4-BE49-F238E27FC236}">
                    <a16:creationId xmlns:a16="http://schemas.microsoft.com/office/drawing/2014/main" id="{EFAAD490-CE20-BA4B-AC4E-86A92E6A0EE9}"/>
                  </a:ext>
                </a:extLst>
              </p:cNvPr>
              <p:cNvGrpSpPr/>
              <p:nvPr/>
            </p:nvGrpSpPr>
            <p:grpSpPr>
              <a:xfrm>
                <a:off x="34687" y="2177976"/>
                <a:ext cx="9036303" cy="3549445"/>
                <a:chOff x="53848" y="2069821"/>
                <a:chExt cx="9036303" cy="3549445"/>
              </a:xfrm>
            </p:grpSpPr>
            <p:sp>
              <p:nvSpPr>
                <p:cNvPr id="35" name="正方形/長方形 34">
                  <a:extLst>
                    <a:ext uri="{FF2B5EF4-FFF2-40B4-BE49-F238E27FC236}">
                      <a16:creationId xmlns:a16="http://schemas.microsoft.com/office/drawing/2014/main" id="{5E447E3A-DA7A-D646-868E-E3924A50F31B}"/>
                    </a:ext>
                  </a:extLst>
                </p:cNvPr>
                <p:cNvSpPr/>
                <p:nvPr/>
              </p:nvSpPr>
              <p:spPr>
                <a:xfrm>
                  <a:off x="53848" y="2299477"/>
                  <a:ext cx="9036303" cy="307236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5F8B8CEC-2D29-8044-856E-873F1831C081}"/>
                    </a:ext>
                  </a:extLst>
                </p:cNvPr>
                <p:cNvGrpSpPr/>
                <p:nvPr/>
              </p:nvGrpSpPr>
              <p:grpSpPr>
                <a:xfrm>
                  <a:off x="273151" y="2069821"/>
                  <a:ext cx="6445014" cy="457176"/>
                  <a:chOff x="460093" y="2070254"/>
                  <a:chExt cx="6445014" cy="457176"/>
                </a:xfrm>
              </p:grpSpPr>
              <p:sp>
                <p:nvSpPr>
                  <p:cNvPr id="40" name="四角形: 角を丸くする 10">
                    <a:extLst>
                      <a:ext uri="{FF2B5EF4-FFF2-40B4-BE49-F238E27FC236}">
                        <a16:creationId xmlns:a16="http://schemas.microsoft.com/office/drawing/2014/main" id="{00485DEE-F211-294C-97CF-8623E75BDC2F}"/>
                      </a:ext>
                    </a:extLst>
                  </p:cNvPr>
                  <p:cNvSpPr/>
                  <p:nvPr/>
                </p:nvSpPr>
                <p:spPr>
                  <a:xfrm>
                    <a:off x="460093" y="2070254"/>
                    <a:ext cx="6445014" cy="455031"/>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5F493EDD-0AF8-D142-B25E-94C7C4B3A3AB}"/>
                          </a:ext>
                        </a:extLst>
                      </p:cNvPr>
                      <p:cNvSpPr txBox="1"/>
                      <p:nvPr/>
                    </p:nvSpPr>
                    <p:spPr>
                      <a:xfrm>
                        <a:off x="460093" y="2071151"/>
                        <a:ext cx="6373094" cy="456279"/>
                      </a:xfrm>
                      <a:prstGeom prst="rect">
                        <a:avLst/>
                      </a:prstGeom>
                      <a:noFill/>
                    </p:spPr>
                    <p:txBody>
                      <a:bodyPr wrap="square" rtlCol="0">
                        <a:spAutoFit/>
                      </a:bodyPr>
                      <a:lstStyle/>
                      <a:p>
                        <a:pPr>
                          <a:lnSpc>
                            <a:spcPct val="110000"/>
                          </a:lnSpc>
                          <a:spcAft>
                            <a:spcPts val="600"/>
                          </a:spcAft>
                        </a:pPr>
                        <a:r>
                          <a:rPr kumimoji="1" lang="ja-JP" altLang="en-US" sz="2200" dirty="0"/>
                          <a:t>誤差関数：</a:t>
                        </a:r>
                        <a14:m>
                          <m:oMath xmlns:m="http://schemas.openxmlformats.org/officeDocument/2006/math">
                            <m:r>
                              <a:rPr kumimoji="1" lang="en-US" altLang="ja-JP" sz="2200" b="0" i="1" smtClean="0">
                                <a:latin typeface="Cambria Math" panose="02040503050406030204" pitchFamily="18" charset="0"/>
                              </a:rPr>
                              <m:t>𝐸</m:t>
                            </m:r>
                            <m:d>
                              <m:dPr>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𝜔</m:t>
                                </m:r>
                              </m:e>
                            </m:d>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𝑊</m:t>
                            </m:r>
                            <m:d>
                              <m:dPr>
                                <m:ctrlPr>
                                  <a:rPr kumimoji="1" lang="en-US" altLang="ja-JP" sz="2200" i="1">
                                    <a:latin typeface="Cambria Math" panose="02040503050406030204" pitchFamily="18" charset="0"/>
                                  </a:rPr>
                                </m:ctrlPr>
                              </m:dPr>
                              <m:e>
                                <m:r>
                                  <a:rPr kumimoji="1" lang="en-US" altLang="ja-JP" sz="2200" b="0" i="1" smtClean="0">
                                    <a:latin typeface="Cambria Math" panose="02040503050406030204" pitchFamily="18" charset="0"/>
                                  </a:rPr>
                                  <m:t>𝜔</m:t>
                                </m:r>
                              </m:e>
                            </m:d>
                            <m:d>
                              <m:dPr>
                                <m:begChr m:val="["/>
                                <m:endChr m:val="]"/>
                                <m:ctrlPr>
                                  <a:rPr kumimoji="1" lang="en-US" altLang="ja-JP" sz="2200" i="1" smtClean="0">
                                    <a:latin typeface="Cambria Math" panose="02040503050406030204" pitchFamily="18" charset="0"/>
                                  </a:rPr>
                                </m:ctrlPr>
                              </m:dPr>
                              <m:e>
                                <m:r>
                                  <a:rPr kumimoji="1" lang="en-US" altLang="ja-JP" sz="2200" b="0" i="1" smtClean="0">
                                    <a:latin typeface="Cambria Math" panose="02040503050406030204" pitchFamily="18" charset="0"/>
                                  </a:rPr>
                                  <m:t>𝐷</m:t>
                                </m:r>
                                <m:d>
                                  <m:dPr>
                                    <m:ctrlPr>
                                      <a:rPr kumimoji="1" lang="en-US" altLang="ja-JP" sz="2200" i="1">
                                        <a:latin typeface="Cambria Math" panose="02040503050406030204" pitchFamily="18" charset="0"/>
                                      </a:rPr>
                                    </m:ctrlPr>
                                  </m:dPr>
                                  <m:e>
                                    <m:r>
                                      <a:rPr kumimoji="1" lang="en-US" altLang="ja-JP" sz="2200" b="0" i="1" smtClean="0">
                                        <a:latin typeface="Cambria Math" panose="02040503050406030204" pitchFamily="18" charset="0"/>
                                      </a:rPr>
                                      <m:t>𝜔</m:t>
                                    </m:r>
                                  </m:e>
                                </m:d>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𝐴</m:t>
                                    </m:r>
                                  </m:e>
                                  <m:sub>
                                    <m:r>
                                      <m:rPr>
                                        <m:sty m:val="p"/>
                                      </m:rPr>
                                      <a:rPr kumimoji="1" lang="en-US" altLang="ja-JP" sz="2200" b="0" i="0" smtClean="0">
                                        <a:latin typeface="Cambria Math" panose="02040503050406030204" pitchFamily="18" charset="0"/>
                                      </a:rPr>
                                      <m:t>nCHT</m:t>
                                    </m:r>
                                  </m:sub>
                                </m:sSub>
                                <m:d>
                                  <m:dPr>
                                    <m:ctrlPr>
                                      <a:rPr kumimoji="1" lang="en-US" altLang="ja-JP" sz="2200" i="1">
                                        <a:latin typeface="Cambria Math" panose="02040503050406030204" pitchFamily="18" charset="0"/>
                                      </a:rPr>
                                    </m:ctrlPr>
                                  </m:dPr>
                                  <m:e>
                                    <m:r>
                                      <a:rPr kumimoji="1" lang="en-US" altLang="ja-JP" sz="2200" b="0" i="1" smtClean="0">
                                        <a:latin typeface="Cambria Math" panose="02040503050406030204" pitchFamily="18" charset="0"/>
                                      </a:rPr>
                                      <m:t>𝜔</m:t>
                                    </m:r>
                                  </m:e>
                                </m:d>
                              </m:e>
                            </m:d>
                          </m:oMath>
                        </a14:m>
                        <a:endParaRPr kumimoji="1" lang="en-US" altLang="ja-JP" sz="2200" dirty="0"/>
                      </a:p>
                    </p:txBody>
                  </p:sp>
                </mc:Choice>
                <mc:Fallback xmlns="">
                  <p:sp>
                    <p:nvSpPr>
                      <p:cNvPr id="41" name="テキスト ボックス 40">
                        <a:extLst>
                          <a:ext uri="{FF2B5EF4-FFF2-40B4-BE49-F238E27FC236}">
                            <a16:creationId xmlns:a16="http://schemas.microsoft.com/office/drawing/2014/main" id="{5F493EDD-0AF8-D142-B25E-94C7C4B3A3AB}"/>
                          </a:ext>
                        </a:extLst>
                      </p:cNvPr>
                      <p:cNvSpPr txBox="1">
                        <a:spLocks noRot="1" noChangeAspect="1" noMove="1" noResize="1" noEditPoints="1" noAdjustHandles="1" noChangeArrowheads="1" noChangeShapeType="1" noTextEdit="1"/>
                      </p:cNvSpPr>
                      <p:nvPr/>
                    </p:nvSpPr>
                    <p:spPr>
                      <a:xfrm>
                        <a:off x="460093" y="2071151"/>
                        <a:ext cx="6373094" cy="456279"/>
                      </a:xfrm>
                      <a:prstGeom prst="rect">
                        <a:avLst/>
                      </a:prstGeom>
                      <a:blipFill>
                        <a:blip r:embed="rId3"/>
                        <a:stretch>
                          <a:fillRect l="-1193" t="-2703" b="-27027"/>
                        </a:stretch>
                      </a:blipFill>
                    </p:spPr>
                    <p:txBody>
                      <a:bodyPr/>
                      <a:lstStyle/>
                      <a:p>
                        <a:r>
                          <a:rPr lang="ja-JP" altLang="en-US">
                            <a:noFill/>
                          </a:rPr>
                          <a:t> </a:t>
                        </a:r>
                      </a:p>
                    </p:txBody>
                  </p:sp>
                </mc:Fallback>
              </mc:AlternateContent>
            </p:grpSp>
            <p:grpSp>
              <p:nvGrpSpPr>
                <p:cNvPr id="37" name="グループ化 36">
                  <a:extLst>
                    <a:ext uri="{FF2B5EF4-FFF2-40B4-BE49-F238E27FC236}">
                      <a16:creationId xmlns:a16="http://schemas.microsoft.com/office/drawing/2014/main" id="{FFCA006C-6092-3142-8C10-3F6EA90E4828}"/>
                    </a:ext>
                  </a:extLst>
                </p:cNvPr>
                <p:cNvGrpSpPr/>
                <p:nvPr/>
              </p:nvGrpSpPr>
              <p:grpSpPr>
                <a:xfrm>
                  <a:off x="244685" y="5144750"/>
                  <a:ext cx="4241019" cy="474516"/>
                  <a:chOff x="177548" y="5067163"/>
                  <a:chExt cx="4241019" cy="474516"/>
                </a:xfrm>
              </p:grpSpPr>
              <p:sp>
                <p:nvSpPr>
                  <p:cNvPr id="38" name="四角形: 角を丸くする 11">
                    <a:extLst>
                      <a:ext uri="{FF2B5EF4-FFF2-40B4-BE49-F238E27FC236}">
                        <a16:creationId xmlns:a16="http://schemas.microsoft.com/office/drawing/2014/main" id="{FB2E5536-0452-9F46-A4CA-329AF5227193}"/>
                      </a:ext>
                    </a:extLst>
                  </p:cNvPr>
                  <p:cNvSpPr/>
                  <p:nvPr/>
                </p:nvSpPr>
                <p:spPr>
                  <a:xfrm>
                    <a:off x="249250" y="5093206"/>
                    <a:ext cx="4169317" cy="448473"/>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6DA6E3B4-CACE-4841-AA3C-384E97F5E881}"/>
                          </a:ext>
                        </a:extLst>
                      </p:cNvPr>
                      <p:cNvSpPr/>
                      <p:nvPr/>
                    </p:nvSpPr>
                    <p:spPr>
                      <a:xfrm>
                        <a:off x="177548" y="5067163"/>
                        <a:ext cx="4001865" cy="4744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rPr>
                                <m:t>𝐸</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𝜔</m:t>
                              </m:r>
                              <m:r>
                                <a:rPr kumimoji="1" lang="en-US" altLang="ja-JP" sz="2200" b="0" i="1" smtClean="0">
                                  <a:latin typeface="Cambria Math" panose="02040503050406030204" pitchFamily="18" charset="0"/>
                                </a:rPr>
                                <m:t>)=</m:t>
                              </m:r>
                              <m:acc>
                                <m:accPr>
                                  <m:chr m:val="̃"/>
                                  <m:ctrlPr>
                                    <a:rPr kumimoji="1" lang="en-US" altLang="ja-JP" sz="2200" b="0" i="1" smtClean="0">
                                      <a:latin typeface="Cambria Math" panose="02040503050406030204" pitchFamily="18" charset="0"/>
                                    </a:rPr>
                                  </m:ctrlPr>
                                </m:accPr>
                                <m:e>
                                  <m:r>
                                    <a:rPr kumimoji="1" lang="en-US" altLang="ja-JP" sz="2200" b="0" i="1" smtClean="0">
                                      <a:latin typeface="Cambria Math" panose="02040503050406030204" pitchFamily="18" charset="0"/>
                                    </a:rPr>
                                    <m:t>𝑊</m:t>
                                  </m:r>
                                </m:e>
                              </m:acc>
                              <m:d>
                                <m:dPr>
                                  <m:ctrlPr>
                                    <a:rPr kumimoji="1" lang="en-US" altLang="ja-JP" sz="2200" i="1">
                                      <a:latin typeface="Cambria Math" panose="02040503050406030204" pitchFamily="18" charset="0"/>
                                    </a:rPr>
                                  </m:ctrlPr>
                                </m:dPr>
                                <m:e>
                                  <m:r>
                                    <a:rPr kumimoji="1" lang="en-US" altLang="ja-JP" sz="2200" b="0" i="1" smtClean="0">
                                      <a:latin typeface="Cambria Math" panose="02040503050406030204" pitchFamily="18" charset="0"/>
                                    </a:rPr>
                                    <m:t>𝜔</m:t>
                                  </m:r>
                                </m:e>
                              </m:d>
                              <m:d>
                                <m:dPr>
                                  <m:begChr m:val="["/>
                                  <m:endChr m:val="]"/>
                                  <m:ctrlPr>
                                    <a:rPr kumimoji="1" lang="en-US" altLang="ja-JP" sz="2200" i="1">
                                      <a:latin typeface="Cambria Math" panose="02040503050406030204" pitchFamily="18" charset="0"/>
                                    </a:rPr>
                                  </m:ctrlPr>
                                </m:dPr>
                                <m:e>
                                  <m:acc>
                                    <m:accPr>
                                      <m:chr m:val="̃"/>
                                      <m:ctrlPr>
                                        <a:rPr kumimoji="1" lang="en-US" altLang="ja-JP" sz="2200" b="0" i="1" smtClean="0">
                                          <a:latin typeface="Cambria Math" panose="02040503050406030204" pitchFamily="18" charset="0"/>
                                        </a:rPr>
                                      </m:ctrlPr>
                                    </m:accPr>
                                    <m:e>
                                      <m:r>
                                        <a:rPr kumimoji="1" lang="en-US" altLang="ja-JP" sz="2200" b="0" i="1" smtClean="0">
                                          <a:latin typeface="Cambria Math" panose="02040503050406030204" pitchFamily="18" charset="0"/>
                                        </a:rPr>
                                        <m:t>𝐷</m:t>
                                      </m:r>
                                    </m:e>
                                  </m:acc>
                                  <m:d>
                                    <m:dPr>
                                      <m:ctrlPr>
                                        <a:rPr kumimoji="1" lang="en-US" altLang="ja-JP" sz="2200" i="1">
                                          <a:latin typeface="Cambria Math" panose="02040503050406030204" pitchFamily="18" charset="0"/>
                                        </a:rPr>
                                      </m:ctrlPr>
                                    </m:dPr>
                                    <m:e>
                                      <m:r>
                                        <a:rPr kumimoji="1" lang="en-US" altLang="ja-JP" sz="2200" b="0" i="1" smtClean="0">
                                          <a:latin typeface="Cambria Math" panose="02040503050406030204" pitchFamily="18" charset="0"/>
                                        </a:rPr>
                                        <m:t>𝜔</m:t>
                                      </m:r>
                                    </m:e>
                                  </m:d>
                                  <m:r>
                                    <a:rPr kumimoji="1" lang="en-US" altLang="ja-JP" sz="2200" i="1">
                                      <a:latin typeface="Cambria Math" panose="02040503050406030204" pitchFamily="18" charset="0"/>
                                    </a:rPr>
                                    <m:t>−</m:t>
                                  </m:r>
                                  <m:sSub>
                                    <m:sSubPr>
                                      <m:ctrlPr>
                                        <a:rPr kumimoji="1" lang="en-US" altLang="ja-JP" sz="2200" b="0" i="1" smtClean="0">
                                          <a:latin typeface="Cambria Math" panose="02040503050406030204" pitchFamily="18" charset="0"/>
                                        </a:rPr>
                                      </m:ctrlPr>
                                    </m:sSubPr>
                                    <m:e>
                                      <m:acc>
                                        <m:accPr>
                                          <m:chr m:val="̂"/>
                                          <m:ctrlPr>
                                            <a:rPr kumimoji="1" lang="en-US" altLang="ja-JP" sz="2200" b="0" i="1" smtClean="0">
                                              <a:latin typeface="Cambria Math" panose="02040503050406030204" pitchFamily="18" charset="0"/>
                                            </a:rPr>
                                          </m:ctrlPr>
                                        </m:accPr>
                                        <m:e>
                                          <m:r>
                                            <a:rPr kumimoji="1" lang="en-US" altLang="ja-JP" sz="2200" b="0" i="1" smtClean="0">
                                              <a:latin typeface="Cambria Math" panose="02040503050406030204" pitchFamily="18" charset="0"/>
                                            </a:rPr>
                                            <m:t>𝐴</m:t>
                                          </m:r>
                                        </m:e>
                                      </m:acc>
                                    </m:e>
                                    <m:sub>
                                      <m:r>
                                        <m:rPr>
                                          <m:sty m:val="p"/>
                                        </m:rPr>
                                        <a:rPr kumimoji="1" lang="en-US" altLang="ja-JP" sz="2200" b="0" i="0" smtClean="0">
                                          <a:latin typeface="Cambria Math" panose="02040503050406030204" pitchFamily="18" charset="0"/>
                                        </a:rPr>
                                        <m:t>ht</m:t>
                                      </m:r>
                                    </m:sub>
                                  </m:sSub>
                                  <m:d>
                                    <m:dPr>
                                      <m:ctrlPr>
                                        <a:rPr kumimoji="1" lang="en-US" altLang="ja-JP" sz="2200" i="1">
                                          <a:latin typeface="Cambria Math" panose="02040503050406030204" pitchFamily="18" charset="0"/>
                                        </a:rPr>
                                      </m:ctrlPr>
                                    </m:dPr>
                                    <m:e>
                                      <m:r>
                                        <a:rPr kumimoji="1" lang="en-US" altLang="ja-JP" sz="2200" b="0" i="1" smtClean="0">
                                          <a:latin typeface="Cambria Math" panose="02040503050406030204" pitchFamily="18" charset="0"/>
                                        </a:rPr>
                                        <m:t>𝜔</m:t>
                                      </m:r>
                                    </m:e>
                                  </m:d>
                                </m:e>
                              </m:d>
                            </m:oMath>
                          </m:oMathPara>
                        </a14:m>
                        <a:endParaRPr lang="ja-JP" altLang="en-US" sz="2200" dirty="0"/>
                      </a:p>
                    </p:txBody>
                  </p:sp>
                </mc:Choice>
                <mc:Fallback xmlns="">
                  <p:sp>
                    <p:nvSpPr>
                      <p:cNvPr id="39" name="正方形/長方形 38">
                        <a:extLst>
                          <a:ext uri="{FF2B5EF4-FFF2-40B4-BE49-F238E27FC236}">
                            <a16:creationId xmlns:a16="http://schemas.microsoft.com/office/drawing/2014/main" id="{6DA6E3B4-CACE-4841-AA3C-384E97F5E881}"/>
                          </a:ext>
                        </a:extLst>
                      </p:cNvPr>
                      <p:cNvSpPr>
                        <a:spLocks noRot="1" noChangeAspect="1" noMove="1" noResize="1" noEditPoints="1" noAdjustHandles="1" noChangeArrowheads="1" noChangeShapeType="1" noTextEdit="1"/>
                      </p:cNvSpPr>
                      <p:nvPr/>
                    </p:nvSpPr>
                    <p:spPr>
                      <a:xfrm>
                        <a:off x="177548" y="5067163"/>
                        <a:ext cx="4001865" cy="474489"/>
                      </a:xfrm>
                      <a:prstGeom prst="rect">
                        <a:avLst/>
                      </a:prstGeom>
                      <a:blipFill>
                        <a:blip r:embed="rId4"/>
                        <a:stretch>
                          <a:fillRect b="-10256"/>
                        </a:stretch>
                      </a:blipFill>
                    </p:spPr>
                    <p:txBody>
                      <a:bodyPr/>
                      <a:lstStyle/>
                      <a:p>
                        <a:r>
                          <a:rPr lang="ja-JP" altLang="en-US">
                            <a:noFill/>
                          </a:rPr>
                          <a:t> </a:t>
                        </a:r>
                      </a:p>
                    </p:txBody>
                  </p:sp>
                </mc:Fallback>
              </mc:AlternateContent>
            </p:grpSp>
          </p:grpSp>
          <p:grpSp>
            <p:nvGrpSpPr>
              <p:cNvPr id="27" name="グループ化 26">
                <a:extLst>
                  <a:ext uri="{FF2B5EF4-FFF2-40B4-BE49-F238E27FC236}">
                    <a16:creationId xmlns:a16="http://schemas.microsoft.com/office/drawing/2014/main" id="{588EB3A8-AB7A-774D-859F-5B8516961773}"/>
                  </a:ext>
                </a:extLst>
              </p:cNvPr>
              <p:cNvGrpSpPr/>
              <p:nvPr/>
            </p:nvGrpSpPr>
            <p:grpSpPr>
              <a:xfrm>
                <a:off x="144296" y="2782581"/>
                <a:ext cx="4381391" cy="2449004"/>
                <a:chOff x="196457" y="2635097"/>
                <a:chExt cx="4381391" cy="2449004"/>
              </a:xfrm>
            </p:grpSpPr>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E6524D1B-691C-9044-A481-B473BD0B7CE5}"/>
                        </a:ext>
                      </a:extLst>
                    </p:cNvPr>
                    <p:cNvSpPr/>
                    <p:nvPr/>
                  </p:nvSpPr>
                  <p:spPr>
                    <a:xfrm>
                      <a:off x="196457" y="3472069"/>
                      <a:ext cx="438139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r>
                              <m:rPr>
                                <m:lit/>
                              </m:rPr>
                              <a:rPr kumimoji="1" lang="en-US" altLang="ja-JP" sz="2000" b="0" i="1" smtClean="0">
                                <a:latin typeface="Cambria Math" panose="02040503050406030204" pitchFamily="18" charset="0"/>
                              </a:rPr>
                              <m:t>=</m:t>
                            </m:r>
                            <m:r>
                              <a:rPr kumimoji="1" lang="en-US" altLang="ja-JP" sz="2000" i="1">
                                <a:latin typeface="Cambria Math" panose="02040503050406030204" pitchFamily="18" charset="0"/>
                              </a:rPr>
                              <m:t>𝑊</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d>
                              <m:dPr>
                                <m:begChr m:val="["/>
                                <m:endChr m:val="]"/>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𝐷</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r>
                                  <m:rPr>
                                    <m:lit/>
                                  </m:rP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m:rPr>
                                        <m:sty m:val="p"/>
                                      </m:rPr>
                                      <a:rPr kumimoji="1" lang="en-US" altLang="ja-JP" sz="2000" b="0" i="0" smtClean="0">
                                        <a:latin typeface="Cambria Math" panose="02040503050406030204" pitchFamily="18" charset="0"/>
                                      </a:rPr>
                                      <m:t>n</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𝐴</m:t>
                                    </m:r>
                                  </m:e>
                                  <m:sub>
                                    <m:r>
                                      <m:rPr>
                                        <m:sty m:val="p"/>
                                      </m:rPr>
                                      <a:rPr kumimoji="1" lang="en-US" altLang="ja-JP" sz="2000">
                                        <a:latin typeface="Cambria Math" panose="02040503050406030204" pitchFamily="18" charset="0"/>
                                      </a:rPr>
                                      <m:t>ht</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e>
                            </m:d>
                          </m:oMath>
                        </m:oMathPara>
                      </a14:m>
                      <a:endParaRPr lang="ja-JP" altLang="en-US" sz="2000" dirty="0"/>
                    </a:p>
                  </p:txBody>
                </p:sp>
              </mc:Choice>
              <mc:Fallback xmlns="">
                <p:sp>
                  <p:nvSpPr>
                    <p:cNvPr id="28" name="正方形/長方形 27">
                      <a:extLst>
                        <a:ext uri="{FF2B5EF4-FFF2-40B4-BE49-F238E27FC236}">
                          <a16:creationId xmlns:a16="http://schemas.microsoft.com/office/drawing/2014/main" id="{E6524D1B-691C-9044-A481-B473BD0B7CE5}"/>
                        </a:ext>
                      </a:extLst>
                    </p:cNvPr>
                    <p:cNvSpPr>
                      <a:spLocks noRot="1" noChangeAspect="1" noMove="1" noResize="1" noEditPoints="1" noAdjustHandles="1" noChangeArrowheads="1" noChangeShapeType="1" noTextEdit="1"/>
                    </p:cNvSpPr>
                    <p:nvPr/>
                  </p:nvSpPr>
                  <p:spPr>
                    <a:xfrm>
                      <a:off x="196457" y="3472069"/>
                      <a:ext cx="4381391" cy="400110"/>
                    </a:xfrm>
                    <a:prstGeom prst="rect">
                      <a:avLst/>
                    </a:prstGeom>
                    <a:blipFill>
                      <a:blip r:embed="rId5"/>
                      <a:stretch>
                        <a:fillRect b="-3030"/>
                      </a:stretch>
                    </a:blipFill>
                  </p:spPr>
                  <p:txBody>
                    <a:bodyPr/>
                    <a:lstStyle/>
                    <a:p>
                      <a:r>
                        <a:rPr lang="ja-JP" altLang="en-US">
                          <a:noFill/>
                        </a:rPr>
                        <a:t> </a:t>
                      </a:r>
                    </a:p>
                  </p:txBody>
                </p:sp>
              </mc:Fallback>
            </mc:AlternateContent>
            <p:grpSp>
              <p:nvGrpSpPr>
                <p:cNvPr id="29" name="グループ化 28">
                  <a:extLst>
                    <a:ext uri="{FF2B5EF4-FFF2-40B4-BE49-F238E27FC236}">
                      <a16:creationId xmlns:a16="http://schemas.microsoft.com/office/drawing/2014/main" id="{EBB410CA-84A8-AC4A-BB12-5FE7E7AA6D78}"/>
                    </a:ext>
                  </a:extLst>
                </p:cNvPr>
                <p:cNvGrpSpPr/>
                <p:nvPr/>
              </p:nvGrpSpPr>
              <p:grpSpPr>
                <a:xfrm>
                  <a:off x="563098" y="2635097"/>
                  <a:ext cx="3116174" cy="854025"/>
                  <a:chOff x="563098" y="2635097"/>
                  <a:chExt cx="3116174" cy="854025"/>
                </a:xfrm>
              </p:grpSpPr>
              <p:sp>
                <p:nvSpPr>
                  <p:cNvPr id="33" name="矢印: 下 12">
                    <a:extLst>
                      <a:ext uri="{FF2B5EF4-FFF2-40B4-BE49-F238E27FC236}">
                        <a16:creationId xmlns:a16="http://schemas.microsoft.com/office/drawing/2014/main" id="{84BF36D7-258B-C84D-A9E8-39709C6A274A}"/>
                      </a:ext>
                    </a:extLst>
                  </p:cNvPr>
                  <p:cNvSpPr/>
                  <p:nvPr/>
                </p:nvSpPr>
                <p:spPr>
                  <a:xfrm>
                    <a:off x="1561678" y="2635097"/>
                    <a:ext cx="924334" cy="854025"/>
                  </a:xfrm>
                  <a:prstGeom prst="downArrow">
                    <a:avLst>
                      <a:gd name="adj1" fmla="val 50000"/>
                      <a:gd name="adj2" fmla="val 25361"/>
                    </a:avLst>
                  </a:prstGeom>
                  <a:solidFill>
                    <a:schemeClr val="accent1">
                      <a:lumMod val="20000"/>
                      <a:lumOff val="80000"/>
                    </a:schemeClr>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FE950B27-6002-7848-962A-AC4823167AB1}"/>
                          </a:ext>
                        </a:extLst>
                      </p:cNvPr>
                      <p:cNvSpPr/>
                      <p:nvPr/>
                    </p:nvSpPr>
                    <p:spPr>
                      <a:xfrm>
                        <a:off x="563098" y="2778633"/>
                        <a:ext cx="3116174" cy="40011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m:rPr>
                                      <m:sty m:val="p"/>
                                    </m:rPr>
                                    <a:rPr kumimoji="1" lang="en-US" altLang="ja-JP" sz="2000" b="0" i="0" smtClean="0">
                                      <a:latin typeface="Cambria Math" panose="02040503050406030204" pitchFamily="18" charset="0"/>
                                    </a:rPr>
                                    <m:t>nCHT</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m:rPr>
                                      <m:sty m:val="p"/>
                                    </m:rPr>
                                    <a:rPr kumimoji="1" lang="en-US" altLang="ja-JP" sz="2000" b="0" i="0" smtClean="0">
                                      <a:latin typeface="Cambria Math" panose="02040503050406030204" pitchFamily="18" charset="0"/>
                                    </a:rPr>
                                    <m:t>n</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m:rPr>
                                      <m:sty m:val="p"/>
                                    </m:rPr>
                                    <a:rPr kumimoji="1" lang="en-US" altLang="ja-JP" sz="2000" b="0" i="0" smtClean="0">
                                      <a:latin typeface="Cambria Math" panose="02040503050406030204" pitchFamily="18" charset="0"/>
                                    </a:rPr>
                                    <m:t>ht</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oMath>
                          </m:oMathPara>
                        </a14:m>
                        <a:endParaRPr lang="ja-JP" altLang="en-US" sz="2000" dirty="0"/>
                      </a:p>
                    </p:txBody>
                  </p:sp>
                </mc:Choice>
                <mc:Fallback xmlns="">
                  <p:sp>
                    <p:nvSpPr>
                      <p:cNvPr id="34" name="正方形/長方形 33">
                        <a:extLst>
                          <a:ext uri="{FF2B5EF4-FFF2-40B4-BE49-F238E27FC236}">
                            <a16:creationId xmlns:a16="http://schemas.microsoft.com/office/drawing/2014/main" id="{FE950B27-6002-7848-962A-AC4823167AB1}"/>
                          </a:ext>
                        </a:extLst>
                      </p:cNvPr>
                      <p:cNvSpPr>
                        <a:spLocks noRot="1" noChangeAspect="1" noMove="1" noResize="1" noEditPoints="1" noAdjustHandles="1" noChangeArrowheads="1" noChangeShapeType="1" noTextEdit="1"/>
                      </p:cNvSpPr>
                      <p:nvPr/>
                    </p:nvSpPr>
                    <p:spPr>
                      <a:xfrm>
                        <a:off x="563098" y="2778633"/>
                        <a:ext cx="3116174" cy="400110"/>
                      </a:xfrm>
                      <a:prstGeom prst="rect">
                        <a:avLst/>
                      </a:prstGeom>
                      <a:blipFill>
                        <a:blip r:embed="rId6"/>
                        <a:stretch>
                          <a:fillRect b="-3125"/>
                        </a:stretch>
                      </a:blipFill>
                    </p:spPr>
                    <p:txBody>
                      <a:bodyPr/>
                      <a:lstStyle/>
                      <a:p>
                        <a:r>
                          <a:rPr lang="ja-JP" altLang="en-US">
                            <a:noFill/>
                          </a:rPr>
                          <a:t> </a:t>
                        </a:r>
                      </a:p>
                    </p:txBody>
                  </p:sp>
                </mc:Fallback>
              </mc:AlternateContent>
            </p:grpSp>
            <p:grpSp>
              <p:nvGrpSpPr>
                <p:cNvPr id="30" name="グループ化 29">
                  <a:extLst>
                    <a:ext uri="{FF2B5EF4-FFF2-40B4-BE49-F238E27FC236}">
                      <a16:creationId xmlns:a16="http://schemas.microsoft.com/office/drawing/2014/main" id="{34E3631A-33CD-1C46-A9B0-9528435A409D}"/>
                    </a:ext>
                  </a:extLst>
                </p:cNvPr>
                <p:cNvGrpSpPr/>
                <p:nvPr/>
              </p:nvGrpSpPr>
              <p:grpSpPr>
                <a:xfrm>
                  <a:off x="730093" y="3960911"/>
                  <a:ext cx="2587503" cy="1123190"/>
                  <a:chOff x="730093" y="3960911"/>
                  <a:chExt cx="2587503" cy="1123190"/>
                </a:xfrm>
              </p:grpSpPr>
              <p:sp>
                <p:nvSpPr>
                  <p:cNvPr id="31" name="矢印: 下 13">
                    <a:extLst>
                      <a:ext uri="{FF2B5EF4-FFF2-40B4-BE49-F238E27FC236}">
                        <a16:creationId xmlns:a16="http://schemas.microsoft.com/office/drawing/2014/main" id="{C2887282-FDD5-3243-ABAB-A8F0BA042C81}"/>
                      </a:ext>
                    </a:extLst>
                  </p:cNvPr>
                  <p:cNvSpPr/>
                  <p:nvPr/>
                </p:nvSpPr>
                <p:spPr>
                  <a:xfrm>
                    <a:off x="1561678" y="3960911"/>
                    <a:ext cx="924334" cy="1123190"/>
                  </a:xfrm>
                  <a:prstGeom prst="downArrow">
                    <a:avLst>
                      <a:gd name="adj1" fmla="val 50000"/>
                      <a:gd name="adj2" fmla="val 28017"/>
                    </a:avLst>
                  </a:prstGeom>
                  <a:solidFill>
                    <a:schemeClr val="accent1">
                      <a:lumMod val="20000"/>
                      <a:lumOff val="80000"/>
                    </a:schemeClr>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70001F4D-6ED5-D44C-B3E1-82F6AE254BFB}"/>
                          </a:ext>
                        </a:extLst>
                      </p:cNvPr>
                      <p:cNvSpPr/>
                      <p:nvPr/>
                    </p:nvSpPr>
                    <p:spPr>
                      <a:xfrm>
                        <a:off x="730093" y="4048520"/>
                        <a:ext cx="2587503" cy="723403"/>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𝑊</m:t>
                                  </m:r>
                                </m:e>
                              </m:acc>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𝑊</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m:rPr>
                                      <m:sty m:val="p"/>
                                    </m:rPr>
                                    <a:rPr kumimoji="1" lang="en-US" altLang="ja-JP" sz="2000" b="0" i="0" smtClean="0">
                                      <a:latin typeface="Cambria Math" panose="02040503050406030204" pitchFamily="18" charset="0"/>
                                    </a:rPr>
                                    <m:t>n</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oMath>
                          </m:oMathPara>
                        </a14:m>
                        <a:endParaRPr kumimoji="1" lang="en-US" altLang="ja-JP" sz="2000" dirty="0"/>
                      </a:p>
                      <a:p>
                        <a:pPr/>
                        <a14:m>
                          <m:oMathPara xmlns:m="http://schemas.openxmlformats.org/officeDocument/2006/math">
                            <m:oMathParaPr>
                              <m:jc m:val="centerGroup"/>
                            </m:oMathParaPr>
                            <m:oMath xmlns:m="http://schemas.openxmlformats.org/officeDocument/2006/math">
                              <m:acc>
                                <m:accPr>
                                  <m:chr m:val="̃"/>
                                  <m:ctrlPr>
                                    <a:rPr kumimoji="1" lang="en-US" altLang="ja-JP" sz="2000" i="1">
                                      <a:latin typeface="Cambria Math" panose="02040503050406030204" pitchFamily="18" charset="0"/>
                                    </a:rPr>
                                  </m:ctrlPr>
                                </m:accPr>
                                <m:e>
                                  <m:r>
                                    <a:rPr kumimoji="1" lang="en-US" altLang="ja-JP" sz="2000" b="0" i="1" smtClean="0">
                                      <a:latin typeface="Cambria Math" panose="02040503050406030204" pitchFamily="18" charset="0"/>
                                    </a:rPr>
                                    <m:t>𝐷</m:t>
                                  </m:r>
                                </m:e>
                              </m:acc>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𝐷</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m:rPr>
                                      <m:sty m:val="p"/>
                                    </m:rPr>
                                    <a:rPr kumimoji="1" lang="en-US" altLang="ja-JP" sz="2000" b="0" i="0" smtClean="0">
                                      <a:latin typeface="Cambria Math" panose="02040503050406030204" pitchFamily="18" charset="0"/>
                                    </a:rPr>
                                    <m:t>n</m:t>
                                  </m:r>
                                </m:sub>
                              </m:sSub>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𝜔</m:t>
                                  </m:r>
                                </m:e>
                              </m:d>
                            </m:oMath>
                          </m:oMathPara>
                        </a14:m>
                        <a:endParaRPr lang="ja-JP" altLang="en-US" sz="2000" dirty="0"/>
                      </a:p>
                    </p:txBody>
                  </p:sp>
                </mc:Choice>
                <mc:Fallback xmlns="">
                  <p:sp>
                    <p:nvSpPr>
                      <p:cNvPr id="32" name="正方形/長方形 31">
                        <a:extLst>
                          <a:ext uri="{FF2B5EF4-FFF2-40B4-BE49-F238E27FC236}">
                            <a16:creationId xmlns:a16="http://schemas.microsoft.com/office/drawing/2014/main" id="{70001F4D-6ED5-D44C-B3E1-82F6AE254BFB}"/>
                          </a:ext>
                        </a:extLst>
                      </p:cNvPr>
                      <p:cNvSpPr>
                        <a:spLocks noRot="1" noChangeAspect="1" noMove="1" noResize="1" noEditPoints="1" noAdjustHandles="1" noChangeArrowheads="1" noChangeShapeType="1" noTextEdit="1"/>
                      </p:cNvSpPr>
                      <p:nvPr/>
                    </p:nvSpPr>
                    <p:spPr>
                      <a:xfrm>
                        <a:off x="730093" y="4048520"/>
                        <a:ext cx="2587503" cy="723403"/>
                      </a:xfrm>
                      <a:prstGeom prst="rect">
                        <a:avLst/>
                      </a:prstGeom>
                      <a:blipFill>
                        <a:blip r:embed="rId7"/>
                        <a:stretch>
                          <a:fillRect b="-6897"/>
                        </a:stretch>
                      </a:blipFill>
                    </p:spPr>
                    <p:txBody>
                      <a:bodyPr/>
                      <a:lstStyle/>
                      <a:p>
                        <a:r>
                          <a:rPr lang="ja-JP" altLang="en-US">
                            <a:noFill/>
                          </a:rPr>
                          <a:t> </a:t>
                        </a:r>
                      </a:p>
                    </p:txBody>
                  </p:sp>
                </mc:Fallback>
              </mc:AlternateContent>
            </p:grpSp>
          </p:grpSp>
        </p:grpSp>
        <p:sp>
          <p:nvSpPr>
            <p:cNvPr id="25" name="大かっこ 24">
              <a:extLst>
                <a:ext uri="{FF2B5EF4-FFF2-40B4-BE49-F238E27FC236}">
                  <a16:creationId xmlns:a16="http://schemas.microsoft.com/office/drawing/2014/main" id="{A192A23B-051E-254E-BBD6-736B758D2F6A}"/>
                </a:ext>
              </a:extLst>
            </p:cNvPr>
            <p:cNvSpPr/>
            <p:nvPr/>
          </p:nvSpPr>
          <p:spPr>
            <a:xfrm>
              <a:off x="4878290" y="2926117"/>
              <a:ext cx="4034412" cy="2430296"/>
            </a:xfrm>
            <a:prstGeom prst="bracketPair">
              <a:avLst>
                <a:gd name="adj" fmla="val 939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 name="グループ化 3">
            <a:extLst>
              <a:ext uri="{FF2B5EF4-FFF2-40B4-BE49-F238E27FC236}">
                <a16:creationId xmlns:a16="http://schemas.microsoft.com/office/drawing/2014/main" id="{9CE0000D-481B-F648-B1AB-61D516C0D470}"/>
              </a:ext>
            </a:extLst>
          </p:cNvPr>
          <p:cNvGrpSpPr/>
          <p:nvPr/>
        </p:nvGrpSpPr>
        <p:grpSpPr>
          <a:xfrm>
            <a:off x="4881965" y="2997516"/>
            <a:ext cx="4097853" cy="2316389"/>
            <a:chOff x="5767475" y="3040611"/>
            <a:chExt cx="4097853" cy="2316389"/>
          </a:xfrm>
        </p:grpSpPr>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30869B7-4722-C941-904E-9B3099B90A7A}"/>
                    </a:ext>
                  </a:extLst>
                </p:cNvPr>
                <p:cNvSpPr txBox="1"/>
                <p:nvPr/>
              </p:nvSpPr>
              <p:spPr>
                <a:xfrm>
                  <a:off x="6316528" y="3040611"/>
                  <a:ext cx="2574294" cy="463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 </m:t>
                        </m:r>
                        <m:r>
                          <a:rPr kumimoji="1" lang="ja-JP" altLang="en-US" sz="2400" i="1">
                            <a:latin typeface="Cambria Math" panose="02040503050406030204" pitchFamily="18" charset="0"/>
                          </a:rPr>
                          <m:t>誤差関数</m:t>
                        </m:r>
                      </m:oMath>
                    </m:oMathPara>
                  </a14:m>
                  <a:endParaRPr kumimoji="1" lang="ja-JP" altLang="en-US" sz="2400"/>
                </a:p>
              </p:txBody>
            </p:sp>
          </mc:Choice>
          <mc:Fallback xmlns="">
            <p:sp>
              <p:nvSpPr>
                <p:cNvPr id="42" name="テキスト ボックス 41">
                  <a:extLst>
                    <a:ext uri="{FF2B5EF4-FFF2-40B4-BE49-F238E27FC236}">
                      <a16:creationId xmlns:a16="http://schemas.microsoft.com/office/drawing/2014/main" id="{430869B7-4722-C941-904E-9B3099B90A7A}"/>
                    </a:ext>
                  </a:extLst>
                </p:cNvPr>
                <p:cNvSpPr txBox="1">
                  <a:spLocks noRot="1" noChangeAspect="1" noMove="1" noResize="1" noEditPoints="1" noAdjustHandles="1" noChangeArrowheads="1" noChangeShapeType="1" noTextEdit="1"/>
                </p:cNvSpPr>
                <p:nvPr/>
              </p:nvSpPr>
              <p:spPr>
                <a:xfrm>
                  <a:off x="6316528" y="3040611"/>
                  <a:ext cx="2574294" cy="463525"/>
                </a:xfrm>
                <a:prstGeom prst="rect">
                  <a:avLst/>
                </a:prstGeom>
                <a:blipFill>
                  <a:blip r:embed="rId8"/>
                  <a:stretch>
                    <a:fillRect b="-216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A8746DA-2BA1-7A4D-A8E4-4829417360B7}"/>
                    </a:ext>
                  </a:extLst>
                </p:cNvPr>
                <p:cNvSpPr txBox="1"/>
                <p:nvPr/>
              </p:nvSpPr>
              <p:spPr>
                <a:xfrm>
                  <a:off x="6344292" y="3774369"/>
                  <a:ext cx="3120598"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𝐷</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  </m:t>
                      </m:r>
                    </m:oMath>
                  </a14:m>
                  <a:r>
                    <a:rPr kumimoji="1" lang="ja-JP" altLang="en-US" sz="2400"/>
                    <a:t>理想振幅特性</a:t>
                  </a:r>
                </a:p>
              </p:txBody>
            </p:sp>
          </mc:Choice>
          <mc:Fallback xmlns="">
            <p:sp>
              <p:nvSpPr>
                <p:cNvPr id="43" name="テキスト ボックス 42">
                  <a:extLst>
                    <a:ext uri="{FF2B5EF4-FFF2-40B4-BE49-F238E27FC236}">
                      <a16:creationId xmlns:a16="http://schemas.microsoft.com/office/drawing/2014/main" id="{0A8746DA-2BA1-7A4D-A8E4-4829417360B7}"/>
                    </a:ext>
                  </a:extLst>
                </p:cNvPr>
                <p:cNvSpPr txBox="1">
                  <a:spLocks noRot="1" noChangeAspect="1" noMove="1" noResize="1" noEditPoints="1" noAdjustHandles="1" noChangeArrowheads="1" noChangeShapeType="1" noTextEdit="1"/>
                </p:cNvSpPr>
                <p:nvPr/>
              </p:nvSpPr>
              <p:spPr>
                <a:xfrm>
                  <a:off x="6344292" y="3774369"/>
                  <a:ext cx="3120598" cy="461665"/>
                </a:xfrm>
                <a:prstGeom prst="rect">
                  <a:avLst/>
                </a:prstGeom>
                <a:blipFill>
                  <a:blip r:embed="rId9"/>
                  <a:stretch>
                    <a:fillRect l="-405" t="-8108" r="-2024"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168232A-0B40-C842-A627-CD1DA23AB280}"/>
                    </a:ext>
                  </a:extLst>
                </p:cNvPr>
                <p:cNvSpPr txBox="1"/>
                <p:nvPr/>
              </p:nvSpPr>
              <p:spPr>
                <a:xfrm>
                  <a:off x="6217141" y="4537948"/>
                  <a:ext cx="3247749"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m:rPr>
                              <m:sty m:val="p"/>
                            </m:rPr>
                            <a:rPr kumimoji="1" lang="en-US" altLang="ja-JP" sz="2400" b="0" i="0" smtClean="0">
                              <a:latin typeface="Cambria Math" panose="02040503050406030204" pitchFamily="18" charset="0"/>
                            </a:rPr>
                            <m:t>n</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  </m:t>
                      </m:r>
                    </m:oMath>
                  </a14:m>
                  <a:r>
                    <a:rPr kumimoji="1" lang="ja-JP" altLang="en-US" sz="2400"/>
                    <a:t>一段目の特性</a:t>
                  </a:r>
                </a:p>
              </p:txBody>
            </p:sp>
          </mc:Choice>
          <mc:Fallback xmlns="">
            <p:sp>
              <p:nvSpPr>
                <p:cNvPr id="44" name="テキスト ボックス 43">
                  <a:extLst>
                    <a:ext uri="{FF2B5EF4-FFF2-40B4-BE49-F238E27FC236}">
                      <a16:creationId xmlns:a16="http://schemas.microsoft.com/office/drawing/2014/main" id="{C168232A-0B40-C842-A627-CD1DA23AB280}"/>
                    </a:ext>
                  </a:extLst>
                </p:cNvPr>
                <p:cNvSpPr txBox="1">
                  <a:spLocks noRot="1" noChangeAspect="1" noMove="1" noResize="1" noEditPoints="1" noAdjustHandles="1" noChangeArrowheads="1" noChangeShapeType="1" noTextEdit="1"/>
                </p:cNvSpPr>
                <p:nvPr/>
              </p:nvSpPr>
              <p:spPr>
                <a:xfrm>
                  <a:off x="6217141" y="4537948"/>
                  <a:ext cx="3247749" cy="461665"/>
                </a:xfrm>
                <a:prstGeom prst="rect">
                  <a:avLst/>
                </a:prstGeom>
                <a:blipFill>
                  <a:blip r:embed="rId10"/>
                  <a:stretch>
                    <a:fillRect l="-389" t="-8108" r="-1946"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6D125D31-ACFC-DA48-B9A5-DD84DA3DD0E9}"/>
                    </a:ext>
                  </a:extLst>
                </p:cNvPr>
                <p:cNvSpPr txBox="1"/>
                <p:nvPr/>
              </p:nvSpPr>
              <p:spPr>
                <a:xfrm>
                  <a:off x="6131124" y="4882831"/>
                  <a:ext cx="3352456" cy="474169"/>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𝐴</m:t>
                          </m:r>
                        </m:e>
                        <m:sub>
                          <m:r>
                            <m:rPr>
                              <m:sty m:val="p"/>
                            </m:rPr>
                            <a:rPr kumimoji="1" lang="en-US" altLang="ja-JP" sz="2400">
                              <a:latin typeface="Cambria Math" panose="02040503050406030204" pitchFamily="18" charset="0"/>
                            </a:rPr>
                            <m:t>ht</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 </m:t>
                      </m:r>
                      <m:r>
                        <a:rPr kumimoji="1" lang="ja-JP" altLang="en-US" sz="2400" i="1">
                          <a:latin typeface="Cambria Math" panose="02040503050406030204" pitchFamily="18" charset="0"/>
                        </a:rPr>
                        <m:t>二</m:t>
                      </m:r>
                    </m:oMath>
                  </a14:m>
                  <a:r>
                    <a:rPr kumimoji="1" lang="ja-JP" altLang="en-US" sz="2400"/>
                    <a:t>段目の特性</a:t>
                  </a:r>
                </a:p>
              </p:txBody>
            </p:sp>
          </mc:Choice>
          <mc:Fallback xmlns="">
            <p:sp>
              <p:nvSpPr>
                <p:cNvPr id="45" name="テキスト ボックス 44">
                  <a:extLst>
                    <a:ext uri="{FF2B5EF4-FFF2-40B4-BE49-F238E27FC236}">
                      <a16:creationId xmlns:a16="http://schemas.microsoft.com/office/drawing/2014/main" id="{6D125D31-ACFC-DA48-B9A5-DD84DA3DD0E9}"/>
                    </a:ext>
                  </a:extLst>
                </p:cNvPr>
                <p:cNvSpPr txBox="1">
                  <a:spLocks noRot="1" noChangeAspect="1" noMove="1" noResize="1" noEditPoints="1" noAdjustHandles="1" noChangeArrowheads="1" noChangeShapeType="1" noTextEdit="1"/>
                </p:cNvSpPr>
                <p:nvPr/>
              </p:nvSpPr>
              <p:spPr>
                <a:xfrm>
                  <a:off x="6131124" y="4882831"/>
                  <a:ext cx="3352456" cy="474169"/>
                </a:xfrm>
                <a:prstGeom prst="rect">
                  <a:avLst/>
                </a:prstGeom>
                <a:blipFill>
                  <a:blip r:embed="rId11"/>
                  <a:stretch>
                    <a:fillRect l="-758" t="-7895" r="-2273" b="-26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1A4A330-F448-7C47-8550-AF3BDEED1352}"/>
                    </a:ext>
                  </a:extLst>
                </p:cNvPr>
                <p:cNvSpPr txBox="1"/>
                <p:nvPr/>
              </p:nvSpPr>
              <p:spPr>
                <a:xfrm>
                  <a:off x="5767475" y="4134279"/>
                  <a:ext cx="4097853"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m:rPr>
                              <m:sty m:val="p"/>
                            </m:rPr>
                            <a:rPr kumimoji="1" lang="en-US" altLang="ja-JP" sz="2400" b="0" i="0" smtClean="0">
                              <a:latin typeface="Cambria Math" panose="02040503050406030204" pitchFamily="18" charset="0"/>
                            </a:rPr>
                            <m:t>nCHT</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m:t>
                      </m:r>
                      <m:r>
                        <a:rPr kumimoji="1" lang="ja-JP" altLang="en-US" sz="2400" i="1">
                          <a:latin typeface="Cambria Math" panose="02040503050406030204" pitchFamily="18" charset="0"/>
                        </a:rPr>
                        <m:t>フィルタ</m:t>
                      </m:r>
                    </m:oMath>
                  </a14:m>
                  <a:r>
                    <a:rPr kumimoji="1" lang="ja-JP" altLang="en-US" sz="2400"/>
                    <a:t>の特性</a:t>
                  </a:r>
                </a:p>
              </p:txBody>
            </p:sp>
          </mc:Choice>
          <mc:Fallback xmlns="">
            <p:sp>
              <p:nvSpPr>
                <p:cNvPr id="46" name="テキスト ボックス 45">
                  <a:extLst>
                    <a:ext uri="{FF2B5EF4-FFF2-40B4-BE49-F238E27FC236}">
                      <a16:creationId xmlns:a16="http://schemas.microsoft.com/office/drawing/2014/main" id="{11A4A330-F448-7C47-8550-AF3BDEED1352}"/>
                    </a:ext>
                  </a:extLst>
                </p:cNvPr>
                <p:cNvSpPr txBox="1">
                  <a:spLocks noRot="1" noChangeAspect="1" noMove="1" noResize="1" noEditPoints="1" noAdjustHandles="1" noChangeArrowheads="1" noChangeShapeType="1" noTextEdit="1"/>
                </p:cNvSpPr>
                <p:nvPr/>
              </p:nvSpPr>
              <p:spPr>
                <a:xfrm>
                  <a:off x="5767475" y="4134279"/>
                  <a:ext cx="4097853" cy="461665"/>
                </a:xfrm>
                <a:prstGeom prst="rect">
                  <a:avLst/>
                </a:prstGeom>
                <a:blipFill>
                  <a:blip r:embed="rId12"/>
                  <a:stretch>
                    <a:fillRect l="-310" t="-7895" b="-26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8E2A349-CDFA-7F4B-9AEB-8A4C2E03135D}"/>
                    </a:ext>
                  </a:extLst>
                </p:cNvPr>
                <p:cNvSpPr txBox="1"/>
                <p:nvPr/>
              </p:nvSpPr>
              <p:spPr>
                <a:xfrm>
                  <a:off x="6217141" y="3388707"/>
                  <a:ext cx="26736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 </m:t>
                        </m:r>
                        <m:r>
                          <a:rPr kumimoji="1" lang="ja-JP" altLang="en-US" sz="2400" i="1">
                            <a:latin typeface="Cambria Math" panose="02040503050406030204" pitchFamily="18" charset="0"/>
                          </a:rPr>
                          <m:t>重み関数</m:t>
                        </m:r>
                      </m:oMath>
                    </m:oMathPara>
                  </a14:m>
                  <a:endParaRPr kumimoji="1" lang="ja-JP" altLang="en-US" sz="2400"/>
                </a:p>
              </p:txBody>
            </p:sp>
          </mc:Choice>
          <mc:Fallback xmlns="">
            <p:sp>
              <p:nvSpPr>
                <p:cNvPr id="47" name="テキスト ボックス 46">
                  <a:extLst>
                    <a:ext uri="{FF2B5EF4-FFF2-40B4-BE49-F238E27FC236}">
                      <a16:creationId xmlns:a16="http://schemas.microsoft.com/office/drawing/2014/main" id="{68E2A349-CDFA-7F4B-9AEB-8A4C2E03135D}"/>
                    </a:ext>
                  </a:extLst>
                </p:cNvPr>
                <p:cNvSpPr txBox="1">
                  <a:spLocks noRot="1" noChangeAspect="1" noMove="1" noResize="1" noEditPoints="1" noAdjustHandles="1" noChangeArrowheads="1" noChangeShapeType="1" noTextEdit="1"/>
                </p:cNvSpPr>
                <p:nvPr/>
              </p:nvSpPr>
              <p:spPr>
                <a:xfrm>
                  <a:off x="6217141" y="3388707"/>
                  <a:ext cx="2673681" cy="461665"/>
                </a:xfrm>
                <a:prstGeom prst="rect">
                  <a:avLst/>
                </a:prstGeom>
                <a:blipFill>
                  <a:blip r:embed="rId13"/>
                  <a:stretch>
                    <a:fillRect b="-21622"/>
                  </a:stretch>
                </a:blipFill>
              </p:spPr>
              <p:txBody>
                <a:bodyPr/>
                <a:lstStyle/>
                <a:p>
                  <a:r>
                    <a:rPr lang="ja-JP" altLang="en-US">
                      <a:noFill/>
                    </a:rPr>
                    <a:t> </a:t>
                  </a:r>
                </a:p>
              </p:txBody>
            </p:sp>
          </mc:Fallback>
        </mc:AlternateContent>
      </p:grpSp>
      <p:grpSp>
        <p:nvGrpSpPr>
          <p:cNvPr id="3" name="グループ化 2">
            <a:extLst>
              <a:ext uri="{FF2B5EF4-FFF2-40B4-BE49-F238E27FC236}">
                <a16:creationId xmlns:a16="http://schemas.microsoft.com/office/drawing/2014/main" id="{2F6A1DD2-5660-A94E-80BD-18702A5D99D5}"/>
              </a:ext>
            </a:extLst>
          </p:cNvPr>
          <p:cNvGrpSpPr/>
          <p:nvPr/>
        </p:nvGrpSpPr>
        <p:grpSpPr>
          <a:xfrm>
            <a:off x="48571" y="1162799"/>
            <a:ext cx="9041580" cy="850820"/>
            <a:chOff x="1310464" y="5903647"/>
            <a:chExt cx="9041580" cy="850820"/>
          </a:xfrm>
        </p:grpSpPr>
        <p:sp>
          <p:nvSpPr>
            <p:cNvPr id="49" name="テキスト ボックス 48">
              <a:extLst>
                <a:ext uri="{FF2B5EF4-FFF2-40B4-BE49-F238E27FC236}">
                  <a16:creationId xmlns:a16="http://schemas.microsoft.com/office/drawing/2014/main" id="{7F7A7F7E-C2DC-F64B-92DF-2AE32A03ED6D}"/>
                </a:ext>
              </a:extLst>
            </p:cNvPr>
            <p:cNvSpPr txBox="1"/>
            <p:nvPr/>
          </p:nvSpPr>
          <p:spPr>
            <a:xfrm>
              <a:off x="2257094" y="6331274"/>
              <a:ext cx="8094950" cy="423193"/>
            </a:xfrm>
            <a:prstGeom prst="rect">
              <a:avLst/>
            </a:prstGeom>
            <a:noFill/>
          </p:spPr>
          <p:txBody>
            <a:bodyPr wrap="square" rtlCol="0">
              <a:spAutoFit/>
            </a:bodyPr>
            <a:lstStyle/>
            <a:p>
              <a:pPr algn="l">
                <a:lnSpc>
                  <a:spcPct val="110000"/>
                </a:lnSpc>
                <a:spcAft>
                  <a:spcPts val="600"/>
                </a:spcAft>
              </a:pPr>
              <a:r>
                <a:rPr kumimoji="1" lang="ja-JP" altLang="en-US" sz="2000"/>
                <a:t>最大誤差を最小化するフィルタ係数を探索するアルゴリズム</a:t>
              </a:r>
              <a:endParaRPr kumimoji="1" lang="ja-JP" altLang="en-US" sz="2000" dirty="0"/>
            </a:p>
          </p:txBody>
        </p:sp>
        <p:sp>
          <p:nvSpPr>
            <p:cNvPr id="51" name="テキスト ボックス 50">
              <a:extLst>
                <a:ext uri="{FF2B5EF4-FFF2-40B4-BE49-F238E27FC236}">
                  <a16:creationId xmlns:a16="http://schemas.microsoft.com/office/drawing/2014/main" id="{A785E3EB-B450-BC47-A10A-6473FED680E4}"/>
                </a:ext>
              </a:extLst>
            </p:cNvPr>
            <p:cNvSpPr txBox="1"/>
            <p:nvPr/>
          </p:nvSpPr>
          <p:spPr>
            <a:xfrm>
              <a:off x="1310464" y="5903647"/>
              <a:ext cx="3200597" cy="489365"/>
            </a:xfrm>
            <a:prstGeom prst="rect">
              <a:avLst/>
            </a:prstGeom>
            <a:noFill/>
          </p:spPr>
          <p:txBody>
            <a:bodyPr wrap="square" rtlCol="0">
              <a:spAutoFit/>
            </a:bodyPr>
            <a:lstStyle/>
            <a:p>
              <a:pPr algn="l">
                <a:lnSpc>
                  <a:spcPct val="110000"/>
                </a:lnSpc>
                <a:spcAft>
                  <a:spcPts val="600"/>
                </a:spcAft>
              </a:pPr>
              <a:r>
                <a:rPr kumimoji="1" lang="ja-JP" altLang="en-US" sz="2400">
                  <a:solidFill>
                    <a:schemeClr val="accent1"/>
                  </a:solidFill>
                </a:rPr>
                <a:t>●</a:t>
              </a:r>
              <a:r>
                <a:rPr kumimoji="1" lang="en-US" altLang="ja-JP" sz="2400" dirty="0"/>
                <a:t>Remez</a:t>
              </a:r>
              <a:r>
                <a:rPr kumimoji="1" lang="ja-JP" altLang="en-US" sz="2400"/>
                <a:t>アルゴリズム</a:t>
              </a:r>
              <a:endParaRPr kumimoji="1" lang="ja-JP" altLang="en-US" sz="2400" dirty="0"/>
            </a:p>
          </p:txBody>
        </p:sp>
      </p:grpSp>
      <p:sp>
        <p:nvSpPr>
          <p:cNvPr id="48" name="テキスト ボックス 47">
            <a:extLst>
              <a:ext uri="{FF2B5EF4-FFF2-40B4-BE49-F238E27FC236}">
                <a16:creationId xmlns:a16="http://schemas.microsoft.com/office/drawing/2014/main" id="{47BB5D72-D862-8C4D-8B9B-F3F63ADBA0D3}"/>
              </a:ext>
            </a:extLst>
          </p:cNvPr>
          <p:cNvSpPr txBox="1"/>
          <p:nvPr/>
        </p:nvSpPr>
        <p:spPr>
          <a:xfrm>
            <a:off x="163457" y="725411"/>
            <a:ext cx="3775393" cy="523220"/>
          </a:xfrm>
          <a:prstGeom prst="rect">
            <a:avLst/>
          </a:prstGeom>
          <a:noFill/>
        </p:spPr>
        <p:txBody>
          <a:bodyPr wrap="none" rtlCol="0">
            <a:spAutoFit/>
          </a:bodyPr>
          <a:lstStyle/>
          <a:p>
            <a:r>
              <a:rPr kumimoji="1" lang="ja-JP" altLang="en-US" sz="2800" b="1"/>
              <a:t>フィルタ係数の最適化</a:t>
            </a:r>
          </a:p>
        </p:txBody>
      </p:sp>
      <p:grpSp>
        <p:nvGrpSpPr>
          <p:cNvPr id="5" name="グループ化 4">
            <a:extLst>
              <a:ext uri="{FF2B5EF4-FFF2-40B4-BE49-F238E27FC236}">
                <a16:creationId xmlns:a16="http://schemas.microsoft.com/office/drawing/2014/main" id="{B2534B33-D47B-8546-94E8-4CF8C979047D}"/>
              </a:ext>
            </a:extLst>
          </p:cNvPr>
          <p:cNvGrpSpPr/>
          <p:nvPr/>
        </p:nvGrpSpPr>
        <p:grpSpPr>
          <a:xfrm>
            <a:off x="216803" y="6058484"/>
            <a:ext cx="8705115" cy="560589"/>
            <a:chOff x="315857" y="6203388"/>
            <a:chExt cx="8705115" cy="560589"/>
          </a:xfrm>
        </p:grpSpPr>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2A3882B-C911-E045-81E3-2B973C889ABF}"/>
                    </a:ext>
                  </a:extLst>
                </p:cNvPr>
                <p:cNvSpPr txBox="1"/>
                <p:nvPr/>
              </p:nvSpPr>
              <p:spPr>
                <a:xfrm>
                  <a:off x="1302050" y="6256535"/>
                  <a:ext cx="6732728" cy="461665"/>
                </a:xfrm>
                <a:prstGeom prst="rect">
                  <a:avLst/>
                </a:prstGeom>
                <a:noFill/>
              </p:spPr>
              <p:txBody>
                <a:bodyPr wrap="square" rtlCol="0">
                  <a:spAutoFit/>
                </a:bodyPr>
                <a:lstStyle/>
                <a:p>
                  <a:pPr algn="ctr"/>
                  <a:r>
                    <a:rPr kumimoji="1" lang="en-US" altLang="ja-JP" sz="2400" b="1" dirty="0">
                      <a:solidFill>
                        <a:srgbClr val="0070C0"/>
                      </a:solidFill>
                    </a:rPr>
                    <a:t>Remez</a:t>
                  </a:r>
                  <a:r>
                    <a:rPr kumimoji="1" lang="ja-JP" altLang="en-US" sz="2400" b="1">
                      <a:solidFill>
                        <a:srgbClr val="0070C0"/>
                      </a:solidFill>
                    </a:rPr>
                    <a:t>アルゴリズム</a:t>
                  </a:r>
                  <a:r>
                    <a:rPr kumimoji="1" lang="ja-JP" altLang="en-US" sz="2400"/>
                    <a:t>よりフィルタ</a:t>
                  </a:r>
                  <a:r>
                    <a:rPr kumimoji="1" lang="ja-JP" altLang="en-US" sz="2400" dirty="0"/>
                    <a:t>係数</a:t>
                  </a:r>
                  <a14:m>
                    <m:oMath xmlns:m="http://schemas.openxmlformats.org/officeDocument/2006/math">
                      <m:sSub>
                        <m:sSubPr>
                          <m:ctrlPr>
                            <a:rPr kumimoji="1" lang="en-US" altLang="ja-JP" sz="2400" b="1" i="1" smtClean="0">
                              <a:solidFill>
                                <a:srgbClr val="0070C0"/>
                              </a:solidFill>
                              <a:latin typeface="Cambria Math" panose="02040503050406030204" pitchFamily="18" charset="0"/>
                            </a:rPr>
                          </m:ctrlPr>
                        </m:sSubPr>
                        <m:e>
                          <m:acc>
                            <m:accPr>
                              <m:chr m:val="̂"/>
                              <m:ctrlPr>
                                <a:rPr kumimoji="1" lang="en-US" altLang="ja-JP" sz="2400" b="1" i="1">
                                  <a:solidFill>
                                    <a:srgbClr val="0070C0"/>
                                  </a:solidFill>
                                  <a:latin typeface="Cambria Math" panose="02040503050406030204" pitchFamily="18" charset="0"/>
                                </a:rPr>
                              </m:ctrlPr>
                            </m:accPr>
                            <m:e>
                              <m:r>
                                <a:rPr kumimoji="1" lang="en-US" altLang="ja-JP" sz="2400" b="1" i="1" smtClean="0">
                                  <a:solidFill>
                                    <a:srgbClr val="0070C0"/>
                                  </a:solidFill>
                                  <a:latin typeface="Cambria Math" panose="02040503050406030204" pitchFamily="18" charset="0"/>
                                </a:rPr>
                                <m:t>𝒂</m:t>
                              </m:r>
                            </m:e>
                          </m:acc>
                        </m:e>
                        <m:sub>
                          <m:r>
                            <a:rPr kumimoji="1" lang="en-US" altLang="ja-JP" sz="2400" b="1" i="1">
                              <a:solidFill>
                                <a:srgbClr val="0070C0"/>
                              </a:solidFill>
                              <a:latin typeface="Cambria Math" panose="02040503050406030204" pitchFamily="18" charset="0"/>
                            </a:rPr>
                            <m:t>𝒉𝒕</m:t>
                          </m:r>
                        </m:sub>
                      </m:sSub>
                    </m:oMath>
                  </a14:m>
                  <a:r>
                    <a:rPr kumimoji="1" lang="ja-JP" altLang="en-US" sz="2400" dirty="0"/>
                    <a:t>を導出</a:t>
                  </a:r>
                </a:p>
              </p:txBody>
            </p:sp>
          </mc:Choice>
          <mc:Fallback xmlns="">
            <p:sp>
              <p:nvSpPr>
                <p:cNvPr id="57" name="テキスト ボックス 56">
                  <a:extLst>
                    <a:ext uri="{FF2B5EF4-FFF2-40B4-BE49-F238E27FC236}">
                      <a16:creationId xmlns:a16="http://schemas.microsoft.com/office/drawing/2014/main" id="{C2A3882B-C911-E045-81E3-2B973C889ABF}"/>
                    </a:ext>
                  </a:extLst>
                </p:cNvPr>
                <p:cNvSpPr txBox="1">
                  <a:spLocks noRot="1" noChangeAspect="1" noMove="1" noResize="1" noEditPoints="1" noAdjustHandles="1" noChangeArrowheads="1" noChangeShapeType="1" noTextEdit="1"/>
                </p:cNvSpPr>
                <p:nvPr/>
              </p:nvSpPr>
              <p:spPr>
                <a:xfrm>
                  <a:off x="1302050" y="6256535"/>
                  <a:ext cx="6732728" cy="461665"/>
                </a:xfrm>
                <a:prstGeom prst="rect">
                  <a:avLst/>
                </a:prstGeom>
                <a:blipFill>
                  <a:blip r:embed="rId14"/>
                  <a:stretch>
                    <a:fillRect l="-753" t="-13514" r="-753" b="-29730"/>
                  </a:stretch>
                </a:blipFill>
              </p:spPr>
              <p:txBody>
                <a:bodyPr/>
                <a:lstStyle/>
                <a:p>
                  <a:r>
                    <a:rPr lang="ja-JP" altLang="en-US">
                      <a:noFill/>
                    </a:rPr>
                    <a:t> </a:t>
                  </a:r>
                </a:p>
              </p:txBody>
            </p:sp>
          </mc:Fallback>
        </mc:AlternateContent>
        <p:sp>
          <p:nvSpPr>
            <p:cNvPr id="55" name="正方形/長方形 54">
              <a:extLst>
                <a:ext uri="{FF2B5EF4-FFF2-40B4-BE49-F238E27FC236}">
                  <a16:creationId xmlns:a16="http://schemas.microsoft.com/office/drawing/2014/main" id="{5CA7AA5B-7944-F544-9EFF-FE4662D58CF6}"/>
                </a:ext>
              </a:extLst>
            </p:cNvPr>
            <p:cNvSpPr/>
            <p:nvPr/>
          </p:nvSpPr>
          <p:spPr>
            <a:xfrm>
              <a:off x="315857" y="6203388"/>
              <a:ext cx="8705115" cy="5605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3008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E62D0-B0A6-F849-B015-82C9615A757B}"/>
              </a:ext>
            </a:extLst>
          </p:cNvPr>
          <p:cNvSpPr>
            <a:spLocks noGrp="1"/>
          </p:cNvSpPr>
          <p:nvPr>
            <p:ph type="title"/>
          </p:nvPr>
        </p:nvSpPr>
        <p:spPr/>
        <p:txBody>
          <a:bodyPr>
            <a:noAutofit/>
          </a:bodyPr>
          <a:lstStyle/>
          <a:p>
            <a:r>
              <a:rPr kumimoji="1" lang="ja-JP" altLang="en-US"/>
              <a:t>提案法</a:t>
            </a:r>
          </a:p>
        </p:txBody>
      </p:sp>
      <p:grpSp>
        <p:nvGrpSpPr>
          <p:cNvPr id="5" name="グループ化 4">
            <a:extLst>
              <a:ext uri="{FF2B5EF4-FFF2-40B4-BE49-F238E27FC236}">
                <a16:creationId xmlns:a16="http://schemas.microsoft.com/office/drawing/2014/main" id="{9CF7CB4A-0156-584D-BBF1-0C42438F0D83}"/>
              </a:ext>
            </a:extLst>
          </p:cNvPr>
          <p:cNvGrpSpPr/>
          <p:nvPr/>
        </p:nvGrpSpPr>
        <p:grpSpPr>
          <a:xfrm>
            <a:off x="4201201" y="2308737"/>
            <a:ext cx="4889054" cy="3909736"/>
            <a:chOff x="4662598" y="1817860"/>
            <a:chExt cx="4889054" cy="3909736"/>
          </a:xfrm>
        </p:grpSpPr>
        <p:grpSp>
          <p:nvGrpSpPr>
            <p:cNvPr id="3" name="グループ化 2">
              <a:extLst>
                <a:ext uri="{FF2B5EF4-FFF2-40B4-BE49-F238E27FC236}">
                  <a16:creationId xmlns:a16="http://schemas.microsoft.com/office/drawing/2014/main" id="{934B6EBC-EFC4-D14A-A16D-124ABED0A52B}"/>
                </a:ext>
              </a:extLst>
            </p:cNvPr>
            <p:cNvGrpSpPr/>
            <p:nvPr/>
          </p:nvGrpSpPr>
          <p:grpSpPr>
            <a:xfrm>
              <a:off x="5067882" y="2393418"/>
              <a:ext cx="4483770" cy="3334178"/>
              <a:chOff x="5113957" y="1955425"/>
              <a:chExt cx="4483770" cy="3334178"/>
            </a:xfrm>
          </p:grpSpPr>
          <p:sp>
            <p:nvSpPr>
              <p:cNvPr id="8" name="テキスト ボックス 7">
                <a:extLst>
                  <a:ext uri="{FF2B5EF4-FFF2-40B4-BE49-F238E27FC236}">
                    <a16:creationId xmlns:a16="http://schemas.microsoft.com/office/drawing/2014/main" id="{968B6437-63B3-BD43-B001-74972EEC94E5}"/>
                  </a:ext>
                </a:extLst>
              </p:cNvPr>
              <p:cNvSpPr txBox="1"/>
              <p:nvPr/>
            </p:nvSpPr>
            <p:spPr>
              <a:xfrm>
                <a:off x="5113957" y="1957922"/>
                <a:ext cx="3005951" cy="3331681"/>
              </a:xfrm>
              <a:prstGeom prst="rect">
                <a:avLst/>
              </a:prstGeom>
              <a:noFill/>
            </p:spPr>
            <p:txBody>
              <a:bodyPr wrap="none" rtlCol="0">
                <a:spAutoFit/>
              </a:bodyPr>
              <a:lstStyle/>
              <a:p>
                <a:pPr algn="r">
                  <a:lnSpc>
                    <a:spcPct val="110000"/>
                  </a:lnSpc>
                  <a:spcAft>
                    <a:spcPts val="600"/>
                  </a:spcAft>
                  <a:buClr>
                    <a:schemeClr val="accent1"/>
                  </a:buClr>
                </a:pPr>
                <a:r>
                  <a:rPr kumimoji="1" lang="ja-JP" altLang="en-US" sz="2000"/>
                  <a:t>フィルタ次数</a:t>
                </a:r>
                <a:endParaRPr kumimoji="1" lang="en-US" altLang="ja-JP" sz="2000" dirty="0"/>
              </a:p>
              <a:p>
                <a:pPr algn="r">
                  <a:lnSpc>
                    <a:spcPct val="110000"/>
                  </a:lnSpc>
                  <a:spcAft>
                    <a:spcPts val="600"/>
                  </a:spcAft>
                  <a:buClr>
                    <a:schemeClr val="accent1"/>
                  </a:buClr>
                </a:pPr>
                <a:r>
                  <a:rPr kumimoji="1" lang="ja-JP" altLang="en-US" sz="2000"/>
                  <a:t>伝送零点数</a:t>
                </a:r>
                <a:endParaRPr kumimoji="1" lang="en-US" altLang="ja-JP" sz="2000" dirty="0"/>
              </a:p>
              <a:p>
                <a:pPr algn="r">
                  <a:lnSpc>
                    <a:spcPct val="110000"/>
                  </a:lnSpc>
                  <a:spcAft>
                    <a:spcPts val="600"/>
                  </a:spcAft>
                  <a:buClr>
                    <a:schemeClr val="accent1"/>
                  </a:buClr>
                </a:pPr>
                <a:r>
                  <a:rPr kumimoji="1" lang="ja-JP" altLang="en-US" sz="2000"/>
                  <a:t>ヒルベルト</a:t>
                </a:r>
                <a:r>
                  <a:rPr kumimoji="1" lang="ja-JP" altLang="en-US" sz="2000" dirty="0"/>
                  <a:t>変換器</a:t>
                </a:r>
                <a:r>
                  <a:rPr kumimoji="1" lang="ja-JP" altLang="en-US" sz="2000"/>
                  <a:t>の次数</a:t>
                </a:r>
                <a:endParaRPr kumimoji="1" lang="en-US" altLang="ja-JP" sz="2000" dirty="0"/>
              </a:p>
              <a:p>
                <a:pPr algn="r">
                  <a:lnSpc>
                    <a:spcPct val="110000"/>
                  </a:lnSpc>
                  <a:spcAft>
                    <a:spcPts val="600"/>
                  </a:spcAft>
                  <a:buClr>
                    <a:schemeClr val="accent1"/>
                  </a:buClr>
                </a:pPr>
                <a:r>
                  <a:rPr kumimoji="1" lang="ja-JP" altLang="en-US" sz="2000"/>
                  <a:t>指定した伝送零点位置</a:t>
                </a:r>
                <a:endParaRPr kumimoji="1" lang="en-US" altLang="ja-JP" sz="2000" dirty="0"/>
              </a:p>
              <a:p>
                <a:pPr algn="r">
                  <a:lnSpc>
                    <a:spcPct val="110000"/>
                  </a:lnSpc>
                  <a:spcAft>
                    <a:spcPts val="600"/>
                  </a:spcAft>
                  <a:buClr>
                    <a:schemeClr val="accent1"/>
                  </a:buClr>
                </a:pPr>
                <a:r>
                  <a:rPr kumimoji="1" lang="ja-JP" altLang="en-US" sz="2000"/>
                  <a:t>低域通過域端角周波数</a:t>
                </a:r>
                <a:endParaRPr kumimoji="1" lang="en-US" altLang="ja-JP" sz="2000" dirty="0"/>
              </a:p>
              <a:p>
                <a:pPr algn="r">
                  <a:lnSpc>
                    <a:spcPct val="110000"/>
                  </a:lnSpc>
                  <a:spcAft>
                    <a:spcPts val="600"/>
                  </a:spcAft>
                  <a:buClr>
                    <a:schemeClr val="accent1"/>
                  </a:buClr>
                </a:pPr>
                <a:r>
                  <a:rPr kumimoji="1" lang="ja-JP" altLang="en-US" sz="2000"/>
                  <a:t>高域通過域端角周波数</a:t>
                </a:r>
                <a:endParaRPr kumimoji="1" lang="en-US" altLang="ja-JP" sz="2000" dirty="0"/>
              </a:p>
              <a:p>
                <a:pPr algn="r">
                  <a:lnSpc>
                    <a:spcPct val="110000"/>
                  </a:lnSpc>
                  <a:spcAft>
                    <a:spcPts val="600"/>
                  </a:spcAft>
                  <a:buClr>
                    <a:schemeClr val="accent1"/>
                  </a:buClr>
                </a:pPr>
                <a:r>
                  <a:rPr kumimoji="1" lang="ja-JP" altLang="en-US" sz="2000"/>
                  <a:t>低域阻止域端角周波数</a:t>
                </a:r>
                <a:endParaRPr kumimoji="1" lang="en-US" altLang="ja-JP" sz="2000" dirty="0"/>
              </a:p>
              <a:p>
                <a:pPr algn="r">
                  <a:lnSpc>
                    <a:spcPct val="110000"/>
                  </a:lnSpc>
                  <a:spcAft>
                    <a:spcPts val="600"/>
                  </a:spcAft>
                  <a:buClr>
                    <a:schemeClr val="accent1"/>
                  </a:buClr>
                </a:pPr>
                <a:r>
                  <a:rPr kumimoji="1" lang="ja-JP" altLang="en-US" sz="2000"/>
                  <a:t>高域阻止域端角周波数</a:t>
                </a:r>
                <a:endParaRPr kumimoji="1" lang="en-US" altLang="ja-JP" sz="20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A774BA-BB97-EF44-A0D1-1910D32652B5}"/>
                      </a:ext>
                    </a:extLst>
                  </p:cNvPr>
                  <p:cNvSpPr txBox="1"/>
                  <p:nvPr/>
                </p:nvSpPr>
                <p:spPr>
                  <a:xfrm>
                    <a:off x="7926179" y="1955425"/>
                    <a:ext cx="1671548" cy="3331681"/>
                  </a:xfrm>
                  <a:prstGeom prst="rect">
                    <a:avLst/>
                  </a:prstGeom>
                  <a:noFill/>
                </p:spPr>
                <p:txBody>
                  <a:bodyPr wrap="none" rtlCol="0">
                    <a:spAutoFit/>
                  </a:bodyPr>
                  <a:lstStyle/>
                  <a:p>
                    <a:pPr>
                      <a:lnSpc>
                        <a:spcPct val="110000"/>
                      </a:lnSpc>
                      <a:spcAft>
                        <a:spcPts val="600"/>
                      </a:spcAft>
                      <a:buClr>
                        <a:schemeClr val="accent1"/>
                      </a:buClr>
                    </a:pPr>
                    <a:r>
                      <a:rPr kumimoji="1" lang="ja-JP" altLang="en-US" sz="2000"/>
                      <a:t>：</a:t>
                    </a:r>
                    <a14:m>
                      <m:oMath xmlns:m="http://schemas.openxmlformats.org/officeDocument/2006/math">
                        <m:r>
                          <a:rPr kumimoji="1" lang="en-US" altLang="ja-JP" sz="2000" b="0" i="1" smtClean="0">
                            <a:latin typeface="Cambria Math" panose="02040503050406030204" pitchFamily="18" charset="0"/>
                          </a:rPr>
                          <m:t>30</m:t>
                        </m:r>
                      </m:oMath>
                    </a14:m>
                    <a:endParaRPr kumimoji="1" lang="en-US" altLang="ja-JP" sz="2000" dirty="0">
                      <a:solidFill>
                        <a:schemeClr val="accent2"/>
                      </a:solidFill>
                    </a:endParaRPr>
                  </a:p>
                  <a:p>
                    <a:pPr>
                      <a:lnSpc>
                        <a:spcPct val="110000"/>
                      </a:lnSpc>
                      <a:spcAft>
                        <a:spcPts val="600"/>
                      </a:spcAft>
                      <a:buClr>
                        <a:schemeClr val="accent1"/>
                      </a:buClr>
                    </a:pPr>
                    <a:r>
                      <a:rPr kumimoji="1" lang="ja-JP" altLang="en-US" sz="2000"/>
                      <a:t>：</a:t>
                    </a:r>
                    <a14:m>
                      <m:oMath xmlns:m="http://schemas.openxmlformats.org/officeDocument/2006/math">
                        <m:r>
                          <a:rPr kumimoji="1" lang="en-US" altLang="ja-JP" sz="2000" b="0" i="1" smtClean="0">
                            <a:latin typeface="Cambria Math" panose="02040503050406030204" pitchFamily="18" charset="0"/>
                          </a:rPr>
                          <m:t>2</m:t>
                        </m:r>
                      </m:oMath>
                    </a14:m>
                    <a:endParaRPr kumimoji="1" lang="en-US" altLang="ja-JP" sz="2000" dirty="0"/>
                  </a:p>
                  <a:p>
                    <a:pPr>
                      <a:lnSpc>
                        <a:spcPct val="110000"/>
                      </a:lnSpc>
                      <a:spcAft>
                        <a:spcPts val="600"/>
                      </a:spcAft>
                      <a:buClr>
                        <a:schemeClr val="accent1"/>
                      </a:buClr>
                    </a:pPr>
                    <a:r>
                      <a:rPr kumimoji="1" lang="ja-JP" altLang="en-US" sz="2000"/>
                      <a:t>：</a:t>
                    </a:r>
                    <a14:m>
                      <m:oMath xmlns:m="http://schemas.openxmlformats.org/officeDocument/2006/math">
                        <m:r>
                          <a:rPr kumimoji="1" lang="en-US" altLang="ja-JP" sz="2000" b="0" i="1" smtClean="0">
                            <a:latin typeface="Cambria Math" panose="02040503050406030204" pitchFamily="18" charset="0"/>
                          </a:rPr>
                          <m:t>26</m:t>
                        </m:r>
                      </m:oMath>
                    </a14:m>
                    <a:endParaRPr kumimoji="1" lang="en-US" altLang="ja-JP" sz="2000" dirty="0"/>
                  </a:p>
                  <a:p>
                    <a:pPr>
                      <a:lnSpc>
                        <a:spcPct val="110000"/>
                      </a:lnSpc>
                      <a:spcAft>
                        <a:spcPts val="600"/>
                      </a:spcAft>
                      <a:buClr>
                        <a:schemeClr val="accent1"/>
                      </a:buClr>
                    </a:pPr>
                    <a:r>
                      <a:rPr kumimoji="1" lang="ja-JP" altLang="en-US" sz="2000"/>
                      <a:t>：</a:t>
                    </a:r>
                    <a14:m>
                      <m:oMath xmlns:m="http://schemas.openxmlformats.org/officeDocument/2006/math">
                        <m:r>
                          <a:rPr kumimoji="1" lang="en-US" altLang="ja-JP" sz="2000" b="0" i="1" smtClean="0">
                            <a:latin typeface="Cambria Math" panose="02040503050406030204" pitchFamily="18" charset="0"/>
                          </a:rPr>
                          <m:t>0.1</m:t>
                        </m:r>
                        <m:r>
                          <a:rPr kumimoji="1" lang="en-US" altLang="ja-JP" sz="2000" b="0" i="1" smtClean="0">
                            <a:latin typeface="Cambria Math" panose="02040503050406030204" pitchFamily="18" charset="0"/>
                          </a:rPr>
                          <m:t>𝜋</m:t>
                        </m:r>
                        <m:r>
                          <a:rPr kumimoji="1" lang="en-US" altLang="ja-JP" sz="2000" b="0" i="1" smtClean="0">
                            <a:latin typeface="Cambria Math" panose="02040503050406030204" pitchFamily="18" charset="0"/>
                          </a:rPr>
                          <m:t>, 0.15</m:t>
                        </m:r>
                        <m:r>
                          <a:rPr kumimoji="1" lang="en-US" altLang="ja-JP" sz="2000" b="0" i="1" smtClean="0">
                            <a:latin typeface="Cambria Math" panose="02040503050406030204" pitchFamily="18" charset="0"/>
                          </a:rPr>
                          <m:t>𝜋</m:t>
                        </m:r>
                      </m:oMath>
                    </a14:m>
                    <a:endParaRPr kumimoji="1" lang="en-US" altLang="ja-JP" sz="2000" dirty="0"/>
                  </a:p>
                  <a:p>
                    <a:pPr>
                      <a:lnSpc>
                        <a:spcPct val="110000"/>
                      </a:lnSpc>
                      <a:spcAft>
                        <a:spcPts val="600"/>
                      </a:spcAft>
                      <a:buClr>
                        <a:schemeClr val="accent1"/>
                      </a:buClr>
                    </a:pPr>
                    <a:r>
                      <a:rPr kumimoji="1" lang="ja-JP" altLang="en-US" sz="2000"/>
                      <a:t>：</a:t>
                    </a:r>
                    <a14:m>
                      <m:oMath xmlns:m="http://schemas.openxmlformats.org/officeDocument/2006/math">
                        <m:r>
                          <a:rPr kumimoji="1" lang="en-US" altLang="ja-JP" sz="2000" b="0" i="1" smtClean="0">
                            <a:latin typeface="Cambria Math" panose="02040503050406030204" pitchFamily="18" charset="0"/>
                          </a:rPr>
                          <m:t>0.3</m:t>
                        </m:r>
                        <m:r>
                          <a:rPr kumimoji="1" lang="en-US" altLang="ja-JP" sz="2000" b="0" i="1" smtClean="0">
                            <a:latin typeface="Cambria Math" panose="02040503050406030204" pitchFamily="18" charset="0"/>
                          </a:rPr>
                          <m:t>𝜋</m:t>
                        </m:r>
                      </m:oMath>
                    </a14:m>
                    <a:endParaRPr kumimoji="1" lang="en-US" altLang="ja-JP" sz="2000" dirty="0"/>
                  </a:p>
                  <a:p>
                    <a:pPr>
                      <a:lnSpc>
                        <a:spcPct val="110000"/>
                      </a:lnSpc>
                      <a:spcAft>
                        <a:spcPts val="600"/>
                      </a:spcAft>
                      <a:buClr>
                        <a:schemeClr val="accent1"/>
                      </a:buClr>
                    </a:pPr>
                    <a:r>
                      <a:rPr kumimoji="1" lang="ja-JP" altLang="en-US" sz="2000" dirty="0"/>
                      <a:t>：</a:t>
                    </a:r>
                    <a14:m>
                      <m:oMath xmlns:m="http://schemas.openxmlformats.org/officeDocument/2006/math">
                        <m:r>
                          <a:rPr kumimoji="1" lang="en-US" altLang="ja-JP" sz="2000" b="0" i="1" smtClean="0">
                            <a:latin typeface="Cambria Math" panose="02040503050406030204" pitchFamily="18" charset="0"/>
                          </a:rPr>
                          <m:t>0.7</m:t>
                        </m:r>
                        <m:r>
                          <a:rPr kumimoji="1" lang="en-US" altLang="ja-JP" sz="2000" b="0" i="1" smtClean="0">
                            <a:latin typeface="Cambria Math" panose="02040503050406030204" pitchFamily="18" charset="0"/>
                          </a:rPr>
                          <m:t>𝜋</m:t>
                        </m:r>
                      </m:oMath>
                    </a14:m>
                    <a:endParaRPr kumimoji="1" lang="en-US" altLang="ja-JP" sz="2000" dirty="0"/>
                  </a:p>
                  <a:p>
                    <a:pPr>
                      <a:lnSpc>
                        <a:spcPct val="110000"/>
                      </a:lnSpc>
                      <a:spcAft>
                        <a:spcPts val="600"/>
                      </a:spcAft>
                      <a:buClr>
                        <a:schemeClr val="accent1"/>
                      </a:buClr>
                    </a:pPr>
                    <a:r>
                      <a:rPr kumimoji="1" lang="ja-JP" altLang="en-US" sz="2000" dirty="0"/>
                      <a:t>：</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2</m:t>
                        </m:r>
                        <m:r>
                          <a:rPr kumimoji="1" lang="en-US" altLang="ja-JP" sz="2000" i="1">
                            <a:latin typeface="Cambria Math" panose="02040503050406030204" pitchFamily="18" charset="0"/>
                          </a:rPr>
                          <m:t>𝜋</m:t>
                        </m:r>
                      </m:oMath>
                    </a14:m>
                    <a:endParaRPr kumimoji="1" lang="en-US" altLang="ja-JP" sz="2000" dirty="0"/>
                  </a:p>
                  <a:p>
                    <a:pPr>
                      <a:lnSpc>
                        <a:spcPct val="110000"/>
                      </a:lnSpc>
                      <a:spcAft>
                        <a:spcPts val="600"/>
                      </a:spcAft>
                      <a:buClr>
                        <a:schemeClr val="accent1"/>
                      </a:buClr>
                    </a:pPr>
                    <a:r>
                      <a:rPr kumimoji="1" lang="ja-JP" altLang="en-US" sz="2000" dirty="0"/>
                      <a:t>：</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8</m:t>
                        </m:r>
                        <m:r>
                          <a:rPr kumimoji="1" lang="en-US" altLang="ja-JP" sz="2000" i="1">
                            <a:latin typeface="Cambria Math" panose="02040503050406030204" pitchFamily="18" charset="0"/>
                          </a:rPr>
                          <m:t>𝜋</m:t>
                        </m:r>
                      </m:oMath>
                    </a14:m>
                    <a:endParaRPr kumimoji="1" lang="en-US" altLang="ja-JP" sz="2000" dirty="0"/>
                  </a:p>
                </p:txBody>
              </p:sp>
            </mc:Choice>
            <mc:Fallback xmlns="">
              <p:sp>
                <p:nvSpPr>
                  <p:cNvPr id="10" name="テキスト ボックス 9">
                    <a:extLst>
                      <a:ext uri="{FF2B5EF4-FFF2-40B4-BE49-F238E27FC236}">
                        <a16:creationId xmlns:a16="http://schemas.microsoft.com/office/drawing/2014/main" id="{DEA774BA-BB97-EF44-A0D1-1910D32652B5}"/>
                      </a:ext>
                    </a:extLst>
                  </p:cNvPr>
                  <p:cNvSpPr txBox="1">
                    <a:spLocks noRot="1" noChangeAspect="1" noMove="1" noResize="1" noEditPoints="1" noAdjustHandles="1" noChangeArrowheads="1" noChangeShapeType="1" noTextEdit="1"/>
                  </p:cNvSpPr>
                  <p:nvPr/>
                </p:nvSpPr>
                <p:spPr>
                  <a:xfrm>
                    <a:off x="7926179" y="1955425"/>
                    <a:ext cx="1671548" cy="3331681"/>
                  </a:xfrm>
                  <a:prstGeom prst="rect">
                    <a:avLst/>
                  </a:prstGeom>
                  <a:blipFill>
                    <a:blip r:embed="rId3"/>
                    <a:stretch>
                      <a:fillRect l="-4545" t="-380" b="-2281"/>
                    </a:stretch>
                  </a:blipFill>
                </p:spPr>
                <p:txBody>
                  <a:bodyPr/>
                  <a:lstStyle/>
                  <a:p>
                    <a:r>
                      <a:rPr lang="ja-JP" altLang="en-US">
                        <a:noFill/>
                      </a:rPr>
                      <a:t> </a:t>
                    </a:r>
                  </a:p>
                </p:txBody>
              </p:sp>
            </mc:Fallback>
          </mc:AlternateContent>
        </p:grpSp>
        <p:sp>
          <p:nvSpPr>
            <p:cNvPr id="4" name="テキスト ボックス 3">
              <a:extLst>
                <a:ext uri="{FF2B5EF4-FFF2-40B4-BE49-F238E27FC236}">
                  <a16:creationId xmlns:a16="http://schemas.microsoft.com/office/drawing/2014/main" id="{918382DC-D0F9-8741-ACCF-0C68AEA4FB8C}"/>
                </a:ext>
              </a:extLst>
            </p:cNvPr>
            <p:cNvSpPr txBox="1"/>
            <p:nvPr/>
          </p:nvSpPr>
          <p:spPr>
            <a:xfrm>
              <a:off x="4662598" y="1817860"/>
              <a:ext cx="3570208" cy="461665"/>
            </a:xfrm>
            <a:prstGeom prst="rect">
              <a:avLst/>
            </a:prstGeom>
            <a:noFill/>
          </p:spPr>
          <p:txBody>
            <a:bodyPr wrap="none" rtlCol="0">
              <a:spAutoFit/>
            </a:bodyPr>
            <a:lstStyle/>
            <a:p>
              <a:r>
                <a:rPr kumimoji="1" lang="ja-JP" altLang="en-US" sz="2400">
                  <a:solidFill>
                    <a:schemeClr val="accent1"/>
                  </a:solidFill>
                </a:rPr>
                <a:t>●</a:t>
              </a:r>
              <a:r>
                <a:rPr kumimoji="1" lang="ja-JP" altLang="en-US" sz="2400"/>
                <a:t>フィルタのパラメータ</a:t>
              </a:r>
            </a:p>
          </p:txBody>
        </p:sp>
      </p:grpSp>
      <p:sp>
        <p:nvSpPr>
          <p:cNvPr id="14" name="テキスト ボックス 13">
            <a:extLst>
              <a:ext uri="{FF2B5EF4-FFF2-40B4-BE49-F238E27FC236}">
                <a16:creationId xmlns:a16="http://schemas.microsoft.com/office/drawing/2014/main" id="{D588B417-68DD-4B4A-8A74-184E6F7B47D6}"/>
              </a:ext>
            </a:extLst>
          </p:cNvPr>
          <p:cNvSpPr txBox="1"/>
          <p:nvPr/>
        </p:nvSpPr>
        <p:spPr>
          <a:xfrm>
            <a:off x="159764" y="750285"/>
            <a:ext cx="3057247" cy="523220"/>
          </a:xfrm>
          <a:prstGeom prst="rect">
            <a:avLst/>
          </a:prstGeom>
          <a:noFill/>
        </p:spPr>
        <p:txBody>
          <a:bodyPr wrap="none" rtlCol="0">
            <a:spAutoFit/>
          </a:bodyPr>
          <a:lstStyle/>
          <a:p>
            <a:r>
              <a:rPr kumimoji="1" lang="ja-JP" altLang="en-US" sz="2800" b="1"/>
              <a:t>設計したフィルタ</a:t>
            </a:r>
          </a:p>
        </p:txBody>
      </p:sp>
      <p:sp>
        <p:nvSpPr>
          <p:cNvPr id="6" name="テキスト ボックス 5">
            <a:extLst>
              <a:ext uri="{FF2B5EF4-FFF2-40B4-BE49-F238E27FC236}">
                <a16:creationId xmlns:a16="http://schemas.microsoft.com/office/drawing/2014/main" id="{98B1EFF8-FF88-EE4F-B42A-537BDC821ECC}"/>
              </a:ext>
            </a:extLst>
          </p:cNvPr>
          <p:cNvSpPr txBox="1"/>
          <p:nvPr/>
        </p:nvSpPr>
        <p:spPr>
          <a:xfrm>
            <a:off x="159764" y="1273505"/>
            <a:ext cx="9341019" cy="892552"/>
          </a:xfrm>
          <a:prstGeom prst="rect">
            <a:avLst/>
          </a:prstGeom>
          <a:noFill/>
        </p:spPr>
        <p:txBody>
          <a:bodyPr wrap="none" rtlCol="0">
            <a:spAutoFit/>
          </a:bodyPr>
          <a:lstStyle/>
          <a:p>
            <a:r>
              <a:rPr kumimoji="1" lang="ja-JP" altLang="en-US" sz="2400"/>
              <a:t>阻止域の指定した位置に伝送零点を有する</a:t>
            </a:r>
            <a:endParaRPr kumimoji="1" lang="en-US" altLang="ja-JP" sz="2400" dirty="0"/>
          </a:p>
          <a:p>
            <a:r>
              <a:rPr kumimoji="1" lang="ja-JP" altLang="en-US" sz="2400"/>
              <a:t>ヒルベルト変換器（</a:t>
            </a:r>
            <a:r>
              <a:rPr kumimoji="1" lang="en-US" altLang="ja-JP" sz="2400" dirty="0"/>
              <a:t>notch Compensation </a:t>
            </a:r>
            <a:r>
              <a:rPr kumimoji="1" lang="en-US" altLang="ja-JP" sz="2400" dirty="0" err="1"/>
              <a:t>Hilebert</a:t>
            </a:r>
            <a:r>
              <a:rPr kumimoji="1" lang="en-US" altLang="ja-JP" sz="2400" dirty="0"/>
              <a:t> </a:t>
            </a:r>
            <a:r>
              <a:rPr kumimoji="1" lang="en-US" altLang="ja-JP" sz="2400" dirty="0" err="1"/>
              <a:t>Transormer:</a:t>
            </a:r>
            <a:r>
              <a:rPr kumimoji="1" lang="en-US" altLang="ja-JP" sz="2800" b="1" dirty="0" err="1">
                <a:solidFill>
                  <a:srgbClr val="0070C0"/>
                </a:solidFill>
              </a:rPr>
              <a:t>nCHT</a:t>
            </a:r>
            <a:r>
              <a:rPr kumimoji="1" lang="ja-JP" altLang="en-US" sz="2800"/>
              <a:t>）</a:t>
            </a:r>
          </a:p>
        </p:txBody>
      </p:sp>
      <p:pic>
        <p:nvPicPr>
          <p:cNvPr id="12" name="図 11">
            <a:extLst>
              <a:ext uri="{FF2B5EF4-FFF2-40B4-BE49-F238E27FC236}">
                <a16:creationId xmlns:a16="http://schemas.microsoft.com/office/drawing/2014/main" id="{5D105C64-93FE-9C4D-A4EB-A56A05E558E6}"/>
              </a:ext>
            </a:extLst>
          </p:cNvPr>
          <p:cNvPicPr>
            <a:picLocks noChangeAspect="1"/>
          </p:cNvPicPr>
          <p:nvPr/>
        </p:nvPicPr>
        <p:blipFill>
          <a:blip r:embed="rId4"/>
          <a:stretch>
            <a:fillRect/>
          </a:stretch>
        </p:blipFill>
        <p:spPr>
          <a:xfrm>
            <a:off x="168309" y="2687404"/>
            <a:ext cx="3938498" cy="3152402"/>
          </a:xfrm>
          <a:prstGeom prst="rect">
            <a:avLst/>
          </a:prstGeom>
        </p:spPr>
      </p:pic>
      <p:pic>
        <p:nvPicPr>
          <p:cNvPr id="11" name="図 10">
            <a:extLst>
              <a:ext uri="{FF2B5EF4-FFF2-40B4-BE49-F238E27FC236}">
                <a16:creationId xmlns:a16="http://schemas.microsoft.com/office/drawing/2014/main" id="{044BCB0E-CD75-B442-8AFD-CB64242FC80D}"/>
              </a:ext>
            </a:extLst>
          </p:cNvPr>
          <p:cNvPicPr>
            <a:picLocks noChangeAspect="1"/>
          </p:cNvPicPr>
          <p:nvPr/>
        </p:nvPicPr>
        <p:blipFill>
          <a:blip r:embed="rId5"/>
          <a:stretch>
            <a:fillRect/>
          </a:stretch>
        </p:blipFill>
        <p:spPr>
          <a:xfrm>
            <a:off x="956676" y="5652967"/>
            <a:ext cx="2717659" cy="186839"/>
          </a:xfrm>
          <a:prstGeom prst="rect">
            <a:avLst/>
          </a:prstGeom>
        </p:spPr>
      </p:pic>
      <p:sp>
        <p:nvSpPr>
          <p:cNvPr id="15" name="テキスト ボックス 14">
            <a:extLst>
              <a:ext uri="{FF2B5EF4-FFF2-40B4-BE49-F238E27FC236}">
                <a16:creationId xmlns:a16="http://schemas.microsoft.com/office/drawing/2014/main" id="{F3066080-55A8-B14E-BA7D-A7F15DB18808}"/>
              </a:ext>
            </a:extLst>
          </p:cNvPr>
          <p:cNvSpPr txBox="1"/>
          <p:nvPr/>
        </p:nvSpPr>
        <p:spPr>
          <a:xfrm>
            <a:off x="765240" y="2300471"/>
            <a:ext cx="3100529" cy="461665"/>
          </a:xfrm>
          <a:prstGeom prst="rect">
            <a:avLst/>
          </a:prstGeom>
          <a:noFill/>
        </p:spPr>
        <p:txBody>
          <a:bodyPr wrap="none" rtlCol="0">
            <a:spAutoFit/>
          </a:bodyPr>
          <a:lstStyle/>
          <a:p>
            <a:r>
              <a:rPr kumimoji="1" lang="ja-JP" altLang="en-US" sz="2400"/>
              <a:t>ノイズ</a:t>
            </a:r>
            <a:r>
              <a:rPr kumimoji="1" lang="en-US" altLang="ja-JP" sz="2400" dirty="0"/>
              <a:t>, </a:t>
            </a:r>
            <a:r>
              <a:rPr kumimoji="1" lang="ja-JP" altLang="en-US" sz="2400"/>
              <a:t>伝送零点位置</a:t>
            </a:r>
          </a:p>
        </p:txBody>
      </p:sp>
      <p:cxnSp>
        <p:nvCxnSpPr>
          <p:cNvPr id="16" name="直線矢印コネクタ 15">
            <a:extLst>
              <a:ext uri="{FF2B5EF4-FFF2-40B4-BE49-F238E27FC236}">
                <a16:creationId xmlns:a16="http://schemas.microsoft.com/office/drawing/2014/main" id="{762655DD-591F-864D-A567-E8AD50C717B0}"/>
              </a:ext>
            </a:extLst>
          </p:cNvPr>
          <p:cNvCxnSpPr>
            <a:cxnSpLocks/>
          </p:cNvCxnSpPr>
          <p:nvPr/>
        </p:nvCxnSpPr>
        <p:spPr>
          <a:xfrm flipH="1">
            <a:off x="956676" y="2770402"/>
            <a:ext cx="574889" cy="23276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a:extLst>
              <a:ext uri="{FF2B5EF4-FFF2-40B4-BE49-F238E27FC236}">
                <a16:creationId xmlns:a16="http://schemas.microsoft.com/office/drawing/2014/main" id="{206BCD9E-8BC8-3E4D-BE69-9E7BAAB03CA4}"/>
              </a:ext>
            </a:extLst>
          </p:cNvPr>
          <p:cNvCxnSpPr>
            <a:cxnSpLocks/>
          </p:cNvCxnSpPr>
          <p:nvPr/>
        </p:nvCxnSpPr>
        <p:spPr>
          <a:xfrm flipH="1">
            <a:off x="1075962" y="2687404"/>
            <a:ext cx="1960543" cy="2410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DF9192D7-C501-324C-BA0D-7E8858925DCE}"/>
              </a:ext>
            </a:extLst>
          </p:cNvPr>
          <p:cNvSpPr txBox="1"/>
          <p:nvPr/>
        </p:nvSpPr>
        <p:spPr>
          <a:xfrm>
            <a:off x="1761506" y="5995906"/>
            <a:ext cx="1107996" cy="461665"/>
          </a:xfrm>
          <a:prstGeom prst="rect">
            <a:avLst/>
          </a:prstGeom>
          <a:noFill/>
        </p:spPr>
        <p:txBody>
          <a:bodyPr wrap="none" rtlCol="0">
            <a:spAutoFit/>
          </a:bodyPr>
          <a:lstStyle/>
          <a:p>
            <a:r>
              <a:rPr kumimoji="1" lang="ja-JP" altLang="en-US" sz="2400"/>
              <a:t>通過域</a:t>
            </a:r>
          </a:p>
        </p:txBody>
      </p:sp>
      <p:sp>
        <p:nvSpPr>
          <p:cNvPr id="22" name="テキスト ボックス 21">
            <a:extLst>
              <a:ext uri="{FF2B5EF4-FFF2-40B4-BE49-F238E27FC236}">
                <a16:creationId xmlns:a16="http://schemas.microsoft.com/office/drawing/2014/main" id="{3763ABF4-93F5-D94F-99DC-033CA2D025FE}"/>
              </a:ext>
            </a:extLst>
          </p:cNvPr>
          <p:cNvSpPr txBox="1"/>
          <p:nvPr/>
        </p:nvSpPr>
        <p:spPr>
          <a:xfrm>
            <a:off x="3183995" y="5995906"/>
            <a:ext cx="1107996" cy="461665"/>
          </a:xfrm>
          <a:prstGeom prst="rect">
            <a:avLst/>
          </a:prstGeom>
          <a:noFill/>
        </p:spPr>
        <p:txBody>
          <a:bodyPr wrap="none" rtlCol="0">
            <a:spAutoFit/>
          </a:bodyPr>
          <a:lstStyle/>
          <a:p>
            <a:r>
              <a:rPr kumimoji="1" lang="ja-JP" altLang="en-US" sz="2400"/>
              <a:t>阻止域</a:t>
            </a:r>
          </a:p>
        </p:txBody>
      </p:sp>
      <p:sp>
        <p:nvSpPr>
          <p:cNvPr id="24" name="テキスト ボックス 23">
            <a:extLst>
              <a:ext uri="{FF2B5EF4-FFF2-40B4-BE49-F238E27FC236}">
                <a16:creationId xmlns:a16="http://schemas.microsoft.com/office/drawing/2014/main" id="{243F647E-A18D-2141-B16B-8B9C9F6FFE1B}"/>
              </a:ext>
            </a:extLst>
          </p:cNvPr>
          <p:cNvSpPr txBox="1"/>
          <p:nvPr/>
        </p:nvSpPr>
        <p:spPr>
          <a:xfrm>
            <a:off x="423568" y="5995906"/>
            <a:ext cx="1107996" cy="461665"/>
          </a:xfrm>
          <a:prstGeom prst="rect">
            <a:avLst/>
          </a:prstGeom>
          <a:noFill/>
        </p:spPr>
        <p:txBody>
          <a:bodyPr wrap="none" rtlCol="0">
            <a:spAutoFit/>
          </a:bodyPr>
          <a:lstStyle/>
          <a:p>
            <a:r>
              <a:rPr kumimoji="1" lang="ja-JP" altLang="en-US" sz="2400"/>
              <a:t>阻止域</a:t>
            </a:r>
          </a:p>
        </p:txBody>
      </p:sp>
      <p:cxnSp>
        <p:nvCxnSpPr>
          <p:cNvPr id="26" name="直線矢印コネクタ 25">
            <a:extLst>
              <a:ext uri="{FF2B5EF4-FFF2-40B4-BE49-F238E27FC236}">
                <a16:creationId xmlns:a16="http://schemas.microsoft.com/office/drawing/2014/main" id="{23C4C94D-5E82-804C-A30B-C036B1D1555F}"/>
              </a:ext>
            </a:extLst>
          </p:cNvPr>
          <p:cNvCxnSpPr>
            <a:cxnSpLocks/>
          </p:cNvCxnSpPr>
          <p:nvPr/>
        </p:nvCxnSpPr>
        <p:spPr>
          <a:xfrm>
            <a:off x="604914" y="5873530"/>
            <a:ext cx="692499" cy="327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a:extLst>
              <a:ext uri="{FF2B5EF4-FFF2-40B4-BE49-F238E27FC236}">
                <a16:creationId xmlns:a16="http://schemas.microsoft.com/office/drawing/2014/main" id="{9922E33C-3FFF-8A4A-9658-6413D05A830F}"/>
              </a:ext>
            </a:extLst>
          </p:cNvPr>
          <p:cNvCxnSpPr>
            <a:cxnSpLocks/>
          </p:cNvCxnSpPr>
          <p:nvPr/>
        </p:nvCxnSpPr>
        <p:spPr>
          <a:xfrm flipV="1">
            <a:off x="1583560" y="5876809"/>
            <a:ext cx="1673774" cy="17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D2605B3B-56AF-F549-B359-415C7E407EEB}"/>
              </a:ext>
            </a:extLst>
          </p:cNvPr>
          <p:cNvCxnSpPr>
            <a:cxnSpLocks/>
          </p:cNvCxnSpPr>
          <p:nvPr/>
        </p:nvCxnSpPr>
        <p:spPr>
          <a:xfrm>
            <a:off x="3403600" y="5876809"/>
            <a:ext cx="70320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9165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521AA-1DF1-8449-86FF-ECED31B27098}"/>
              </a:ext>
            </a:extLst>
          </p:cNvPr>
          <p:cNvSpPr>
            <a:spLocks noGrp="1"/>
          </p:cNvSpPr>
          <p:nvPr>
            <p:ph type="title"/>
          </p:nvPr>
        </p:nvSpPr>
        <p:spPr/>
        <p:txBody>
          <a:bodyPr/>
          <a:lstStyle/>
          <a:p>
            <a:r>
              <a:rPr kumimoji="1" lang="ja-JP" altLang="en-US"/>
              <a:t>シミュレーション</a:t>
            </a:r>
          </a:p>
        </p:txBody>
      </p:sp>
      <p:sp>
        <p:nvSpPr>
          <p:cNvPr id="5" name="テキスト ボックス 4">
            <a:extLst>
              <a:ext uri="{FF2B5EF4-FFF2-40B4-BE49-F238E27FC236}">
                <a16:creationId xmlns:a16="http://schemas.microsoft.com/office/drawing/2014/main" id="{6BEBD1CD-D4D6-AF42-AC34-3BAF625523A6}"/>
              </a:ext>
            </a:extLst>
          </p:cNvPr>
          <p:cNvSpPr txBox="1"/>
          <p:nvPr/>
        </p:nvSpPr>
        <p:spPr>
          <a:xfrm>
            <a:off x="163457" y="725411"/>
            <a:ext cx="2813591" cy="523220"/>
          </a:xfrm>
          <a:prstGeom prst="rect">
            <a:avLst/>
          </a:prstGeom>
          <a:noFill/>
        </p:spPr>
        <p:txBody>
          <a:bodyPr wrap="none" rtlCol="0">
            <a:spAutoFit/>
          </a:bodyPr>
          <a:lstStyle/>
          <a:p>
            <a:r>
              <a:rPr kumimoji="1" lang="ja-JP" altLang="en-US" sz="2800" b="1"/>
              <a:t>評価指標</a:t>
            </a:r>
            <a:r>
              <a:rPr kumimoji="1" lang="en-US" altLang="ja-JP" sz="2800" b="1" dirty="0"/>
              <a:t>  :  SN</a:t>
            </a:r>
            <a:r>
              <a:rPr kumimoji="1" lang="ja-JP" altLang="en-US" sz="2800" b="1"/>
              <a:t>比</a:t>
            </a:r>
          </a:p>
        </p:txBody>
      </p:sp>
      <p:grpSp>
        <p:nvGrpSpPr>
          <p:cNvPr id="13" name="グループ化 12">
            <a:extLst>
              <a:ext uri="{FF2B5EF4-FFF2-40B4-BE49-F238E27FC236}">
                <a16:creationId xmlns:a16="http://schemas.microsoft.com/office/drawing/2014/main" id="{C1D39026-B4A0-9A4A-AE1C-FD15AA8D2B2A}"/>
              </a:ext>
            </a:extLst>
          </p:cNvPr>
          <p:cNvGrpSpPr/>
          <p:nvPr/>
        </p:nvGrpSpPr>
        <p:grpSpPr>
          <a:xfrm>
            <a:off x="110417" y="1789314"/>
            <a:ext cx="8923164" cy="2470846"/>
            <a:chOff x="107779" y="1174562"/>
            <a:chExt cx="8923164" cy="2470846"/>
          </a:xfrm>
        </p:grpSpPr>
        <p:sp>
          <p:nvSpPr>
            <p:cNvPr id="8" name="角丸四角形 4">
              <a:extLst>
                <a:ext uri="{FF2B5EF4-FFF2-40B4-BE49-F238E27FC236}">
                  <a16:creationId xmlns:a16="http://schemas.microsoft.com/office/drawing/2014/main" id="{09B39C5A-CEF3-6848-B0D2-9796EA540B59}"/>
                </a:ext>
              </a:extLst>
            </p:cNvPr>
            <p:cNvSpPr/>
            <p:nvPr/>
          </p:nvSpPr>
          <p:spPr>
            <a:xfrm>
              <a:off x="107779" y="1190482"/>
              <a:ext cx="8923164" cy="2454926"/>
            </a:xfrm>
            <a:prstGeom prst="roundRect">
              <a:avLst>
                <a:gd name="adj" fmla="val 11220"/>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849D9C-1BF5-8A4D-B12A-00BFB3F99292}"/>
                </a:ext>
              </a:extLst>
            </p:cNvPr>
            <p:cNvSpPr txBox="1"/>
            <p:nvPr/>
          </p:nvSpPr>
          <p:spPr>
            <a:xfrm>
              <a:off x="107779" y="1174562"/>
              <a:ext cx="1140056" cy="461665"/>
            </a:xfrm>
            <a:prstGeom prst="rect">
              <a:avLst/>
            </a:prstGeom>
            <a:noFill/>
          </p:spPr>
          <p:txBody>
            <a:bodyPr wrap="none" rtlCol="0">
              <a:spAutoFit/>
            </a:bodyPr>
            <a:lstStyle/>
            <a:p>
              <a:r>
                <a:rPr kumimoji="1" lang="ja-JP" altLang="en-US" sz="2400">
                  <a:solidFill>
                    <a:schemeClr val="accent1"/>
                  </a:solidFill>
                </a:rPr>
                <a:t>●</a:t>
              </a:r>
              <a:r>
                <a:rPr kumimoji="1" lang="en-US" altLang="ja-JP" sz="2400" dirty="0"/>
                <a:t>SN</a:t>
              </a:r>
              <a:r>
                <a:rPr kumimoji="1" lang="ja-JP" altLang="en-US" sz="2400"/>
                <a:t>比</a:t>
              </a:r>
              <a:endParaRPr kumimoji="1" lang="en-US" altLang="ja-JP" sz="2400" dirty="0"/>
            </a:p>
          </p:txBody>
        </p:sp>
        <p:sp>
          <p:nvSpPr>
            <p:cNvPr id="7" name="テキスト ボックス 6">
              <a:extLst>
                <a:ext uri="{FF2B5EF4-FFF2-40B4-BE49-F238E27FC236}">
                  <a16:creationId xmlns:a16="http://schemas.microsoft.com/office/drawing/2014/main" id="{6DF00F88-6654-0E4C-ACA9-B28422D7394A}"/>
                </a:ext>
              </a:extLst>
            </p:cNvPr>
            <p:cNvSpPr txBox="1"/>
            <p:nvPr/>
          </p:nvSpPr>
          <p:spPr>
            <a:xfrm>
              <a:off x="610751" y="1555377"/>
              <a:ext cx="5416868" cy="830997"/>
            </a:xfrm>
            <a:prstGeom prst="rect">
              <a:avLst/>
            </a:prstGeom>
            <a:noFill/>
          </p:spPr>
          <p:txBody>
            <a:bodyPr wrap="none" rtlCol="0">
              <a:spAutoFit/>
            </a:bodyPr>
            <a:lstStyle/>
            <a:p>
              <a:r>
                <a:rPr kumimoji="1" lang="ja-JP" altLang="en-US" sz="2400"/>
                <a:t>信号（</a:t>
              </a:r>
              <a:r>
                <a:rPr kumimoji="1" lang="en-US" altLang="ja-JP" sz="2400" dirty="0"/>
                <a:t>signal</a:t>
              </a:r>
              <a:r>
                <a:rPr kumimoji="1" lang="ja-JP" altLang="en-US" sz="2400"/>
                <a:t>）と雑音（</a:t>
              </a:r>
              <a:r>
                <a:rPr kumimoji="1" lang="en-US" altLang="ja-JP" sz="2400" dirty="0"/>
                <a:t>noise</a:t>
              </a:r>
              <a:r>
                <a:rPr kumimoji="1" lang="ja-JP" altLang="en-US" sz="2400"/>
                <a:t>）の比</a:t>
              </a:r>
              <a:endParaRPr kumimoji="1" lang="en-US" altLang="ja-JP" sz="2400" dirty="0"/>
            </a:p>
            <a:p>
              <a:r>
                <a:rPr kumimoji="1" lang="ja-JP" altLang="en-US" sz="2400"/>
                <a:t>　　　</a:t>
              </a:r>
              <a:r>
                <a:rPr kumimoji="1" lang="ja-JP" altLang="en-US" sz="2400" b="1"/>
                <a:t>値が大きい　＝　歪みが少ない</a:t>
              </a:r>
              <a:endParaRPr kumimoji="1" lang="en-US" altLang="ja-JP" sz="2400" b="1"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EF208-1593-E045-AA9D-E79E0029690B}"/>
                    </a:ext>
                  </a:extLst>
                </p:cNvPr>
                <p:cNvSpPr txBox="1"/>
                <p:nvPr/>
              </p:nvSpPr>
              <p:spPr>
                <a:xfrm>
                  <a:off x="975002" y="2558922"/>
                  <a:ext cx="4545241" cy="8473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𝑁</m:t>
                                </m:r>
                              </m:e>
                            </m:d>
                          </m:e>
                          <m:sub>
                            <m:r>
                              <m:rPr>
                                <m:sty m:val="p"/>
                              </m:rPr>
                              <a:rPr kumimoji="1" lang="en-US" altLang="ja-JP" sz="2400" b="0" i="0" smtClean="0">
                                <a:latin typeface="Cambria Math" panose="02040503050406030204" pitchFamily="18" charset="0"/>
                              </a:rPr>
                              <m:t>dB</m:t>
                            </m:r>
                          </m:sub>
                        </m:sSub>
                        <m:r>
                          <a:rPr kumimoji="1" lang="en-US" altLang="ja-JP" sz="2400" b="0" i="1" smtClean="0">
                            <a:latin typeface="Cambria Math" panose="02040503050406030204" pitchFamily="18" charset="0"/>
                          </a:rPr>
                          <m:t>=20</m:t>
                        </m:r>
                        <m:func>
                          <m:funcPr>
                            <m:ctrlPr>
                              <a:rPr kumimoji="1" lang="en-US" altLang="ja-JP" sz="2400" b="0" i="1" smtClean="0">
                                <a:latin typeface="Cambria Math" panose="02040503050406030204" pitchFamily="18" charset="0"/>
                              </a:rPr>
                            </m:ctrlPr>
                          </m:funcPr>
                          <m:fName>
                            <m:sSub>
                              <m:sSubPr>
                                <m:ctrlPr>
                                  <a:rPr kumimoji="1" lang="en-US" altLang="ja-JP" sz="2400" b="0" i="1" smtClean="0">
                                    <a:latin typeface="Cambria Math" panose="02040503050406030204" pitchFamily="18" charset="0"/>
                                  </a:rPr>
                                </m:ctrlPr>
                              </m:sSubPr>
                              <m:e>
                                <m:r>
                                  <m:rPr>
                                    <m:sty m:val="p"/>
                                  </m:rPr>
                                  <a:rPr kumimoji="1" lang="en-US" altLang="ja-JP" sz="2400" b="0" i="0" smtClean="0">
                                    <a:latin typeface="Cambria Math" panose="02040503050406030204" pitchFamily="18" charset="0"/>
                                  </a:rPr>
                                  <m:t>log</m:t>
                                </m:r>
                              </m:e>
                              <m:sub>
                                <m:r>
                                  <a:rPr kumimoji="1" lang="en-US" altLang="ja-JP" sz="2400" b="0" i="1" smtClean="0">
                                    <a:latin typeface="Cambria Math" panose="02040503050406030204" pitchFamily="18" charset="0"/>
                                  </a:rPr>
                                  <m:t>10</m:t>
                                </m:r>
                              </m:sub>
                            </m:sSub>
                          </m:fName>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m:rPr>
                                        <m:sty m:val="p"/>
                                      </m:rPr>
                                      <a:rPr kumimoji="1" lang="en-US" altLang="ja-JP" sz="2400" b="0" i="0" smtClean="0">
                                        <a:latin typeface="Cambria Math" panose="02040503050406030204" pitchFamily="18" charset="0"/>
                                      </a:rPr>
                                      <m:t>S</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m:rPr>
                                        <m:sty m:val="p"/>
                                      </m:rPr>
                                      <a:rPr kumimoji="1" lang="en-US" altLang="ja-JP" sz="2400" b="0" i="0" smtClean="0">
                                        <a:latin typeface="Cambria Math" panose="02040503050406030204" pitchFamily="18" charset="0"/>
                                      </a:rPr>
                                      <m:t>N</m:t>
                                    </m:r>
                                  </m:sub>
                                </m:sSub>
                              </m:den>
                            </m:f>
                          </m:e>
                        </m:func>
                      </m:oMath>
                    </m:oMathPara>
                  </a14:m>
                  <a:endParaRPr kumimoji="1" lang="en-US" altLang="ja-JP" sz="2400" dirty="0"/>
                </a:p>
              </p:txBody>
            </p:sp>
          </mc:Choice>
          <mc:Fallback xmlns="">
            <p:sp>
              <p:nvSpPr>
                <p:cNvPr id="9" name="テキスト ボックス 8">
                  <a:extLst>
                    <a:ext uri="{FF2B5EF4-FFF2-40B4-BE49-F238E27FC236}">
                      <a16:creationId xmlns:a16="http://schemas.microsoft.com/office/drawing/2014/main" id="{CBDEF208-1593-E045-AA9D-E79E0029690B}"/>
                    </a:ext>
                  </a:extLst>
                </p:cNvPr>
                <p:cNvSpPr txBox="1">
                  <a:spLocks noRot="1" noChangeAspect="1" noMove="1" noResize="1" noEditPoints="1" noAdjustHandles="1" noChangeArrowheads="1" noChangeShapeType="1" noTextEdit="1"/>
                </p:cNvSpPr>
                <p:nvPr/>
              </p:nvSpPr>
              <p:spPr>
                <a:xfrm>
                  <a:off x="975002" y="2558922"/>
                  <a:ext cx="4545241" cy="847348"/>
                </a:xfrm>
                <a:prstGeom prst="rect">
                  <a:avLst/>
                </a:prstGeom>
                <a:blipFill>
                  <a:blip r:embed="rId3"/>
                  <a:stretch>
                    <a:fillRect b="-2985"/>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770315FA-F210-7249-8DBC-AFFEAF8ACD93}"/>
                </a:ext>
              </a:extLst>
            </p:cNvPr>
            <p:cNvGrpSpPr/>
            <p:nvPr/>
          </p:nvGrpSpPr>
          <p:grpSpPr>
            <a:xfrm>
              <a:off x="5519416" y="2520931"/>
              <a:ext cx="3384247" cy="923330"/>
              <a:chOff x="5348368" y="2527027"/>
              <a:chExt cx="3384247" cy="923330"/>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8DEA51-1B44-F547-B2DD-E90E54DD36DB}"/>
                      </a:ext>
                    </a:extLst>
                  </p:cNvPr>
                  <p:cNvSpPr txBox="1"/>
                  <p:nvPr/>
                </p:nvSpPr>
                <p:spPr>
                  <a:xfrm>
                    <a:off x="5348368" y="2527027"/>
                    <a:ext cx="3339312"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m:rPr>
                                <m:sty m:val="p"/>
                              </m:rPr>
                              <a:rPr kumimoji="1" lang="en-US" altLang="ja-JP" sz="2400" b="0" i="0" smtClean="0">
                                <a:latin typeface="Cambria Math" panose="02040503050406030204" pitchFamily="18" charset="0"/>
                              </a:rPr>
                              <m:t>S</m:t>
                            </m:r>
                          </m:sub>
                        </m:sSub>
                      </m:oMath>
                    </a14:m>
                    <a:r>
                      <a:rPr kumimoji="1" lang="en-US" altLang="ja-JP" sz="2400" dirty="0"/>
                      <a:t>  :  </a:t>
                    </a:r>
                    <a:r>
                      <a:rPr kumimoji="1" lang="ja-JP" altLang="en-US" sz="2400"/>
                      <a:t>信号の振幅実効値</a:t>
                    </a:r>
                    <a:endParaRPr kumimoji="1" lang="en-US" altLang="ja-JP" sz="2400" dirty="0"/>
                  </a:p>
                </p:txBody>
              </p:sp>
            </mc:Choice>
            <mc:Fallback xmlns="">
              <p:sp>
                <p:nvSpPr>
                  <p:cNvPr id="10" name="テキスト ボックス 9">
                    <a:extLst>
                      <a:ext uri="{FF2B5EF4-FFF2-40B4-BE49-F238E27FC236}">
                        <a16:creationId xmlns:a16="http://schemas.microsoft.com/office/drawing/2014/main" id="{4B8DEA51-1B44-F547-B2DD-E90E54DD36DB}"/>
                      </a:ext>
                    </a:extLst>
                  </p:cNvPr>
                  <p:cNvSpPr txBox="1">
                    <a:spLocks noRot="1" noChangeAspect="1" noMove="1" noResize="1" noEditPoints="1" noAdjustHandles="1" noChangeArrowheads="1" noChangeShapeType="1" noTextEdit="1"/>
                  </p:cNvSpPr>
                  <p:nvPr/>
                </p:nvSpPr>
                <p:spPr>
                  <a:xfrm>
                    <a:off x="5348368" y="2527027"/>
                    <a:ext cx="3339312" cy="461665"/>
                  </a:xfrm>
                  <a:prstGeom prst="rect">
                    <a:avLst/>
                  </a:prstGeom>
                  <a:blipFill>
                    <a:blip r:embed="rId4"/>
                    <a:stretch>
                      <a:fillRect l="-379" t="-13158" r="-1894"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5123EC1-B17C-C045-9786-975C62FE3D7C}"/>
                      </a:ext>
                    </a:extLst>
                  </p:cNvPr>
                  <p:cNvSpPr txBox="1"/>
                  <p:nvPr/>
                </p:nvSpPr>
                <p:spPr>
                  <a:xfrm>
                    <a:off x="5350022" y="2988692"/>
                    <a:ext cx="3382593"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m:rPr>
                                <m:sty m:val="p"/>
                              </m:rPr>
                              <a:rPr kumimoji="1" lang="en-US" altLang="ja-JP" sz="2400" b="0" i="0" smtClean="0">
                                <a:latin typeface="Cambria Math" panose="02040503050406030204" pitchFamily="18" charset="0"/>
                              </a:rPr>
                              <m:t>N</m:t>
                            </m:r>
                          </m:sub>
                        </m:sSub>
                      </m:oMath>
                    </a14:m>
                    <a:r>
                      <a:rPr kumimoji="1" lang="en-US" altLang="ja-JP" sz="2400" dirty="0"/>
                      <a:t>  :  </a:t>
                    </a:r>
                    <a:r>
                      <a:rPr kumimoji="1" lang="ja-JP" altLang="en-US" sz="2400"/>
                      <a:t>雑音の振幅実効値</a:t>
                    </a:r>
                    <a:endParaRPr kumimoji="1" lang="en-US" altLang="ja-JP" sz="2400" dirty="0"/>
                  </a:p>
                </p:txBody>
              </p:sp>
            </mc:Choice>
            <mc:Fallback xmlns="">
              <p:sp>
                <p:nvSpPr>
                  <p:cNvPr id="11" name="テキスト ボックス 10">
                    <a:extLst>
                      <a:ext uri="{FF2B5EF4-FFF2-40B4-BE49-F238E27FC236}">
                        <a16:creationId xmlns:a16="http://schemas.microsoft.com/office/drawing/2014/main" id="{D5123EC1-B17C-C045-9786-975C62FE3D7C}"/>
                      </a:ext>
                    </a:extLst>
                  </p:cNvPr>
                  <p:cNvSpPr txBox="1">
                    <a:spLocks noRot="1" noChangeAspect="1" noMove="1" noResize="1" noEditPoints="1" noAdjustHandles="1" noChangeArrowheads="1" noChangeShapeType="1" noTextEdit="1"/>
                  </p:cNvSpPr>
                  <p:nvPr/>
                </p:nvSpPr>
                <p:spPr>
                  <a:xfrm>
                    <a:off x="5350022" y="2988692"/>
                    <a:ext cx="3382593" cy="461665"/>
                  </a:xfrm>
                  <a:prstGeom prst="rect">
                    <a:avLst/>
                  </a:prstGeom>
                  <a:blipFill>
                    <a:blip r:embed="rId5"/>
                    <a:stretch>
                      <a:fillRect l="-373" t="-13514" r="-1866" b="-29730"/>
                    </a:stretch>
                  </a:blipFill>
                </p:spPr>
                <p:txBody>
                  <a:bodyPr/>
                  <a:lstStyle/>
                  <a:p>
                    <a:r>
                      <a:rPr lang="ja-JP" altLang="en-US">
                        <a:noFill/>
                      </a:rPr>
                      <a:t> </a:t>
                    </a:r>
                  </a:p>
                </p:txBody>
              </p:sp>
            </mc:Fallback>
          </mc:AlternateContent>
        </p:grpSp>
      </p:grpSp>
      <p:grpSp>
        <p:nvGrpSpPr>
          <p:cNvPr id="14" name="グループ化 13">
            <a:extLst>
              <a:ext uri="{FF2B5EF4-FFF2-40B4-BE49-F238E27FC236}">
                <a16:creationId xmlns:a16="http://schemas.microsoft.com/office/drawing/2014/main" id="{047D71CE-AF62-AF4E-A1FC-4015ABCC1015}"/>
              </a:ext>
            </a:extLst>
          </p:cNvPr>
          <p:cNvGrpSpPr/>
          <p:nvPr/>
        </p:nvGrpSpPr>
        <p:grpSpPr>
          <a:xfrm>
            <a:off x="219442" y="5068686"/>
            <a:ext cx="8705115" cy="560589"/>
            <a:chOff x="315857" y="6203388"/>
            <a:chExt cx="8705115" cy="560589"/>
          </a:xfrm>
        </p:grpSpPr>
        <p:sp>
          <p:nvSpPr>
            <p:cNvPr id="15" name="テキスト ボックス 14">
              <a:extLst>
                <a:ext uri="{FF2B5EF4-FFF2-40B4-BE49-F238E27FC236}">
                  <a16:creationId xmlns:a16="http://schemas.microsoft.com/office/drawing/2014/main" id="{828C4F12-FB1B-8B4B-8F9E-1A2CD47922FC}"/>
                </a:ext>
              </a:extLst>
            </p:cNvPr>
            <p:cNvSpPr txBox="1"/>
            <p:nvPr/>
          </p:nvSpPr>
          <p:spPr>
            <a:xfrm>
              <a:off x="1302050" y="6256535"/>
              <a:ext cx="6732728" cy="461665"/>
            </a:xfrm>
            <a:prstGeom prst="rect">
              <a:avLst/>
            </a:prstGeom>
            <a:noFill/>
          </p:spPr>
          <p:txBody>
            <a:bodyPr wrap="square" rtlCol="0">
              <a:spAutoFit/>
            </a:bodyPr>
            <a:lstStyle/>
            <a:p>
              <a:pPr algn="ctr"/>
              <a:r>
                <a:rPr kumimoji="1" lang="ja-JP" altLang="en-US" sz="2400"/>
                <a:t>提案法の有効性を出力信号の</a:t>
              </a:r>
              <a:r>
                <a:rPr kumimoji="1" lang="en-US" altLang="ja-JP" sz="2400" dirty="0"/>
                <a:t>SN</a:t>
              </a:r>
              <a:r>
                <a:rPr kumimoji="1" lang="ja-JP" altLang="en-US" sz="2400"/>
                <a:t>比で比較</a:t>
              </a:r>
              <a:endParaRPr kumimoji="1" lang="ja-JP" altLang="en-US" sz="2400" dirty="0"/>
            </a:p>
          </p:txBody>
        </p:sp>
        <p:sp>
          <p:nvSpPr>
            <p:cNvPr id="16" name="正方形/長方形 15">
              <a:extLst>
                <a:ext uri="{FF2B5EF4-FFF2-40B4-BE49-F238E27FC236}">
                  <a16:creationId xmlns:a16="http://schemas.microsoft.com/office/drawing/2014/main" id="{F1B6E570-61AB-7E41-B031-36CE71D6E21E}"/>
                </a:ext>
              </a:extLst>
            </p:cNvPr>
            <p:cNvSpPr/>
            <p:nvPr/>
          </p:nvSpPr>
          <p:spPr>
            <a:xfrm>
              <a:off x="315857" y="6203388"/>
              <a:ext cx="8705115" cy="5605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5718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DF30C-FD6C-5B45-A1B0-302E62B3B207}"/>
              </a:ext>
            </a:extLst>
          </p:cNvPr>
          <p:cNvSpPr>
            <a:spLocks noGrp="1"/>
          </p:cNvSpPr>
          <p:nvPr>
            <p:ph type="title"/>
          </p:nvPr>
        </p:nvSpPr>
        <p:spPr/>
        <p:txBody>
          <a:bodyPr>
            <a:normAutofit/>
          </a:bodyPr>
          <a:lstStyle/>
          <a:p>
            <a:r>
              <a:rPr kumimoji="1" lang="ja-JP" altLang="en-US"/>
              <a:t>シミュレーション</a:t>
            </a:r>
          </a:p>
        </p:txBody>
      </p:sp>
      <p:grpSp>
        <p:nvGrpSpPr>
          <p:cNvPr id="3" name="グループ化 2">
            <a:extLst>
              <a:ext uri="{FF2B5EF4-FFF2-40B4-BE49-F238E27FC236}">
                <a16:creationId xmlns:a16="http://schemas.microsoft.com/office/drawing/2014/main" id="{3DD89BCC-BE9B-0C48-BA6E-0C3DA9271166}"/>
              </a:ext>
            </a:extLst>
          </p:cNvPr>
          <p:cNvGrpSpPr/>
          <p:nvPr/>
        </p:nvGrpSpPr>
        <p:grpSpPr>
          <a:xfrm>
            <a:off x="237422" y="1290847"/>
            <a:ext cx="4190948" cy="5272953"/>
            <a:chOff x="-927146" y="1279719"/>
            <a:chExt cx="4190948" cy="5272953"/>
          </a:xfrm>
        </p:grpSpPr>
        <p:sp>
          <p:nvSpPr>
            <p:cNvPr id="31" name="角丸四角形 4">
              <a:extLst>
                <a:ext uri="{FF2B5EF4-FFF2-40B4-BE49-F238E27FC236}">
                  <a16:creationId xmlns:a16="http://schemas.microsoft.com/office/drawing/2014/main" id="{28E9A1EE-9437-8549-BC71-7C82BA875C4E}"/>
                </a:ext>
              </a:extLst>
            </p:cNvPr>
            <p:cNvSpPr/>
            <p:nvPr/>
          </p:nvSpPr>
          <p:spPr>
            <a:xfrm>
              <a:off x="-921634" y="1279719"/>
              <a:ext cx="4153180" cy="5272953"/>
            </a:xfrm>
            <a:prstGeom prst="roundRect">
              <a:avLst>
                <a:gd name="adj" fmla="val 35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357456E-5A16-B74B-B4BB-7022CAF4C831}"/>
                </a:ext>
              </a:extLst>
            </p:cNvPr>
            <p:cNvSpPr txBox="1"/>
            <p:nvPr/>
          </p:nvSpPr>
          <p:spPr>
            <a:xfrm>
              <a:off x="-845015" y="1975530"/>
              <a:ext cx="4108817" cy="369332"/>
            </a:xfrm>
            <a:prstGeom prst="rect">
              <a:avLst/>
            </a:prstGeom>
            <a:noFill/>
          </p:spPr>
          <p:txBody>
            <a:bodyPr wrap="none" rtlCol="0">
              <a:spAutoFit/>
            </a:bodyPr>
            <a:lstStyle/>
            <a:p>
              <a:r>
                <a:rPr kumimoji="1" lang="ja-JP" altLang="en-US"/>
                <a:t>帯域通過ヒルベルト変換器の振幅特性</a:t>
              </a:r>
            </a:p>
          </p:txBody>
        </p:sp>
        <p:sp>
          <p:nvSpPr>
            <p:cNvPr id="24" name="テキスト ボックス 23">
              <a:extLst>
                <a:ext uri="{FF2B5EF4-FFF2-40B4-BE49-F238E27FC236}">
                  <a16:creationId xmlns:a16="http://schemas.microsoft.com/office/drawing/2014/main" id="{B4B5AC63-0EE4-E64E-B821-D1F781ADC1BC}"/>
                </a:ext>
              </a:extLst>
            </p:cNvPr>
            <p:cNvSpPr txBox="1"/>
            <p:nvPr/>
          </p:nvSpPr>
          <p:spPr>
            <a:xfrm>
              <a:off x="-927146" y="1287410"/>
              <a:ext cx="3807412" cy="461665"/>
            </a:xfrm>
            <a:prstGeom prst="rect">
              <a:avLst/>
            </a:prstGeom>
            <a:noFill/>
          </p:spPr>
          <p:txBody>
            <a:bodyPr wrap="square" rtlCol="0">
              <a:spAutoFit/>
            </a:bodyPr>
            <a:lstStyle/>
            <a:p>
              <a:r>
                <a:rPr kumimoji="1" lang="ja-JP" altLang="en-US" sz="2400">
                  <a:solidFill>
                    <a:schemeClr val="tx1">
                      <a:lumMod val="50000"/>
                      <a:lumOff val="50000"/>
                    </a:schemeClr>
                  </a:solidFill>
                </a:rPr>
                <a:t>●</a:t>
              </a:r>
              <a:r>
                <a:rPr kumimoji="1" lang="ja-JP" altLang="en-US" sz="2400"/>
                <a:t>比較フィルタ</a:t>
              </a:r>
            </a:p>
          </p:txBody>
        </p:sp>
        <p:pic>
          <p:nvPicPr>
            <p:cNvPr id="4" name="図 3">
              <a:extLst>
                <a:ext uri="{FF2B5EF4-FFF2-40B4-BE49-F238E27FC236}">
                  <a16:creationId xmlns:a16="http://schemas.microsoft.com/office/drawing/2014/main" id="{E2C9EB68-1300-644A-9E84-453B3376E763}"/>
                </a:ext>
              </a:extLst>
            </p:cNvPr>
            <p:cNvPicPr>
              <a:picLocks noChangeAspect="1"/>
            </p:cNvPicPr>
            <p:nvPr/>
          </p:nvPicPr>
          <p:blipFill>
            <a:blip r:embed="rId3"/>
            <a:stretch>
              <a:fillRect/>
            </a:stretch>
          </p:blipFill>
          <p:spPr>
            <a:xfrm>
              <a:off x="-405550" y="2365089"/>
              <a:ext cx="3229888" cy="2585226"/>
            </a:xfrm>
            <a:prstGeom prst="rect">
              <a:avLst/>
            </a:prstGeom>
          </p:spPr>
        </p:pic>
      </p:grpSp>
      <p:sp>
        <p:nvSpPr>
          <p:cNvPr id="16" name="テキスト ボックス 15">
            <a:extLst>
              <a:ext uri="{FF2B5EF4-FFF2-40B4-BE49-F238E27FC236}">
                <a16:creationId xmlns:a16="http://schemas.microsoft.com/office/drawing/2014/main" id="{D05E0B13-1CE1-CB42-86A6-13FD28FBD79D}"/>
              </a:ext>
            </a:extLst>
          </p:cNvPr>
          <p:cNvSpPr txBox="1"/>
          <p:nvPr/>
        </p:nvSpPr>
        <p:spPr>
          <a:xfrm>
            <a:off x="88102" y="696421"/>
            <a:ext cx="3057247" cy="523220"/>
          </a:xfrm>
          <a:prstGeom prst="rect">
            <a:avLst/>
          </a:prstGeom>
          <a:noFill/>
        </p:spPr>
        <p:txBody>
          <a:bodyPr wrap="none" rtlCol="0">
            <a:spAutoFit/>
          </a:bodyPr>
          <a:lstStyle/>
          <a:p>
            <a:r>
              <a:rPr kumimoji="1" lang="ja-JP" altLang="en-US" sz="2800" b="1"/>
              <a:t>比較するフィルタ</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83A2148-C0E9-D746-ACC8-BDA40ED07515}"/>
                  </a:ext>
                </a:extLst>
              </p:cNvPr>
              <p:cNvSpPr txBox="1"/>
              <p:nvPr/>
            </p:nvSpPr>
            <p:spPr>
              <a:xfrm>
                <a:off x="319553" y="5091529"/>
                <a:ext cx="1723549" cy="707886"/>
              </a:xfrm>
              <a:prstGeom prst="rect">
                <a:avLst/>
              </a:prstGeom>
              <a:noFill/>
            </p:spPr>
            <p:txBody>
              <a:bodyPr wrap="none" rtlCol="0">
                <a:spAutoFit/>
              </a:bodyPr>
              <a:lstStyle/>
              <a:p>
                <a:r>
                  <a:rPr kumimoji="1" lang="ja-JP" altLang="en-US" sz="2000"/>
                  <a:t>フィルタ次数</a:t>
                </a:r>
                <a:endParaRPr kumimoji="1" lang="en-US" altLang="ja-JP" sz="2000" dirty="0"/>
              </a:p>
              <a:p>
                <a:r>
                  <a:rPr kumimoji="1" lang="ja-JP" altLang="en-US" sz="2000"/>
                  <a:t>全体：</a:t>
                </a:r>
                <a14:m>
                  <m:oMath xmlns:m="http://schemas.openxmlformats.org/officeDocument/2006/math">
                    <m:r>
                      <a:rPr kumimoji="1" lang="en-US" altLang="ja-JP" sz="2000" b="0" i="1" smtClean="0">
                        <a:latin typeface="Cambria Math" panose="02040503050406030204" pitchFamily="18" charset="0"/>
                      </a:rPr>
                      <m:t>30</m:t>
                    </m:r>
                  </m:oMath>
                </a14:m>
                <a:endParaRPr kumimoji="1" lang="ja-JP" altLang="en-US" sz="2000"/>
              </a:p>
            </p:txBody>
          </p:sp>
        </mc:Choice>
        <mc:Fallback xmlns="">
          <p:sp>
            <p:nvSpPr>
              <p:cNvPr id="36" name="テキスト ボックス 35">
                <a:extLst>
                  <a:ext uri="{FF2B5EF4-FFF2-40B4-BE49-F238E27FC236}">
                    <a16:creationId xmlns:a16="http://schemas.microsoft.com/office/drawing/2014/main" id="{E83A2148-C0E9-D746-ACC8-BDA40ED07515}"/>
                  </a:ext>
                </a:extLst>
              </p:cNvPr>
              <p:cNvSpPr txBox="1">
                <a:spLocks noRot="1" noChangeAspect="1" noMove="1" noResize="1" noEditPoints="1" noAdjustHandles="1" noChangeArrowheads="1" noChangeShapeType="1" noTextEdit="1"/>
              </p:cNvSpPr>
              <p:nvPr/>
            </p:nvSpPr>
            <p:spPr>
              <a:xfrm>
                <a:off x="319553" y="5091529"/>
                <a:ext cx="1723549" cy="707886"/>
              </a:xfrm>
              <a:prstGeom prst="rect">
                <a:avLst/>
              </a:prstGeom>
              <a:blipFill>
                <a:blip r:embed="rId4"/>
                <a:stretch>
                  <a:fillRect l="-2920" t="-3509" r="-2920" b="-15789"/>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62FDEE33-8297-6A41-BB7A-DA256A8C4960}"/>
              </a:ext>
            </a:extLst>
          </p:cNvPr>
          <p:cNvGrpSpPr/>
          <p:nvPr/>
        </p:nvGrpSpPr>
        <p:grpSpPr>
          <a:xfrm>
            <a:off x="4747888" y="1272500"/>
            <a:ext cx="4183559" cy="5272953"/>
            <a:chOff x="4668712" y="1142929"/>
            <a:chExt cx="4183559" cy="5272953"/>
          </a:xfrm>
        </p:grpSpPr>
        <p:sp>
          <p:nvSpPr>
            <p:cNvPr id="30" name="角丸四角形 4">
              <a:extLst>
                <a:ext uri="{FF2B5EF4-FFF2-40B4-BE49-F238E27FC236}">
                  <a16:creationId xmlns:a16="http://schemas.microsoft.com/office/drawing/2014/main" id="{A4328E59-4CC7-A744-B3FF-83314F77B43E}"/>
                </a:ext>
              </a:extLst>
            </p:cNvPr>
            <p:cNvSpPr/>
            <p:nvPr/>
          </p:nvSpPr>
          <p:spPr>
            <a:xfrm>
              <a:off x="4699091" y="1146161"/>
              <a:ext cx="4153180" cy="5269721"/>
            </a:xfrm>
            <a:prstGeom prst="roundRect">
              <a:avLst>
                <a:gd name="adj" fmla="val 358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6076525A-FC68-3240-B943-642DA24A34C3}"/>
                </a:ext>
              </a:extLst>
            </p:cNvPr>
            <p:cNvSpPr txBox="1"/>
            <p:nvPr/>
          </p:nvSpPr>
          <p:spPr>
            <a:xfrm>
              <a:off x="5804000" y="1823352"/>
              <a:ext cx="2023311" cy="400110"/>
            </a:xfrm>
            <a:prstGeom prst="rect">
              <a:avLst/>
            </a:prstGeom>
            <a:noFill/>
          </p:spPr>
          <p:txBody>
            <a:bodyPr wrap="none" rtlCol="0">
              <a:spAutoFit/>
            </a:bodyPr>
            <a:lstStyle/>
            <a:p>
              <a:r>
                <a:rPr kumimoji="1" lang="en-US" altLang="ja-JP" sz="2000" dirty="0" err="1"/>
                <a:t>nCHT</a:t>
              </a:r>
              <a:r>
                <a:rPr kumimoji="1" lang="ja-JP" altLang="en-US" sz="2000"/>
                <a:t>の振幅特性</a:t>
              </a:r>
            </a:p>
          </p:txBody>
        </p:sp>
        <p:sp>
          <p:nvSpPr>
            <p:cNvPr id="23" name="テキスト ボックス 22">
              <a:extLst>
                <a:ext uri="{FF2B5EF4-FFF2-40B4-BE49-F238E27FC236}">
                  <a16:creationId xmlns:a16="http://schemas.microsoft.com/office/drawing/2014/main" id="{6703654E-4A0A-714B-B7A5-AB6149F52E5C}"/>
                </a:ext>
              </a:extLst>
            </p:cNvPr>
            <p:cNvSpPr txBox="1"/>
            <p:nvPr/>
          </p:nvSpPr>
          <p:spPr>
            <a:xfrm>
              <a:off x="4668712" y="1142929"/>
              <a:ext cx="3703271" cy="461665"/>
            </a:xfrm>
            <a:prstGeom prst="rect">
              <a:avLst/>
            </a:prstGeom>
            <a:noFill/>
          </p:spPr>
          <p:txBody>
            <a:bodyPr wrap="square" rtlCol="0">
              <a:spAutoFit/>
            </a:bodyPr>
            <a:lstStyle/>
            <a:p>
              <a:r>
                <a:rPr kumimoji="1" lang="ja-JP" altLang="en-US" sz="2400">
                  <a:solidFill>
                    <a:schemeClr val="accent1"/>
                  </a:solidFill>
                </a:rPr>
                <a:t>●</a:t>
              </a:r>
              <a:r>
                <a:rPr kumimoji="1" lang="ja-JP" altLang="en-US" sz="2400"/>
                <a:t>提案フィルタ</a:t>
              </a:r>
            </a:p>
          </p:txBody>
        </p:sp>
        <p:pic>
          <p:nvPicPr>
            <p:cNvPr id="29" name="図 28">
              <a:extLst>
                <a:ext uri="{FF2B5EF4-FFF2-40B4-BE49-F238E27FC236}">
                  <a16:creationId xmlns:a16="http://schemas.microsoft.com/office/drawing/2014/main" id="{59427AD8-09C7-0D43-9109-3ACE33AF1339}"/>
                </a:ext>
              </a:extLst>
            </p:cNvPr>
            <p:cNvPicPr>
              <a:picLocks noChangeAspect="1"/>
            </p:cNvPicPr>
            <p:nvPr/>
          </p:nvPicPr>
          <p:blipFill>
            <a:blip r:embed="rId5"/>
            <a:stretch>
              <a:fillRect/>
            </a:stretch>
          </p:blipFill>
          <p:spPr>
            <a:xfrm>
              <a:off x="5188976" y="2223462"/>
              <a:ext cx="3253360" cy="2604013"/>
            </a:xfrm>
            <a:prstGeom prst="rect">
              <a:avLst/>
            </a:prstGeom>
          </p:spPr>
        </p:pic>
        <p:grpSp>
          <p:nvGrpSpPr>
            <p:cNvPr id="6" name="グループ化 5">
              <a:extLst>
                <a:ext uri="{FF2B5EF4-FFF2-40B4-BE49-F238E27FC236}">
                  <a16:creationId xmlns:a16="http://schemas.microsoft.com/office/drawing/2014/main" id="{2B0BA918-C9B2-D941-9DA1-CD0FCADC04FB}"/>
                </a:ext>
              </a:extLst>
            </p:cNvPr>
            <p:cNvGrpSpPr/>
            <p:nvPr/>
          </p:nvGrpSpPr>
          <p:grpSpPr>
            <a:xfrm>
              <a:off x="4710112" y="5227585"/>
              <a:ext cx="4111778" cy="1084298"/>
              <a:chOff x="4710109" y="3912378"/>
              <a:chExt cx="4111778" cy="1084298"/>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405595E-0198-584A-8966-2E948EF9896B}"/>
                      </a:ext>
                    </a:extLst>
                  </p:cNvPr>
                  <p:cNvSpPr txBox="1"/>
                  <p:nvPr/>
                </p:nvSpPr>
                <p:spPr>
                  <a:xfrm>
                    <a:off x="5339490" y="4227234"/>
                    <a:ext cx="3482397" cy="369332"/>
                  </a:xfrm>
                  <a:prstGeom prst="rect">
                    <a:avLst/>
                  </a:prstGeom>
                  <a:noFill/>
                </p:spPr>
                <p:txBody>
                  <a:bodyPr wrap="square" rtlCol="0">
                    <a:spAutoFit/>
                  </a:bodyPr>
                  <a:lstStyle/>
                  <a:p>
                    <a:r>
                      <a:rPr kumimoji="1" lang="ja-JP" altLang="en-US"/>
                      <a:t>伝送零点フィルタ</a:t>
                    </a:r>
                    <a:r>
                      <a:rPr kumimoji="1" lang="ja-JP" altLang="en-US" dirty="0"/>
                      <a:t>：</a:t>
                    </a:r>
                    <a14:m>
                      <m:oMath xmlns:m="http://schemas.openxmlformats.org/officeDocument/2006/math">
                        <m:r>
                          <a:rPr kumimoji="1" lang="en-US" altLang="ja-JP" b="0" i="1" smtClean="0">
                            <a:latin typeface="Cambria Math" panose="02040503050406030204" pitchFamily="18" charset="0"/>
                          </a:rPr>
                          <m:t>4</m:t>
                        </m:r>
                      </m:oMath>
                    </a14:m>
                    <a:endParaRPr kumimoji="1" lang="ja-JP" altLang="en-US"/>
                  </a:p>
                </p:txBody>
              </p:sp>
            </mc:Choice>
            <mc:Fallback xmlns="">
              <p:sp>
                <p:nvSpPr>
                  <p:cNvPr id="19" name="テキスト ボックス 18">
                    <a:extLst>
                      <a:ext uri="{FF2B5EF4-FFF2-40B4-BE49-F238E27FC236}">
                        <a16:creationId xmlns:a16="http://schemas.microsoft.com/office/drawing/2014/main" id="{F405595E-0198-584A-8966-2E948EF9896B}"/>
                      </a:ext>
                    </a:extLst>
                  </p:cNvPr>
                  <p:cNvSpPr txBox="1">
                    <a:spLocks noRot="1" noChangeAspect="1" noMove="1" noResize="1" noEditPoints="1" noAdjustHandles="1" noChangeArrowheads="1" noChangeShapeType="1" noTextEdit="1"/>
                  </p:cNvSpPr>
                  <p:nvPr/>
                </p:nvSpPr>
                <p:spPr>
                  <a:xfrm>
                    <a:off x="5339490" y="4227234"/>
                    <a:ext cx="3482397" cy="369332"/>
                  </a:xfrm>
                  <a:prstGeom prst="rect">
                    <a:avLst/>
                  </a:prstGeom>
                  <a:blipFill>
                    <a:blip r:embed="rId6"/>
                    <a:stretch>
                      <a:fillRect l="-1455"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C6486646-4C2C-014D-B8F0-EF928BA641D1}"/>
                      </a:ext>
                    </a:extLst>
                  </p:cNvPr>
                  <p:cNvSpPr txBox="1"/>
                  <p:nvPr/>
                </p:nvSpPr>
                <p:spPr>
                  <a:xfrm>
                    <a:off x="5333981" y="4627344"/>
                    <a:ext cx="3482397" cy="369332"/>
                  </a:xfrm>
                  <a:prstGeom prst="rect">
                    <a:avLst/>
                  </a:prstGeom>
                  <a:noFill/>
                </p:spPr>
                <p:txBody>
                  <a:bodyPr wrap="square" rtlCol="0">
                    <a:spAutoFit/>
                  </a:bodyPr>
                  <a:lstStyle/>
                  <a:p>
                    <a:r>
                      <a:rPr kumimoji="1" lang="ja-JP" altLang="en-US" b="0"/>
                      <a:t>帯域通過ヒルベルト変換器</a:t>
                    </a:r>
                    <a:r>
                      <a:rPr kumimoji="1" lang="ja-JP" altLang="en-US" dirty="0"/>
                      <a:t>：</a:t>
                    </a:r>
                    <a14:m>
                      <m:oMath xmlns:m="http://schemas.openxmlformats.org/officeDocument/2006/math">
                        <m:r>
                          <a:rPr kumimoji="1" lang="en-US" altLang="ja-JP" b="0" i="1" smtClean="0">
                            <a:latin typeface="Cambria Math" panose="02040503050406030204" pitchFamily="18" charset="0"/>
                          </a:rPr>
                          <m:t>26</m:t>
                        </m:r>
                      </m:oMath>
                    </a14:m>
                    <a:endParaRPr kumimoji="1" lang="ja-JP" altLang="en-US"/>
                  </a:p>
                </p:txBody>
              </p:sp>
            </mc:Choice>
            <mc:Fallback xmlns="">
              <p:sp>
                <p:nvSpPr>
                  <p:cNvPr id="33" name="テキスト ボックス 32">
                    <a:extLst>
                      <a:ext uri="{FF2B5EF4-FFF2-40B4-BE49-F238E27FC236}">
                        <a16:creationId xmlns:a16="http://schemas.microsoft.com/office/drawing/2014/main" id="{C6486646-4C2C-014D-B8F0-EF928BA641D1}"/>
                      </a:ext>
                    </a:extLst>
                  </p:cNvPr>
                  <p:cNvSpPr txBox="1">
                    <a:spLocks noRot="1" noChangeAspect="1" noMove="1" noResize="1" noEditPoints="1" noAdjustHandles="1" noChangeArrowheads="1" noChangeShapeType="1" noTextEdit="1"/>
                  </p:cNvSpPr>
                  <p:nvPr/>
                </p:nvSpPr>
                <p:spPr>
                  <a:xfrm>
                    <a:off x="5333981" y="4627344"/>
                    <a:ext cx="3482397" cy="369332"/>
                  </a:xfrm>
                  <a:prstGeom prst="rect">
                    <a:avLst/>
                  </a:prstGeom>
                  <a:blipFill>
                    <a:blip r:embed="rId7"/>
                    <a:stretch>
                      <a:fillRect l="-1455"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745BFF7-52AB-EE40-BFD4-5157405BDD98}"/>
                      </a:ext>
                    </a:extLst>
                  </p:cNvPr>
                  <p:cNvSpPr txBox="1"/>
                  <p:nvPr/>
                </p:nvSpPr>
                <p:spPr>
                  <a:xfrm>
                    <a:off x="4710109" y="3912378"/>
                    <a:ext cx="1239442" cy="400110"/>
                  </a:xfrm>
                  <a:prstGeom prst="rect">
                    <a:avLst/>
                  </a:prstGeom>
                  <a:noFill/>
                </p:spPr>
                <p:txBody>
                  <a:bodyPr wrap="none" rtlCol="0">
                    <a:spAutoFit/>
                  </a:bodyPr>
                  <a:lstStyle/>
                  <a:p>
                    <a:r>
                      <a:rPr kumimoji="1" lang="ja-JP" altLang="en-US" sz="2000"/>
                      <a:t>全体：</a:t>
                    </a:r>
                    <a14:m>
                      <m:oMath xmlns:m="http://schemas.openxmlformats.org/officeDocument/2006/math">
                        <m:r>
                          <a:rPr kumimoji="1" lang="en-US" altLang="ja-JP" sz="2000" b="0" i="1" smtClean="0">
                            <a:latin typeface="Cambria Math" panose="02040503050406030204" pitchFamily="18" charset="0"/>
                          </a:rPr>
                          <m:t>30</m:t>
                        </m:r>
                      </m:oMath>
                    </a14:m>
                    <a:endParaRPr kumimoji="1" lang="ja-JP" altLang="en-US" sz="2000"/>
                  </a:p>
                </p:txBody>
              </p:sp>
            </mc:Choice>
            <mc:Fallback xmlns="">
              <p:sp>
                <p:nvSpPr>
                  <p:cNvPr id="35" name="テキスト ボックス 34">
                    <a:extLst>
                      <a:ext uri="{FF2B5EF4-FFF2-40B4-BE49-F238E27FC236}">
                        <a16:creationId xmlns:a16="http://schemas.microsoft.com/office/drawing/2014/main" id="{2745BFF7-52AB-EE40-BFD4-5157405BDD98}"/>
                      </a:ext>
                    </a:extLst>
                  </p:cNvPr>
                  <p:cNvSpPr txBox="1">
                    <a:spLocks noRot="1" noChangeAspect="1" noMove="1" noResize="1" noEditPoints="1" noAdjustHandles="1" noChangeArrowheads="1" noChangeShapeType="1" noTextEdit="1"/>
                  </p:cNvSpPr>
                  <p:nvPr/>
                </p:nvSpPr>
                <p:spPr>
                  <a:xfrm>
                    <a:off x="4710109" y="3912378"/>
                    <a:ext cx="1239442" cy="400110"/>
                  </a:xfrm>
                  <a:prstGeom prst="rect">
                    <a:avLst/>
                  </a:prstGeom>
                  <a:blipFill>
                    <a:blip r:embed="rId8"/>
                    <a:stretch>
                      <a:fillRect l="-5102" t="-3030" b="-27273"/>
                    </a:stretch>
                  </a:blipFill>
                </p:spPr>
                <p:txBody>
                  <a:bodyPr/>
                  <a:lstStyle/>
                  <a:p>
                    <a:r>
                      <a:rPr lang="ja-JP" altLang="en-US">
                        <a:noFill/>
                      </a:rPr>
                      <a:t> </a:t>
                    </a:r>
                  </a:p>
                </p:txBody>
              </p:sp>
            </mc:Fallback>
          </mc:AlternateContent>
        </p:grpSp>
        <p:sp>
          <p:nvSpPr>
            <p:cNvPr id="38" name="テキスト ボックス 37">
              <a:extLst>
                <a:ext uri="{FF2B5EF4-FFF2-40B4-BE49-F238E27FC236}">
                  <a16:creationId xmlns:a16="http://schemas.microsoft.com/office/drawing/2014/main" id="{A29349C3-61E4-1E44-BD36-F5A9C303D1D3}"/>
                </a:ext>
              </a:extLst>
            </p:cNvPr>
            <p:cNvSpPr txBox="1"/>
            <p:nvPr/>
          </p:nvSpPr>
          <p:spPr>
            <a:xfrm>
              <a:off x="4704603" y="4897445"/>
              <a:ext cx="1723549" cy="400110"/>
            </a:xfrm>
            <a:prstGeom prst="rect">
              <a:avLst/>
            </a:prstGeom>
            <a:noFill/>
          </p:spPr>
          <p:txBody>
            <a:bodyPr wrap="none" rtlCol="0">
              <a:spAutoFit/>
            </a:bodyPr>
            <a:lstStyle/>
            <a:p>
              <a:r>
                <a:rPr kumimoji="1" lang="ja-JP" altLang="en-US" sz="2000"/>
                <a:t>フィルタ次数</a:t>
              </a:r>
            </a:p>
          </p:txBody>
        </p:sp>
      </p:grpSp>
      <p:sp>
        <p:nvSpPr>
          <p:cNvPr id="8" name="左中かっこ 7">
            <a:extLst>
              <a:ext uri="{FF2B5EF4-FFF2-40B4-BE49-F238E27FC236}">
                <a16:creationId xmlns:a16="http://schemas.microsoft.com/office/drawing/2014/main" id="{557E6146-E73B-1549-93ED-AC808931A788}"/>
              </a:ext>
            </a:extLst>
          </p:cNvPr>
          <p:cNvSpPr/>
          <p:nvPr/>
        </p:nvSpPr>
        <p:spPr>
          <a:xfrm>
            <a:off x="5255380" y="5708919"/>
            <a:ext cx="188888" cy="600804"/>
          </a:xfrm>
          <a:prstGeom prst="leftBrace">
            <a:avLst/>
          </a:prstGeom>
          <a:ln w="19050"/>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cxnSp>
        <p:nvCxnSpPr>
          <p:cNvPr id="10" name="カギ線コネクタ 9">
            <a:extLst>
              <a:ext uri="{FF2B5EF4-FFF2-40B4-BE49-F238E27FC236}">
                <a16:creationId xmlns:a16="http://schemas.microsoft.com/office/drawing/2014/main" id="{556F7242-7F0C-384F-824D-59AF089E49BA}"/>
              </a:ext>
            </a:extLst>
          </p:cNvPr>
          <p:cNvCxnSpPr>
            <a:endCxn id="8" idx="1"/>
          </p:cNvCxnSpPr>
          <p:nvPr/>
        </p:nvCxnSpPr>
        <p:spPr>
          <a:xfrm rot="16200000" flipH="1">
            <a:off x="5001233" y="5755174"/>
            <a:ext cx="300402" cy="207892"/>
          </a:xfrm>
          <a:prstGeom prst="bentConnector2">
            <a:avLst/>
          </a:prstGeom>
          <a:ln w="19050"/>
        </p:spPr>
        <p:style>
          <a:lnRef idx="3">
            <a:schemeClr val="dk1"/>
          </a:lnRef>
          <a:fillRef idx="0">
            <a:schemeClr val="dk1"/>
          </a:fillRef>
          <a:effectRef idx="2">
            <a:schemeClr val="dk1"/>
          </a:effectRef>
          <a:fontRef idx="minor">
            <a:schemeClr val="tx1"/>
          </a:fontRef>
        </p:style>
      </p:cxnSp>
      <p:pic>
        <p:nvPicPr>
          <p:cNvPr id="22" name="図 21">
            <a:extLst>
              <a:ext uri="{FF2B5EF4-FFF2-40B4-BE49-F238E27FC236}">
                <a16:creationId xmlns:a16="http://schemas.microsoft.com/office/drawing/2014/main" id="{E17136ED-BC2F-E646-B5C5-3F28E45166E1}"/>
              </a:ext>
            </a:extLst>
          </p:cNvPr>
          <p:cNvPicPr>
            <a:picLocks noChangeAspect="1"/>
          </p:cNvPicPr>
          <p:nvPr/>
        </p:nvPicPr>
        <p:blipFill>
          <a:blip r:embed="rId9"/>
          <a:stretch>
            <a:fillRect/>
          </a:stretch>
        </p:blipFill>
        <p:spPr>
          <a:xfrm>
            <a:off x="1333193" y="4809163"/>
            <a:ext cx="2392865" cy="164509"/>
          </a:xfrm>
          <a:prstGeom prst="rect">
            <a:avLst/>
          </a:prstGeom>
        </p:spPr>
      </p:pic>
      <p:pic>
        <p:nvPicPr>
          <p:cNvPr id="25" name="図 24">
            <a:extLst>
              <a:ext uri="{FF2B5EF4-FFF2-40B4-BE49-F238E27FC236}">
                <a16:creationId xmlns:a16="http://schemas.microsoft.com/office/drawing/2014/main" id="{E1D8F0B2-1087-EA49-B81E-D3FC9B09B420}"/>
              </a:ext>
            </a:extLst>
          </p:cNvPr>
          <p:cNvPicPr>
            <a:picLocks noChangeAspect="1"/>
          </p:cNvPicPr>
          <p:nvPr/>
        </p:nvPicPr>
        <p:blipFill>
          <a:blip r:embed="rId9"/>
          <a:stretch>
            <a:fillRect/>
          </a:stretch>
        </p:blipFill>
        <p:spPr>
          <a:xfrm>
            <a:off x="5835155" y="4797065"/>
            <a:ext cx="2392865" cy="164509"/>
          </a:xfrm>
          <a:prstGeom prst="rect">
            <a:avLst/>
          </a:prstGeom>
        </p:spPr>
      </p:pic>
    </p:spTree>
    <p:extLst>
      <p:ext uri="{BB962C8B-B14F-4D97-AF65-F5344CB8AC3E}">
        <p14:creationId xmlns:p14="http://schemas.microsoft.com/office/powerpoint/2010/main" val="385356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2A1C4-9E08-6F4C-B5D0-AFF98AD176C4}"/>
              </a:ext>
            </a:extLst>
          </p:cNvPr>
          <p:cNvSpPr>
            <a:spLocks noGrp="1"/>
          </p:cNvSpPr>
          <p:nvPr>
            <p:ph type="title"/>
          </p:nvPr>
        </p:nvSpPr>
        <p:spPr/>
        <p:txBody>
          <a:bodyPr>
            <a:normAutofit/>
          </a:bodyPr>
          <a:lstStyle/>
          <a:p>
            <a:r>
              <a:rPr lang="ja-JP" altLang="en-US"/>
              <a:t>シミュレーション</a:t>
            </a:r>
            <a:endParaRPr kumimoji="1" lang="ja-JP" altLang="en-US"/>
          </a:p>
        </p:txBody>
      </p:sp>
      <p:grpSp>
        <p:nvGrpSpPr>
          <p:cNvPr id="6" name="グループ化 5">
            <a:extLst>
              <a:ext uri="{FF2B5EF4-FFF2-40B4-BE49-F238E27FC236}">
                <a16:creationId xmlns:a16="http://schemas.microsoft.com/office/drawing/2014/main" id="{C73C5353-038D-7642-98A4-B6F78926D1AC}"/>
              </a:ext>
            </a:extLst>
          </p:cNvPr>
          <p:cNvGrpSpPr/>
          <p:nvPr/>
        </p:nvGrpSpPr>
        <p:grpSpPr>
          <a:xfrm>
            <a:off x="4818648" y="2713721"/>
            <a:ext cx="4270623" cy="2968222"/>
            <a:chOff x="4818648" y="2713721"/>
            <a:chExt cx="4270623" cy="2968222"/>
          </a:xfrm>
        </p:grpSpPr>
        <p:sp>
          <p:nvSpPr>
            <p:cNvPr id="43" name="角丸四角形 4">
              <a:extLst>
                <a:ext uri="{FF2B5EF4-FFF2-40B4-BE49-F238E27FC236}">
                  <a16:creationId xmlns:a16="http://schemas.microsoft.com/office/drawing/2014/main" id="{90947D59-B9DF-C84F-B321-0A3233C66B3D}"/>
                </a:ext>
              </a:extLst>
            </p:cNvPr>
            <p:cNvSpPr/>
            <p:nvPr/>
          </p:nvSpPr>
          <p:spPr>
            <a:xfrm>
              <a:off x="4818648" y="2728717"/>
              <a:ext cx="4182546" cy="2953226"/>
            </a:xfrm>
            <a:prstGeom prst="roundRect">
              <a:avLst>
                <a:gd name="adj" fmla="val 575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256AFB29-D278-A447-9818-17F66A076257}"/>
                </a:ext>
              </a:extLst>
            </p:cNvPr>
            <p:cNvGrpSpPr/>
            <p:nvPr/>
          </p:nvGrpSpPr>
          <p:grpSpPr>
            <a:xfrm>
              <a:off x="4823540" y="2713721"/>
              <a:ext cx="4265731" cy="2900224"/>
              <a:chOff x="4747466" y="995590"/>
              <a:chExt cx="4265731" cy="2900224"/>
            </a:xfrm>
          </p:grpSpPr>
          <p:grpSp>
            <p:nvGrpSpPr>
              <p:cNvPr id="23" name="グループ化 22">
                <a:extLst>
                  <a:ext uri="{FF2B5EF4-FFF2-40B4-BE49-F238E27FC236}">
                    <a16:creationId xmlns:a16="http://schemas.microsoft.com/office/drawing/2014/main" id="{FB9C0702-5550-BB41-9687-A753BF70AA81}"/>
                  </a:ext>
                </a:extLst>
              </p:cNvPr>
              <p:cNvGrpSpPr/>
              <p:nvPr/>
            </p:nvGrpSpPr>
            <p:grpSpPr>
              <a:xfrm>
                <a:off x="4845246" y="1433765"/>
                <a:ext cx="4167951" cy="2462049"/>
                <a:chOff x="4835479" y="1423071"/>
                <a:chExt cx="4167951" cy="2462049"/>
              </a:xfrm>
            </p:grpSpPr>
            <p:grpSp>
              <p:nvGrpSpPr>
                <p:cNvPr id="25" name="グループ化 24">
                  <a:extLst>
                    <a:ext uri="{FF2B5EF4-FFF2-40B4-BE49-F238E27FC236}">
                      <a16:creationId xmlns:a16="http://schemas.microsoft.com/office/drawing/2014/main" id="{46070799-F553-E34A-9CDA-B6E6555F5B99}"/>
                    </a:ext>
                  </a:extLst>
                </p:cNvPr>
                <p:cNvGrpSpPr/>
                <p:nvPr/>
              </p:nvGrpSpPr>
              <p:grpSpPr>
                <a:xfrm>
                  <a:off x="4840253" y="1423071"/>
                  <a:ext cx="4163177" cy="1261884"/>
                  <a:chOff x="4489731" y="4389041"/>
                  <a:chExt cx="4163177" cy="1261884"/>
                </a:xfrm>
              </p:grpSpPr>
              <p:sp>
                <p:nvSpPr>
                  <p:cNvPr id="30" name="正方形/長方形 29">
                    <a:extLst>
                      <a:ext uri="{FF2B5EF4-FFF2-40B4-BE49-F238E27FC236}">
                        <a16:creationId xmlns:a16="http://schemas.microsoft.com/office/drawing/2014/main" id="{0175A897-9695-D54D-9E03-C55D00B5603F}"/>
                      </a:ext>
                    </a:extLst>
                  </p:cNvPr>
                  <p:cNvSpPr/>
                  <p:nvPr/>
                </p:nvSpPr>
                <p:spPr>
                  <a:xfrm>
                    <a:off x="4489731" y="4389041"/>
                    <a:ext cx="1141659" cy="400110"/>
                  </a:xfrm>
                  <a:prstGeom prst="rect">
                    <a:avLst/>
                  </a:prstGeom>
                </p:spPr>
                <p:txBody>
                  <a:bodyPr wrap="none">
                    <a:spAutoFit/>
                  </a:bodyPr>
                  <a:lstStyle/>
                  <a:p>
                    <a:r>
                      <a:rPr kumimoji="1" lang="ja-JP" altLang="en-US" sz="2000"/>
                      <a:t>ノイズ</a:t>
                    </a:r>
                    <a:r>
                      <a:rPr kumimoji="1" lang="en-US" altLang="ja-JP" sz="2000" dirty="0"/>
                      <a:t> 1</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56F82EE-54A8-104E-A08F-BC819050E1D2}"/>
                          </a:ext>
                        </a:extLst>
                      </p:cNvPr>
                      <p:cNvSpPr txBox="1"/>
                      <p:nvPr/>
                    </p:nvSpPr>
                    <p:spPr>
                      <a:xfrm>
                        <a:off x="5248952" y="4389041"/>
                        <a:ext cx="3403956" cy="1261884"/>
                      </a:xfrm>
                      <a:prstGeom prst="rect">
                        <a:avLst/>
                      </a:prstGeom>
                      <a:noFill/>
                    </p:spPr>
                    <p:txBody>
                      <a:bodyPr wrap="square" rtlCol="0">
                        <a:spAutoFit/>
                      </a:bodyPr>
                      <a:lstStyle/>
                      <a:p>
                        <a:r>
                          <a:rPr kumimoji="1" lang="ja-JP" altLang="en-US" sz="2000"/>
                          <a:t>　　波形</a:t>
                        </a:r>
                        <a:r>
                          <a:rPr kumimoji="1" lang="en-US" altLang="ja-JP" sz="2000" dirty="0"/>
                          <a:t> : </a:t>
                        </a:r>
                        <a:r>
                          <a:rPr kumimoji="1" lang="ja-JP" altLang="en-US" sz="2000"/>
                          <a:t>単一正弦波</a:t>
                        </a:r>
                        <a:endParaRPr kumimoji="1" lang="en-US" altLang="ja-JP" sz="2000" dirty="0"/>
                      </a:p>
                      <a:p>
                        <a:endParaRPr kumimoji="1" lang="en-US" altLang="ja-JP" sz="800" dirty="0"/>
                      </a:p>
                      <a:p>
                        <a:r>
                          <a:rPr kumimoji="1" lang="ja-JP" altLang="en-US" sz="2000"/>
                          <a:t>　　振幅</a:t>
                        </a:r>
                        <a:r>
                          <a:rPr kumimoji="1" lang="en-US" altLang="ja-JP" sz="2000" dirty="0"/>
                          <a:t> : </a:t>
                        </a:r>
                        <a14:m>
                          <m:oMath xmlns:m="http://schemas.openxmlformats.org/officeDocument/2006/math">
                            <m:r>
                              <a:rPr kumimoji="1" lang="en-US" altLang="ja-JP" sz="2000" b="0" i="1" smtClean="0">
                                <a:latin typeface="Cambria Math" panose="02040503050406030204" pitchFamily="18" charset="0"/>
                              </a:rPr>
                              <m:t>0.5</m:t>
                            </m:r>
                          </m:oMath>
                        </a14:m>
                        <a:endParaRPr kumimoji="1" lang="en-US" altLang="ja-JP" sz="2000" dirty="0"/>
                      </a:p>
                      <a:p>
                        <a:endParaRPr kumimoji="1" lang="en-US" altLang="ja-JP" sz="800" dirty="0"/>
                      </a:p>
                      <a:p>
                        <a:r>
                          <a:rPr kumimoji="1" lang="ja-JP" altLang="en-US" sz="2000"/>
                          <a:t>角周波数</a:t>
                        </a:r>
                        <a:r>
                          <a:rPr kumimoji="1" lang="en-US" altLang="ja-JP" sz="2000" dirty="0"/>
                          <a:t> </a:t>
                        </a:r>
                        <a14:m>
                          <m:oMath xmlns:m="http://schemas.openxmlformats.org/officeDocument/2006/math">
                            <m:r>
                              <a:rPr kumimoji="1" lang="en-US" altLang="ja-JP" sz="2000" i="1">
                                <a:latin typeface="Cambria Math" panose="02040503050406030204" pitchFamily="18" charset="0"/>
                              </a:rPr>
                              <m:t>:</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 </m:t>
                            </m:r>
                            <m:r>
                              <a:rPr kumimoji="1" lang="en-US" altLang="ja-JP" sz="2000" b="1" i="1" smtClean="0">
                                <a:latin typeface="Cambria Math" panose="02040503050406030204" pitchFamily="18" charset="0"/>
                              </a:rPr>
                              <m:t>𝟏</m:t>
                            </m:r>
                            <m:r>
                              <a:rPr kumimoji="1" lang="en-US" altLang="ja-JP" sz="2000" b="1" i="1" smtClean="0">
                                <a:latin typeface="Cambria Math" panose="02040503050406030204" pitchFamily="18" charset="0"/>
                              </a:rPr>
                              <m:t> </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𝜋</m:t>
                            </m:r>
                            <m:r>
                              <a:rPr kumimoji="1" lang="en-US" altLang="ja-JP" sz="2000" b="0" i="1" smtClean="0">
                                <a:latin typeface="Cambria Math" panose="02040503050406030204" pitchFamily="18" charset="0"/>
                              </a:rPr>
                              <m:t>)</m:t>
                            </m:r>
                          </m:oMath>
                        </a14:m>
                        <a:endParaRPr kumimoji="1" lang="en-US" altLang="ja-JP" sz="2000" dirty="0"/>
                      </a:p>
                    </p:txBody>
                  </p:sp>
                </mc:Choice>
                <mc:Fallback xmlns="">
                  <p:sp>
                    <p:nvSpPr>
                      <p:cNvPr id="31" name="テキスト ボックス 30">
                        <a:extLst>
                          <a:ext uri="{FF2B5EF4-FFF2-40B4-BE49-F238E27FC236}">
                            <a16:creationId xmlns:a16="http://schemas.microsoft.com/office/drawing/2014/main" id="{456F82EE-54A8-104E-A08F-BC819050E1D2}"/>
                          </a:ext>
                        </a:extLst>
                      </p:cNvPr>
                      <p:cNvSpPr txBox="1">
                        <a:spLocks noRot="1" noChangeAspect="1" noMove="1" noResize="1" noEditPoints="1" noAdjustHandles="1" noChangeArrowheads="1" noChangeShapeType="1" noTextEdit="1"/>
                      </p:cNvSpPr>
                      <p:nvPr/>
                    </p:nvSpPr>
                    <p:spPr>
                      <a:xfrm>
                        <a:off x="5248952" y="4389041"/>
                        <a:ext cx="3403956" cy="1261884"/>
                      </a:xfrm>
                      <a:prstGeom prst="rect">
                        <a:avLst/>
                      </a:prstGeom>
                      <a:blipFill>
                        <a:blip r:embed="rId3"/>
                        <a:stretch>
                          <a:fillRect l="-1859" t="-5000" b="-9000"/>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AD9D2532-4A21-C943-BCC5-3EDC1948D2CE}"/>
                    </a:ext>
                  </a:extLst>
                </p:cNvPr>
                <p:cNvGrpSpPr/>
                <p:nvPr/>
              </p:nvGrpSpPr>
              <p:grpSpPr>
                <a:xfrm>
                  <a:off x="4835479" y="2623236"/>
                  <a:ext cx="4116616" cy="1261884"/>
                  <a:chOff x="4484957" y="5678280"/>
                  <a:chExt cx="4116616" cy="1261884"/>
                </a:xfrm>
              </p:grpSpPr>
              <p:sp>
                <p:nvSpPr>
                  <p:cNvPr id="28" name="正方形/長方形 27">
                    <a:extLst>
                      <a:ext uri="{FF2B5EF4-FFF2-40B4-BE49-F238E27FC236}">
                        <a16:creationId xmlns:a16="http://schemas.microsoft.com/office/drawing/2014/main" id="{04149498-EC25-E845-B51E-55A6D202D78D}"/>
                      </a:ext>
                    </a:extLst>
                  </p:cNvPr>
                  <p:cNvSpPr/>
                  <p:nvPr/>
                </p:nvSpPr>
                <p:spPr>
                  <a:xfrm>
                    <a:off x="4484957" y="5682494"/>
                    <a:ext cx="1141659" cy="400110"/>
                  </a:xfrm>
                  <a:prstGeom prst="rect">
                    <a:avLst/>
                  </a:prstGeom>
                </p:spPr>
                <p:txBody>
                  <a:bodyPr wrap="none">
                    <a:spAutoFit/>
                  </a:bodyPr>
                  <a:lstStyle/>
                  <a:p>
                    <a:r>
                      <a:rPr kumimoji="1" lang="ja-JP" altLang="en-US" sz="2000"/>
                      <a:t>ノイズ</a:t>
                    </a:r>
                    <a:r>
                      <a:rPr kumimoji="1" lang="en-US" altLang="ja-JP" sz="2000" dirty="0"/>
                      <a:t> 2</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AA46AAA-B9C1-3645-96E2-95E0A530BE08}"/>
                          </a:ext>
                        </a:extLst>
                      </p:cNvPr>
                      <p:cNvSpPr txBox="1"/>
                      <p:nvPr/>
                    </p:nvSpPr>
                    <p:spPr>
                      <a:xfrm>
                        <a:off x="5197617" y="5678280"/>
                        <a:ext cx="3403956" cy="1261884"/>
                      </a:xfrm>
                      <a:prstGeom prst="rect">
                        <a:avLst/>
                      </a:prstGeom>
                      <a:noFill/>
                    </p:spPr>
                    <p:txBody>
                      <a:bodyPr wrap="square" rtlCol="0">
                        <a:spAutoFit/>
                      </a:bodyPr>
                      <a:lstStyle/>
                      <a:p>
                        <a:r>
                          <a:rPr kumimoji="1" lang="ja-JP" altLang="en-US" sz="2000"/>
                          <a:t>　　波形</a:t>
                        </a:r>
                        <a:r>
                          <a:rPr kumimoji="1" lang="en-US" altLang="ja-JP" sz="2000" dirty="0"/>
                          <a:t> : </a:t>
                        </a:r>
                        <a:r>
                          <a:rPr kumimoji="1" lang="ja-JP" altLang="en-US" sz="2000"/>
                          <a:t>単一正弦波</a:t>
                        </a:r>
                        <a:endParaRPr kumimoji="1" lang="en-US" altLang="ja-JP" sz="2000" dirty="0"/>
                      </a:p>
                      <a:p>
                        <a:endParaRPr kumimoji="1" lang="en-US" altLang="ja-JP" sz="800" dirty="0"/>
                      </a:p>
                      <a:p>
                        <a:r>
                          <a:rPr kumimoji="1" lang="ja-JP" altLang="en-US" sz="2000"/>
                          <a:t>　　振幅</a:t>
                        </a:r>
                        <a:r>
                          <a:rPr kumimoji="1" lang="en-US" altLang="ja-JP" sz="2000" dirty="0"/>
                          <a:t> : </a:t>
                        </a:r>
                        <a14:m>
                          <m:oMath xmlns:m="http://schemas.openxmlformats.org/officeDocument/2006/math">
                            <m:r>
                              <a:rPr kumimoji="1" lang="en-US" altLang="ja-JP" sz="2000" b="0" i="1" smtClean="0">
                                <a:latin typeface="Cambria Math" panose="02040503050406030204" pitchFamily="18" charset="0"/>
                              </a:rPr>
                              <m:t>0.7</m:t>
                            </m:r>
                          </m:oMath>
                        </a14:m>
                        <a:endParaRPr kumimoji="1" lang="en-US" altLang="ja-JP" sz="2000" dirty="0"/>
                      </a:p>
                      <a:p>
                        <a:endParaRPr kumimoji="1" lang="en-US" altLang="ja-JP" sz="800" dirty="0"/>
                      </a:p>
                      <a:p>
                        <a:r>
                          <a:rPr kumimoji="1" lang="ja-JP" altLang="en-US" sz="2000"/>
                          <a:t>角周波数</a:t>
                        </a:r>
                        <a:r>
                          <a:rPr kumimoji="1" lang="en-US" altLang="ja-JP" sz="2000" dirty="0"/>
                          <a:t> </a:t>
                        </a:r>
                        <a14:m>
                          <m:oMath xmlns:m="http://schemas.openxmlformats.org/officeDocument/2006/math">
                            <m:r>
                              <a:rPr kumimoji="1" lang="en-US" altLang="ja-JP" sz="2000" i="1">
                                <a:latin typeface="Cambria Math" panose="02040503050406030204" pitchFamily="18" charset="0"/>
                              </a:rPr>
                              <m:t>:</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 </m:t>
                            </m:r>
                            <m:r>
                              <a:rPr kumimoji="1" lang="en-US" altLang="ja-JP" sz="2000" b="1" i="1" smtClean="0">
                                <a:latin typeface="Cambria Math" panose="02040503050406030204" pitchFamily="18" charset="0"/>
                              </a:rPr>
                              <m:t>𝟏𝟓</m:t>
                            </m:r>
                            <m:r>
                              <a:rPr kumimoji="1" lang="en-US" altLang="ja-JP" sz="2000" b="1" i="1" smtClean="0">
                                <a:latin typeface="Cambria Math" panose="02040503050406030204" pitchFamily="18" charset="0"/>
                              </a:rPr>
                              <m:t> </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𝜋</m:t>
                            </m:r>
                            <m:r>
                              <a:rPr kumimoji="1" lang="en-US" altLang="ja-JP" sz="2000" b="0" i="1" smtClean="0">
                                <a:latin typeface="Cambria Math" panose="02040503050406030204" pitchFamily="18" charset="0"/>
                              </a:rPr>
                              <m:t>)</m:t>
                            </m:r>
                          </m:oMath>
                        </a14:m>
                        <a:endParaRPr kumimoji="1" lang="en-US" altLang="ja-JP" sz="2000" dirty="0"/>
                      </a:p>
                    </p:txBody>
                  </p:sp>
                </mc:Choice>
                <mc:Fallback xmlns="">
                  <p:sp>
                    <p:nvSpPr>
                      <p:cNvPr id="29" name="テキスト ボックス 28">
                        <a:extLst>
                          <a:ext uri="{FF2B5EF4-FFF2-40B4-BE49-F238E27FC236}">
                            <a16:creationId xmlns:a16="http://schemas.microsoft.com/office/drawing/2014/main" id="{DAA46AAA-B9C1-3645-96E2-95E0A530BE08}"/>
                          </a:ext>
                        </a:extLst>
                      </p:cNvPr>
                      <p:cNvSpPr txBox="1">
                        <a:spLocks noRot="1" noChangeAspect="1" noMove="1" noResize="1" noEditPoints="1" noAdjustHandles="1" noChangeArrowheads="1" noChangeShapeType="1" noTextEdit="1"/>
                      </p:cNvSpPr>
                      <p:nvPr/>
                    </p:nvSpPr>
                    <p:spPr>
                      <a:xfrm>
                        <a:off x="5197617" y="5678280"/>
                        <a:ext cx="3403956" cy="1261884"/>
                      </a:xfrm>
                      <a:prstGeom prst="rect">
                        <a:avLst/>
                      </a:prstGeom>
                      <a:blipFill>
                        <a:blip r:embed="rId4"/>
                        <a:stretch>
                          <a:fillRect l="-1859" t="-4950" b="-7921"/>
                        </a:stretch>
                      </a:blipFill>
                    </p:spPr>
                    <p:txBody>
                      <a:bodyPr/>
                      <a:lstStyle/>
                      <a:p>
                        <a:r>
                          <a:rPr lang="ja-JP" altLang="en-US">
                            <a:noFill/>
                          </a:rPr>
                          <a:t> </a:t>
                        </a:r>
                      </a:p>
                    </p:txBody>
                  </p:sp>
                </mc:Fallback>
              </mc:AlternateContent>
            </p:grpSp>
          </p:grpSp>
          <p:sp>
            <p:nvSpPr>
              <p:cNvPr id="24" name="テキスト ボックス 23">
                <a:extLst>
                  <a:ext uri="{FF2B5EF4-FFF2-40B4-BE49-F238E27FC236}">
                    <a16:creationId xmlns:a16="http://schemas.microsoft.com/office/drawing/2014/main" id="{A3A86A07-8C89-7B44-B846-008AD3458E86}"/>
                  </a:ext>
                </a:extLst>
              </p:cNvPr>
              <p:cNvSpPr txBox="1"/>
              <p:nvPr/>
            </p:nvSpPr>
            <p:spPr>
              <a:xfrm>
                <a:off x="4747466" y="995590"/>
                <a:ext cx="1723549" cy="461665"/>
              </a:xfrm>
              <a:prstGeom prst="rect">
                <a:avLst/>
              </a:prstGeom>
              <a:noFill/>
            </p:spPr>
            <p:txBody>
              <a:bodyPr wrap="square" rtlCol="0">
                <a:spAutoFit/>
              </a:bodyPr>
              <a:lstStyle/>
              <a:p>
                <a:r>
                  <a:rPr kumimoji="1" lang="ja-JP" altLang="en-US" sz="2400">
                    <a:solidFill>
                      <a:schemeClr val="accent1"/>
                    </a:solidFill>
                  </a:rPr>
                  <a:t>●</a:t>
                </a:r>
                <a:r>
                  <a:rPr kumimoji="1" lang="ja-JP" altLang="en-US" sz="2400"/>
                  <a:t>雑音信号</a:t>
                </a:r>
              </a:p>
            </p:txBody>
          </p:sp>
        </p:grpSp>
      </p:grpSp>
      <p:sp>
        <p:nvSpPr>
          <p:cNvPr id="34" name="テキスト ボックス 33">
            <a:extLst>
              <a:ext uri="{FF2B5EF4-FFF2-40B4-BE49-F238E27FC236}">
                <a16:creationId xmlns:a16="http://schemas.microsoft.com/office/drawing/2014/main" id="{AE3EBA5B-8A64-2D49-986F-1E4578329004}"/>
              </a:ext>
            </a:extLst>
          </p:cNvPr>
          <p:cNvSpPr txBox="1"/>
          <p:nvPr/>
        </p:nvSpPr>
        <p:spPr>
          <a:xfrm>
            <a:off x="88102" y="696421"/>
            <a:ext cx="5211683" cy="523220"/>
          </a:xfrm>
          <a:prstGeom prst="rect">
            <a:avLst/>
          </a:prstGeom>
          <a:noFill/>
        </p:spPr>
        <p:txBody>
          <a:bodyPr wrap="none" rtlCol="0">
            <a:spAutoFit/>
          </a:bodyPr>
          <a:lstStyle/>
          <a:p>
            <a:r>
              <a:rPr kumimoji="1" lang="ja-JP" altLang="en-US" sz="2800" b="1"/>
              <a:t>評価を行うために入力した信号</a:t>
            </a:r>
          </a:p>
        </p:txBody>
      </p:sp>
      <p:grpSp>
        <p:nvGrpSpPr>
          <p:cNvPr id="5" name="グループ化 4">
            <a:extLst>
              <a:ext uri="{FF2B5EF4-FFF2-40B4-BE49-F238E27FC236}">
                <a16:creationId xmlns:a16="http://schemas.microsoft.com/office/drawing/2014/main" id="{ADD94519-048D-A34E-A4F0-EA68CC8101C0}"/>
              </a:ext>
            </a:extLst>
          </p:cNvPr>
          <p:cNvGrpSpPr/>
          <p:nvPr/>
        </p:nvGrpSpPr>
        <p:grpSpPr>
          <a:xfrm>
            <a:off x="142807" y="2701529"/>
            <a:ext cx="4675840" cy="2953226"/>
            <a:chOff x="142807" y="2701529"/>
            <a:chExt cx="4675840" cy="2953226"/>
          </a:xfrm>
        </p:grpSpPr>
        <p:sp>
          <p:nvSpPr>
            <p:cNvPr id="42" name="角丸四角形 4">
              <a:extLst>
                <a:ext uri="{FF2B5EF4-FFF2-40B4-BE49-F238E27FC236}">
                  <a16:creationId xmlns:a16="http://schemas.microsoft.com/office/drawing/2014/main" id="{C75F1F08-2206-A547-8C0B-C4FA78A6CE56}"/>
                </a:ext>
              </a:extLst>
            </p:cNvPr>
            <p:cNvSpPr/>
            <p:nvPr/>
          </p:nvSpPr>
          <p:spPr>
            <a:xfrm>
              <a:off x="142807" y="2701529"/>
              <a:ext cx="4475905" cy="2953226"/>
            </a:xfrm>
            <a:prstGeom prst="roundRect">
              <a:avLst>
                <a:gd name="adj" fmla="val 575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E97FACAA-4EE2-294F-8385-28C4FA90949F}"/>
                </a:ext>
              </a:extLst>
            </p:cNvPr>
            <p:cNvGrpSpPr/>
            <p:nvPr/>
          </p:nvGrpSpPr>
          <p:grpSpPr>
            <a:xfrm>
              <a:off x="142807" y="2713721"/>
              <a:ext cx="4675840" cy="2272599"/>
              <a:chOff x="133851" y="984896"/>
              <a:chExt cx="4675840" cy="2272599"/>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3EA7F59-66AC-BF49-BC62-D1E073201FF5}"/>
                      </a:ext>
                    </a:extLst>
                  </p:cNvPr>
                  <p:cNvSpPr txBox="1"/>
                  <p:nvPr/>
                </p:nvSpPr>
                <p:spPr>
                  <a:xfrm>
                    <a:off x="154501" y="1641668"/>
                    <a:ext cx="4655190" cy="1615827"/>
                  </a:xfrm>
                  <a:prstGeom prst="rect">
                    <a:avLst/>
                  </a:prstGeom>
                  <a:noFill/>
                </p:spPr>
                <p:txBody>
                  <a:bodyPr wrap="square" rtlCol="0">
                    <a:spAutoFit/>
                  </a:bodyPr>
                  <a:lstStyle/>
                  <a:p>
                    <a:r>
                      <a:rPr kumimoji="1" lang="ja-JP" altLang="en-US" sz="2000"/>
                      <a:t>　　波形</a:t>
                    </a:r>
                    <a:r>
                      <a:rPr kumimoji="1" lang="en-US" altLang="ja-JP" sz="2000" dirty="0"/>
                      <a:t> : </a:t>
                    </a:r>
                    <a:r>
                      <a:rPr kumimoji="1" lang="ja-JP" altLang="en-US" sz="2000"/>
                      <a:t>単一正弦波</a:t>
                    </a:r>
                    <a:endParaRPr kumimoji="1" lang="en-US" altLang="ja-JP" sz="2000" dirty="0"/>
                  </a:p>
                  <a:p>
                    <a:endParaRPr kumimoji="1" lang="en-US" altLang="ja-JP" sz="800" dirty="0"/>
                  </a:p>
                  <a:p>
                    <a:r>
                      <a:rPr kumimoji="1" lang="ja-JP" altLang="en-US" sz="2000"/>
                      <a:t>　　振幅</a:t>
                    </a:r>
                    <a:r>
                      <a:rPr kumimoji="1" lang="en-US" altLang="ja-JP" sz="2000" dirty="0"/>
                      <a:t> : </a:t>
                    </a:r>
                    <a14:m>
                      <m:oMath xmlns:m="http://schemas.openxmlformats.org/officeDocument/2006/math">
                        <m:r>
                          <a:rPr kumimoji="1" lang="en-US" altLang="ja-JP" sz="2000" b="0" i="1" smtClean="0">
                            <a:latin typeface="Cambria Math" panose="02040503050406030204" pitchFamily="18" charset="0"/>
                          </a:rPr>
                          <m:t>1</m:t>
                        </m:r>
                      </m:oMath>
                    </a14:m>
                    <a:endParaRPr kumimoji="1" lang="en-US" altLang="ja-JP" sz="2000" dirty="0"/>
                  </a:p>
                  <a:p>
                    <a:endParaRPr kumimoji="1" lang="en-US" altLang="ja-JP" sz="800" dirty="0"/>
                  </a:p>
                  <a:p>
                    <a:r>
                      <a:rPr kumimoji="1" lang="ja-JP" altLang="en-US" sz="2000"/>
                      <a:t>角周波数</a:t>
                    </a:r>
                    <a:r>
                      <a:rPr kumimoji="1" lang="en-US" altLang="ja-JP" sz="2000" dirty="0"/>
                      <a:t> </a:t>
                    </a:r>
                    <a14:m>
                      <m:oMath xmlns:m="http://schemas.openxmlformats.org/officeDocument/2006/math">
                        <m:r>
                          <a:rPr kumimoji="1" lang="en-US" altLang="ja-JP" sz="2000" i="1">
                            <a:latin typeface="Cambria Math" panose="02040503050406030204" pitchFamily="18" charset="0"/>
                          </a:rPr>
                          <m:t>:</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 </m:t>
                        </m:r>
                        <m:r>
                          <a:rPr kumimoji="1" lang="en-US" altLang="ja-JP" sz="2000" b="1" i="1" smtClean="0">
                            <a:latin typeface="Cambria Math" panose="02040503050406030204" pitchFamily="18" charset="0"/>
                          </a:rPr>
                          <m:t>𝟑</m:t>
                        </m:r>
                        <m:r>
                          <a:rPr kumimoji="1" lang="en-US" altLang="ja-JP" sz="2000" b="1" i="1" smtClean="0">
                            <a:latin typeface="Cambria Math" panose="02040503050406030204" pitchFamily="18" charset="0"/>
                          </a:rPr>
                          <m:t> , </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𝟑𝟖</m:t>
                        </m:r>
                        <m:r>
                          <a:rPr kumimoji="1" lang="en-US" altLang="ja-JP" sz="2000" b="1" i="1" smtClean="0">
                            <a:latin typeface="Cambria Math" panose="02040503050406030204" pitchFamily="18" charset="0"/>
                          </a:rPr>
                          <m:t> , </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𝟒𝟔</m:t>
                        </m:r>
                        <m:r>
                          <a:rPr kumimoji="1" lang="en-US" altLang="ja-JP" sz="2000" b="1" i="1" smtClean="0">
                            <a:latin typeface="Cambria Math" panose="02040503050406030204" pitchFamily="18" charset="0"/>
                          </a:rPr>
                          <m:t> </m:t>
                        </m:r>
                      </m:oMath>
                    </a14:m>
                    <a:endParaRPr kumimoji="1" lang="en-US" altLang="ja-JP" sz="2000" b="1" i="1" dirty="0">
                      <a:latin typeface="Cambria Math" panose="02040503050406030204" pitchFamily="18" charset="0"/>
                    </a:endParaRPr>
                  </a:p>
                  <a:p>
                    <a:r>
                      <a:rPr kumimoji="1" lang="ja-JP" altLang="en-US" sz="2000" b="1"/>
                      <a:t>　　　</a:t>
                    </a:r>
                    <a:r>
                      <a:rPr kumimoji="1" lang="en-US" altLang="ja-JP" sz="2000" b="1" dirty="0"/>
                      <a:t>        </a:t>
                    </a:r>
                    <a14:m>
                      <m:oMath xmlns:m="http://schemas.openxmlformats.org/officeDocument/2006/math">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𝟓𝟒</m:t>
                        </m:r>
                        <m:r>
                          <a:rPr kumimoji="1" lang="en-US" altLang="ja-JP" sz="2000" b="1" i="1" smtClean="0">
                            <a:latin typeface="Cambria Math" panose="02040503050406030204" pitchFamily="18" charset="0"/>
                          </a:rPr>
                          <m:t> , </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𝟔𝟐</m:t>
                        </m:r>
                        <m:r>
                          <a:rPr kumimoji="1" lang="en-US" altLang="ja-JP" sz="2000" b="1" i="1" smtClean="0">
                            <a:latin typeface="Cambria Math" panose="02040503050406030204" pitchFamily="18" charset="0"/>
                          </a:rPr>
                          <m:t> , </m:t>
                        </m:r>
                        <m:r>
                          <a:rPr kumimoji="1" lang="en-US" altLang="ja-JP" sz="2000" b="1" i="1" smtClean="0">
                            <a:latin typeface="Cambria Math" panose="02040503050406030204" pitchFamily="18" charset="0"/>
                          </a:rPr>
                          <m:t>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𝟕</m:t>
                        </m:r>
                        <m:r>
                          <a:rPr kumimoji="1" lang="en-US" altLang="ja-JP" sz="2000" b="1" i="1" smtClean="0">
                            <a:latin typeface="Cambria Math" panose="02040503050406030204" pitchFamily="18" charset="0"/>
                          </a:rPr>
                          <m:t>  </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r>
                          <a:rPr kumimoji="1" lang="en-US" altLang="ja-JP" sz="2000" b="0" i="1" smtClean="0">
                            <a:latin typeface="Cambria Math" panose="02040503050406030204" pitchFamily="18" charset="0"/>
                          </a:rPr>
                          <m:t>)</m:t>
                        </m:r>
                      </m:oMath>
                    </a14:m>
                    <a:endParaRPr kumimoji="1" lang="en-US" altLang="ja-JP" sz="2000" dirty="0"/>
                  </a:p>
                </p:txBody>
              </p:sp>
            </mc:Choice>
            <mc:Fallback xmlns="">
              <p:sp>
                <p:nvSpPr>
                  <p:cNvPr id="19" name="テキスト ボックス 18">
                    <a:extLst>
                      <a:ext uri="{FF2B5EF4-FFF2-40B4-BE49-F238E27FC236}">
                        <a16:creationId xmlns:a16="http://schemas.microsoft.com/office/drawing/2014/main" id="{43EA7F59-66AC-BF49-BC62-D1E073201FF5}"/>
                      </a:ext>
                    </a:extLst>
                  </p:cNvPr>
                  <p:cNvSpPr txBox="1">
                    <a:spLocks noRot="1" noChangeAspect="1" noMove="1" noResize="1" noEditPoints="1" noAdjustHandles="1" noChangeArrowheads="1" noChangeShapeType="1" noTextEdit="1"/>
                  </p:cNvSpPr>
                  <p:nvPr/>
                </p:nvSpPr>
                <p:spPr>
                  <a:xfrm>
                    <a:off x="154501" y="1641668"/>
                    <a:ext cx="4655190" cy="1615827"/>
                  </a:xfrm>
                  <a:prstGeom prst="rect">
                    <a:avLst/>
                  </a:prstGeom>
                  <a:blipFill>
                    <a:blip r:embed="rId5"/>
                    <a:stretch>
                      <a:fillRect l="-1359" t="-3906"/>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3B07AE-59A1-A54C-9155-7EA6C53CCFD9}"/>
                  </a:ext>
                </a:extLst>
              </p:cNvPr>
              <p:cNvSpPr txBox="1"/>
              <p:nvPr/>
            </p:nvSpPr>
            <p:spPr>
              <a:xfrm>
                <a:off x="133851" y="984896"/>
                <a:ext cx="1723549" cy="461665"/>
              </a:xfrm>
              <a:prstGeom prst="rect">
                <a:avLst/>
              </a:prstGeom>
              <a:noFill/>
            </p:spPr>
            <p:txBody>
              <a:bodyPr wrap="none" rtlCol="0">
                <a:spAutoFit/>
              </a:bodyPr>
              <a:lstStyle/>
              <a:p>
                <a:r>
                  <a:rPr kumimoji="1" lang="ja-JP" altLang="en-US" sz="2400">
                    <a:solidFill>
                      <a:schemeClr val="accent1"/>
                    </a:solidFill>
                  </a:rPr>
                  <a:t>●</a:t>
                </a:r>
                <a:r>
                  <a:rPr kumimoji="1" lang="ja-JP" altLang="en-US" sz="2400"/>
                  <a:t>入力信号</a:t>
                </a:r>
              </a:p>
            </p:txBody>
          </p:sp>
        </p:grpSp>
        <p:sp>
          <p:nvSpPr>
            <p:cNvPr id="39" name="テキスト ボックス 38">
              <a:extLst>
                <a:ext uri="{FF2B5EF4-FFF2-40B4-BE49-F238E27FC236}">
                  <a16:creationId xmlns:a16="http://schemas.microsoft.com/office/drawing/2014/main" id="{E9E19C91-CC65-F04A-89C0-390E66BD1DD0}"/>
                </a:ext>
              </a:extLst>
            </p:cNvPr>
            <p:cNvSpPr txBox="1"/>
            <p:nvPr/>
          </p:nvSpPr>
          <p:spPr>
            <a:xfrm>
              <a:off x="165840" y="5114554"/>
              <a:ext cx="4418197" cy="400110"/>
            </a:xfrm>
            <a:prstGeom prst="rect">
              <a:avLst/>
            </a:prstGeom>
            <a:noFill/>
          </p:spPr>
          <p:txBody>
            <a:bodyPr wrap="none" rtlCol="0">
              <a:spAutoFit/>
            </a:bodyPr>
            <a:lstStyle/>
            <a:p>
              <a:r>
                <a:rPr kumimoji="1" lang="ja-JP" altLang="en-US" sz="2000"/>
                <a:t>入力信号の角周波数は</a:t>
              </a:r>
              <a:r>
                <a:rPr kumimoji="1" lang="en-US" altLang="ja-JP" sz="2000" dirty="0"/>
                <a:t>6</a:t>
              </a:r>
              <a:r>
                <a:rPr kumimoji="1" lang="ja-JP" altLang="en-US" sz="2000"/>
                <a:t>つの値で変化</a:t>
              </a:r>
            </a:p>
          </p:txBody>
        </p:sp>
      </p:grpSp>
      <p:grpSp>
        <p:nvGrpSpPr>
          <p:cNvPr id="4" name="グループ化 3">
            <a:extLst>
              <a:ext uri="{FF2B5EF4-FFF2-40B4-BE49-F238E27FC236}">
                <a16:creationId xmlns:a16="http://schemas.microsoft.com/office/drawing/2014/main" id="{85E376CA-C94E-184A-BE5E-9D1A1B7D82D6}"/>
              </a:ext>
            </a:extLst>
          </p:cNvPr>
          <p:cNvGrpSpPr/>
          <p:nvPr/>
        </p:nvGrpSpPr>
        <p:grpSpPr>
          <a:xfrm>
            <a:off x="1610060" y="1164722"/>
            <a:ext cx="6518177" cy="1481001"/>
            <a:chOff x="1003300" y="4686300"/>
            <a:chExt cx="6518177" cy="1481001"/>
          </a:xfrm>
        </p:grpSpPr>
        <p:sp>
          <p:nvSpPr>
            <p:cNvPr id="35" name="テキスト ボックス 34">
              <a:extLst>
                <a:ext uri="{FF2B5EF4-FFF2-40B4-BE49-F238E27FC236}">
                  <a16:creationId xmlns:a16="http://schemas.microsoft.com/office/drawing/2014/main" id="{0C5FE3BA-0236-824B-9FAF-31771D785692}"/>
                </a:ext>
              </a:extLst>
            </p:cNvPr>
            <p:cNvSpPr txBox="1"/>
            <p:nvPr/>
          </p:nvSpPr>
          <p:spPr>
            <a:xfrm>
              <a:off x="1319138" y="4789611"/>
              <a:ext cx="4475905" cy="400110"/>
            </a:xfrm>
            <a:prstGeom prst="rect">
              <a:avLst/>
            </a:prstGeom>
            <a:noFill/>
          </p:spPr>
          <p:txBody>
            <a:bodyPr wrap="none" rtlCol="0">
              <a:spAutoFit/>
            </a:bodyPr>
            <a:lstStyle/>
            <a:p>
              <a:r>
                <a:rPr kumimoji="1" lang="ja-JP" altLang="en-US" sz="2000"/>
                <a:t>信号①　＝　入力信号　＋　ノイズ</a:t>
              </a:r>
              <a:r>
                <a:rPr kumimoji="1" lang="en-US" altLang="ja-JP" sz="2000" dirty="0"/>
                <a:t> 1</a:t>
              </a:r>
              <a:endParaRPr kumimoji="1" lang="ja-JP" altLang="en-US" sz="2000"/>
            </a:p>
          </p:txBody>
        </p:sp>
        <p:sp>
          <p:nvSpPr>
            <p:cNvPr id="36" name="テキスト ボックス 35">
              <a:extLst>
                <a:ext uri="{FF2B5EF4-FFF2-40B4-BE49-F238E27FC236}">
                  <a16:creationId xmlns:a16="http://schemas.microsoft.com/office/drawing/2014/main" id="{FBE0C700-A1E9-B84F-AF07-048DCB318268}"/>
                </a:ext>
              </a:extLst>
            </p:cNvPr>
            <p:cNvSpPr txBox="1"/>
            <p:nvPr/>
          </p:nvSpPr>
          <p:spPr>
            <a:xfrm>
              <a:off x="1319138" y="5243971"/>
              <a:ext cx="4475905" cy="400110"/>
            </a:xfrm>
            <a:prstGeom prst="rect">
              <a:avLst/>
            </a:prstGeom>
            <a:noFill/>
          </p:spPr>
          <p:txBody>
            <a:bodyPr wrap="none" rtlCol="0">
              <a:spAutoFit/>
            </a:bodyPr>
            <a:lstStyle/>
            <a:p>
              <a:r>
                <a:rPr kumimoji="1" lang="ja-JP" altLang="en-US" sz="2000"/>
                <a:t>信号②　＝　入力信号　＋　ノイズ</a:t>
              </a:r>
              <a:r>
                <a:rPr kumimoji="1" lang="en-US" altLang="ja-JP" sz="2000" dirty="0"/>
                <a:t> 2</a:t>
              </a:r>
              <a:endParaRPr kumimoji="1" lang="ja-JP" altLang="en-US" sz="2000"/>
            </a:p>
          </p:txBody>
        </p:sp>
        <p:sp>
          <p:nvSpPr>
            <p:cNvPr id="37" name="テキスト ボックス 36">
              <a:extLst>
                <a:ext uri="{FF2B5EF4-FFF2-40B4-BE49-F238E27FC236}">
                  <a16:creationId xmlns:a16="http://schemas.microsoft.com/office/drawing/2014/main" id="{D25CC4C1-7364-4541-857D-78D0402BD0B1}"/>
                </a:ext>
              </a:extLst>
            </p:cNvPr>
            <p:cNvSpPr txBox="1"/>
            <p:nvPr/>
          </p:nvSpPr>
          <p:spPr>
            <a:xfrm>
              <a:off x="1319138" y="5705636"/>
              <a:ext cx="6202339" cy="400110"/>
            </a:xfrm>
            <a:prstGeom prst="rect">
              <a:avLst/>
            </a:prstGeom>
            <a:noFill/>
          </p:spPr>
          <p:txBody>
            <a:bodyPr wrap="none" rtlCol="0">
              <a:spAutoFit/>
            </a:bodyPr>
            <a:lstStyle/>
            <a:p>
              <a:r>
                <a:rPr kumimoji="1" lang="ja-JP" altLang="en-US" sz="2000"/>
                <a:t>信号③　＝　入力信号　＋　ノイズ</a:t>
              </a:r>
              <a:r>
                <a:rPr kumimoji="1" lang="en-US" altLang="ja-JP" sz="2000" dirty="0"/>
                <a:t> 1</a:t>
              </a:r>
              <a:r>
                <a:rPr kumimoji="1" lang="ja-JP" altLang="en-US" sz="2000"/>
                <a:t>　＋　ノイズ</a:t>
              </a:r>
              <a:r>
                <a:rPr kumimoji="1" lang="en-US" altLang="ja-JP" sz="2000" dirty="0"/>
                <a:t> 2</a:t>
              </a:r>
              <a:endParaRPr kumimoji="1" lang="ja-JP" altLang="en-US" sz="2000"/>
            </a:p>
          </p:txBody>
        </p:sp>
        <p:sp>
          <p:nvSpPr>
            <p:cNvPr id="3" name="左中かっこ 2">
              <a:extLst>
                <a:ext uri="{FF2B5EF4-FFF2-40B4-BE49-F238E27FC236}">
                  <a16:creationId xmlns:a16="http://schemas.microsoft.com/office/drawing/2014/main" id="{C3D4EDB0-0822-1248-A47F-2DC21825E47D}"/>
                </a:ext>
              </a:extLst>
            </p:cNvPr>
            <p:cNvSpPr/>
            <p:nvPr/>
          </p:nvSpPr>
          <p:spPr>
            <a:xfrm>
              <a:off x="1003300" y="4686300"/>
              <a:ext cx="272315" cy="148100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1F22BD92-A693-2341-BE0F-52FAC979D4E8}"/>
              </a:ext>
            </a:extLst>
          </p:cNvPr>
          <p:cNvGrpSpPr/>
          <p:nvPr/>
        </p:nvGrpSpPr>
        <p:grpSpPr>
          <a:xfrm>
            <a:off x="1543461" y="5719369"/>
            <a:ext cx="5612257" cy="1031201"/>
            <a:chOff x="163457" y="3070864"/>
            <a:chExt cx="5612257" cy="1031201"/>
          </a:xfrm>
        </p:grpSpPr>
        <p:sp>
          <p:nvSpPr>
            <p:cNvPr id="38" name="正方形/長方形 37">
              <a:extLst>
                <a:ext uri="{FF2B5EF4-FFF2-40B4-BE49-F238E27FC236}">
                  <a16:creationId xmlns:a16="http://schemas.microsoft.com/office/drawing/2014/main" id="{BBC43760-3944-5B41-ABB6-293ECAC0FC8A}"/>
                </a:ext>
              </a:extLst>
            </p:cNvPr>
            <p:cNvSpPr/>
            <p:nvPr/>
          </p:nvSpPr>
          <p:spPr>
            <a:xfrm>
              <a:off x="163457" y="3257107"/>
              <a:ext cx="5612257" cy="8449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A627E54F-B6C6-7040-94DE-27C663D740F1}"/>
                </a:ext>
              </a:extLst>
            </p:cNvPr>
            <p:cNvSpPr txBox="1"/>
            <p:nvPr/>
          </p:nvSpPr>
          <p:spPr>
            <a:xfrm>
              <a:off x="275427" y="3070864"/>
              <a:ext cx="2492990" cy="400110"/>
            </a:xfrm>
            <a:prstGeom prst="rect">
              <a:avLst/>
            </a:prstGeom>
            <a:solidFill>
              <a:schemeClr val="bg1"/>
            </a:solidFill>
          </p:spPr>
          <p:txBody>
            <a:bodyPr wrap="none" rtlCol="0">
              <a:spAutoFit/>
            </a:bodyPr>
            <a:lstStyle/>
            <a:p>
              <a:r>
                <a:rPr kumimoji="1" lang="ja-JP" altLang="en-US" sz="2000">
                  <a:solidFill>
                    <a:schemeClr val="accent1"/>
                  </a:solidFill>
                </a:rPr>
                <a:t>●</a:t>
              </a:r>
              <a:r>
                <a:rPr kumimoji="1" lang="ja-JP" altLang="en-US" sz="2000"/>
                <a:t>提案法の評価方法</a:t>
              </a:r>
            </a:p>
          </p:txBody>
        </p:sp>
        <p:sp>
          <p:nvSpPr>
            <p:cNvPr id="41" name="テキスト ボックス 40">
              <a:extLst>
                <a:ext uri="{FF2B5EF4-FFF2-40B4-BE49-F238E27FC236}">
                  <a16:creationId xmlns:a16="http://schemas.microsoft.com/office/drawing/2014/main" id="{E83C6ADC-BB0F-CD4A-9E59-574A51400A5A}"/>
                </a:ext>
              </a:extLst>
            </p:cNvPr>
            <p:cNvSpPr txBox="1"/>
            <p:nvPr/>
          </p:nvSpPr>
          <p:spPr>
            <a:xfrm>
              <a:off x="1038139" y="3487939"/>
              <a:ext cx="3861541" cy="461665"/>
            </a:xfrm>
            <a:prstGeom prst="rect">
              <a:avLst/>
            </a:prstGeom>
            <a:noFill/>
          </p:spPr>
          <p:txBody>
            <a:bodyPr wrap="square" rtlCol="0">
              <a:spAutoFit/>
            </a:bodyPr>
            <a:lstStyle/>
            <a:p>
              <a:pPr algn="ctr"/>
              <a:r>
                <a:rPr kumimoji="1" lang="ja-JP" altLang="en-US" sz="2400" b="1"/>
                <a:t>出力信号の</a:t>
              </a:r>
              <a:r>
                <a:rPr kumimoji="1" lang="en-US" altLang="ja-JP" sz="2400" b="1" dirty="0"/>
                <a:t>SN</a:t>
              </a:r>
              <a:r>
                <a:rPr kumimoji="1" lang="ja-JP" altLang="en-US" sz="2400" b="1"/>
                <a:t>比を比較</a:t>
              </a:r>
            </a:p>
          </p:txBody>
        </p:sp>
      </p:grpSp>
    </p:spTree>
    <p:extLst>
      <p:ext uri="{BB962C8B-B14F-4D97-AF65-F5344CB8AC3E}">
        <p14:creationId xmlns:p14="http://schemas.microsoft.com/office/powerpoint/2010/main" val="364161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B69B9-58CB-2D41-B244-105E5B7D5803}"/>
              </a:ext>
            </a:extLst>
          </p:cNvPr>
          <p:cNvSpPr>
            <a:spLocks noGrp="1"/>
          </p:cNvSpPr>
          <p:nvPr>
            <p:ph type="title"/>
          </p:nvPr>
        </p:nvSpPr>
        <p:spPr/>
        <p:txBody>
          <a:bodyPr/>
          <a:lstStyle/>
          <a:p>
            <a:r>
              <a:rPr kumimoji="1" lang="ja-JP" altLang="en-US"/>
              <a:t>シミュレーション</a:t>
            </a:r>
          </a:p>
        </p:txBody>
      </p:sp>
      <p:sp>
        <p:nvSpPr>
          <p:cNvPr id="120" name="テキスト ボックス 119">
            <a:extLst>
              <a:ext uri="{FF2B5EF4-FFF2-40B4-BE49-F238E27FC236}">
                <a16:creationId xmlns:a16="http://schemas.microsoft.com/office/drawing/2014/main" id="{163E0CD6-5445-3F49-BAA4-532FC71E5639}"/>
              </a:ext>
            </a:extLst>
          </p:cNvPr>
          <p:cNvSpPr txBox="1"/>
          <p:nvPr/>
        </p:nvSpPr>
        <p:spPr>
          <a:xfrm>
            <a:off x="3218414" y="964343"/>
            <a:ext cx="2736647" cy="523220"/>
          </a:xfrm>
          <a:prstGeom prst="rect">
            <a:avLst/>
          </a:prstGeom>
          <a:noFill/>
        </p:spPr>
        <p:txBody>
          <a:bodyPr wrap="none" rtlCol="0">
            <a:spAutoFit/>
          </a:bodyPr>
          <a:lstStyle/>
          <a:p>
            <a:r>
              <a:rPr kumimoji="1" lang="ja-JP" altLang="en-US" sz="2800"/>
              <a:t>出力信号の</a:t>
            </a:r>
            <a:r>
              <a:rPr kumimoji="1" lang="en-US" altLang="ja-JP" sz="2800" dirty="0"/>
              <a:t>SN</a:t>
            </a:r>
            <a:r>
              <a:rPr kumimoji="1" lang="ja-JP" altLang="en-US" sz="2800"/>
              <a:t>比</a:t>
            </a:r>
          </a:p>
        </p:txBody>
      </p:sp>
      <p:grpSp>
        <p:nvGrpSpPr>
          <p:cNvPr id="129" name="グループ化 128">
            <a:extLst>
              <a:ext uri="{FF2B5EF4-FFF2-40B4-BE49-F238E27FC236}">
                <a16:creationId xmlns:a16="http://schemas.microsoft.com/office/drawing/2014/main" id="{2E03F741-F867-E740-8DBC-2A4FB4801232}"/>
              </a:ext>
            </a:extLst>
          </p:cNvPr>
          <p:cNvGrpSpPr/>
          <p:nvPr/>
        </p:nvGrpSpPr>
        <p:grpSpPr>
          <a:xfrm>
            <a:off x="130414" y="1480001"/>
            <a:ext cx="8925484" cy="3470273"/>
            <a:chOff x="114932" y="897805"/>
            <a:chExt cx="8925484" cy="3470273"/>
          </a:xfrm>
        </p:grpSpPr>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93EABE2-8C49-794E-B47D-2DB61F0BCA41}"/>
                    </a:ext>
                  </a:extLst>
                </p:cNvPr>
                <p:cNvSpPr txBox="1"/>
                <p:nvPr/>
              </p:nvSpPr>
              <p:spPr>
                <a:xfrm>
                  <a:off x="242255" y="1681965"/>
                  <a:ext cx="1140120"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0.30</m:t>
                        </m:r>
                        <m:r>
                          <a:rPr kumimoji="1" lang="en-US" altLang="ja-JP" sz="2400" b="0" i="1" smtClean="0">
                            <a:latin typeface="Cambria Math" panose="02040503050406030204" pitchFamily="18" charset="0"/>
                          </a:rPr>
                          <m:t>𝜋</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0.38</m:t>
                        </m:r>
                        <m:r>
                          <a:rPr kumimoji="1" lang="en-US" altLang="ja-JP" sz="2400" b="0" i="1" smtClean="0">
                            <a:latin typeface="Cambria Math" panose="02040503050406030204" pitchFamily="18" charset="0"/>
                          </a:rPr>
                          <m:t>𝜋</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0.46</m:t>
                        </m:r>
                        <m:r>
                          <a:rPr kumimoji="1" lang="en-US" altLang="ja-JP" sz="2400" b="0" i="1" smtClean="0">
                            <a:latin typeface="Cambria Math" panose="02040503050406030204" pitchFamily="18" charset="0"/>
                          </a:rPr>
                          <m:t>𝜋</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0.54</m:t>
                        </m:r>
                        <m:r>
                          <a:rPr kumimoji="1" lang="en-US" altLang="ja-JP" sz="2400" b="0" i="1" smtClean="0">
                            <a:latin typeface="Cambria Math" panose="02040503050406030204" pitchFamily="18" charset="0"/>
                          </a:rPr>
                          <m:t>𝜋</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0.56</m:t>
                        </m:r>
                        <m:r>
                          <a:rPr kumimoji="1" lang="en-US" altLang="ja-JP" sz="2400" b="0" i="1" smtClean="0">
                            <a:latin typeface="Cambria Math" panose="02040503050406030204" pitchFamily="18" charset="0"/>
                          </a:rPr>
                          <m:t>𝜋</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0.70</m:t>
                        </m:r>
                        <m:r>
                          <a:rPr kumimoji="1" lang="en-US" altLang="ja-JP" sz="2400" b="0" i="1" smtClean="0">
                            <a:latin typeface="Cambria Math" panose="02040503050406030204" pitchFamily="18" charset="0"/>
                          </a:rPr>
                          <m:t>𝜋</m:t>
                        </m:r>
                      </m:oMath>
                    </m:oMathPara>
                  </a14:m>
                  <a:endParaRPr kumimoji="1" lang="en-US" altLang="ja-JP" sz="2400" b="0" dirty="0"/>
                </a:p>
                <a:p>
                  <a:r>
                    <a:rPr kumimoji="1" lang="en-US" altLang="ja-JP" sz="2400" dirty="0"/>
                    <a:t>  </a:t>
                  </a:r>
                  <a:r>
                    <a:rPr kumimoji="1" lang="ja-JP" altLang="en-US" sz="2400"/>
                    <a:t>平均</a:t>
                  </a:r>
                </a:p>
              </p:txBody>
            </p:sp>
          </mc:Choice>
          <mc:Fallback xmlns="">
            <p:sp>
              <p:nvSpPr>
                <p:cNvPr id="30" name="テキスト ボックス 29">
                  <a:extLst>
                    <a:ext uri="{FF2B5EF4-FFF2-40B4-BE49-F238E27FC236}">
                      <a16:creationId xmlns:a16="http://schemas.microsoft.com/office/drawing/2014/main" id="{293EABE2-8C49-794E-B47D-2DB61F0BCA41}"/>
                    </a:ext>
                  </a:extLst>
                </p:cNvPr>
                <p:cNvSpPr txBox="1">
                  <a:spLocks noRot="1" noChangeAspect="1" noMove="1" noResize="1" noEditPoints="1" noAdjustHandles="1" noChangeArrowheads="1" noChangeShapeType="1" noTextEdit="1"/>
                </p:cNvSpPr>
                <p:nvPr/>
              </p:nvSpPr>
              <p:spPr>
                <a:xfrm>
                  <a:off x="242255" y="1681965"/>
                  <a:ext cx="1140120" cy="2677656"/>
                </a:xfrm>
                <a:prstGeom prst="rect">
                  <a:avLst/>
                </a:prstGeom>
                <a:blipFill>
                  <a:blip r:embed="rId3"/>
                  <a:stretch>
                    <a:fillRect b="-4245"/>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42755853-54A2-A74C-B541-1AFA3DD4D8B1}"/>
                </a:ext>
              </a:extLst>
            </p:cNvPr>
            <p:cNvSpPr txBox="1"/>
            <p:nvPr/>
          </p:nvSpPr>
          <p:spPr>
            <a:xfrm>
              <a:off x="126283" y="1091126"/>
              <a:ext cx="1415772" cy="461665"/>
            </a:xfrm>
            <a:prstGeom prst="rect">
              <a:avLst/>
            </a:prstGeom>
            <a:noFill/>
          </p:spPr>
          <p:txBody>
            <a:bodyPr wrap="none" rtlCol="0">
              <a:spAutoFit/>
            </a:bodyPr>
            <a:lstStyle/>
            <a:p>
              <a:r>
                <a:rPr kumimoji="1" lang="ja-JP" altLang="en-US" sz="2400"/>
                <a:t>角周波数</a:t>
              </a:r>
            </a:p>
          </p:txBody>
        </p:sp>
        <p:sp>
          <p:nvSpPr>
            <p:cNvPr id="86" name="テキスト ボックス 85">
              <a:extLst>
                <a:ext uri="{FF2B5EF4-FFF2-40B4-BE49-F238E27FC236}">
                  <a16:creationId xmlns:a16="http://schemas.microsoft.com/office/drawing/2014/main" id="{76584B15-F79D-7F44-90BB-496069B8CB19}"/>
                </a:ext>
              </a:extLst>
            </p:cNvPr>
            <p:cNvSpPr txBox="1"/>
            <p:nvPr/>
          </p:nvSpPr>
          <p:spPr>
            <a:xfrm>
              <a:off x="1906872" y="917466"/>
              <a:ext cx="2686954" cy="461665"/>
            </a:xfrm>
            <a:prstGeom prst="rect">
              <a:avLst/>
            </a:prstGeom>
            <a:noFill/>
          </p:spPr>
          <p:txBody>
            <a:bodyPr wrap="none" rtlCol="0">
              <a:spAutoFit/>
            </a:bodyPr>
            <a:lstStyle/>
            <a:p>
              <a:r>
                <a:rPr kumimoji="1" lang="ja-JP" altLang="en-US" sz="2400"/>
                <a:t>比較フィルタ</a:t>
              </a:r>
              <a:r>
                <a:rPr kumimoji="1" lang="en-US" altLang="ja-JP" sz="2400" dirty="0"/>
                <a:t>  [dB]</a:t>
              </a:r>
              <a:endParaRPr kumimoji="1" lang="ja-JP" altLang="en-US" sz="2400"/>
            </a:p>
          </p:txBody>
        </p:sp>
        <p:sp>
          <p:nvSpPr>
            <p:cNvPr id="87" name="テキスト ボックス 86">
              <a:extLst>
                <a:ext uri="{FF2B5EF4-FFF2-40B4-BE49-F238E27FC236}">
                  <a16:creationId xmlns:a16="http://schemas.microsoft.com/office/drawing/2014/main" id="{2F6BE237-CB50-F34F-A68A-00D4346AA42B}"/>
                </a:ext>
              </a:extLst>
            </p:cNvPr>
            <p:cNvSpPr txBox="1"/>
            <p:nvPr/>
          </p:nvSpPr>
          <p:spPr>
            <a:xfrm>
              <a:off x="5738092" y="901960"/>
              <a:ext cx="2686954" cy="461665"/>
            </a:xfrm>
            <a:prstGeom prst="rect">
              <a:avLst/>
            </a:prstGeom>
            <a:noFill/>
          </p:spPr>
          <p:txBody>
            <a:bodyPr wrap="none" rtlCol="0">
              <a:spAutoFit/>
            </a:bodyPr>
            <a:lstStyle/>
            <a:p>
              <a:r>
                <a:rPr kumimoji="1" lang="ja-JP" altLang="en-US" sz="2400"/>
                <a:t>提案フィルタ</a:t>
              </a:r>
              <a:r>
                <a:rPr kumimoji="1" lang="en-US" altLang="ja-JP" sz="2400" dirty="0"/>
                <a:t>  [dB]</a:t>
              </a:r>
              <a:endParaRPr kumimoji="1" lang="ja-JP" altLang="en-US" sz="2400"/>
            </a:p>
          </p:txBody>
        </p:sp>
        <p:grpSp>
          <p:nvGrpSpPr>
            <p:cNvPr id="127" name="グループ化 126">
              <a:extLst>
                <a:ext uri="{FF2B5EF4-FFF2-40B4-BE49-F238E27FC236}">
                  <a16:creationId xmlns:a16="http://schemas.microsoft.com/office/drawing/2014/main" id="{746E12B5-214C-E940-A00B-7EFAC72882DD}"/>
                </a:ext>
              </a:extLst>
            </p:cNvPr>
            <p:cNvGrpSpPr/>
            <p:nvPr/>
          </p:nvGrpSpPr>
          <p:grpSpPr>
            <a:xfrm>
              <a:off x="1789396" y="1340636"/>
              <a:ext cx="2851137" cy="3027442"/>
              <a:chOff x="1734293" y="4730545"/>
              <a:chExt cx="2851137" cy="3027442"/>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BDA02C38-D484-FA4F-BF74-756EC56A4DC2}"/>
                      </a:ext>
                    </a:extLst>
                  </p:cNvPr>
                  <p:cNvSpPr txBox="1"/>
                  <p:nvPr/>
                </p:nvSpPr>
                <p:spPr>
                  <a:xfrm>
                    <a:off x="2747363" y="5078057"/>
                    <a:ext cx="825867"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41.3</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41.5</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41.8</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41.8</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41.5</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41.4</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41.5</m:t>
                          </m:r>
                        </m:oMath>
                      </m:oMathPara>
                    </a14:m>
                    <a:endParaRPr kumimoji="1" lang="ja-JP" altLang="en-US" sz="2400"/>
                  </a:p>
                </p:txBody>
              </p:sp>
            </mc:Choice>
            <mc:Fallback xmlns="">
              <p:sp>
                <p:nvSpPr>
                  <p:cNvPr id="79" name="テキスト ボックス 78">
                    <a:extLst>
                      <a:ext uri="{FF2B5EF4-FFF2-40B4-BE49-F238E27FC236}">
                        <a16:creationId xmlns:a16="http://schemas.microsoft.com/office/drawing/2014/main" id="{BDA02C38-D484-FA4F-BF74-756EC56A4DC2}"/>
                      </a:ext>
                    </a:extLst>
                  </p:cNvPr>
                  <p:cNvSpPr txBox="1">
                    <a:spLocks noRot="1" noChangeAspect="1" noMove="1" noResize="1" noEditPoints="1" noAdjustHandles="1" noChangeArrowheads="1" noChangeShapeType="1" noTextEdit="1"/>
                  </p:cNvSpPr>
                  <p:nvPr/>
                </p:nvSpPr>
                <p:spPr>
                  <a:xfrm>
                    <a:off x="2747363" y="5078057"/>
                    <a:ext cx="825867" cy="26776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399F895B-86D1-B84C-A636-564505C7FA56}"/>
                      </a:ext>
                    </a:extLst>
                  </p:cNvPr>
                  <p:cNvSpPr txBox="1"/>
                  <p:nvPr/>
                </p:nvSpPr>
                <p:spPr>
                  <a:xfrm>
                    <a:off x="1798414" y="5078057"/>
                    <a:ext cx="825867"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31.8</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32.0</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32.3</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32.3</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32.0</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31.8</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32.0</m:t>
                          </m:r>
                        </m:oMath>
                      </m:oMathPara>
                    </a14:m>
                    <a:endParaRPr kumimoji="1" lang="ja-JP" altLang="en-US" sz="2400"/>
                  </a:p>
                </p:txBody>
              </p:sp>
            </mc:Choice>
            <mc:Fallback xmlns="">
              <p:sp>
                <p:nvSpPr>
                  <p:cNvPr id="80" name="テキスト ボックス 79">
                    <a:extLst>
                      <a:ext uri="{FF2B5EF4-FFF2-40B4-BE49-F238E27FC236}">
                        <a16:creationId xmlns:a16="http://schemas.microsoft.com/office/drawing/2014/main" id="{399F895B-86D1-B84C-A636-564505C7FA56}"/>
                      </a:ext>
                    </a:extLst>
                  </p:cNvPr>
                  <p:cNvSpPr txBox="1">
                    <a:spLocks noRot="1" noChangeAspect="1" noMove="1" noResize="1" noEditPoints="1" noAdjustHandles="1" noChangeArrowheads="1" noChangeShapeType="1" noTextEdit="1"/>
                  </p:cNvSpPr>
                  <p:nvPr/>
                </p:nvSpPr>
                <p:spPr>
                  <a:xfrm>
                    <a:off x="1798414" y="5078057"/>
                    <a:ext cx="825867" cy="267765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83A05623-991A-114A-85CA-B0D8AB1A1D3C}"/>
                      </a:ext>
                    </a:extLst>
                  </p:cNvPr>
                  <p:cNvSpPr txBox="1"/>
                  <p:nvPr/>
                </p:nvSpPr>
                <p:spPr>
                  <a:xfrm>
                    <a:off x="3690286" y="5080331"/>
                    <a:ext cx="825867"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31.4</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31.5</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31.8</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31.8</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31.5</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31.4</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31.6</m:t>
                          </m:r>
                        </m:oMath>
                      </m:oMathPara>
                    </a14:m>
                    <a:endParaRPr kumimoji="1" lang="ja-JP" altLang="en-US" sz="2400"/>
                  </a:p>
                </p:txBody>
              </p:sp>
            </mc:Choice>
            <mc:Fallback xmlns="">
              <p:sp>
                <p:nvSpPr>
                  <p:cNvPr id="81" name="テキスト ボックス 80">
                    <a:extLst>
                      <a:ext uri="{FF2B5EF4-FFF2-40B4-BE49-F238E27FC236}">
                        <a16:creationId xmlns:a16="http://schemas.microsoft.com/office/drawing/2014/main" id="{83A05623-991A-114A-85CA-B0D8AB1A1D3C}"/>
                      </a:ext>
                    </a:extLst>
                  </p:cNvPr>
                  <p:cNvSpPr txBox="1">
                    <a:spLocks noRot="1" noChangeAspect="1" noMove="1" noResize="1" noEditPoints="1" noAdjustHandles="1" noChangeArrowheads="1" noChangeShapeType="1" noTextEdit="1"/>
                  </p:cNvSpPr>
                  <p:nvPr/>
                </p:nvSpPr>
                <p:spPr>
                  <a:xfrm>
                    <a:off x="3690286" y="5080331"/>
                    <a:ext cx="825867" cy="2677656"/>
                  </a:xfrm>
                  <a:prstGeom prst="rect">
                    <a:avLst/>
                  </a:prstGeom>
                  <a:blipFill>
                    <a:blip r:embed="rId6"/>
                    <a:stretch>
                      <a:fillRect/>
                    </a:stretch>
                  </a:blipFill>
                </p:spPr>
                <p:txBody>
                  <a:bodyPr/>
                  <a:lstStyle/>
                  <a:p>
                    <a:r>
                      <a:rPr lang="ja-JP" altLang="en-US">
                        <a:noFill/>
                      </a:rPr>
                      <a:t> </a:t>
                    </a:r>
                  </a:p>
                </p:txBody>
              </p:sp>
            </mc:Fallback>
          </mc:AlternateContent>
          <p:grpSp>
            <p:nvGrpSpPr>
              <p:cNvPr id="122" name="グループ化 121">
                <a:extLst>
                  <a:ext uri="{FF2B5EF4-FFF2-40B4-BE49-F238E27FC236}">
                    <a16:creationId xmlns:a16="http://schemas.microsoft.com/office/drawing/2014/main" id="{F33E4D36-E525-CC4D-BA83-C175037AF085}"/>
                  </a:ext>
                </a:extLst>
              </p:cNvPr>
              <p:cNvGrpSpPr/>
              <p:nvPr/>
            </p:nvGrpSpPr>
            <p:grpSpPr>
              <a:xfrm>
                <a:off x="1734293" y="4730545"/>
                <a:ext cx="2851137" cy="412210"/>
                <a:chOff x="4901052" y="5279099"/>
                <a:chExt cx="2851137" cy="412210"/>
              </a:xfrm>
            </p:grpSpPr>
            <p:sp>
              <p:nvSpPr>
                <p:cNvPr id="98" name="テキスト ボックス 97">
                  <a:extLst>
                    <a:ext uri="{FF2B5EF4-FFF2-40B4-BE49-F238E27FC236}">
                      <a16:creationId xmlns:a16="http://schemas.microsoft.com/office/drawing/2014/main" id="{48765BF8-DD06-BC4A-8351-7CD284C32DB8}"/>
                    </a:ext>
                  </a:extLst>
                </p:cNvPr>
                <p:cNvSpPr txBox="1"/>
                <p:nvPr/>
              </p:nvSpPr>
              <p:spPr>
                <a:xfrm>
                  <a:off x="4901052" y="5291199"/>
                  <a:ext cx="954107" cy="400110"/>
                </a:xfrm>
                <a:prstGeom prst="rect">
                  <a:avLst/>
                </a:prstGeom>
                <a:noFill/>
              </p:spPr>
              <p:txBody>
                <a:bodyPr wrap="none" rtlCol="0">
                  <a:spAutoFit/>
                </a:bodyPr>
                <a:lstStyle/>
                <a:p>
                  <a:r>
                    <a:rPr kumimoji="1" lang="ja-JP" altLang="en-US" sz="2000"/>
                    <a:t>信号①</a:t>
                  </a:r>
                </a:p>
              </p:txBody>
            </p:sp>
            <p:sp>
              <p:nvSpPr>
                <p:cNvPr id="99" name="テキスト ボックス 98">
                  <a:extLst>
                    <a:ext uri="{FF2B5EF4-FFF2-40B4-BE49-F238E27FC236}">
                      <a16:creationId xmlns:a16="http://schemas.microsoft.com/office/drawing/2014/main" id="{B3FC2648-1F38-BF43-882E-46F3D16A33B4}"/>
                    </a:ext>
                  </a:extLst>
                </p:cNvPr>
                <p:cNvSpPr txBox="1"/>
                <p:nvPr/>
              </p:nvSpPr>
              <p:spPr>
                <a:xfrm>
                  <a:off x="5850003" y="5285149"/>
                  <a:ext cx="954107" cy="400110"/>
                </a:xfrm>
                <a:prstGeom prst="rect">
                  <a:avLst/>
                </a:prstGeom>
                <a:noFill/>
              </p:spPr>
              <p:txBody>
                <a:bodyPr wrap="none" rtlCol="0">
                  <a:spAutoFit/>
                </a:bodyPr>
                <a:lstStyle/>
                <a:p>
                  <a:r>
                    <a:rPr kumimoji="1" lang="ja-JP" altLang="en-US" sz="2000"/>
                    <a:t>信号②</a:t>
                  </a:r>
                </a:p>
              </p:txBody>
            </p:sp>
            <p:sp>
              <p:nvSpPr>
                <p:cNvPr id="100" name="テキスト ボックス 99">
                  <a:extLst>
                    <a:ext uri="{FF2B5EF4-FFF2-40B4-BE49-F238E27FC236}">
                      <a16:creationId xmlns:a16="http://schemas.microsoft.com/office/drawing/2014/main" id="{51ACF71C-6FFC-B74F-B112-9D2A45539B47}"/>
                    </a:ext>
                  </a:extLst>
                </p:cNvPr>
                <p:cNvSpPr txBox="1"/>
                <p:nvPr/>
              </p:nvSpPr>
              <p:spPr>
                <a:xfrm>
                  <a:off x="6798082" y="5279099"/>
                  <a:ext cx="954107" cy="400110"/>
                </a:xfrm>
                <a:prstGeom prst="rect">
                  <a:avLst/>
                </a:prstGeom>
                <a:noFill/>
              </p:spPr>
              <p:txBody>
                <a:bodyPr wrap="none" rtlCol="0">
                  <a:spAutoFit/>
                </a:bodyPr>
                <a:lstStyle/>
                <a:p>
                  <a:r>
                    <a:rPr kumimoji="1" lang="ja-JP" altLang="en-US" sz="2000"/>
                    <a:t>信号③</a:t>
                  </a:r>
                </a:p>
              </p:txBody>
            </p:sp>
          </p:grpSp>
        </p:grpSp>
        <p:cxnSp>
          <p:nvCxnSpPr>
            <p:cNvPr id="112" name="直線コネクタ 111">
              <a:extLst>
                <a:ext uri="{FF2B5EF4-FFF2-40B4-BE49-F238E27FC236}">
                  <a16:creationId xmlns:a16="http://schemas.microsoft.com/office/drawing/2014/main" id="{7CE059EF-21BB-1A4D-A3D0-E6E961124BA8}"/>
                </a:ext>
              </a:extLst>
            </p:cNvPr>
            <p:cNvCxnSpPr>
              <a:cxnSpLocks/>
            </p:cNvCxnSpPr>
            <p:nvPr/>
          </p:nvCxnSpPr>
          <p:spPr>
            <a:xfrm>
              <a:off x="114933" y="4335949"/>
              <a:ext cx="8914133" cy="0"/>
            </a:xfrm>
            <a:prstGeom prst="line">
              <a:avLst/>
            </a:prstGeom>
          </p:spPr>
          <p:style>
            <a:lnRef idx="3">
              <a:schemeClr val="dk1"/>
            </a:lnRef>
            <a:fillRef idx="0">
              <a:schemeClr val="dk1"/>
            </a:fillRef>
            <a:effectRef idx="2">
              <a:schemeClr val="dk1"/>
            </a:effectRef>
            <a:fontRef idx="minor">
              <a:schemeClr val="tx1"/>
            </a:fontRef>
          </p:style>
        </p:cxnSp>
        <p:cxnSp>
          <p:nvCxnSpPr>
            <p:cNvPr id="114" name="直線コネクタ 113">
              <a:extLst>
                <a:ext uri="{FF2B5EF4-FFF2-40B4-BE49-F238E27FC236}">
                  <a16:creationId xmlns:a16="http://schemas.microsoft.com/office/drawing/2014/main" id="{792C5E99-2903-B543-942B-16FA8103DD8B}"/>
                </a:ext>
              </a:extLst>
            </p:cNvPr>
            <p:cNvCxnSpPr>
              <a:cxnSpLocks/>
            </p:cNvCxnSpPr>
            <p:nvPr/>
          </p:nvCxnSpPr>
          <p:spPr>
            <a:xfrm>
              <a:off x="114932" y="3897037"/>
              <a:ext cx="8914133" cy="0"/>
            </a:xfrm>
            <a:prstGeom prst="line">
              <a:avLst/>
            </a:prstGeom>
          </p:spPr>
          <p:style>
            <a:lnRef idx="3">
              <a:schemeClr val="dk1"/>
            </a:lnRef>
            <a:fillRef idx="0">
              <a:schemeClr val="dk1"/>
            </a:fillRef>
            <a:effectRef idx="2">
              <a:schemeClr val="dk1"/>
            </a:effectRef>
            <a:fontRef idx="minor">
              <a:schemeClr val="tx1"/>
            </a:fontRef>
          </p:style>
        </p:cxnSp>
        <p:cxnSp>
          <p:nvCxnSpPr>
            <p:cNvPr id="115" name="直線コネクタ 114">
              <a:extLst>
                <a:ext uri="{FF2B5EF4-FFF2-40B4-BE49-F238E27FC236}">
                  <a16:creationId xmlns:a16="http://schemas.microsoft.com/office/drawing/2014/main" id="{FDD094A4-4C85-5142-9346-E3CB68A83DAC}"/>
                </a:ext>
              </a:extLst>
            </p:cNvPr>
            <p:cNvCxnSpPr>
              <a:cxnSpLocks/>
            </p:cNvCxnSpPr>
            <p:nvPr/>
          </p:nvCxnSpPr>
          <p:spPr>
            <a:xfrm>
              <a:off x="126283" y="1731313"/>
              <a:ext cx="8914133" cy="0"/>
            </a:xfrm>
            <a:prstGeom prst="line">
              <a:avLst/>
            </a:prstGeom>
          </p:spPr>
          <p:style>
            <a:lnRef idx="3">
              <a:schemeClr val="dk1"/>
            </a:lnRef>
            <a:fillRef idx="0">
              <a:schemeClr val="dk1"/>
            </a:fillRef>
            <a:effectRef idx="2">
              <a:schemeClr val="dk1"/>
            </a:effectRef>
            <a:fontRef idx="minor">
              <a:schemeClr val="tx1"/>
            </a:fontRef>
          </p:style>
        </p:cxnSp>
        <p:cxnSp>
          <p:nvCxnSpPr>
            <p:cNvPr id="116" name="直線コネクタ 115">
              <a:extLst>
                <a:ext uri="{FF2B5EF4-FFF2-40B4-BE49-F238E27FC236}">
                  <a16:creationId xmlns:a16="http://schemas.microsoft.com/office/drawing/2014/main" id="{A25392EC-1501-4846-8F3B-48E7C0D7F95A}"/>
                </a:ext>
              </a:extLst>
            </p:cNvPr>
            <p:cNvCxnSpPr>
              <a:cxnSpLocks/>
            </p:cNvCxnSpPr>
            <p:nvPr/>
          </p:nvCxnSpPr>
          <p:spPr>
            <a:xfrm>
              <a:off x="126283" y="897805"/>
              <a:ext cx="8914133" cy="0"/>
            </a:xfrm>
            <a:prstGeom prst="line">
              <a:avLst/>
            </a:prstGeom>
          </p:spPr>
          <p:style>
            <a:lnRef idx="3">
              <a:schemeClr val="dk1"/>
            </a:lnRef>
            <a:fillRef idx="0">
              <a:schemeClr val="dk1"/>
            </a:fillRef>
            <a:effectRef idx="2">
              <a:schemeClr val="dk1"/>
            </a:effectRef>
            <a:fontRef idx="minor">
              <a:schemeClr val="tx1"/>
            </a:fontRef>
          </p:style>
        </p:cxnSp>
        <p:cxnSp>
          <p:nvCxnSpPr>
            <p:cNvPr id="117" name="直線コネクタ 116">
              <a:extLst>
                <a:ext uri="{FF2B5EF4-FFF2-40B4-BE49-F238E27FC236}">
                  <a16:creationId xmlns:a16="http://schemas.microsoft.com/office/drawing/2014/main" id="{0D83E5DC-5AEF-4C46-92BB-1748E886172D}"/>
                </a:ext>
              </a:extLst>
            </p:cNvPr>
            <p:cNvCxnSpPr>
              <a:cxnSpLocks/>
            </p:cNvCxnSpPr>
            <p:nvPr/>
          </p:nvCxnSpPr>
          <p:spPr>
            <a:xfrm>
              <a:off x="1528757" y="1340636"/>
              <a:ext cx="7500308" cy="0"/>
            </a:xfrm>
            <a:prstGeom prst="line">
              <a:avLst/>
            </a:prstGeom>
          </p:spPr>
          <p:style>
            <a:lnRef idx="3">
              <a:schemeClr val="dk1"/>
            </a:lnRef>
            <a:fillRef idx="0">
              <a:schemeClr val="dk1"/>
            </a:fillRef>
            <a:effectRef idx="2">
              <a:schemeClr val="dk1"/>
            </a:effectRef>
            <a:fontRef idx="minor">
              <a:schemeClr val="tx1"/>
            </a:fontRef>
          </p:style>
        </p:cxnSp>
        <p:grpSp>
          <p:nvGrpSpPr>
            <p:cNvPr id="128" name="グループ化 127">
              <a:extLst>
                <a:ext uri="{FF2B5EF4-FFF2-40B4-BE49-F238E27FC236}">
                  <a16:creationId xmlns:a16="http://schemas.microsoft.com/office/drawing/2014/main" id="{7496464B-F00E-234F-82B3-AB1B83BA76FA}"/>
                </a:ext>
              </a:extLst>
            </p:cNvPr>
            <p:cNvGrpSpPr/>
            <p:nvPr/>
          </p:nvGrpSpPr>
          <p:grpSpPr>
            <a:xfrm>
              <a:off x="5418070" y="1352736"/>
              <a:ext cx="3082317" cy="2997457"/>
              <a:chOff x="5220082" y="4730545"/>
              <a:chExt cx="3082317" cy="2997457"/>
            </a:xfrm>
          </p:grpSpPr>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F89C8121-1A35-E847-B79E-A346B182FF6F}"/>
                      </a:ext>
                    </a:extLst>
                  </p:cNvPr>
                  <p:cNvSpPr txBox="1"/>
                  <p:nvPr/>
                </p:nvSpPr>
                <p:spPr>
                  <a:xfrm>
                    <a:off x="6249530" y="5050346"/>
                    <a:ext cx="1104790"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𝟏𝟒𝟑</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𝟏𝟒𝟑</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𝟏𝟒𝟒</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𝟏</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𝟏𝟒𝟒</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𝟏</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𝟏𝟒𝟒</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𝟏𝟒𝟑</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𝟏𝟒𝟑</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𝟗</m:t>
                          </m:r>
                        </m:oMath>
                      </m:oMathPara>
                    </a14:m>
                    <a:endParaRPr kumimoji="1" lang="ja-JP" altLang="en-US" sz="2400" b="1"/>
                  </a:p>
                </p:txBody>
              </p:sp>
            </mc:Choice>
            <mc:Fallback xmlns="">
              <p:sp>
                <p:nvSpPr>
                  <p:cNvPr id="48" name="テキスト ボックス 47">
                    <a:extLst>
                      <a:ext uri="{FF2B5EF4-FFF2-40B4-BE49-F238E27FC236}">
                        <a16:creationId xmlns:a16="http://schemas.microsoft.com/office/drawing/2014/main" id="{F89C8121-1A35-E847-B79E-A346B182FF6F}"/>
                      </a:ext>
                    </a:extLst>
                  </p:cNvPr>
                  <p:cNvSpPr txBox="1">
                    <a:spLocks noRot="1" noChangeAspect="1" noMove="1" noResize="1" noEditPoints="1" noAdjustHandles="1" noChangeArrowheads="1" noChangeShapeType="1" noTextEdit="1"/>
                  </p:cNvSpPr>
                  <p:nvPr/>
                </p:nvSpPr>
                <p:spPr>
                  <a:xfrm>
                    <a:off x="6249530" y="5050346"/>
                    <a:ext cx="1104790" cy="267765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2CB2689-CFA1-A347-B88D-CDAF829A50FD}"/>
                      </a:ext>
                    </a:extLst>
                  </p:cNvPr>
                  <p:cNvSpPr txBox="1"/>
                  <p:nvPr/>
                </p:nvSpPr>
                <p:spPr>
                  <a:xfrm>
                    <a:off x="7197609" y="5050346"/>
                    <a:ext cx="1104790"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𝟔</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𝟔</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𝟗</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𝟗</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𝟔</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𝟔</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𝟏𝟑𝟕</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𝟕</m:t>
                          </m:r>
                        </m:oMath>
                      </m:oMathPara>
                    </a14:m>
                    <a:endParaRPr kumimoji="1" lang="ja-JP" altLang="en-US" sz="2400" b="1"/>
                  </a:p>
                </p:txBody>
              </p:sp>
            </mc:Choice>
            <mc:Fallback xmlns="">
              <p:sp>
                <p:nvSpPr>
                  <p:cNvPr id="82" name="テキスト ボックス 81">
                    <a:extLst>
                      <a:ext uri="{FF2B5EF4-FFF2-40B4-BE49-F238E27FC236}">
                        <a16:creationId xmlns:a16="http://schemas.microsoft.com/office/drawing/2014/main" id="{82CB2689-CFA1-A347-B88D-CDAF829A50FD}"/>
                      </a:ext>
                    </a:extLst>
                  </p:cNvPr>
                  <p:cNvSpPr txBox="1">
                    <a:spLocks noRot="1" noChangeAspect="1" noMove="1" noResize="1" noEditPoints="1" noAdjustHandles="1" noChangeArrowheads="1" noChangeShapeType="1" noTextEdit="1"/>
                  </p:cNvSpPr>
                  <p:nvPr/>
                </p:nvSpPr>
                <p:spPr>
                  <a:xfrm>
                    <a:off x="7197609" y="5050346"/>
                    <a:ext cx="1104790" cy="267765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9859E331-C83B-4D44-BCFD-42AB180B3BF7}"/>
                      </a:ext>
                    </a:extLst>
                  </p:cNvPr>
                  <p:cNvSpPr txBox="1"/>
                  <p:nvPr/>
                </p:nvSpPr>
                <p:spPr>
                  <a:xfrm>
                    <a:off x="5220082" y="5050346"/>
                    <a:ext cx="1104790" cy="2677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𝟏𝟑𝟖</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𝟏𝟑𝟖</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𝟏𝟑𝟗</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𝟏</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𝟏𝟑𝟗</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𝟏</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𝟏𝟑𝟖</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𝟏𝟑𝟖</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𝟖</m:t>
                          </m:r>
                        </m:oMath>
                      </m:oMathPara>
                    </a14:m>
                    <a:endParaRPr kumimoji="1" lang="en-US" altLang="ja-JP" sz="2400" b="1" dirty="0"/>
                  </a:p>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𝟏𝟑𝟖</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𝟗</m:t>
                          </m:r>
                        </m:oMath>
                      </m:oMathPara>
                    </a14:m>
                    <a:endParaRPr kumimoji="1" lang="ja-JP" altLang="en-US" sz="2400" b="1"/>
                  </a:p>
                </p:txBody>
              </p:sp>
            </mc:Choice>
            <mc:Fallback xmlns="">
              <p:sp>
                <p:nvSpPr>
                  <p:cNvPr id="83" name="テキスト ボックス 82">
                    <a:extLst>
                      <a:ext uri="{FF2B5EF4-FFF2-40B4-BE49-F238E27FC236}">
                        <a16:creationId xmlns:a16="http://schemas.microsoft.com/office/drawing/2014/main" id="{9859E331-C83B-4D44-BCFD-42AB180B3BF7}"/>
                      </a:ext>
                    </a:extLst>
                  </p:cNvPr>
                  <p:cNvSpPr txBox="1">
                    <a:spLocks noRot="1" noChangeAspect="1" noMove="1" noResize="1" noEditPoints="1" noAdjustHandles="1" noChangeArrowheads="1" noChangeShapeType="1" noTextEdit="1"/>
                  </p:cNvSpPr>
                  <p:nvPr/>
                </p:nvSpPr>
                <p:spPr>
                  <a:xfrm>
                    <a:off x="5220082" y="5050346"/>
                    <a:ext cx="1104790" cy="2677656"/>
                  </a:xfrm>
                  <a:prstGeom prst="rect">
                    <a:avLst/>
                  </a:prstGeom>
                  <a:blipFill>
                    <a:blip r:embed="rId9"/>
                    <a:stretch>
                      <a:fillRect/>
                    </a:stretch>
                  </a:blipFill>
                </p:spPr>
                <p:txBody>
                  <a:bodyPr/>
                  <a:lstStyle/>
                  <a:p>
                    <a:r>
                      <a:rPr lang="ja-JP" altLang="en-US">
                        <a:noFill/>
                      </a:rPr>
                      <a:t> </a:t>
                    </a:r>
                  </a:p>
                </p:txBody>
              </p:sp>
            </mc:Fallback>
          </mc:AlternateContent>
          <p:grpSp>
            <p:nvGrpSpPr>
              <p:cNvPr id="123" name="グループ化 122">
                <a:extLst>
                  <a:ext uri="{FF2B5EF4-FFF2-40B4-BE49-F238E27FC236}">
                    <a16:creationId xmlns:a16="http://schemas.microsoft.com/office/drawing/2014/main" id="{274D6637-0798-3246-8333-CA0DCB5C3A97}"/>
                  </a:ext>
                </a:extLst>
              </p:cNvPr>
              <p:cNvGrpSpPr/>
              <p:nvPr/>
            </p:nvGrpSpPr>
            <p:grpSpPr>
              <a:xfrm>
                <a:off x="5375921" y="4730545"/>
                <a:ext cx="2851137" cy="412210"/>
                <a:chOff x="4901052" y="5279099"/>
                <a:chExt cx="2851137" cy="412210"/>
              </a:xfrm>
            </p:grpSpPr>
            <p:sp>
              <p:nvSpPr>
                <p:cNvPr id="124" name="テキスト ボックス 123">
                  <a:extLst>
                    <a:ext uri="{FF2B5EF4-FFF2-40B4-BE49-F238E27FC236}">
                      <a16:creationId xmlns:a16="http://schemas.microsoft.com/office/drawing/2014/main" id="{34135261-FB4A-8D4E-AB0C-3F40A15CCDA7}"/>
                    </a:ext>
                  </a:extLst>
                </p:cNvPr>
                <p:cNvSpPr txBox="1"/>
                <p:nvPr/>
              </p:nvSpPr>
              <p:spPr>
                <a:xfrm>
                  <a:off x="4901052" y="5291199"/>
                  <a:ext cx="954107" cy="400110"/>
                </a:xfrm>
                <a:prstGeom prst="rect">
                  <a:avLst/>
                </a:prstGeom>
                <a:noFill/>
              </p:spPr>
              <p:txBody>
                <a:bodyPr wrap="none" rtlCol="0">
                  <a:spAutoFit/>
                </a:bodyPr>
                <a:lstStyle/>
                <a:p>
                  <a:r>
                    <a:rPr kumimoji="1" lang="ja-JP" altLang="en-US" sz="2000"/>
                    <a:t>信号①</a:t>
                  </a:r>
                </a:p>
              </p:txBody>
            </p:sp>
            <p:sp>
              <p:nvSpPr>
                <p:cNvPr id="125" name="テキスト ボックス 124">
                  <a:extLst>
                    <a:ext uri="{FF2B5EF4-FFF2-40B4-BE49-F238E27FC236}">
                      <a16:creationId xmlns:a16="http://schemas.microsoft.com/office/drawing/2014/main" id="{AE22CDEB-1988-D44E-8892-F29EC6101D31}"/>
                    </a:ext>
                  </a:extLst>
                </p:cNvPr>
                <p:cNvSpPr txBox="1"/>
                <p:nvPr/>
              </p:nvSpPr>
              <p:spPr>
                <a:xfrm>
                  <a:off x="5850003" y="5285149"/>
                  <a:ext cx="954107" cy="400110"/>
                </a:xfrm>
                <a:prstGeom prst="rect">
                  <a:avLst/>
                </a:prstGeom>
                <a:noFill/>
              </p:spPr>
              <p:txBody>
                <a:bodyPr wrap="none" rtlCol="0">
                  <a:spAutoFit/>
                </a:bodyPr>
                <a:lstStyle/>
                <a:p>
                  <a:r>
                    <a:rPr kumimoji="1" lang="ja-JP" altLang="en-US" sz="2000"/>
                    <a:t>信号②</a:t>
                  </a:r>
                </a:p>
              </p:txBody>
            </p:sp>
            <p:sp>
              <p:nvSpPr>
                <p:cNvPr id="126" name="テキスト ボックス 125">
                  <a:extLst>
                    <a:ext uri="{FF2B5EF4-FFF2-40B4-BE49-F238E27FC236}">
                      <a16:creationId xmlns:a16="http://schemas.microsoft.com/office/drawing/2014/main" id="{82C7A7DE-EC63-A541-9DB7-0063684B9083}"/>
                    </a:ext>
                  </a:extLst>
                </p:cNvPr>
                <p:cNvSpPr txBox="1"/>
                <p:nvPr/>
              </p:nvSpPr>
              <p:spPr>
                <a:xfrm>
                  <a:off x="6798082" y="5279099"/>
                  <a:ext cx="954107" cy="400110"/>
                </a:xfrm>
                <a:prstGeom prst="rect">
                  <a:avLst/>
                </a:prstGeom>
                <a:noFill/>
              </p:spPr>
              <p:txBody>
                <a:bodyPr wrap="none" rtlCol="0">
                  <a:spAutoFit/>
                </a:bodyPr>
                <a:lstStyle/>
                <a:p>
                  <a:r>
                    <a:rPr kumimoji="1" lang="ja-JP" altLang="en-US" sz="2000"/>
                    <a:t>信号③</a:t>
                  </a:r>
                </a:p>
              </p:txBody>
            </p:sp>
          </p:grpSp>
        </p:grpSp>
      </p:grpSp>
      <p:sp>
        <p:nvSpPr>
          <p:cNvPr id="130" name="テキスト ボックス 129">
            <a:extLst>
              <a:ext uri="{FF2B5EF4-FFF2-40B4-BE49-F238E27FC236}">
                <a16:creationId xmlns:a16="http://schemas.microsoft.com/office/drawing/2014/main" id="{D20F0BA9-2D6B-F04B-ABDA-0ED0CC2FCF7B}"/>
              </a:ext>
            </a:extLst>
          </p:cNvPr>
          <p:cNvSpPr txBox="1"/>
          <p:nvPr/>
        </p:nvSpPr>
        <p:spPr>
          <a:xfrm>
            <a:off x="88102" y="696421"/>
            <a:ext cx="902811" cy="523220"/>
          </a:xfrm>
          <a:prstGeom prst="rect">
            <a:avLst/>
          </a:prstGeom>
          <a:noFill/>
        </p:spPr>
        <p:txBody>
          <a:bodyPr wrap="none" rtlCol="0">
            <a:spAutoFit/>
          </a:bodyPr>
          <a:lstStyle/>
          <a:p>
            <a:r>
              <a:rPr kumimoji="1" lang="ja-JP" altLang="en-US" sz="2800" b="1"/>
              <a:t>結果</a:t>
            </a:r>
          </a:p>
        </p:txBody>
      </p:sp>
      <p:sp>
        <p:nvSpPr>
          <p:cNvPr id="131" name="フレーム 130">
            <a:extLst>
              <a:ext uri="{FF2B5EF4-FFF2-40B4-BE49-F238E27FC236}">
                <a16:creationId xmlns:a16="http://schemas.microsoft.com/office/drawing/2014/main" id="{2D347651-B83B-0849-B8DE-EA52D1B96C98}"/>
              </a:ext>
            </a:extLst>
          </p:cNvPr>
          <p:cNvSpPr/>
          <p:nvPr/>
        </p:nvSpPr>
        <p:spPr>
          <a:xfrm>
            <a:off x="1721940" y="4470352"/>
            <a:ext cx="6900672" cy="454393"/>
          </a:xfrm>
          <a:prstGeom prst="frame">
            <a:avLst>
              <a:gd name="adj1" fmla="val 13842"/>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32" name="グループ化 131">
            <a:extLst>
              <a:ext uri="{FF2B5EF4-FFF2-40B4-BE49-F238E27FC236}">
                <a16:creationId xmlns:a16="http://schemas.microsoft.com/office/drawing/2014/main" id="{4ED9BDFC-96E5-DD40-8D71-12FB5A3E1AC6}"/>
              </a:ext>
            </a:extLst>
          </p:cNvPr>
          <p:cNvGrpSpPr/>
          <p:nvPr/>
        </p:nvGrpSpPr>
        <p:grpSpPr>
          <a:xfrm>
            <a:off x="1078090" y="5203505"/>
            <a:ext cx="7155849" cy="1366107"/>
            <a:chOff x="163457" y="3070864"/>
            <a:chExt cx="7155849" cy="1366107"/>
          </a:xfrm>
        </p:grpSpPr>
        <p:sp>
          <p:nvSpPr>
            <p:cNvPr id="133" name="正方形/長方形 132">
              <a:extLst>
                <a:ext uri="{FF2B5EF4-FFF2-40B4-BE49-F238E27FC236}">
                  <a16:creationId xmlns:a16="http://schemas.microsoft.com/office/drawing/2014/main" id="{ED3ADCCB-1614-FB4C-A223-90140E124826}"/>
                </a:ext>
              </a:extLst>
            </p:cNvPr>
            <p:cNvSpPr/>
            <p:nvPr/>
          </p:nvSpPr>
          <p:spPr>
            <a:xfrm>
              <a:off x="163457" y="3257107"/>
              <a:ext cx="7155849" cy="11798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a:extLst>
                <a:ext uri="{FF2B5EF4-FFF2-40B4-BE49-F238E27FC236}">
                  <a16:creationId xmlns:a16="http://schemas.microsoft.com/office/drawing/2014/main" id="{DC8A324C-8CA9-E440-876A-4CBCCC093BC2}"/>
                </a:ext>
              </a:extLst>
            </p:cNvPr>
            <p:cNvSpPr txBox="1"/>
            <p:nvPr/>
          </p:nvSpPr>
          <p:spPr>
            <a:xfrm>
              <a:off x="275427" y="3070864"/>
              <a:ext cx="3005951" cy="400110"/>
            </a:xfrm>
            <a:prstGeom prst="rect">
              <a:avLst/>
            </a:prstGeom>
            <a:solidFill>
              <a:schemeClr val="bg1"/>
            </a:solidFill>
          </p:spPr>
          <p:txBody>
            <a:bodyPr wrap="none" rtlCol="0">
              <a:spAutoFit/>
            </a:bodyPr>
            <a:lstStyle/>
            <a:p>
              <a:r>
                <a:rPr kumimoji="1" lang="ja-JP" altLang="en-US" sz="2000">
                  <a:solidFill>
                    <a:schemeClr val="accent1"/>
                  </a:solidFill>
                </a:rPr>
                <a:t>●</a:t>
              </a:r>
              <a:r>
                <a:rPr kumimoji="1" lang="ja-JP" altLang="en-US" sz="2000"/>
                <a:t>シミュレーション結果</a:t>
              </a:r>
            </a:p>
          </p:txBody>
        </p:sp>
        <p:sp>
          <p:nvSpPr>
            <p:cNvPr id="135" name="テキスト ボックス 134">
              <a:extLst>
                <a:ext uri="{FF2B5EF4-FFF2-40B4-BE49-F238E27FC236}">
                  <a16:creationId xmlns:a16="http://schemas.microsoft.com/office/drawing/2014/main" id="{6330D983-B5DE-0544-8246-00CEC83135FB}"/>
                </a:ext>
              </a:extLst>
            </p:cNvPr>
            <p:cNvSpPr txBox="1"/>
            <p:nvPr/>
          </p:nvSpPr>
          <p:spPr>
            <a:xfrm>
              <a:off x="817235" y="3494949"/>
              <a:ext cx="5709737" cy="830997"/>
            </a:xfrm>
            <a:prstGeom prst="rect">
              <a:avLst/>
            </a:prstGeom>
            <a:noFill/>
          </p:spPr>
          <p:txBody>
            <a:bodyPr wrap="square" rtlCol="0">
              <a:spAutoFit/>
            </a:bodyPr>
            <a:lstStyle/>
            <a:p>
              <a:pPr algn="ctr"/>
              <a:r>
                <a:rPr kumimoji="1" lang="ja-JP" altLang="en-US" sz="2400" b="1"/>
                <a:t>・提案法の出力信号の方が歪みが小さい</a:t>
              </a:r>
              <a:endParaRPr kumimoji="1" lang="en-US" altLang="ja-JP" sz="2400" b="1" dirty="0"/>
            </a:p>
            <a:p>
              <a:r>
                <a:rPr kumimoji="1" lang="ja-JP" altLang="en-US" sz="2400" b="1"/>
                <a:t>・提案法の方が低次のフィルタ次数</a:t>
              </a:r>
            </a:p>
          </p:txBody>
        </p:sp>
      </p:grpSp>
    </p:spTree>
    <p:extLst>
      <p:ext uri="{BB962C8B-B14F-4D97-AF65-F5344CB8AC3E}">
        <p14:creationId xmlns:p14="http://schemas.microsoft.com/office/powerpoint/2010/main" val="403503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4D477-212B-A640-8893-89DD4E93EEDB}"/>
              </a:ext>
            </a:extLst>
          </p:cNvPr>
          <p:cNvSpPr>
            <a:spLocks noGrp="1"/>
          </p:cNvSpPr>
          <p:nvPr>
            <p:ph type="title"/>
          </p:nvPr>
        </p:nvSpPr>
        <p:spPr/>
        <p:txBody>
          <a:bodyPr>
            <a:normAutofit/>
          </a:bodyPr>
          <a:lstStyle/>
          <a:p>
            <a:r>
              <a:rPr kumimoji="1" lang="ja-JP" altLang="en-US"/>
              <a:t>まとめ</a:t>
            </a:r>
          </a:p>
        </p:txBody>
      </p:sp>
      <p:sp>
        <p:nvSpPr>
          <p:cNvPr id="16" name="テキスト ボックス 15">
            <a:extLst>
              <a:ext uri="{FF2B5EF4-FFF2-40B4-BE49-F238E27FC236}">
                <a16:creationId xmlns:a16="http://schemas.microsoft.com/office/drawing/2014/main" id="{C689C150-347B-694A-A3DE-F8C510A9DF6F}"/>
              </a:ext>
            </a:extLst>
          </p:cNvPr>
          <p:cNvSpPr txBox="1"/>
          <p:nvPr/>
        </p:nvSpPr>
        <p:spPr>
          <a:xfrm>
            <a:off x="1248013" y="4023639"/>
            <a:ext cx="5929828" cy="523220"/>
          </a:xfrm>
          <a:prstGeom prst="rect">
            <a:avLst/>
          </a:prstGeom>
          <a:noFill/>
        </p:spPr>
        <p:txBody>
          <a:bodyPr wrap="none" rtlCol="0">
            <a:spAutoFit/>
          </a:bodyPr>
          <a:lstStyle/>
          <a:p>
            <a:r>
              <a:rPr kumimoji="1" lang="ja-JP" altLang="en-US" sz="2800"/>
              <a:t>・特定の周波数を効果的に除去可能</a:t>
            </a:r>
          </a:p>
        </p:txBody>
      </p:sp>
      <p:sp>
        <p:nvSpPr>
          <p:cNvPr id="18" name="テキスト ボックス 17">
            <a:extLst>
              <a:ext uri="{FF2B5EF4-FFF2-40B4-BE49-F238E27FC236}">
                <a16:creationId xmlns:a16="http://schemas.microsoft.com/office/drawing/2014/main" id="{34CDD0C2-00E0-CD4B-A523-6E751C96D964}"/>
              </a:ext>
            </a:extLst>
          </p:cNvPr>
          <p:cNvSpPr txBox="1"/>
          <p:nvPr/>
        </p:nvSpPr>
        <p:spPr>
          <a:xfrm>
            <a:off x="1248013" y="4546859"/>
            <a:ext cx="6647974" cy="954107"/>
          </a:xfrm>
          <a:prstGeom prst="rect">
            <a:avLst/>
          </a:prstGeom>
          <a:noFill/>
        </p:spPr>
        <p:txBody>
          <a:bodyPr wrap="none" rtlCol="0">
            <a:spAutoFit/>
          </a:bodyPr>
          <a:lstStyle/>
          <a:p>
            <a:r>
              <a:rPr kumimoji="1" lang="ja-JP" altLang="en-US" sz="2800"/>
              <a:t>・帯域通過ヒルベルト変換器と比較して</a:t>
            </a:r>
            <a:endParaRPr kumimoji="1" lang="en-US" altLang="ja-JP" sz="2800" dirty="0"/>
          </a:p>
          <a:p>
            <a:r>
              <a:rPr kumimoji="1" lang="ja-JP" altLang="en-US" sz="2800"/>
              <a:t>　低次のフィルタ次数で設計可能</a:t>
            </a:r>
            <a:endParaRPr kumimoji="1" lang="en-US" altLang="ja-JP" sz="2800" dirty="0"/>
          </a:p>
        </p:txBody>
      </p:sp>
      <p:grpSp>
        <p:nvGrpSpPr>
          <p:cNvPr id="3" name="グループ化 2">
            <a:extLst>
              <a:ext uri="{FF2B5EF4-FFF2-40B4-BE49-F238E27FC236}">
                <a16:creationId xmlns:a16="http://schemas.microsoft.com/office/drawing/2014/main" id="{3B6985F9-7FAD-8B4A-B0B2-D8F0E70D784D}"/>
              </a:ext>
            </a:extLst>
          </p:cNvPr>
          <p:cNvGrpSpPr/>
          <p:nvPr/>
        </p:nvGrpSpPr>
        <p:grpSpPr>
          <a:xfrm>
            <a:off x="292689" y="1878138"/>
            <a:ext cx="8516112" cy="1553896"/>
            <a:chOff x="329184" y="2000072"/>
            <a:chExt cx="8516112" cy="1553896"/>
          </a:xfrm>
        </p:grpSpPr>
        <p:sp>
          <p:nvSpPr>
            <p:cNvPr id="26" name="テキスト ボックス 25">
              <a:extLst>
                <a:ext uri="{FF2B5EF4-FFF2-40B4-BE49-F238E27FC236}">
                  <a16:creationId xmlns:a16="http://schemas.microsoft.com/office/drawing/2014/main" id="{69C17712-7BEC-0841-AF4B-ACB884F540A3}"/>
                </a:ext>
              </a:extLst>
            </p:cNvPr>
            <p:cNvSpPr txBox="1"/>
            <p:nvPr/>
          </p:nvSpPr>
          <p:spPr>
            <a:xfrm>
              <a:off x="978762" y="2418610"/>
              <a:ext cx="7007046" cy="954107"/>
            </a:xfrm>
            <a:prstGeom prst="rect">
              <a:avLst/>
            </a:prstGeom>
            <a:noFill/>
          </p:spPr>
          <p:txBody>
            <a:bodyPr wrap="none" rtlCol="0">
              <a:spAutoFit/>
            </a:bodyPr>
            <a:lstStyle/>
            <a:p>
              <a:r>
                <a:rPr kumimoji="1" lang="ja-JP" altLang="en-US" sz="2800" b="1">
                  <a:solidFill>
                    <a:srgbClr val="0070C0"/>
                  </a:solidFill>
                </a:rPr>
                <a:t>阻止域の指定した位置に伝送零点を有する</a:t>
              </a:r>
              <a:endParaRPr kumimoji="1" lang="en-US" altLang="ja-JP" sz="2800" b="1" dirty="0">
                <a:solidFill>
                  <a:srgbClr val="0070C0"/>
                </a:solidFill>
              </a:endParaRPr>
            </a:p>
            <a:p>
              <a:r>
                <a:rPr kumimoji="1" lang="ja-JP" altLang="en-US" sz="2800" b="1">
                  <a:solidFill>
                    <a:srgbClr val="0070C0"/>
                  </a:solidFill>
                </a:rPr>
                <a:t>ヒルベルト変換器</a:t>
              </a:r>
              <a:r>
                <a:rPr kumimoji="1" lang="ja-JP" altLang="en-US" sz="2800"/>
                <a:t>の設計法を提案した</a:t>
              </a:r>
            </a:p>
          </p:txBody>
        </p:sp>
        <p:sp>
          <p:nvSpPr>
            <p:cNvPr id="28" name="正方形/長方形 27">
              <a:extLst>
                <a:ext uri="{FF2B5EF4-FFF2-40B4-BE49-F238E27FC236}">
                  <a16:creationId xmlns:a16="http://schemas.microsoft.com/office/drawing/2014/main" id="{FDF9C650-5292-4C44-9616-8682848F79FC}"/>
                </a:ext>
              </a:extLst>
            </p:cNvPr>
            <p:cNvSpPr/>
            <p:nvPr/>
          </p:nvSpPr>
          <p:spPr>
            <a:xfrm>
              <a:off x="329184" y="2230906"/>
              <a:ext cx="8516112" cy="13230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B50672F-AED8-F547-A381-31594BD419B7}"/>
                </a:ext>
              </a:extLst>
            </p:cNvPr>
            <p:cNvSpPr txBox="1"/>
            <p:nvPr/>
          </p:nvSpPr>
          <p:spPr>
            <a:xfrm>
              <a:off x="497078" y="2000072"/>
              <a:ext cx="1107996" cy="461665"/>
            </a:xfrm>
            <a:prstGeom prst="rect">
              <a:avLst/>
            </a:prstGeom>
            <a:solidFill>
              <a:schemeClr val="bg1"/>
            </a:solidFill>
          </p:spPr>
          <p:txBody>
            <a:bodyPr wrap="none" rtlCol="0">
              <a:spAutoFit/>
            </a:bodyPr>
            <a:lstStyle/>
            <a:p>
              <a:r>
                <a:rPr kumimoji="1" lang="ja-JP" altLang="en-US" sz="2400">
                  <a:solidFill>
                    <a:schemeClr val="accent1"/>
                  </a:solidFill>
                </a:rPr>
                <a:t>●</a:t>
              </a:r>
              <a:r>
                <a:rPr kumimoji="1" lang="ja-JP" altLang="en-US" sz="2400"/>
                <a:t>結論</a:t>
              </a:r>
            </a:p>
          </p:txBody>
        </p:sp>
      </p:grpSp>
    </p:spTree>
    <p:extLst>
      <p:ext uri="{BB962C8B-B14F-4D97-AF65-F5344CB8AC3E}">
        <p14:creationId xmlns:p14="http://schemas.microsoft.com/office/powerpoint/2010/main" val="106220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6A38A-375B-EB4A-8BA1-4CFABF27CD84}"/>
              </a:ext>
            </a:extLst>
          </p:cNvPr>
          <p:cNvSpPr>
            <a:spLocks noGrp="1"/>
          </p:cNvSpPr>
          <p:nvPr>
            <p:ph type="title"/>
          </p:nvPr>
        </p:nvSpPr>
        <p:spPr/>
        <p:txBody>
          <a:bodyPr>
            <a:normAutofit/>
          </a:bodyPr>
          <a:lstStyle/>
          <a:p>
            <a:r>
              <a:rPr kumimoji="1" lang="ja-JP" altLang="en-US"/>
              <a:t>目次</a:t>
            </a:r>
            <a:endParaRPr kumimoji="1" lang="ja-JP" altLang="en-US">
              <a:solidFill>
                <a:srgbClr val="0070C0"/>
              </a:solidFill>
            </a:endParaRPr>
          </a:p>
        </p:txBody>
      </p:sp>
      <p:grpSp>
        <p:nvGrpSpPr>
          <p:cNvPr id="3" name="グループ化 2">
            <a:extLst>
              <a:ext uri="{FF2B5EF4-FFF2-40B4-BE49-F238E27FC236}">
                <a16:creationId xmlns:a16="http://schemas.microsoft.com/office/drawing/2014/main" id="{30A23895-A5A0-514C-B9DC-2BBCFE98ECAA}"/>
              </a:ext>
            </a:extLst>
          </p:cNvPr>
          <p:cNvGrpSpPr/>
          <p:nvPr/>
        </p:nvGrpSpPr>
        <p:grpSpPr>
          <a:xfrm>
            <a:off x="241247" y="985018"/>
            <a:ext cx="8602667" cy="1220531"/>
            <a:chOff x="241247" y="985018"/>
            <a:chExt cx="8602667" cy="1220531"/>
          </a:xfrm>
        </p:grpSpPr>
        <p:grpSp>
          <p:nvGrpSpPr>
            <p:cNvPr id="12" name="グループ化 11">
              <a:extLst>
                <a:ext uri="{FF2B5EF4-FFF2-40B4-BE49-F238E27FC236}">
                  <a16:creationId xmlns:a16="http://schemas.microsoft.com/office/drawing/2014/main" id="{9458DDDD-A8AB-3642-8F67-AC6CF17ED86B}"/>
                </a:ext>
              </a:extLst>
            </p:cNvPr>
            <p:cNvGrpSpPr/>
            <p:nvPr/>
          </p:nvGrpSpPr>
          <p:grpSpPr>
            <a:xfrm>
              <a:off x="2597239" y="1087597"/>
              <a:ext cx="6246675" cy="1015370"/>
              <a:chOff x="2517387" y="1359668"/>
              <a:chExt cx="6246675" cy="1015370"/>
            </a:xfrm>
          </p:grpSpPr>
          <p:sp>
            <p:nvSpPr>
              <p:cNvPr id="13" name="片側の 2 つの角を丸めた四角形 12">
                <a:extLst>
                  <a:ext uri="{FF2B5EF4-FFF2-40B4-BE49-F238E27FC236}">
                    <a16:creationId xmlns:a16="http://schemas.microsoft.com/office/drawing/2014/main" id="{8E30D941-5044-824C-B6BC-7078219B010F}"/>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a:extLst>
                  <a:ext uri="{FF2B5EF4-FFF2-40B4-BE49-F238E27FC236}">
                    <a16:creationId xmlns:a16="http://schemas.microsoft.com/office/drawing/2014/main" id="{F3922E58-0207-4C4B-AE94-769F61E3381F}"/>
                  </a:ext>
                </a:extLst>
              </p:cNvPr>
              <p:cNvSpPr txBox="1"/>
              <p:nvPr userDrawn="1"/>
            </p:nvSpPr>
            <p:spPr>
              <a:xfrm>
                <a:off x="2909083" y="1636519"/>
                <a:ext cx="3554178" cy="461665"/>
              </a:xfrm>
              <a:prstGeom prst="rect">
                <a:avLst/>
              </a:prstGeom>
              <a:noFill/>
            </p:spPr>
            <p:txBody>
              <a:bodyPr wrap="none" rtlCol="0">
                <a:spAutoFit/>
              </a:bodyPr>
              <a:lstStyle/>
              <a:p>
                <a:r>
                  <a:rPr kumimoji="1" lang="en-US" altLang="ja-JP" sz="2400" dirty="0"/>
                  <a:t> •</a:t>
                </a:r>
                <a:r>
                  <a:rPr kumimoji="1" lang="ja-JP" altLang="en-US" sz="2400"/>
                  <a:t>ノイズを除去する手法</a:t>
                </a:r>
              </a:p>
            </p:txBody>
          </p:sp>
        </p:grpSp>
        <p:grpSp>
          <p:nvGrpSpPr>
            <p:cNvPr id="18" name="グループ化 17">
              <a:extLst>
                <a:ext uri="{FF2B5EF4-FFF2-40B4-BE49-F238E27FC236}">
                  <a16:creationId xmlns:a16="http://schemas.microsoft.com/office/drawing/2014/main" id="{73146273-CE73-9F4D-B3B3-D2C2E183652C}"/>
                </a:ext>
              </a:extLst>
            </p:cNvPr>
            <p:cNvGrpSpPr/>
            <p:nvPr/>
          </p:nvGrpSpPr>
          <p:grpSpPr>
            <a:xfrm>
              <a:off x="241247" y="985018"/>
              <a:ext cx="2753171" cy="1220531"/>
              <a:chOff x="161394" y="2574783"/>
              <a:chExt cx="2753171" cy="1220531"/>
            </a:xfrm>
            <a:solidFill>
              <a:srgbClr val="0070C0"/>
            </a:solidFill>
          </p:grpSpPr>
          <p:sp>
            <p:nvSpPr>
              <p:cNvPr id="19" name="角丸四角形 18">
                <a:extLst>
                  <a:ext uri="{FF2B5EF4-FFF2-40B4-BE49-F238E27FC236}">
                    <a16:creationId xmlns:a16="http://schemas.microsoft.com/office/drawing/2014/main" id="{D676EF1E-E0BA-B14C-9CEC-E6246DAFEC39}"/>
                  </a:ext>
                </a:extLst>
              </p:cNvPr>
              <p:cNvSpPr/>
              <p:nvPr userDrawn="1"/>
            </p:nvSpPr>
            <p:spPr>
              <a:xfrm>
                <a:off x="161394" y="2574783"/>
                <a:ext cx="2753171" cy="1220531"/>
              </a:xfrm>
              <a:prstGeom prst="round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20" name="テキスト ボックス 19">
                <a:extLst>
                  <a:ext uri="{FF2B5EF4-FFF2-40B4-BE49-F238E27FC236}">
                    <a16:creationId xmlns:a16="http://schemas.microsoft.com/office/drawing/2014/main" id="{EE987908-6266-C840-B88E-840ED5E05335}"/>
                  </a:ext>
                </a:extLst>
              </p:cNvPr>
              <p:cNvSpPr txBox="1"/>
              <p:nvPr userDrawn="1"/>
            </p:nvSpPr>
            <p:spPr>
              <a:xfrm>
                <a:off x="317860" y="2892659"/>
                <a:ext cx="2440237" cy="584775"/>
              </a:xfrm>
              <a:prstGeom prst="rect">
                <a:avLst/>
              </a:prstGeom>
              <a:grpFill/>
              <a:ln>
                <a:solidFill>
                  <a:srgbClr val="0070C0"/>
                </a:solidFill>
              </a:ln>
            </p:spPr>
            <p:txBody>
              <a:bodyPr wrap="square" rtlCol="0">
                <a:spAutoFit/>
              </a:bodyPr>
              <a:lstStyle/>
              <a:p>
                <a:pPr algn="ctr"/>
                <a:r>
                  <a:rPr kumimoji="1" lang="ja-JP" altLang="en-US" sz="3200">
                    <a:solidFill>
                      <a:schemeClr val="bg1"/>
                    </a:solidFill>
                    <a:latin typeface="Segoe UI" panose="020B0502040204020203" pitchFamily="34" charset="0"/>
                  </a:rPr>
                  <a:t>背景</a:t>
                </a:r>
                <a:endParaRPr kumimoji="1" lang="ja-JP" altLang="en-US" sz="3200" b="0" i="0">
                  <a:solidFill>
                    <a:schemeClr val="bg1"/>
                  </a:solidFill>
                  <a:latin typeface="Segoe UI" panose="020B0502040204020203" pitchFamily="34" charset="0"/>
                </a:endParaRPr>
              </a:p>
            </p:txBody>
          </p:sp>
        </p:grpSp>
      </p:grpSp>
      <p:grpSp>
        <p:nvGrpSpPr>
          <p:cNvPr id="5" name="グループ化 4">
            <a:extLst>
              <a:ext uri="{FF2B5EF4-FFF2-40B4-BE49-F238E27FC236}">
                <a16:creationId xmlns:a16="http://schemas.microsoft.com/office/drawing/2014/main" id="{84328212-4979-CC44-AF65-206AF63AA5E4}"/>
              </a:ext>
            </a:extLst>
          </p:cNvPr>
          <p:cNvGrpSpPr/>
          <p:nvPr/>
        </p:nvGrpSpPr>
        <p:grpSpPr>
          <a:xfrm>
            <a:off x="241247" y="3716236"/>
            <a:ext cx="8598724" cy="1220531"/>
            <a:chOff x="241247" y="3748074"/>
            <a:chExt cx="8598724" cy="1220531"/>
          </a:xfrm>
        </p:grpSpPr>
        <p:grpSp>
          <p:nvGrpSpPr>
            <p:cNvPr id="15" name="グループ化 14">
              <a:extLst>
                <a:ext uri="{FF2B5EF4-FFF2-40B4-BE49-F238E27FC236}">
                  <a16:creationId xmlns:a16="http://schemas.microsoft.com/office/drawing/2014/main" id="{12A39BFD-C277-8E49-8668-84AF109FB557}"/>
                </a:ext>
              </a:extLst>
            </p:cNvPr>
            <p:cNvGrpSpPr/>
            <p:nvPr/>
          </p:nvGrpSpPr>
          <p:grpSpPr>
            <a:xfrm>
              <a:off x="2593296" y="3851704"/>
              <a:ext cx="6246675" cy="1015370"/>
              <a:chOff x="2517387" y="1359668"/>
              <a:chExt cx="6246675" cy="1015370"/>
            </a:xfrm>
          </p:grpSpPr>
          <p:sp>
            <p:nvSpPr>
              <p:cNvPr id="16" name="片側の 2 つの角を丸めた四角形 15">
                <a:extLst>
                  <a:ext uri="{FF2B5EF4-FFF2-40B4-BE49-F238E27FC236}">
                    <a16:creationId xmlns:a16="http://schemas.microsoft.com/office/drawing/2014/main" id="{EE726B53-206C-EC4E-8D93-5EB9ADB393B5}"/>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7" name="テキスト ボックス 16">
                <a:extLst>
                  <a:ext uri="{FF2B5EF4-FFF2-40B4-BE49-F238E27FC236}">
                    <a16:creationId xmlns:a16="http://schemas.microsoft.com/office/drawing/2014/main" id="{2C436B63-FAB4-1D47-8BA2-29984A5D28F7}"/>
                  </a:ext>
                </a:extLst>
              </p:cNvPr>
              <p:cNvSpPr txBox="1"/>
              <p:nvPr userDrawn="1"/>
            </p:nvSpPr>
            <p:spPr>
              <a:xfrm>
                <a:off x="2914564" y="1635994"/>
                <a:ext cx="4238661" cy="461665"/>
              </a:xfrm>
              <a:prstGeom prst="rect">
                <a:avLst/>
              </a:prstGeom>
              <a:noFill/>
            </p:spPr>
            <p:txBody>
              <a:bodyPr wrap="none" rtlCol="0">
                <a:spAutoFit/>
              </a:bodyPr>
              <a:lstStyle/>
              <a:p>
                <a:r>
                  <a:rPr kumimoji="1" lang="en-US" altLang="ja-JP" sz="2400" dirty="0"/>
                  <a:t> •</a:t>
                </a:r>
                <a:r>
                  <a:rPr kumimoji="1" lang="ja-JP" altLang="en-US" sz="2400"/>
                  <a:t>提案するフィルタの設計法</a:t>
                </a:r>
              </a:p>
            </p:txBody>
          </p:sp>
        </p:grpSp>
        <p:grpSp>
          <p:nvGrpSpPr>
            <p:cNvPr id="32" name="グループ化 31">
              <a:extLst>
                <a:ext uri="{FF2B5EF4-FFF2-40B4-BE49-F238E27FC236}">
                  <a16:creationId xmlns:a16="http://schemas.microsoft.com/office/drawing/2014/main" id="{6824E29C-90A9-5F42-9867-B33ED2B189C9}"/>
                </a:ext>
              </a:extLst>
            </p:cNvPr>
            <p:cNvGrpSpPr/>
            <p:nvPr/>
          </p:nvGrpSpPr>
          <p:grpSpPr>
            <a:xfrm>
              <a:off x="241247" y="3748074"/>
              <a:ext cx="2753171" cy="1220531"/>
              <a:chOff x="161394" y="2574783"/>
              <a:chExt cx="2753171" cy="1220531"/>
            </a:xfrm>
            <a:solidFill>
              <a:srgbClr val="0070C0"/>
            </a:solidFill>
          </p:grpSpPr>
          <p:sp>
            <p:nvSpPr>
              <p:cNvPr id="33" name="角丸四角形 32">
                <a:extLst>
                  <a:ext uri="{FF2B5EF4-FFF2-40B4-BE49-F238E27FC236}">
                    <a16:creationId xmlns:a16="http://schemas.microsoft.com/office/drawing/2014/main" id="{3E03D991-A206-F042-A63F-BE70D0FAE9E9}"/>
                  </a:ext>
                </a:extLst>
              </p:cNvPr>
              <p:cNvSpPr/>
              <p:nvPr userDrawn="1"/>
            </p:nvSpPr>
            <p:spPr>
              <a:xfrm>
                <a:off x="161394" y="2574783"/>
                <a:ext cx="2753171" cy="1220531"/>
              </a:xfrm>
              <a:prstGeom prst="round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34" name="テキスト ボックス 33">
                <a:extLst>
                  <a:ext uri="{FF2B5EF4-FFF2-40B4-BE49-F238E27FC236}">
                    <a16:creationId xmlns:a16="http://schemas.microsoft.com/office/drawing/2014/main" id="{D2CABFCA-258F-7748-B114-4CC1385120B0}"/>
                  </a:ext>
                </a:extLst>
              </p:cNvPr>
              <p:cNvSpPr txBox="1"/>
              <p:nvPr userDrawn="1"/>
            </p:nvSpPr>
            <p:spPr>
              <a:xfrm>
                <a:off x="217642" y="2892660"/>
                <a:ext cx="2640671" cy="584775"/>
              </a:xfrm>
              <a:prstGeom prst="rect">
                <a:avLst/>
              </a:prstGeom>
              <a:grpFill/>
              <a:ln>
                <a:solidFill>
                  <a:srgbClr val="0070C0"/>
                </a:solidFill>
              </a:ln>
            </p:spPr>
            <p:txBody>
              <a:bodyPr wrap="square" rtlCol="0">
                <a:spAutoFit/>
              </a:bodyPr>
              <a:lstStyle/>
              <a:p>
                <a:pPr algn="ctr"/>
                <a:r>
                  <a:rPr kumimoji="1" lang="ja-JP" altLang="en-US" sz="3200">
                    <a:solidFill>
                      <a:schemeClr val="bg1"/>
                    </a:solidFill>
                    <a:latin typeface="Segoe UI" panose="020B0502040204020203" pitchFamily="34" charset="0"/>
                  </a:rPr>
                  <a:t>提案法</a:t>
                </a:r>
                <a:endParaRPr kumimoji="1" lang="ja-JP" altLang="en-US" sz="3200" b="0" i="0">
                  <a:solidFill>
                    <a:schemeClr val="bg1"/>
                  </a:solidFill>
                  <a:latin typeface="Segoe UI" panose="020B0502040204020203" pitchFamily="34" charset="0"/>
                </a:endParaRPr>
              </a:p>
            </p:txBody>
          </p:sp>
        </p:grpSp>
      </p:grpSp>
      <p:grpSp>
        <p:nvGrpSpPr>
          <p:cNvPr id="6" name="グループ化 5">
            <a:extLst>
              <a:ext uri="{FF2B5EF4-FFF2-40B4-BE49-F238E27FC236}">
                <a16:creationId xmlns:a16="http://schemas.microsoft.com/office/drawing/2014/main" id="{05263686-8EFC-BC48-A8E9-6852CCDF44B5}"/>
              </a:ext>
            </a:extLst>
          </p:cNvPr>
          <p:cNvGrpSpPr/>
          <p:nvPr/>
        </p:nvGrpSpPr>
        <p:grpSpPr>
          <a:xfrm>
            <a:off x="241247" y="5081846"/>
            <a:ext cx="8598723" cy="1220531"/>
            <a:chOff x="241247" y="5081846"/>
            <a:chExt cx="8598723" cy="1220531"/>
          </a:xfrm>
        </p:grpSpPr>
        <p:grpSp>
          <p:nvGrpSpPr>
            <p:cNvPr id="9" name="グループ化 8">
              <a:extLst>
                <a:ext uri="{FF2B5EF4-FFF2-40B4-BE49-F238E27FC236}">
                  <a16:creationId xmlns:a16="http://schemas.microsoft.com/office/drawing/2014/main" id="{4BC97285-2753-5740-8BA9-FAB9D5C4606D}"/>
                </a:ext>
              </a:extLst>
            </p:cNvPr>
            <p:cNvGrpSpPr/>
            <p:nvPr/>
          </p:nvGrpSpPr>
          <p:grpSpPr>
            <a:xfrm>
              <a:off x="2593295" y="5184954"/>
              <a:ext cx="6246675" cy="1015370"/>
              <a:chOff x="2517387" y="1359668"/>
              <a:chExt cx="6246675" cy="1015370"/>
            </a:xfrm>
          </p:grpSpPr>
          <p:sp>
            <p:nvSpPr>
              <p:cNvPr id="10" name="片側の 2 つの角を丸めた四角形 9">
                <a:extLst>
                  <a:ext uri="{FF2B5EF4-FFF2-40B4-BE49-F238E27FC236}">
                    <a16:creationId xmlns:a16="http://schemas.microsoft.com/office/drawing/2014/main" id="{88A1F74B-2724-9243-BF0A-C2D47E159FB5}"/>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1" name="テキスト ボックス 10">
                <a:extLst>
                  <a:ext uri="{FF2B5EF4-FFF2-40B4-BE49-F238E27FC236}">
                    <a16:creationId xmlns:a16="http://schemas.microsoft.com/office/drawing/2014/main" id="{3BA0398A-56D7-A041-AD48-FCA7359285D2}"/>
                  </a:ext>
                </a:extLst>
              </p:cNvPr>
              <p:cNvSpPr txBox="1"/>
              <p:nvPr userDrawn="1"/>
            </p:nvSpPr>
            <p:spPr>
              <a:xfrm>
                <a:off x="2914564" y="1635994"/>
                <a:ext cx="4132863" cy="461665"/>
              </a:xfrm>
              <a:prstGeom prst="rect">
                <a:avLst/>
              </a:prstGeom>
              <a:noFill/>
            </p:spPr>
            <p:txBody>
              <a:bodyPr wrap="none" rtlCol="0">
                <a:spAutoFit/>
              </a:bodyPr>
              <a:lstStyle/>
              <a:p>
                <a:r>
                  <a:rPr kumimoji="1" lang="en-US" altLang="ja-JP" sz="2400" dirty="0"/>
                  <a:t> •</a:t>
                </a:r>
                <a:r>
                  <a:rPr kumimoji="1" lang="ja-JP" altLang="en-US" sz="2400"/>
                  <a:t>出力信号の</a:t>
                </a:r>
                <a:r>
                  <a:rPr kumimoji="1" lang="en-US" altLang="ja-JP" sz="2400" dirty="0"/>
                  <a:t>SN</a:t>
                </a:r>
                <a:r>
                  <a:rPr kumimoji="1" lang="ja-JP" altLang="en-US" sz="2400"/>
                  <a:t>比による比較</a:t>
                </a:r>
              </a:p>
            </p:txBody>
          </p:sp>
        </p:grpSp>
        <p:grpSp>
          <p:nvGrpSpPr>
            <p:cNvPr id="35" name="グループ化 34">
              <a:extLst>
                <a:ext uri="{FF2B5EF4-FFF2-40B4-BE49-F238E27FC236}">
                  <a16:creationId xmlns:a16="http://schemas.microsoft.com/office/drawing/2014/main" id="{7DA63A9E-D1A8-824D-8368-5E7F6CB35A01}"/>
                </a:ext>
              </a:extLst>
            </p:cNvPr>
            <p:cNvGrpSpPr/>
            <p:nvPr/>
          </p:nvGrpSpPr>
          <p:grpSpPr>
            <a:xfrm>
              <a:off x="241247" y="5081846"/>
              <a:ext cx="2753171" cy="1220531"/>
              <a:chOff x="161394" y="2574783"/>
              <a:chExt cx="2753171" cy="1220531"/>
            </a:xfrm>
            <a:solidFill>
              <a:srgbClr val="0070C0"/>
            </a:solidFill>
          </p:grpSpPr>
          <p:sp>
            <p:nvSpPr>
              <p:cNvPr id="36" name="角丸四角形 35">
                <a:extLst>
                  <a:ext uri="{FF2B5EF4-FFF2-40B4-BE49-F238E27FC236}">
                    <a16:creationId xmlns:a16="http://schemas.microsoft.com/office/drawing/2014/main" id="{9A1DB154-A783-0440-86A3-030A4747C4E2}"/>
                  </a:ext>
                </a:extLst>
              </p:cNvPr>
              <p:cNvSpPr/>
              <p:nvPr userDrawn="1"/>
            </p:nvSpPr>
            <p:spPr>
              <a:xfrm>
                <a:off x="161394" y="2574783"/>
                <a:ext cx="2753171" cy="1220531"/>
              </a:xfrm>
              <a:prstGeom prst="round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37" name="テキスト ボックス 36">
                <a:extLst>
                  <a:ext uri="{FF2B5EF4-FFF2-40B4-BE49-F238E27FC236}">
                    <a16:creationId xmlns:a16="http://schemas.microsoft.com/office/drawing/2014/main" id="{B8FD7D78-ACB9-5643-AD09-FE38037AC4EC}"/>
                  </a:ext>
                </a:extLst>
              </p:cNvPr>
              <p:cNvSpPr txBox="1"/>
              <p:nvPr userDrawn="1"/>
            </p:nvSpPr>
            <p:spPr>
              <a:xfrm>
                <a:off x="198894" y="2954217"/>
                <a:ext cx="2640671" cy="461665"/>
              </a:xfrm>
              <a:prstGeom prst="rect">
                <a:avLst/>
              </a:prstGeom>
              <a:grpFill/>
              <a:ln>
                <a:solidFill>
                  <a:srgbClr val="0070C0"/>
                </a:solidFill>
              </a:ln>
            </p:spPr>
            <p:txBody>
              <a:bodyPr wrap="square" rtlCol="0">
                <a:spAutoFit/>
              </a:bodyPr>
              <a:lstStyle/>
              <a:p>
                <a:pPr algn="ctr"/>
                <a:r>
                  <a:rPr kumimoji="1" lang="ja-JP" altLang="en-US" sz="2400">
                    <a:solidFill>
                      <a:schemeClr val="bg1"/>
                    </a:solidFill>
                    <a:latin typeface="Segoe UI" panose="020B0502040204020203" pitchFamily="34" charset="0"/>
                  </a:rPr>
                  <a:t>シミュレーション</a:t>
                </a:r>
                <a:endParaRPr kumimoji="1" lang="ja-JP" altLang="en-US" sz="2400" b="0" i="0">
                  <a:solidFill>
                    <a:schemeClr val="bg1"/>
                  </a:solidFill>
                  <a:latin typeface="Segoe UI" panose="020B0502040204020203" pitchFamily="34" charset="0"/>
                </a:endParaRPr>
              </a:p>
            </p:txBody>
          </p:sp>
        </p:grpSp>
      </p:grpSp>
      <p:grpSp>
        <p:nvGrpSpPr>
          <p:cNvPr id="4" name="グループ化 3">
            <a:extLst>
              <a:ext uri="{FF2B5EF4-FFF2-40B4-BE49-F238E27FC236}">
                <a16:creationId xmlns:a16="http://schemas.microsoft.com/office/drawing/2014/main" id="{E281C8BB-0BB6-D948-A2DE-D33EA69E11B7}"/>
              </a:ext>
            </a:extLst>
          </p:cNvPr>
          <p:cNvGrpSpPr/>
          <p:nvPr/>
        </p:nvGrpSpPr>
        <p:grpSpPr>
          <a:xfrm>
            <a:off x="245192" y="2350627"/>
            <a:ext cx="8833008" cy="1220531"/>
            <a:chOff x="245192" y="2353273"/>
            <a:chExt cx="8833008" cy="1220531"/>
          </a:xfrm>
        </p:grpSpPr>
        <p:grpSp>
          <p:nvGrpSpPr>
            <p:cNvPr id="28" name="グループ化 27">
              <a:extLst>
                <a:ext uri="{FF2B5EF4-FFF2-40B4-BE49-F238E27FC236}">
                  <a16:creationId xmlns:a16="http://schemas.microsoft.com/office/drawing/2014/main" id="{D986BCFC-5F8A-2E4E-9A0D-AAC3A7D933FB}"/>
                </a:ext>
              </a:extLst>
            </p:cNvPr>
            <p:cNvGrpSpPr/>
            <p:nvPr/>
          </p:nvGrpSpPr>
          <p:grpSpPr>
            <a:xfrm>
              <a:off x="2601184" y="2455852"/>
              <a:ext cx="6477016" cy="1015370"/>
              <a:chOff x="2517387" y="1359668"/>
              <a:chExt cx="6477016" cy="1015370"/>
            </a:xfrm>
          </p:grpSpPr>
          <p:sp>
            <p:nvSpPr>
              <p:cNvPr id="29" name="片側の 2 つの角を丸めた四角形 28">
                <a:extLst>
                  <a:ext uri="{FF2B5EF4-FFF2-40B4-BE49-F238E27FC236}">
                    <a16:creationId xmlns:a16="http://schemas.microsoft.com/office/drawing/2014/main" id="{A303BDB7-B160-2D4F-9974-EE89783F2B1A}"/>
                  </a:ext>
                </a:extLst>
              </p:cNvPr>
              <p:cNvSpPr/>
              <p:nvPr userDrawn="1"/>
            </p:nvSpPr>
            <p:spPr>
              <a:xfrm rot="5400000">
                <a:off x="5133040" y="-1255985"/>
                <a:ext cx="1015370" cy="6246675"/>
              </a:xfrm>
              <a:prstGeom prst="round2SameRect">
                <a:avLst/>
              </a:prstGeom>
              <a:solidFill>
                <a:srgbClr val="D5D9EC"/>
              </a:solidFill>
              <a:ln>
                <a:solidFill>
                  <a:srgbClr val="D5D9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0" name="テキスト ボックス 29">
                <a:extLst>
                  <a:ext uri="{FF2B5EF4-FFF2-40B4-BE49-F238E27FC236}">
                    <a16:creationId xmlns:a16="http://schemas.microsoft.com/office/drawing/2014/main" id="{D1088237-8370-1641-BD02-67657E10E184}"/>
                  </a:ext>
                </a:extLst>
              </p:cNvPr>
              <p:cNvSpPr txBox="1"/>
              <p:nvPr userDrawn="1"/>
            </p:nvSpPr>
            <p:spPr>
              <a:xfrm>
                <a:off x="2909083" y="1636519"/>
                <a:ext cx="6085320" cy="461665"/>
              </a:xfrm>
              <a:prstGeom prst="rect">
                <a:avLst/>
              </a:prstGeom>
              <a:noFill/>
            </p:spPr>
            <p:txBody>
              <a:bodyPr wrap="none" rtlCol="0">
                <a:spAutoFit/>
              </a:bodyPr>
              <a:lstStyle/>
              <a:p>
                <a:r>
                  <a:rPr kumimoji="1" lang="en-US" altLang="ja-JP" sz="2400" dirty="0"/>
                  <a:t> •</a:t>
                </a:r>
                <a:r>
                  <a:rPr kumimoji="1" lang="ja-JP" altLang="en-US" sz="2400"/>
                  <a:t>前段の特性を考慮したヒルベルト変換器</a:t>
                </a:r>
              </a:p>
            </p:txBody>
          </p:sp>
        </p:grpSp>
        <p:grpSp>
          <p:nvGrpSpPr>
            <p:cNvPr id="31" name="グループ化 30">
              <a:extLst>
                <a:ext uri="{FF2B5EF4-FFF2-40B4-BE49-F238E27FC236}">
                  <a16:creationId xmlns:a16="http://schemas.microsoft.com/office/drawing/2014/main" id="{63C69674-DB92-D143-81A0-1BB38F8EE5B0}"/>
                </a:ext>
              </a:extLst>
            </p:cNvPr>
            <p:cNvGrpSpPr/>
            <p:nvPr/>
          </p:nvGrpSpPr>
          <p:grpSpPr>
            <a:xfrm>
              <a:off x="245192" y="2353273"/>
              <a:ext cx="2753171" cy="1220531"/>
              <a:chOff x="161394" y="2574783"/>
              <a:chExt cx="2753171" cy="1220531"/>
            </a:xfrm>
            <a:solidFill>
              <a:srgbClr val="0070C0"/>
            </a:solidFill>
          </p:grpSpPr>
          <p:sp>
            <p:nvSpPr>
              <p:cNvPr id="38" name="角丸四角形 37">
                <a:extLst>
                  <a:ext uri="{FF2B5EF4-FFF2-40B4-BE49-F238E27FC236}">
                    <a16:creationId xmlns:a16="http://schemas.microsoft.com/office/drawing/2014/main" id="{A2CF4BC8-E59F-914C-82D9-672CADA8228F}"/>
                  </a:ext>
                </a:extLst>
              </p:cNvPr>
              <p:cNvSpPr/>
              <p:nvPr userDrawn="1"/>
            </p:nvSpPr>
            <p:spPr>
              <a:xfrm>
                <a:off x="161394" y="2574783"/>
                <a:ext cx="2753171" cy="1220531"/>
              </a:xfrm>
              <a:prstGeom prst="round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i="0">
                  <a:latin typeface="Segoe UI" panose="020B0502040204020203" pitchFamily="34" charset="0"/>
                </a:endParaRPr>
              </a:p>
            </p:txBody>
          </p:sp>
          <p:sp>
            <p:nvSpPr>
              <p:cNvPr id="39" name="テキスト ボックス 38">
                <a:extLst>
                  <a:ext uri="{FF2B5EF4-FFF2-40B4-BE49-F238E27FC236}">
                    <a16:creationId xmlns:a16="http://schemas.microsoft.com/office/drawing/2014/main" id="{208F7512-D792-DD4E-A3E2-A830338B3594}"/>
                  </a:ext>
                </a:extLst>
              </p:cNvPr>
              <p:cNvSpPr txBox="1"/>
              <p:nvPr userDrawn="1"/>
            </p:nvSpPr>
            <p:spPr>
              <a:xfrm>
                <a:off x="317860" y="2892659"/>
                <a:ext cx="2440237" cy="584775"/>
              </a:xfrm>
              <a:prstGeom prst="rect">
                <a:avLst/>
              </a:prstGeom>
              <a:grpFill/>
              <a:ln>
                <a:solidFill>
                  <a:srgbClr val="0070C0"/>
                </a:solidFill>
              </a:ln>
            </p:spPr>
            <p:txBody>
              <a:bodyPr wrap="square" rtlCol="0">
                <a:spAutoFit/>
              </a:bodyPr>
              <a:lstStyle/>
              <a:p>
                <a:pPr algn="ctr"/>
                <a:r>
                  <a:rPr kumimoji="1" lang="ja-JP" altLang="en-US" sz="3200" b="0" i="0">
                    <a:solidFill>
                      <a:schemeClr val="bg1"/>
                    </a:solidFill>
                    <a:latin typeface="Segoe UI" panose="020B0502040204020203" pitchFamily="34" charset="0"/>
                  </a:rPr>
                  <a:t>目的</a:t>
                </a:r>
              </a:p>
            </p:txBody>
          </p:sp>
        </p:grpSp>
      </p:grpSp>
    </p:spTree>
    <p:extLst>
      <p:ext uri="{BB962C8B-B14F-4D97-AF65-F5344CB8AC3E}">
        <p14:creationId xmlns:p14="http://schemas.microsoft.com/office/powerpoint/2010/main" val="152628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8B396E-D3E8-E24D-A2FD-D99075511D4D}"/>
              </a:ext>
            </a:extLst>
          </p:cNvPr>
          <p:cNvSpPr>
            <a:spLocks noGrp="1"/>
          </p:cNvSpPr>
          <p:nvPr>
            <p:ph type="title"/>
          </p:nvPr>
        </p:nvSpPr>
        <p:spPr>
          <a:xfrm>
            <a:off x="858855" y="3338562"/>
            <a:ext cx="7426289" cy="679984"/>
          </a:xfrm>
        </p:spPr>
        <p:txBody>
          <a:bodyPr>
            <a:normAutofit/>
          </a:bodyPr>
          <a:lstStyle/>
          <a:p>
            <a:pPr algn="ctr"/>
            <a:r>
              <a:rPr kumimoji="1" lang="ja-JP" altLang="en-US"/>
              <a:t>ご静聴ありがとうございました</a:t>
            </a:r>
          </a:p>
        </p:txBody>
      </p:sp>
    </p:spTree>
    <p:extLst>
      <p:ext uri="{BB962C8B-B14F-4D97-AF65-F5344CB8AC3E}">
        <p14:creationId xmlns:p14="http://schemas.microsoft.com/office/powerpoint/2010/main" val="410334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70B649-FC7F-0448-A99B-57ECA2CC9A11}"/>
              </a:ext>
            </a:extLst>
          </p:cNvPr>
          <p:cNvSpPr>
            <a:spLocks noGrp="1"/>
          </p:cNvSpPr>
          <p:nvPr>
            <p:ph type="title"/>
          </p:nvPr>
        </p:nvSpPr>
        <p:spPr/>
        <p:txBody>
          <a:bodyPr/>
          <a:lstStyle/>
          <a:p>
            <a:r>
              <a:rPr kumimoji="1" lang="ja-JP" altLang="en-US"/>
              <a:t>補足スライド</a:t>
            </a:r>
          </a:p>
        </p:txBody>
      </p:sp>
      <p:sp>
        <p:nvSpPr>
          <p:cNvPr id="4" name="テキスト ボックス 3">
            <a:extLst>
              <a:ext uri="{FF2B5EF4-FFF2-40B4-BE49-F238E27FC236}">
                <a16:creationId xmlns:a16="http://schemas.microsoft.com/office/drawing/2014/main" id="{760FC3D8-8F2F-894A-8F77-CE5C220A9BC4}"/>
              </a:ext>
            </a:extLst>
          </p:cNvPr>
          <p:cNvSpPr txBox="1"/>
          <p:nvPr/>
        </p:nvSpPr>
        <p:spPr>
          <a:xfrm>
            <a:off x="257930" y="1611087"/>
            <a:ext cx="1980029" cy="523220"/>
          </a:xfrm>
          <a:prstGeom prst="rect">
            <a:avLst/>
          </a:prstGeom>
          <a:noFill/>
        </p:spPr>
        <p:txBody>
          <a:bodyPr wrap="none" rtlCol="0">
            <a:spAutoFit/>
          </a:bodyPr>
          <a:lstStyle/>
          <a:p>
            <a:r>
              <a:rPr kumimoji="1" lang="ja-JP" altLang="en-US" sz="2800"/>
              <a:t>ノイズなし</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38DD28-2DF1-6A43-B8C8-A3CDC9248CC3}"/>
                  </a:ext>
                </a:extLst>
              </p:cNvPr>
              <p:cNvSpPr txBox="1"/>
              <p:nvPr/>
            </p:nvSpPr>
            <p:spPr>
              <a:xfrm>
                <a:off x="2237959" y="1611087"/>
                <a:ext cx="15327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246.365</m:t>
                      </m:r>
                    </m:oMath>
                  </m:oMathPara>
                </a14:m>
                <a:endParaRPr kumimoji="1" lang="ja-JP" altLang="en-US" sz="2800"/>
              </a:p>
            </p:txBody>
          </p:sp>
        </mc:Choice>
        <mc:Fallback xmlns="">
          <p:sp>
            <p:nvSpPr>
              <p:cNvPr id="61" name="テキスト ボックス 60">
                <a:extLst>
                  <a:ext uri="{FF2B5EF4-FFF2-40B4-BE49-F238E27FC236}">
                    <a16:creationId xmlns:a16="http://schemas.microsoft.com/office/drawing/2014/main" id="{DE38DD28-2DF1-6A43-B8C8-A3CDC9248CC3}"/>
                  </a:ext>
                </a:extLst>
              </p:cNvPr>
              <p:cNvSpPr txBox="1">
                <a:spLocks noRot="1" noChangeAspect="1" noMove="1" noResize="1" noEditPoints="1" noAdjustHandles="1" noChangeArrowheads="1" noChangeShapeType="1" noTextEdit="1"/>
              </p:cNvSpPr>
              <p:nvPr/>
            </p:nvSpPr>
            <p:spPr>
              <a:xfrm>
                <a:off x="2237959" y="1611087"/>
                <a:ext cx="1532792"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58733D8-2FBE-F241-BAE5-86459ECEA83F}"/>
                  </a:ext>
                </a:extLst>
              </p:cNvPr>
              <p:cNvSpPr txBox="1"/>
              <p:nvPr/>
            </p:nvSpPr>
            <p:spPr>
              <a:xfrm>
                <a:off x="3770751" y="1611087"/>
                <a:ext cx="15327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246.407</m:t>
                      </m:r>
                    </m:oMath>
                  </m:oMathPara>
                </a14:m>
                <a:endParaRPr kumimoji="1" lang="ja-JP" altLang="en-US" sz="2800"/>
              </a:p>
            </p:txBody>
          </p:sp>
        </mc:Choice>
        <mc:Fallback xmlns="">
          <p:sp>
            <p:nvSpPr>
              <p:cNvPr id="62" name="テキスト ボックス 61">
                <a:extLst>
                  <a:ext uri="{FF2B5EF4-FFF2-40B4-BE49-F238E27FC236}">
                    <a16:creationId xmlns:a16="http://schemas.microsoft.com/office/drawing/2014/main" id="{958733D8-2FBE-F241-BAE5-86459ECEA83F}"/>
                  </a:ext>
                </a:extLst>
              </p:cNvPr>
              <p:cNvSpPr txBox="1">
                <a:spLocks noRot="1" noChangeAspect="1" noMove="1" noResize="1" noEditPoints="1" noAdjustHandles="1" noChangeArrowheads="1" noChangeShapeType="1" noTextEdit="1"/>
              </p:cNvSpPr>
              <p:nvPr/>
            </p:nvSpPr>
            <p:spPr>
              <a:xfrm>
                <a:off x="3770751" y="1611087"/>
                <a:ext cx="1532792" cy="523220"/>
              </a:xfrm>
              <a:prstGeom prst="rect">
                <a:avLst/>
              </a:prstGeom>
              <a:blipFill>
                <a:blip r:embed="rId3"/>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6C29A640-072F-0D4E-90DD-67C994A7B04C}"/>
              </a:ext>
            </a:extLst>
          </p:cNvPr>
          <p:cNvSpPr txBox="1"/>
          <p:nvPr/>
        </p:nvSpPr>
        <p:spPr>
          <a:xfrm>
            <a:off x="2552949" y="1087867"/>
            <a:ext cx="902811" cy="523220"/>
          </a:xfrm>
          <a:prstGeom prst="rect">
            <a:avLst/>
          </a:prstGeom>
          <a:noFill/>
        </p:spPr>
        <p:txBody>
          <a:bodyPr wrap="none" rtlCol="0">
            <a:spAutoFit/>
          </a:bodyPr>
          <a:lstStyle/>
          <a:p>
            <a:r>
              <a:rPr kumimoji="1" lang="ja-JP" altLang="en-US" sz="2800"/>
              <a:t>比較</a:t>
            </a:r>
          </a:p>
        </p:txBody>
      </p:sp>
      <p:sp>
        <p:nvSpPr>
          <p:cNvPr id="64" name="テキスト ボックス 63">
            <a:extLst>
              <a:ext uri="{FF2B5EF4-FFF2-40B4-BE49-F238E27FC236}">
                <a16:creationId xmlns:a16="http://schemas.microsoft.com/office/drawing/2014/main" id="{0E7651D0-726E-D642-B29C-44600285B27D}"/>
              </a:ext>
            </a:extLst>
          </p:cNvPr>
          <p:cNvSpPr txBox="1"/>
          <p:nvPr/>
        </p:nvSpPr>
        <p:spPr>
          <a:xfrm>
            <a:off x="4085741" y="1087867"/>
            <a:ext cx="902811" cy="523220"/>
          </a:xfrm>
          <a:prstGeom prst="rect">
            <a:avLst/>
          </a:prstGeom>
          <a:noFill/>
        </p:spPr>
        <p:txBody>
          <a:bodyPr wrap="none" rtlCol="0">
            <a:spAutoFit/>
          </a:bodyPr>
          <a:lstStyle/>
          <a:p>
            <a:r>
              <a:rPr kumimoji="1" lang="ja-JP" altLang="en-US" sz="2800"/>
              <a:t>提案</a:t>
            </a:r>
          </a:p>
        </p:txBody>
      </p:sp>
    </p:spTree>
    <p:extLst>
      <p:ext uri="{BB962C8B-B14F-4D97-AF65-F5344CB8AC3E}">
        <p14:creationId xmlns:p14="http://schemas.microsoft.com/office/powerpoint/2010/main" val="2566182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8D749-E60F-6A42-A7A6-76C775206C82}"/>
              </a:ext>
            </a:extLst>
          </p:cNvPr>
          <p:cNvSpPr>
            <a:spLocks noGrp="1"/>
          </p:cNvSpPr>
          <p:nvPr>
            <p:ph type="title"/>
          </p:nvPr>
        </p:nvSpPr>
        <p:spPr/>
        <p:txBody>
          <a:bodyPr>
            <a:normAutofit/>
          </a:bodyPr>
          <a:lstStyle/>
          <a:p>
            <a:r>
              <a:rPr kumimoji="1" lang="ja-JP" altLang="en-US"/>
              <a:t>提案法</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1581C4-4D5C-3A44-9516-D3BDA2855FBF}"/>
                  </a:ext>
                </a:extLst>
              </p:cNvPr>
              <p:cNvSpPr txBox="1"/>
              <p:nvPr/>
            </p:nvSpPr>
            <p:spPr>
              <a:xfrm>
                <a:off x="3149710" y="1118452"/>
                <a:ext cx="3382932" cy="1131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𝑁</m:t>
                          </m:r>
                        </m:sup>
                        <m:e>
                          <m:r>
                            <a:rPr kumimoji="1" lang="en-US" altLang="ja-JP" sz="2400" b="0" i="1" smtClean="0">
                              <a:latin typeface="Cambria Math" panose="02040503050406030204" pitchFamily="18" charset="0"/>
                            </a:rPr>
                            <m:t>h</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e>
                          </m:d>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𝑛</m:t>
                              </m:r>
                            </m:sup>
                          </m:sSup>
                        </m:e>
                      </m:nary>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5B1581C4-4D5C-3A44-9516-D3BDA2855FBF}"/>
                  </a:ext>
                </a:extLst>
              </p:cNvPr>
              <p:cNvSpPr txBox="1">
                <a:spLocks noRot="1" noChangeAspect="1" noMove="1" noResize="1" noEditPoints="1" noAdjustHandles="1" noChangeArrowheads="1" noChangeShapeType="1" noTextEdit="1"/>
              </p:cNvSpPr>
              <p:nvPr/>
            </p:nvSpPr>
            <p:spPr>
              <a:xfrm>
                <a:off x="3149710" y="1118452"/>
                <a:ext cx="3382932" cy="1131143"/>
              </a:xfrm>
              <a:prstGeom prst="rect">
                <a:avLst/>
              </a:prstGeom>
              <a:blipFill>
                <a:blip r:embed="rId3"/>
                <a:stretch>
                  <a:fillRect t="-100000" b="-1549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08F436-85E9-884E-A794-6BD8D0C48913}"/>
                  </a:ext>
                </a:extLst>
              </p:cNvPr>
              <p:cNvSpPr txBox="1"/>
              <p:nvPr/>
            </p:nvSpPr>
            <p:spPr>
              <a:xfrm>
                <a:off x="279817" y="763456"/>
                <a:ext cx="4188454"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次</a:t>
                </a:r>
                <a:r>
                  <a:rPr kumimoji="1" lang="en-US" altLang="ja-JP" sz="2400" dirty="0"/>
                  <a:t>FIR</a:t>
                </a:r>
                <a:r>
                  <a:rPr kumimoji="1" lang="ja-JP" altLang="en-US" sz="2400"/>
                  <a:t>フィルタの周波数応答</a:t>
                </a:r>
              </a:p>
            </p:txBody>
          </p:sp>
        </mc:Choice>
        <mc:Fallback xmlns="">
          <p:sp>
            <p:nvSpPr>
              <p:cNvPr id="17" name="テキスト ボックス 16">
                <a:extLst>
                  <a:ext uri="{FF2B5EF4-FFF2-40B4-BE49-F238E27FC236}">
                    <a16:creationId xmlns:a16="http://schemas.microsoft.com/office/drawing/2014/main" id="{1708F436-85E9-884E-A794-6BD8D0C48913}"/>
                  </a:ext>
                </a:extLst>
              </p:cNvPr>
              <p:cNvSpPr txBox="1">
                <a:spLocks noRot="1" noChangeAspect="1" noMove="1" noResize="1" noEditPoints="1" noAdjustHandles="1" noChangeArrowheads="1" noChangeShapeType="1" noTextEdit="1"/>
              </p:cNvSpPr>
              <p:nvPr/>
            </p:nvSpPr>
            <p:spPr>
              <a:xfrm>
                <a:off x="279817" y="763456"/>
                <a:ext cx="4188454" cy="461665"/>
              </a:xfrm>
              <a:prstGeom prst="rect">
                <a:avLst/>
              </a:prstGeom>
              <a:blipFill>
                <a:blip r:embed="rId4"/>
                <a:stretch>
                  <a:fillRect l="-303" t="-13514" r="-1515" b="-29730"/>
                </a:stretch>
              </a:blipFill>
            </p:spPr>
            <p:txBody>
              <a:bodyPr/>
              <a:lstStyle/>
              <a:p>
                <a:r>
                  <a:rPr lang="ja-JP" altLang="en-US">
                    <a:noFill/>
                  </a:rPr>
                  <a:t> </a:t>
                </a:r>
              </a:p>
            </p:txBody>
          </p:sp>
        </mc:Fallback>
      </mc:AlternateContent>
      <p:grpSp>
        <p:nvGrpSpPr>
          <p:cNvPr id="18" name="グループ化 17">
            <a:extLst>
              <a:ext uri="{FF2B5EF4-FFF2-40B4-BE49-F238E27FC236}">
                <a16:creationId xmlns:a16="http://schemas.microsoft.com/office/drawing/2014/main" id="{9A1B90AC-F0FA-1D4A-AE80-B0239F93320D}"/>
              </a:ext>
            </a:extLst>
          </p:cNvPr>
          <p:cNvGrpSpPr/>
          <p:nvPr/>
        </p:nvGrpSpPr>
        <p:grpSpPr>
          <a:xfrm>
            <a:off x="-2162432" y="8233194"/>
            <a:ext cx="8087636" cy="1515532"/>
            <a:chOff x="0" y="4802714"/>
            <a:chExt cx="8087636" cy="1515532"/>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2291B35-7BC8-F84F-BB28-9D7638F6B9A8}"/>
                    </a:ext>
                  </a:extLst>
                </p:cNvPr>
                <p:cNvSpPr txBox="1"/>
                <p:nvPr/>
              </p:nvSpPr>
              <p:spPr>
                <a:xfrm>
                  <a:off x="163457" y="4802714"/>
                  <a:ext cx="4424481" cy="461665"/>
                </a:xfrm>
                <a:prstGeom prst="rect">
                  <a:avLst/>
                </a:prstGeom>
                <a:noFill/>
              </p:spPr>
              <p:txBody>
                <a:bodyPr wrap="none" rtlCol="0">
                  <a:spAutoFit/>
                </a:bodyPr>
                <a:lstStyle/>
                <a:p>
                  <a:r>
                    <a:rPr kumimoji="1" lang="ja-JP" altLang="en-US" sz="2400"/>
                    <a:t>フィルタの周波数応答</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m:rPr>
                              <m:sty m:val="p"/>
                            </m:rPr>
                            <a:rPr kumimoji="1" lang="en-US" altLang="ja-JP" sz="2400" b="0" i="0" smtClean="0">
                              <a:latin typeface="Cambria Math" panose="02040503050406030204" pitchFamily="18" charset="0"/>
                            </a:rPr>
                            <m:t>nHT</m:t>
                          </m:r>
                        </m:sub>
                      </m:sSub>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0" smtClean="0">
                          <a:latin typeface="Cambria Math" panose="02040503050406030204" pitchFamily="18" charset="0"/>
                        </a:rPr>
                        <m:t>)</m:t>
                      </m:r>
                    </m:oMath>
                  </a14:m>
                  <a:endParaRPr kumimoji="1" lang="ja-JP" altLang="en-US" sz="2400"/>
                </a:p>
              </p:txBody>
            </p:sp>
          </mc:Choice>
          <mc:Fallback xmlns="">
            <p:sp>
              <p:nvSpPr>
                <p:cNvPr id="19" name="テキスト ボックス 18">
                  <a:extLst>
                    <a:ext uri="{FF2B5EF4-FFF2-40B4-BE49-F238E27FC236}">
                      <a16:creationId xmlns:a16="http://schemas.microsoft.com/office/drawing/2014/main" id="{52291B35-7BC8-F84F-BB28-9D7638F6B9A8}"/>
                    </a:ext>
                  </a:extLst>
                </p:cNvPr>
                <p:cNvSpPr txBox="1">
                  <a:spLocks noRot="1" noChangeAspect="1" noMove="1" noResize="1" noEditPoints="1" noAdjustHandles="1" noChangeArrowheads="1" noChangeShapeType="1" noTextEdit="1"/>
                </p:cNvSpPr>
                <p:nvPr/>
              </p:nvSpPr>
              <p:spPr>
                <a:xfrm>
                  <a:off x="163457" y="4802714"/>
                  <a:ext cx="4424481" cy="461665"/>
                </a:xfrm>
                <a:prstGeom prst="rect">
                  <a:avLst/>
                </a:prstGeom>
                <a:blipFill>
                  <a:blip r:embed="rId8"/>
                  <a:stretch>
                    <a:fillRect l="-2000" t="-7895"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DB0E7ED3-7F3A-0A49-AA68-B80CC3B995EF}"/>
                    </a:ext>
                  </a:extLst>
                </p:cNvPr>
                <p:cNvSpPr/>
                <p:nvPr/>
              </p:nvSpPr>
              <p:spPr>
                <a:xfrm>
                  <a:off x="0" y="5170881"/>
                  <a:ext cx="8087636" cy="11473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a:latin typeface="Cambria Math" panose="02040503050406030204" pitchFamily="18" charset="0"/>
                              </a:rPr>
                            </m:ctrlPr>
                          </m:naryPr>
                          <m:sub>
                            <m:r>
                              <a:rPr kumimoji="1" lang="en-US" altLang="ja-JP" sz="2400" i="1">
                                <a:latin typeface="Cambria Math" panose="02040503050406030204" pitchFamily="18" charset="0"/>
                              </a:rPr>
                              <m:t>𝑖</m:t>
                            </m:r>
                            <m:r>
                              <a:rPr kumimoji="1" lang="en-US" altLang="ja-JP" sz="2400" i="1">
                                <a:latin typeface="Cambria Math" panose="02040503050406030204" pitchFamily="18" charset="0"/>
                              </a:rPr>
                              <m:t>=1</m:t>
                            </m:r>
                          </m:sub>
                          <m:sup>
                            <m:r>
                              <a:rPr kumimoji="1" lang="en-US" altLang="ja-JP" sz="2400" i="1">
                                <a:latin typeface="Cambria Math" panose="02040503050406030204" pitchFamily="18" charset="0"/>
                              </a:rPr>
                              <m:t>𝐵</m:t>
                            </m:r>
                          </m:sup>
                          <m:e>
                            <m:d>
                              <m:dPr>
                                <m:begChr m:val="{"/>
                                <m:endChr m:val="}"/>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1−2</m:t>
                                </m:r>
                                <m:func>
                                  <m:funcPr>
                                    <m:ctrlPr>
                                      <a:rPr kumimoji="1" lang="en-US" altLang="ja-JP" sz="2400" i="1">
                                        <a:latin typeface="Cambria Math" panose="02040503050406030204" pitchFamily="18" charset="0"/>
                                      </a:rPr>
                                    </m:ctrlPr>
                                  </m:funcPr>
                                  <m:fName>
                                    <m:r>
                                      <m:rPr>
                                        <m:sty m:val="p"/>
                                      </m:rPr>
                                      <a:rPr kumimoji="1" lang="en-US" altLang="ja-JP" sz="2400">
                                        <a:latin typeface="Cambria Math" panose="02040503050406030204" pitchFamily="18" charset="0"/>
                                      </a:rPr>
                                      <m:t>cos</m:t>
                                    </m:r>
                                  </m:fName>
                                  <m:e>
                                    <m:d>
                                      <m:dPr>
                                        <m:ctrlPr>
                                          <a:rPr kumimoji="1" lang="en-US" altLang="ja-JP" sz="2400" i="1">
                                            <a:latin typeface="Cambria Math" panose="02040503050406030204" pitchFamily="18" charset="0"/>
                                          </a:rPr>
                                        </m:ctrlPr>
                                      </m:dP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𝜔</m:t>
                                            </m:r>
                                          </m:e>
                                          <m:sub>
                                            <m:r>
                                              <a:rPr kumimoji="1" lang="en-US" altLang="ja-JP" sz="2400" i="1">
                                                <a:latin typeface="Cambria Math" panose="02040503050406030204" pitchFamily="18" charset="0"/>
                                              </a:rPr>
                                              <m:t>𝑏𝑖</m:t>
                                            </m:r>
                                          </m:sub>
                                        </m:sSub>
                                      </m:e>
                                    </m:d>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𝑒</m:t>
                                        </m:r>
                                      </m:e>
                                      <m:sup>
                                        <m:r>
                                          <a:rPr kumimoji="1" lang="en-US" altLang="ja-JP" sz="2400" i="1">
                                            <a:latin typeface="Cambria Math" panose="02040503050406030204" pitchFamily="18" charset="0"/>
                                          </a:rPr>
                                          <m:t>−</m:t>
                                        </m:r>
                                        <m:r>
                                          <a:rPr kumimoji="1" lang="en-US" altLang="ja-JP" sz="2400" i="1">
                                            <a:latin typeface="Cambria Math" panose="02040503050406030204" pitchFamily="18" charset="0"/>
                                          </a:rPr>
                                          <m:t>𝑗</m:t>
                                        </m:r>
                                        <m:r>
                                          <a:rPr kumimoji="1" lang="en-US" altLang="ja-JP" sz="2400" i="1">
                                            <a:latin typeface="Cambria Math" panose="02040503050406030204" pitchFamily="18" charset="0"/>
                                          </a:rPr>
                                          <m:t>𝜔</m:t>
                                        </m:r>
                                      </m:sup>
                                    </m:sSup>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𝑒</m:t>
                                        </m:r>
                                      </m:e>
                                      <m:sup>
                                        <m:r>
                                          <a:rPr kumimoji="1" lang="en-US" altLang="ja-JP" sz="2400" i="1">
                                            <a:latin typeface="Cambria Math" panose="02040503050406030204" pitchFamily="18" charset="0"/>
                                          </a:rPr>
                                          <m:t>−2</m:t>
                                        </m:r>
                                        <m:r>
                                          <a:rPr kumimoji="1" lang="en-US" altLang="ja-JP" sz="2400" i="1">
                                            <a:latin typeface="Cambria Math" panose="02040503050406030204" pitchFamily="18" charset="0"/>
                                          </a:rPr>
                                          <m:t>𝑗</m:t>
                                        </m:r>
                                        <m:r>
                                          <a:rPr kumimoji="1" lang="en-US" altLang="ja-JP" sz="2400" i="1">
                                            <a:latin typeface="Cambria Math" panose="02040503050406030204" pitchFamily="18" charset="0"/>
                                          </a:rPr>
                                          <m:t>𝜔</m:t>
                                        </m:r>
                                      </m:sup>
                                    </m:sSup>
                                  </m:e>
                                </m:func>
                              </m:e>
                            </m:d>
                          </m:e>
                        </m:nary>
                        <m:nary>
                          <m:naryPr>
                            <m:chr m:val="∑"/>
                            <m:ctrlPr>
                              <a:rPr kumimoji="1" lang="en-US" altLang="ja-JP" sz="2400" i="1">
                                <a:latin typeface="Cambria Math" panose="02040503050406030204" pitchFamily="18" charset="0"/>
                              </a:rPr>
                            </m:ctrlPr>
                          </m:naryPr>
                          <m:sub>
                            <m:r>
                              <a:rPr kumimoji="1" lang="en-US" altLang="ja-JP" sz="2400" i="1">
                                <a:latin typeface="Cambria Math" panose="02040503050406030204" pitchFamily="18" charset="0"/>
                              </a:rPr>
                              <m:t>𝑘</m:t>
                            </m:r>
                            <m:r>
                              <a:rPr kumimoji="1" lang="en-US" altLang="ja-JP" sz="2400" i="1">
                                <a:latin typeface="Cambria Math" panose="02040503050406030204" pitchFamily="18" charset="0"/>
                              </a:rPr>
                              <m:t>=0</m:t>
                            </m:r>
                          </m:sub>
                          <m:sup>
                            <m:r>
                              <a:rPr kumimoji="1" lang="en-US" altLang="ja-JP" sz="2400" i="1">
                                <a:latin typeface="Cambria Math" panose="02040503050406030204" pitchFamily="18" charset="0"/>
                              </a:rPr>
                              <m:t>2(</m:t>
                            </m:r>
                            <m:r>
                              <a:rPr kumimoji="1" lang="en-US" altLang="ja-JP" sz="2400" i="1">
                                <a:latin typeface="Cambria Math" panose="02040503050406030204" pitchFamily="18" charset="0"/>
                              </a:rPr>
                              <m:t>𝑀</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𝐵</m:t>
                            </m:r>
                            <m:r>
                              <a:rPr kumimoji="1" lang="en-US" altLang="ja-JP" sz="2400" i="1">
                                <a:latin typeface="Cambria Math" panose="02040503050406030204" pitchFamily="18" charset="0"/>
                              </a:rPr>
                              <m:t>)</m:t>
                            </m:r>
                          </m:sup>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h</m:t>
                                </m:r>
                              </m:e>
                              <m:sub>
                                <m:r>
                                  <m:rPr>
                                    <m:sty m:val="p"/>
                                  </m:rPr>
                                  <a:rPr kumimoji="1" lang="en-US" altLang="ja-JP" sz="2400">
                                    <a:latin typeface="Cambria Math" panose="02040503050406030204" pitchFamily="18" charset="0"/>
                                  </a:rPr>
                                  <m:t>ht</m:t>
                                </m:r>
                              </m:sub>
                            </m:sSub>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𝑘</m:t>
                                </m:r>
                              </m:e>
                            </m:d>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𝑒</m:t>
                                </m:r>
                              </m:e>
                              <m:sup>
                                <m:r>
                                  <a:rPr kumimoji="1" lang="en-US" altLang="ja-JP" sz="2400" i="1">
                                    <a:latin typeface="Cambria Math" panose="02040503050406030204" pitchFamily="18" charset="0"/>
                                  </a:rPr>
                                  <m:t>−</m:t>
                                </m:r>
                                <m:r>
                                  <a:rPr kumimoji="1" lang="en-US" altLang="ja-JP" sz="2400" i="1">
                                    <a:latin typeface="Cambria Math" panose="02040503050406030204" pitchFamily="18" charset="0"/>
                                  </a:rPr>
                                  <m:t>𝑗</m:t>
                                </m:r>
                                <m:r>
                                  <a:rPr kumimoji="1" lang="en-US" altLang="ja-JP" sz="2400" i="1">
                                    <a:latin typeface="Cambria Math" panose="02040503050406030204" pitchFamily="18" charset="0"/>
                                  </a:rPr>
                                  <m:t>𝜔</m:t>
                                </m:r>
                                <m:r>
                                  <a:rPr kumimoji="1" lang="en-US" altLang="ja-JP" sz="2400" i="1">
                                    <a:latin typeface="Cambria Math" panose="02040503050406030204" pitchFamily="18" charset="0"/>
                                  </a:rPr>
                                  <m:t>𝑘</m:t>
                                </m:r>
                              </m:sup>
                            </m:sSup>
                          </m:e>
                        </m:nary>
                      </m:oMath>
                    </m:oMathPara>
                  </a14:m>
                  <a:endParaRPr lang="ja-JP" altLang="en-US" sz="2400"/>
                </a:p>
              </p:txBody>
            </p:sp>
          </mc:Choice>
          <mc:Fallback xmlns="">
            <p:sp>
              <p:nvSpPr>
                <p:cNvPr id="20" name="正方形/長方形 19">
                  <a:extLst>
                    <a:ext uri="{FF2B5EF4-FFF2-40B4-BE49-F238E27FC236}">
                      <a16:creationId xmlns:a16="http://schemas.microsoft.com/office/drawing/2014/main" id="{DB0E7ED3-7F3A-0A49-AA68-B80CC3B995EF}"/>
                    </a:ext>
                  </a:extLst>
                </p:cNvPr>
                <p:cNvSpPr>
                  <a:spLocks noRot="1" noChangeAspect="1" noMove="1" noResize="1" noEditPoints="1" noAdjustHandles="1" noChangeArrowheads="1" noChangeShapeType="1" noTextEdit="1"/>
                </p:cNvSpPr>
                <p:nvPr/>
              </p:nvSpPr>
              <p:spPr>
                <a:xfrm>
                  <a:off x="0" y="5170881"/>
                  <a:ext cx="8087636" cy="1147365"/>
                </a:xfrm>
                <a:prstGeom prst="rect">
                  <a:avLst/>
                </a:prstGeom>
                <a:blipFill>
                  <a:blip r:embed="rId9"/>
                  <a:stretch>
                    <a:fillRect l="-6897" t="-98901" b="-156044"/>
                  </a:stretch>
                </a:blipFill>
              </p:spPr>
              <p:txBody>
                <a:bodyPr/>
                <a:lstStyle/>
                <a:p>
                  <a:r>
                    <a:rPr lang="ja-JP" altLang="en-US">
                      <a:noFill/>
                    </a:rPr>
                    <a:t> </a:t>
                  </a:r>
                </a:p>
              </p:txBody>
            </p:sp>
          </mc:Fallback>
        </mc:AlternateContent>
      </p:grpSp>
      <p:grpSp>
        <p:nvGrpSpPr>
          <p:cNvPr id="35" name="グループ化 34">
            <a:extLst>
              <a:ext uri="{FF2B5EF4-FFF2-40B4-BE49-F238E27FC236}">
                <a16:creationId xmlns:a16="http://schemas.microsoft.com/office/drawing/2014/main" id="{AE284CF1-5BB3-8443-A383-C7199810B794}"/>
              </a:ext>
            </a:extLst>
          </p:cNvPr>
          <p:cNvGrpSpPr/>
          <p:nvPr/>
        </p:nvGrpSpPr>
        <p:grpSpPr>
          <a:xfrm>
            <a:off x="233363" y="2373474"/>
            <a:ext cx="4281362" cy="3930147"/>
            <a:chOff x="516827" y="1811648"/>
            <a:chExt cx="4281362" cy="3930147"/>
          </a:xfrm>
        </p:grpSpPr>
        <p:sp>
          <p:nvSpPr>
            <p:cNvPr id="34" name="角丸四角形 4">
              <a:extLst>
                <a:ext uri="{FF2B5EF4-FFF2-40B4-BE49-F238E27FC236}">
                  <a16:creationId xmlns:a16="http://schemas.microsoft.com/office/drawing/2014/main" id="{0F0352FB-8A37-F440-8E56-53873235A6B4}"/>
                </a:ext>
              </a:extLst>
            </p:cNvPr>
            <p:cNvSpPr/>
            <p:nvPr/>
          </p:nvSpPr>
          <p:spPr>
            <a:xfrm>
              <a:off x="516827" y="1811648"/>
              <a:ext cx="4281362" cy="3930147"/>
            </a:xfrm>
            <a:prstGeom prst="roundRect">
              <a:avLst>
                <a:gd name="adj" fmla="val 358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36CA5F01-C83C-E543-9471-E4C30AACFC31}"/>
                </a:ext>
              </a:extLst>
            </p:cNvPr>
            <p:cNvGrpSpPr/>
            <p:nvPr/>
          </p:nvGrpSpPr>
          <p:grpSpPr>
            <a:xfrm>
              <a:off x="524880" y="1811648"/>
              <a:ext cx="4167529" cy="1279484"/>
              <a:chOff x="683986" y="2727878"/>
              <a:chExt cx="4167529" cy="1279484"/>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4391637-707A-C747-AB40-F6D33C7E8621}"/>
                      </a:ext>
                    </a:extLst>
                  </p:cNvPr>
                  <p:cNvSpPr txBox="1"/>
                  <p:nvPr/>
                </p:nvSpPr>
                <p:spPr>
                  <a:xfrm>
                    <a:off x="955448" y="3049536"/>
                    <a:ext cx="3896067" cy="9578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000" b="0" i="1" smtClean="0">
                                  <a:latin typeface="Cambria Math" panose="02040503050406030204" pitchFamily="18" charset="0"/>
                                </a:rPr>
                              </m:ctrlPr>
                            </m:naryPr>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𝐵</m:t>
                              </m:r>
                            </m:sup>
                            <m:e>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1−2</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cos</m:t>
                                      </m:r>
                                    </m:fName>
                                    <m:e>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𝜔</m:t>
                                              </m:r>
                                            </m:e>
                                            <m:sub>
                                              <m:r>
                                                <a:rPr kumimoji="1" lang="en-US" altLang="ja-JP" sz="2000" b="0" i="1" smtClean="0">
                                                  <a:latin typeface="Cambria Math" panose="02040503050406030204" pitchFamily="18" charset="0"/>
                                                </a:rPr>
                                                <m:t>𝑏𝑖</m:t>
                                              </m:r>
                                            </m:sub>
                                          </m:sSub>
                                        </m:e>
                                      </m:d>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𝜔</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𝜔</m:t>
                                          </m:r>
                                        </m:sup>
                                      </m:sSup>
                                    </m:e>
                                  </m:func>
                                </m:e>
                              </m:d>
                            </m:e>
                          </m:nary>
                        </m:oMath>
                      </m:oMathPara>
                    </a14:m>
                    <a:endParaRPr kumimoji="1" lang="ja-JP" altLang="en-US" sz="2000"/>
                  </a:p>
                </p:txBody>
              </p:sp>
            </mc:Choice>
            <mc:Fallback xmlns="">
              <p:sp>
                <p:nvSpPr>
                  <p:cNvPr id="8" name="テキスト ボックス 7">
                    <a:extLst>
                      <a:ext uri="{FF2B5EF4-FFF2-40B4-BE49-F238E27FC236}">
                        <a16:creationId xmlns:a16="http://schemas.microsoft.com/office/drawing/2014/main" id="{74391637-707A-C747-AB40-F6D33C7E8621}"/>
                      </a:ext>
                    </a:extLst>
                  </p:cNvPr>
                  <p:cNvSpPr txBox="1">
                    <a:spLocks noRot="1" noChangeAspect="1" noMove="1" noResize="1" noEditPoints="1" noAdjustHandles="1" noChangeArrowheads="1" noChangeShapeType="1" noTextEdit="1"/>
                  </p:cNvSpPr>
                  <p:nvPr/>
                </p:nvSpPr>
                <p:spPr>
                  <a:xfrm>
                    <a:off x="955448" y="3049536"/>
                    <a:ext cx="3896067" cy="957826"/>
                  </a:xfrm>
                  <a:prstGeom prst="rect">
                    <a:avLst/>
                  </a:prstGeom>
                  <a:blipFill>
                    <a:blip r:embed="rId10"/>
                    <a:stretch>
                      <a:fillRect l="-21104" t="-98684" b="-15394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33BE4DD-3BE3-8C4D-8227-5310F273464D}"/>
                  </a:ext>
                </a:extLst>
              </p:cNvPr>
              <p:cNvSpPr txBox="1"/>
              <p:nvPr/>
            </p:nvSpPr>
            <p:spPr>
              <a:xfrm>
                <a:off x="683986" y="2727878"/>
                <a:ext cx="2954655" cy="461665"/>
              </a:xfrm>
              <a:prstGeom prst="rect">
                <a:avLst/>
              </a:prstGeom>
              <a:noFill/>
            </p:spPr>
            <p:txBody>
              <a:bodyPr wrap="none" rtlCol="0">
                <a:spAutoFit/>
              </a:bodyPr>
              <a:lstStyle/>
              <a:p>
                <a:r>
                  <a:rPr kumimoji="1" lang="ja-JP" altLang="en-US" sz="2400">
                    <a:solidFill>
                      <a:schemeClr val="accent1"/>
                    </a:solidFill>
                  </a:rPr>
                  <a:t>●</a:t>
                </a:r>
                <a:r>
                  <a:rPr kumimoji="1" lang="ja-JP" altLang="en-US" sz="2400"/>
                  <a:t>伝送零点フィルタ</a:t>
                </a:r>
              </a:p>
            </p:txBody>
          </p:sp>
        </p:grpSp>
      </p:grpSp>
      <p:grpSp>
        <p:nvGrpSpPr>
          <p:cNvPr id="36" name="グループ化 35">
            <a:extLst>
              <a:ext uri="{FF2B5EF4-FFF2-40B4-BE49-F238E27FC236}">
                <a16:creationId xmlns:a16="http://schemas.microsoft.com/office/drawing/2014/main" id="{A348611C-31AD-344E-98E9-5999BBA70CE8}"/>
              </a:ext>
            </a:extLst>
          </p:cNvPr>
          <p:cNvGrpSpPr/>
          <p:nvPr/>
        </p:nvGrpSpPr>
        <p:grpSpPr>
          <a:xfrm>
            <a:off x="4680407" y="2371193"/>
            <a:ext cx="4272195" cy="3931200"/>
            <a:chOff x="4629277" y="1795122"/>
            <a:chExt cx="4272195" cy="3930147"/>
          </a:xfrm>
        </p:grpSpPr>
        <p:sp>
          <p:nvSpPr>
            <p:cNvPr id="29" name="角丸四角形 4">
              <a:extLst>
                <a:ext uri="{FF2B5EF4-FFF2-40B4-BE49-F238E27FC236}">
                  <a16:creationId xmlns:a16="http://schemas.microsoft.com/office/drawing/2014/main" id="{2EC91732-2B79-834C-B6D2-7627E4064408}"/>
                </a:ext>
              </a:extLst>
            </p:cNvPr>
            <p:cNvSpPr/>
            <p:nvPr/>
          </p:nvSpPr>
          <p:spPr>
            <a:xfrm>
              <a:off x="4629277" y="1795122"/>
              <a:ext cx="4272195" cy="3930147"/>
            </a:xfrm>
            <a:prstGeom prst="roundRect">
              <a:avLst>
                <a:gd name="adj" fmla="val 3587"/>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60D85AE8-3F40-E144-904D-08D0D73C3863}"/>
                </a:ext>
              </a:extLst>
            </p:cNvPr>
            <p:cNvGrpSpPr/>
            <p:nvPr/>
          </p:nvGrpSpPr>
          <p:grpSpPr>
            <a:xfrm>
              <a:off x="4638442" y="1816298"/>
              <a:ext cx="4185761" cy="1287898"/>
              <a:chOff x="4412253" y="2716527"/>
              <a:chExt cx="4185761" cy="1287898"/>
            </a:xfrm>
          </p:grpSpPr>
          <p:sp>
            <p:nvSpPr>
              <p:cNvPr id="6" name="テキスト ボックス 5">
                <a:extLst>
                  <a:ext uri="{FF2B5EF4-FFF2-40B4-BE49-F238E27FC236}">
                    <a16:creationId xmlns:a16="http://schemas.microsoft.com/office/drawing/2014/main" id="{97EFD716-8070-C447-AA66-B2C8F69CC992}"/>
                  </a:ext>
                </a:extLst>
              </p:cNvPr>
              <p:cNvSpPr txBox="1"/>
              <p:nvPr/>
            </p:nvSpPr>
            <p:spPr>
              <a:xfrm>
                <a:off x="4412253" y="2716527"/>
                <a:ext cx="4185761" cy="461541"/>
              </a:xfrm>
              <a:prstGeom prst="rect">
                <a:avLst/>
              </a:prstGeom>
              <a:noFill/>
            </p:spPr>
            <p:txBody>
              <a:bodyPr wrap="none" rtlCol="0">
                <a:spAutoFit/>
              </a:bodyPr>
              <a:lstStyle/>
              <a:p>
                <a:r>
                  <a:rPr kumimoji="1" lang="ja-JP" altLang="en-US" sz="2400">
                    <a:solidFill>
                      <a:schemeClr val="accent1"/>
                    </a:solidFill>
                  </a:rPr>
                  <a:t>●</a:t>
                </a:r>
                <a:r>
                  <a:rPr kumimoji="1" lang="ja-JP" altLang="en-US" sz="2400"/>
                  <a:t>帯域通過ヒルベルト変換器</a:t>
                </a: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C1F8F65-9AA1-B940-9112-A544E5E4F907}"/>
                      </a:ext>
                    </a:extLst>
                  </p:cNvPr>
                  <p:cNvSpPr/>
                  <p:nvPr/>
                </p:nvSpPr>
                <p:spPr>
                  <a:xfrm>
                    <a:off x="5305234" y="3032812"/>
                    <a:ext cx="2338204" cy="971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000" i="1">
                                  <a:latin typeface="Cambria Math" panose="02040503050406030204" pitchFamily="18" charset="0"/>
                                </a:rPr>
                              </m:ctrlPr>
                            </m:naryPr>
                            <m:sub>
                              <m:r>
                                <a:rPr kumimoji="1" lang="en-US" altLang="ja-JP" sz="2000" i="1">
                                  <a:latin typeface="Cambria Math" panose="02040503050406030204" pitchFamily="18" charset="0"/>
                                </a:rPr>
                                <m:t>𝑘</m:t>
                              </m:r>
                              <m:r>
                                <a:rPr kumimoji="1" lang="en-US" altLang="ja-JP" sz="2000" i="1">
                                  <a:latin typeface="Cambria Math" panose="02040503050406030204" pitchFamily="18" charset="0"/>
                                </a:rPr>
                                <m:t>=0</m:t>
                              </m:r>
                            </m:sub>
                            <m:sup>
                              <m:r>
                                <a:rPr kumimoji="1" lang="en-US" altLang="ja-JP" sz="2000" i="1">
                                  <a:latin typeface="Cambria Math" panose="02040503050406030204" pitchFamily="18" charset="0"/>
                                </a:rPr>
                                <m:t>2(</m:t>
                              </m:r>
                              <m:r>
                                <a:rPr kumimoji="1" lang="en-US" altLang="ja-JP" sz="2000" i="1">
                                  <a:latin typeface="Cambria Math" panose="02040503050406030204" pitchFamily="18" charset="0"/>
                                </a:rPr>
                                <m:t>𝑀</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𝐵</m:t>
                              </m:r>
                              <m:r>
                                <a:rPr kumimoji="1" lang="en-US" altLang="ja-JP" sz="2000" i="1">
                                  <a:latin typeface="Cambria Math" panose="02040503050406030204" pitchFamily="18" charset="0"/>
                                </a:rPr>
                                <m:t>)</m:t>
                              </m:r>
                            </m:sup>
                            <m:e>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h</m:t>
                                  </m:r>
                                </m:e>
                                <m:sub>
                                  <m:r>
                                    <m:rPr>
                                      <m:sty m:val="p"/>
                                    </m:rPr>
                                    <a:rPr kumimoji="1" lang="en-US" altLang="ja-JP" sz="2000">
                                      <a:latin typeface="Cambria Math" panose="02040503050406030204" pitchFamily="18" charset="0"/>
                                    </a:rPr>
                                    <m:t>ht</m:t>
                                  </m:r>
                                </m:sub>
                              </m:sSub>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𝑘</m:t>
                                  </m:r>
                                </m:e>
                              </m:d>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𝑒</m:t>
                                  </m:r>
                                </m:e>
                                <m:sup>
                                  <m:r>
                                    <a:rPr kumimoji="1" lang="en-US" altLang="ja-JP" sz="2000" i="1">
                                      <a:latin typeface="Cambria Math" panose="02040503050406030204" pitchFamily="18" charset="0"/>
                                    </a:rPr>
                                    <m:t>−</m:t>
                                  </m:r>
                                  <m:r>
                                    <a:rPr kumimoji="1" lang="en-US" altLang="ja-JP" sz="2000" i="1">
                                      <a:latin typeface="Cambria Math" panose="02040503050406030204" pitchFamily="18" charset="0"/>
                                    </a:rPr>
                                    <m:t>𝑗</m:t>
                                  </m:r>
                                  <m:r>
                                    <a:rPr kumimoji="1" lang="en-US" altLang="ja-JP" sz="2000" i="1">
                                      <a:latin typeface="Cambria Math" panose="02040503050406030204" pitchFamily="18" charset="0"/>
                                    </a:rPr>
                                    <m:t>𝜔</m:t>
                                  </m:r>
                                  <m:r>
                                    <a:rPr kumimoji="1" lang="en-US" altLang="ja-JP" sz="2000" i="1">
                                      <a:latin typeface="Cambria Math" panose="02040503050406030204" pitchFamily="18" charset="0"/>
                                    </a:rPr>
                                    <m:t>𝑘</m:t>
                                  </m:r>
                                </m:sup>
                              </m:sSup>
                            </m:e>
                          </m:nary>
                        </m:oMath>
                      </m:oMathPara>
                    </a14:m>
                    <a:endParaRPr lang="ja-JP" altLang="en-US" sz="2000"/>
                  </a:p>
                </p:txBody>
              </p:sp>
            </mc:Choice>
            <mc:Fallback xmlns="">
              <p:sp>
                <p:nvSpPr>
                  <p:cNvPr id="10" name="正方形/長方形 9">
                    <a:extLst>
                      <a:ext uri="{FF2B5EF4-FFF2-40B4-BE49-F238E27FC236}">
                        <a16:creationId xmlns:a16="http://schemas.microsoft.com/office/drawing/2014/main" id="{1C1F8F65-9AA1-B940-9112-A544E5E4F907}"/>
                      </a:ext>
                    </a:extLst>
                  </p:cNvPr>
                  <p:cNvSpPr>
                    <a:spLocks noRot="1" noChangeAspect="1" noMove="1" noResize="1" noEditPoints="1" noAdjustHandles="1" noChangeArrowheads="1" noChangeShapeType="1" noTextEdit="1"/>
                  </p:cNvSpPr>
                  <p:nvPr/>
                </p:nvSpPr>
                <p:spPr>
                  <a:xfrm>
                    <a:off x="5305234" y="3032812"/>
                    <a:ext cx="2338204" cy="971613"/>
                  </a:xfrm>
                  <a:prstGeom prst="rect">
                    <a:avLst/>
                  </a:prstGeom>
                  <a:blipFill>
                    <a:blip r:embed="rId14"/>
                    <a:stretch>
                      <a:fillRect l="-28108" t="-96104" b="-151948"/>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B6BE380-8397-B24A-9521-B7FB71BDF9DD}"/>
                  </a:ext>
                </a:extLst>
              </p:cNvPr>
              <p:cNvSpPr txBox="1"/>
              <p:nvPr/>
            </p:nvSpPr>
            <p:spPr>
              <a:xfrm>
                <a:off x="3810933" y="6369654"/>
                <a:ext cx="2461187" cy="352852"/>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𝐵</m:t>
                    </m:r>
                  </m:oMath>
                </a14:m>
                <a:r>
                  <a:rPr kumimoji="1" lang="en-US" altLang="ja-JP" sz="2400" dirty="0"/>
                  <a:t> : </a:t>
                </a:r>
                <a:r>
                  <a:rPr kumimoji="1" lang="ja-JP" altLang="en-US" sz="2400"/>
                  <a:t>伝送零点個数</a:t>
                </a:r>
              </a:p>
            </p:txBody>
          </p:sp>
        </mc:Choice>
        <mc:Fallback xmlns="">
          <p:sp>
            <p:nvSpPr>
              <p:cNvPr id="27" name="テキスト ボックス 26">
                <a:extLst>
                  <a:ext uri="{FF2B5EF4-FFF2-40B4-BE49-F238E27FC236}">
                    <a16:creationId xmlns:a16="http://schemas.microsoft.com/office/drawing/2014/main" id="{FB6BE380-8397-B24A-9521-B7FB71BDF9DD}"/>
                  </a:ext>
                </a:extLst>
              </p:cNvPr>
              <p:cNvSpPr txBox="1">
                <a:spLocks noRot="1" noChangeAspect="1" noMove="1" noResize="1" noEditPoints="1" noAdjustHandles="1" noChangeArrowheads="1" noChangeShapeType="1" noTextEdit="1"/>
              </p:cNvSpPr>
              <p:nvPr/>
            </p:nvSpPr>
            <p:spPr>
              <a:xfrm>
                <a:off x="3810933" y="6369654"/>
                <a:ext cx="2461187" cy="352852"/>
              </a:xfrm>
              <a:prstGeom prst="rect">
                <a:avLst/>
              </a:prstGeom>
              <a:blipFill>
                <a:blip r:embed="rId16"/>
                <a:stretch>
                  <a:fillRect l="-515" t="-17241" r="-3093" b="-68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BC9BC18-CDC6-FA45-81AE-C57861289E63}"/>
                  </a:ext>
                </a:extLst>
              </p:cNvPr>
              <p:cNvSpPr txBox="1"/>
              <p:nvPr/>
            </p:nvSpPr>
            <p:spPr>
              <a:xfrm>
                <a:off x="6272120" y="6363450"/>
                <a:ext cx="2689647" cy="352852"/>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oMath>
                </a14:m>
                <a:r>
                  <a:rPr kumimoji="1" lang="en-US" altLang="ja-JP" sz="2400" dirty="0"/>
                  <a:t> : </a:t>
                </a:r>
                <a:r>
                  <a:rPr kumimoji="1" lang="ja-JP" altLang="en-US" sz="2400"/>
                  <a:t>フィルタ次数</a:t>
                </a:r>
              </a:p>
            </p:txBody>
          </p:sp>
        </mc:Choice>
        <mc:Fallback xmlns="">
          <p:sp>
            <p:nvSpPr>
              <p:cNvPr id="28" name="テキスト ボックス 27">
                <a:extLst>
                  <a:ext uri="{FF2B5EF4-FFF2-40B4-BE49-F238E27FC236}">
                    <a16:creationId xmlns:a16="http://schemas.microsoft.com/office/drawing/2014/main" id="{BBC9BC18-CDC6-FA45-81AE-C57861289E63}"/>
                  </a:ext>
                </a:extLst>
              </p:cNvPr>
              <p:cNvSpPr txBox="1">
                <a:spLocks noRot="1" noChangeAspect="1" noMove="1" noResize="1" noEditPoints="1" noAdjustHandles="1" noChangeArrowheads="1" noChangeShapeType="1" noTextEdit="1"/>
              </p:cNvSpPr>
              <p:nvPr/>
            </p:nvSpPr>
            <p:spPr>
              <a:xfrm>
                <a:off x="6272120" y="6363450"/>
                <a:ext cx="2689647" cy="352852"/>
              </a:xfrm>
              <a:prstGeom prst="rect">
                <a:avLst/>
              </a:prstGeom>
              <a:blipFill>
                <a:blip r:embed="rId17"/>
                <a:stretch>
                  <a:fillRect l="-469" t="-17857" r="-2817" b="-7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BF9F23E-50CF-AB49-A693-97C39FCAEDFA}"/>
                  </a:ext>
                </a:extLst>
              </p:cNvPr>
              <p:cNvSpPr txBox="1"/>
              <p:nvPr/>
            </p:nvSpPr>
            <p:spPr>
              <a:xfrm>
                <a:off x="274196" y="6363450"/>
                <a:ext cx="3589572" cy="352852"/>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𝑖</m:t>
                    </m:r>
                  </m:oMath>
                </a14:m>
                <a:r>
                  <a:rPr kumimoji="1" lang="en-US" altLang="ja-JP" sz="2400" dirty="0"/>
                  <a:t> : </a:t>
                </a:r>
                <a:r>
                  <a:rPr kumimoji="1" lang="ja-JP" altLang="en-US" sz="2400"/>
                  <a:t>伝送零点インデックス</a:t>
                </a:r>
              </a:p>
            </p:txBody>
          </p:sp>
        </mc:Choice>
        <mc:Fallback xmlns="">
          <p:sp>
            <p:nvSpPr>
              <p:cNvPr id="26" name="テキスト ボックス 25">
                <a:extLst>
                  <a:ext uri="{FF2B5EF4-FFF2-40B4-BE49-F238E27FC236}">
                    <a16:creationId xmlns:a16="http://schemas.microsoft.com/office/drawing/2014/main" id="{ABF9F23E-50CF-AB49-A693-97C39FCAEDFA}"/>
                  </a:ext>
                </a:extLst>
              </p:cNvPr>
              <p:cNvSpPr txBox="1">
                <a:spLocks noRot="1" noChangeAspect="1" noMove="1" noResize="1" noEditPoints="1" noAdjustHandles="1" noChangeArrowheads="1" noChangeShapeType="1" noTextEdit="1"/>
              </p:cNvSpPr>
              <p:nvPr/>
            </p:nvSpPr>
            <p:spPr>
              <a:xfrm>
                <a:off x="274196" y="6363450"/>
                <a:ext cx="3589572" cy="352852"/>
              </a:xfrm>
              <a:prstGeom prst="rect">
                <a:avLst/>
              </a:prstGeom>
              <a:blipFill>
                <a:blip r:embed="rId18"/>
                <a:stretch>
                  <a:fillRect l="-352" t="-17857" r="-1761" b="-71429"/>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1D795B11-0C2F-FC41-A74E-05B225A3C821}"/>
              </a:ext>
            </a:extLst>
          </p:cNvPr>
          <p:cNvPicPr>
            <a:picLocks noChangeAspect="1"/>
          </p:cNvPicPr>
          <p:nvPr/>
        </p:nvPicPr>
        <p:blipFill>
          <a:blip r:embed="rId19"/>
          <a:stretch>
            <a:fillRect/>
          </a:stretch>
        </p:blipFill>
        <p:spPr>
          <a:xfrm>
            <a:off x="717356" y="3640817"/>
            <a:ext cx="3212443" cy="2538550"/>
          </a:xfrm>
          <a:prstGeom prst="rect">
            <a:avLst/>
          </a:prstGeom>
        </p:spPr>
      </p:pic>
      <p:pic>
        <p:nvPicPr>
          <p:cNvPr id="33" name="図 32">
            <a:extLst>
              <a:ext uri="{FF2B5EF4-FFF2-40B4-BE49-F238E27FC236}">
                <a16:creationId xmlns:a16="http://schemas.microsoft.com/office/drawing/2014/main" id="{E11CB8C0-D0BC-5148-8609-8B79D3A85D3E}"/>
              </a:ext>
            </a:extLst>
          </p:cNvPr>
          <p:cNvPicPr>
            <a:picLocks noChangeAspect="1"/>
          </p:cNvPicPr>
          <p:nvPr/>
        </p:nvPicPr>
        <p:blipFill>
          <a:blip r:embed="rId20"/>
          <a:stretch>
            <a:fillRect/>
          </a:stretch>
        </p:blipFill>
        <p:spPr>
          <a:xfrm>
            <a:off x="5273517" y="3640817"/>
            <a:ext cx="3229888" cy="2585226"/>
          </a:xfrm>
          <a:prstGeom prst="rect">
            <a:avLst/>
          </a:prstGeom>
        </p:spPr>
      </p:pic>
      <p:sp>
        <p:nvSpPr>
          <p:cNvPr id="37" name="右矢印 36">
            <a:extLst>
              <a:ext uri="{FF2B5EF4-FFF2-40B4-BE49-F238E27FC236}">
                <a16:creationId xmlns:a16="http://schemas.microsoft.com/office/drawing/2014/main" id="{AFA12850-D249-104F-A9D1-39F995ED87CA}"/>
              </a:ext>
            </a:extLst>
          </p:cNvPr>
          <p:cNvSpPr/>
          <p:nvPr/>
        </p:nvSpPr>
        <p:spPr>
          <a:xfrm rot="1308744">
            <a:off x="5215845" y="2084782"/>
            <a:ext cx="872633" cy="75190"/>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a:extLst>
              <a:ext uri="{FF2B5EF4-FFF2-40B4-BE49-F238E27FC236}">
                <a16:creationId xmlns:a16="http://schemas.microsoft.com/office/drawing/2014/main" id="{44278D47-7A86-1240-AC43-9D0BDF7BE1EC}"/>
              </a:ext>
            </a:extLst>
          </p:cNvPr>
          <p:cNvSpPr/>
          <p:nvPr/>
        </p:nvSpPr>
        <p:spPr>
          <a:xfrm rot="9624270">
            <a:off x="3298932" y="2086020"/>
            <a:ext cx="951336" cy="79604"/>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207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66EB6-BB5D-044B-BAE7-B4B67248BFF6}"/>
              </a:ext>
            </a:extLst>
          </p:cNvPr>
          <p:cNvSpPr>
            <a:spLocks noGrp="1"/>
          </p:cNvSpPr>
          <p:nvPr>
            <p:ph type="title"/>
          </p:nvPr>
        </p:nvSpPr>
        <p:spPr/>
        <p:txBody>
          <a:bodyPr>
            <a:normAutofit/>
          </a:bodyPr>
          <a:lstStyle/>
          <a:p>
            <a:r>
              <a:rPr lang="ja-JP" altLang="en-US"/>
              <a:t>背景</a:t>
            </a:r>
            <a:endParaRPr kumimoji="1" lang="ja-JP" altLang="en-US"/>
          </a:p>
        </p:txBody>
      </p:sp>
      <p:grpSp>
        <p:nvGrpSpPr>
          <p:cNvPr id="6" name="グループ化 5">
            <a:extLst>
              <a:ext uri="{FF2B5EF4-FFF2-40B4-BE49-F238E27FC236}">
                <a16:creationId xmlns:a16="http://schemas.microsoft.com/office/drawing/2014/main" id="{9D76C8CC-1905-AA4E-B009-AB51559FB4D9}"/>
              </a:ext>
            </a:extLst>
          </p:cNvPr>
          <p:cNvGrpSpPr/>
          <p:nvPr/>
        </p:nvGrpSpPr>
        <p:grpSpPr>
          <a:xfrm>
            <a:off x="1150284" y="4253608"/>
            <a:ext cx="6843432" cy="2496935"/>
            <a:chOff x="738468" y="4703164"/>
            <a:chExt cx="6843432" cy="2496935"/>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F625A83-0F08-B54C-9EB9-E04789D06E8D}"/>
                    </a:ext>
                  </a:extLst>
                </p:cNvPr>
                <p:cNvSpPr txBox="1"/>
                <p:nvPr/>
              </p:nvSpPr>
              <p:spPr>
                <a:xfrm>
                  <a:off x="865543" y="5237331"/>
                  <a:ext cx="3011645"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𝑥</m:t>
                            </m:r>
                          </m:e>
                        </m:acc>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h</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F625A83-0F08-B54C-9EB9-E04789D06E8D}"/>
                    </a:ext>
                  </a:extLst>
                </p:cNvPr>
                <p:cNvSpPr txBox="1">
                  <a:spLocks noRot="1" noChangeAspect="1" noMove="1" noResize="1" noEditPoints="1" noAdjustHandles="1" noChangeArrowheads="1" noChangeShapeType="1" noTextEdit="1"/>
                </p:cNvSpPr>
                <p:nvPr/>
              </p:nvSpPr>
              <p:spPr>
                <a:xfrm>
                  <a:off x="865543" y="5237331"/>
                  <a:ext cx="3011645" cy="461665"/>
                </a:xfrm>
                <a:prstGeom prst="rect">
                  <a:avLst/>
                </a:prstGeom>
                <a:blipFill>
                  <a:blip r:embed="rId3"/>
                  <a:stretch>
                    <a:fillRect b="-15789"/>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07090E60-84FC-C04A-BB85-43098659314A}"/>
                </a:ext>
              </a:extLst>
            </p:cNvPr>
            <p:cNvSpPr/>
            <p:nvPr/>
          </p:nvSpPr>
          <p:spPr>
            <a:xfrm>
              <a:off x="738468" y="4880719"/>
              <a:ext cx="6843432" cy="23193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D66100F-D6BE-3940-8F3F-E7A4E1739D85}"/>
                </a:ext>
              </a:extLst>
            </p:cNvPr>
            <p:cNvSpPr txBox="1"/>
            <p:nvPr/>
          </p:nvSpPr>
          <p:spPr>
            <a:xfrm>
              <a:off x="1064068" y="4703164"/>
              <a:ext cx="1224358" cy="400110"/>
            </a:xfrm>
            <a:prstGeom prst="rect">
              <a:avLst/>
            </a:prstGeom>
            <a:solidFill>
              <a:schemeClr val="bg1"/>
            </a:solidFill>
          </p:spPr>
          <p:txBody>
            <a:bodyPr wrap="square" rtlCol="0">
              <a:spAutoFit/>
            </a:bodyPr>
            <a:lstStyle/>
            <a:p>
              <a:pPr algn="l">
                <a:buClr>
                  <a:schemeClr val="accent1"/>
                </a:buClr>
              </a:pPr>
              <a:r>
                <a:rPr kumimoji="1" lang="ja-JP" altLang="en-US" sz="2000" dirty="0"/>
                <a:t>解析信号</a:t>
              </a:r>
            </a:p>
          </p:txBody>
        </p:sp>
        <p:grpSp>
          <p:nvGrpSpPr>
            <p:cNvPr id="10" name="グループ化 9">
              <a:extLst>
                <a:ext uri="{FF2B5EF4-FFF2-40B4-BE49-F238E27FC236}">
                  <a16:creationId xmlns:a16="http://schemas.microsoft.com/office/drawing/2014/main" id="{79F4FDBE-7F25-3142-8839-27FECA035D2E}"/>
                </a:ext>
              </a:extLst>
            </p:cNvPr>
            <p:cNvGrpSpPr/>
            <p:nvPr/>
          </p:nvGrpSpPr>
          <p:grpSpPr>
            <a:xfrm>
              <a:off x="3914907" y="5105046"/>
              <a:ext cx="3539918" cy="1387829"/>
              <a:chOff x="3914907" y="5105046"/>
              <a:chExt cx="3539918" cy="1387829"/>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6E090D3-7DED-3044-B890-D7CBA02E9A55}"/>
                      </a:ext>
                    </a:extLst>
                  </p:cNvPr>
                  <p:cNvSpPr txBox="1"/>
                  <p:nvPr/>
                </p:nvSpPr>
                <p:spPr>
                  <a:xfrm>
                    <a:off x="3914907" y="5222264"/>
                    <a:ext cx="3539918" cy="1153393"/>
                  </a:xfrm>
                  <a:prstGeom prst="rect">
                    <a:avLst/>
                  </a:prstGeom>
                  <a:noFill/>
                </p:spPr>
                <p:txBody>
                  <a:bodyPr wrap="square" rtlCol="0">
                    <a:spAutoFit/>
                  </a:bodyPr>
                  <a:lstStyle/>
                  <a:p>
                    <a:pPr>
                      <a:lnSpc>
                        <a:spcPct val="110000"/>
                      </a:lnSpc>
                      <a:spcAft>
                        <a:spcPts val="600"/>
                      </a:spcAft>
                    </a:pPr>
                    <a14:m>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en-US" altLang="ja-JP" dirty="0"/>
                      <a:t>  </a:t>
                    </a:r>
                    <a:r>
                      <a:rPr kumimoji="1" lang="ja-JP" altLang="en-US" dirty="0"/>
                      <a:t>：解析信号</a:t>
                    </a:r>
                    <a:endParaRPr kumimoji="1" lang="en-US" altLang="ja-JP" b="0" i="1" dirty="0">
                      <a:latin typeface="Cambria Math" panose="02040503050406030204" pitchFamily="18" charset="0"/>
                    </a:endParaRPr>
                  </a:p>
                  <a:p>
                    <a:pPr algn="l">
                      <a:lnSpc>
                        <a:spcPct val="110000"/>
                      </a:lnSpc>
                      <a:spcAft>
                        <a:spcPts val="600"/>
                      </a:spcAft>
                    </a:pP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en-US" altLang="ja-JP" dirty="0"/>
                      <a:t>  </a:t>
                    </a:r>
                    <a:r>
                      <a:rPr kumimoji="1" lang="ja-JP" altLang="en-US" dirty="0"/>
                      <a:t>：入力信号</a:t>
                    </a:r>
                    <a:endParaRPr kumimoji="1" lang="en-US" altLang="ja-JP" dirty="0"/>
                  </a:p>
                  <a:p>
                    <a:pPr algn="l">
                      <a:lnSpc>
                        <a:spcPct val="110000"/>
                      </a:lnSpc>
                      <a:spcAft>
                        <a:spcPts val="600"/>
                      </a:spcAft>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h</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：ヒルベルト変換器の出力</a:t>
                    </a:r>
                    <a:endParaRPr kumimoji="1" lang="en-US" altLang="ja-JP" dirty="0"/>
                  </a:p>
                </p:txBody>
              </p:sp>
            </mc:Choice>
            <mc:Fallback xmlns="">
              <p:sp>
                <p:nvSpPr>
                  <p:cNvPr id="11" name="テキスト ボックス 10">
                    <a:extLst>
                      <a:ext uri="{FF2B5EF4-FFF2-40B4-BE49-F238E27FC236}">
                        <a16:creationId xmlns:a16="http://schemas.microsoft.com/office/drawing/2014/main" id="{86E090D3-7DED-3044-B890-D7CBA02E9A55}"/>
                      </a:ext>
                    </a:extLst>
                  </p:cNvPr>
                  <p:cNvSpPr txBox="1">
                    <a:spLocks noRot="1" noChangeAspect="1" noMove="1" noResize="1" noEditPoints="1" noAdjustHandles="1" noChangeArrowheads="1" noChangeShapeType="1" noTextEdit="1"/>
                  </p:cNvSpPr>
                  <p:nvPr/>
                </p:nvSpPr>
                <p:spPr>
                  <a:xfrm>
                    <a:off x="3914907" y="5222264"/>
                    <a:ext cx="3539918" cy="1153393"/>
                  </a:xfrm>
                  <a:prstGeom prst="rect">
                    <a:avLst/>
                  </a:prstGeom>
                  <a:blipFill>
                    <a:blip r:embed="rId4"/>
                    <a:stretch>
                      <a:fillRect b="-7609"/>
                    </a:stretch>
                  </a:blipFill>
                </p:spPr>
                <p:txBody>
                  <a:bodyPr/>
                  <a:lstStyle/>
                  <a:p>
                    <a:r>
                      <a:rPr lang="ja-JP" altLang="en-US">
                        <a:noFill/>
                      </a:rPr>
                      <a:t> </a:t>
                    </a:r>
                  </a:p>
                </p:txBody>
              </p:sp>
            </mc:Fallback>
          </mc:AlternateContent>
          <p:sp>
            <p:nvSpPr>
              <p:cNvPr id="12" name="大かっこ 11">
                <a:extLst>
                  <a:ext uri="{FF2B5EF4-FFF2-40B4-BE49-F238E27FC236}">
                    <a16:creationId xmlns:a16="http://schemas.microsoft.com/office/drawing/2014/main" id="{C791C7B0-BB43-4540-ADA5-46097262E234}"/>
                  </a:ext>
                </a:extLst>
              </p:cNvPr>
              <p:cNvSpPr/>
              <p:nvPr/>
            </p:nvSpPr>
            <p:spPr>
              <a:xfrm>
                <a:off x="3914907" y="5105046"/>
                <a:ext cx="3539918" cy="1387829"/>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grpSp>
        <p:nvGrpSpPr>
          <p:cNvPr id="14" name="グループ化 13">
            <a:extLst>
              <a:ext uri="{FF2B5EF4-FFF2-40B4-BE49-F238E27FC236}">
                <a16:creationId xmlns:a16="http://schemas.microsoft.com/office/drawing/2014/main" id="{DEB641F1-0CA0-5540-B04D-6975C8E7478F}"/>
              </a:ext>
            </a:extLst>
          </p:cNvPr>
          <p:cNvGrpSpPr/>
          <p:nvPr/>
        </p:nvGrpSpPr>
        <p:grpSpPr>
          <a:xfrm>
            <a:off x="1150284" y="1332805"/>
            <a:ext cx="6843432" cy="2629679"/>
            <a:chOff x="379141" y="1774089"/>
            <a:chExt cx="6843432" cy="2629679"/>
          </a:xfrm>
        </p:grpSpPr>
        <p:grpSp>
          <p:nvGrpSpPr>
            <p:cNvPr id="24" name="グループ化 23">
              <a:extLst>
                <a:ext uri="{FF2B5EF4-FFF2-40B4-BE49-F238E27FC236}">
                  <a16:creationId xmlns:a16="http://schemas.microsoft.com/office/drawing/2014/main" id="{52450455-B060-CB4F-A1F3-03F9D3CB3F37}"/>
                </a:ext>
              </a:extLst>
            </p:cNvPr>
            <p:cNvGrpSpPr/>
            <p:nvPr/>
          </p:nvGrpSpPr>
          <p:grpSpPr>
            <a:xfrm>
              <a:off x="625953" y="2289214"/>
              <a:ext cx="3277267" cy="2000548"/>
              <a:chOff x="625953" y="2289214"/>
              <a:chExt cx="3277267" cy="2000548"/>
            </a:xfrm>
          </p:grpSpPr>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9BBFBBB-C7E6-EB48-AF03-0280B9A4B7F5}"/>
                      </a:ext>
                    </a:extLst>
                  </p:cNvPr>
                  <p:cNvSpPr txBox="1"/>
                  <p:nvPr/>
                </p:nvSpPr>
                <p:spPr>
                  <a:xfrm>
                    <a:off x="625953" y="2289214"/>
                    <a:ext cx="1979324" cy="2000548"/>
                  </a:xfrm>
                  <a:prstGeom prst="rect">
                    <a:avLst/>
                  </a:prstGeom>
                  <a:noFill/>
                  <a:ln>
                    <a:noFill/>
                  </a:ln>
                </p:spPr>
                <p:txBody>
                  <a:bodyPr wrap="none" rtlCol="0">
                    <a:spAutoFit/>
                  </a:bodyPr>
                  <a:lstStyle/>
                  <a:p>
                    <a:pPr algn="l">
                      <a:lnSpc>
                        <a:spcPct val="110000"/>
                      </a:lnSpc>
                      <a:spcAft>
                        <a:spcPts val="600"/>
                      </a:spcAft>
                      <a:buClr>
                        <a:schemeClr val="accent1"/>
                      </a:buClr>
                    </a:pPr>
                    <a14:m>
                      <m:oMathPara xmlns:m="http://schemas.openxmlformats.org/officeDocument/2006/math">
                        <m:oMathParaPr>
                          <m:jc m:val="center"/>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𝐻</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𝑓</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
                                  <m:r>
                                    <a:rPr kumimoji="1" lang="en-US" altLang="ja-JP" sz="2400" b="0" i="1" smtClean="0">
                                      <a:latin typeface="Cambria Math" panose="02040503050406030204" pitchFamily="18" charset="0"/>
                                    </a:rPr>
                                    <m:t> </m:t>
                                  </m:r>
                                </m:e>
                                <m:e>
                                  <m:r>
                                    <a:rPr kumimoji="1" lang="en-US" altLang="ja-JP" sz="2400" b="0" i="1" smtClean="0">
                                      <a:latin typeface="Cambria Math" panose="02040503050406030204" pitchFamily="18" charset="0"/>
                                    </a:rPr>
                                    <m:t> </m:t>
                                  </m:r>
                                </m:e>
                                <m:e>
                                  <m:r>
                                    <a:rPr kumimoji="1" lang="en-US" altLang="ja-JP" sz="2400" b="0" i="1" smtClean="0">
                                      <a:latin typeface="Cambria Math" panose="02040503050406030204" pitchFamily="18" charset="0"/>
                                    </a:rPr>
                                    <m:t> </m:t>
                                  </m:r>
                                </m:e>
                              </m:eqArr>
                            </m:e>
                          </m:d>
                        </m:oMath>
                      </m:oMathPara>
                    </a14:m>
                    <a:endParaRPr kumimoji="1" lang="en-US" altLang="ja-JP" sz="2400" b="0" dirty="0"/>
                  </a:p>
                </p:txBody>
              </p:sp>
            </mc:Choice>
            <mc:Fallback xmlns="">
              <p:sp>
                <p:nvSpPr>
                  <p:cNvPr id="30" name="テキスト ボックス 29">
                    <a:extLst>
                      <a:ext uri="{FF2B5EF4-FFF2-40B4-BE49-F238E27FC236}">
                        <a16:creationId xmlns:a16="http://schemas.microsoft.com/office/drawing/2014/main" id="{A9BBFBBB-C7E6-EB48-AF03-0280B9A4B7F5}"/>
                      </a:ext>
                    </a:extLst>
                  </p:cNvPr>
                  <p:cNvSpPr txBox="1">
                    <a:spLocks noRot="1" noChangeAspect="1" noMove="1" noResize="1" noEditPoints="1" noAdjustHandles="1" noChangeArrowheads="1" noChangeShapeType="1" noTextEdit="1"/>
                  </p:cNvSpPr>
                  <p:nvPr/>
                </p:nvSpPr>
                <p:spPr>
                  <a:xfrm>
                    <a:off x="625953" y="2289214"/>
                    <a:ext cx="1979324" cy="2000548"/>
                  </a:xfrm>
                  <a:prstGeom prst="rect">
                    <a:avLst/>
                  </a:prstGeom>
                  <a:blipFill>
                    <a:blip r:embed="rId5"/>
                    <a:stretch>
                      <a:fillRect/>
                    </a:stretch>
                  </a:blipFill>
                  <a:ln>
                    <a:noFill/>
                  </a:ln>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108ECDE5-9B0B-BF4D-BF25-95EEACE21530}"/>
                  </a:ext>
                </a:extLst>
              </p:cNvPr>
              <p:cNvGrpSpPr/>
              <p:nvPr/>
            </p:nvGrpSpPr>
            <p:grpSpPr>
              <a:xfrm>
                <a:off x="2265335" y="2586918"/>
                <a:ext cx="1637885" cy="1541005"/>
                <a:chOff x="2600257" y="2523103"/>
                <a:chExt cx="1637885" cy="1541005"/>
              </a:xfrm>
            </p:grpSpPr>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EEF93921-90AF-0542-94F0-4165A47BC823}"/>
                        </a:ext>
                      </a:extLst>
                    </p:cNvPr>
                    <p:cNvSpPr/>
                    <p:nvPr/>
                  </p:nvSpPr>
                  <p:spPr>
                    <a:xfrm>
                      <a:off x="2600257" y="2523103"/>
                      <a:ext cx="1634678" cy="437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r>
                              <a:rPr kumimoji="1" lang="en-US" altLang="ja-JP" sz="2000" i="1">
                                <a:latin typeface="Cambria Math" panose="02040503050406030204" pitchFamily="18" charset="0"/>
                              </a:rPr>
                              <m:t>𝑗</m:t>
                            </m:r>
                            <m:r>
                              <a:rPr kumimoji="1" lang="ja-JP" altLang="en-US" sz="2000" i="1">
                                <a:latin typeface="Cambria Math" panose="02040503050406030204" pitchFamily="18" charset="0"/>
                              </a:rPr>
                              <m:t>　</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𝑓</m:t>
                            </m:r>
                            <m:r>
                              <a:rPr kumimoji="1" lang="en-US" altLang="ja-JP" sz="2000" b="0" i="1" smtClean="0">
                                <a:latin typeface="Cambria Math" panose="02040503050406030204" pitchFamily="18" charset="0"/>
                              </a:rPr>
                              <m:t>&gt;0)</m:t>
                            </m:r>
                          </m:oMath>
                        </m:oMathPara>
                      </a14:m>
                      <a:endParaRPr lang="ja-JP" altLang="en-US" sz="2000" dirty="0"/>
                    </a:p>
                  </p:txBody>
                </p:sp>
              </mc:Choice>
              <mc:Fallback xmlns="">
                <p:sp>
                  <p:nvSpPr>
                    <p:cNvPr id="32" name="正方形/長方形 31">
                      <a:extLst>
                        <a:ext uri="{FF2B5EF4-FFF2-40B4-BE49-F238E27FC236}">
                          <a16:creationId xmlns:a16="http://schemas.microsoft.com/office/drawing/2014/main" id="{EEF93921-90AF-0542-94F0-4165A47BC823}"/>
                        </a:ext>
                      </a:extLst>
                    </p:cNvPr>
                    <p:cNvSpPr>
                      <a:spLocks noRot="1" noChangeAspect="1" noMove="1" noResize="1" noEditPoints="1" noAdjustHandles="1" noChangeArrowheads="1" noChangeShapeType="1" noTextEdit="1"/>
                    </p:cNvSpPr>
                    <p:nvPr/>
                  </p:nvSpPr>
                  <p:spPr>
                    <a:xfrm>
                      <a:off x="2600257" y="2523103"/>
                      <a:ext cx="1634678" cy="437684"/>
                    </a:xfrm>
                    <a:prstGeom prst="rect">
                      <a:avLst/>
                    </a:prstGeom>
                    <a:blipFill>
                      <a:blip r:embed="rId6"/>
                      <a:stretch>
                        <a:fillRect b="-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21A5A0DC-D7BC-F347-9059-C39A29CBE472}"/>
                        </a:ext>
                      </a:extLst>
                    </p:cNvPr>
                    <p:cNvSpPr/>
                    <p:nvPr/>
                  </p:nvSpPr>
                  <p:spPr>
                    <a:xfrm>
                      <a:off x="2746130" y="3074734"/>
                      <a:ext cx="1492012" cy="437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rPr>
                              <m:t>0</m:t>
                            </m:r>
                            <m:r>
                              <a:rPr kumimoji="1" lang="ja-JP" altLang="en-US" sz="2000" i="1">
                                <a:latin typeface="Cambria Math" panose="02040503050406030204" pitchFamily="18" charset="0"/>
                              </a:rPr>
                              <m:t>　</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𝑓</m:t>
                            </m:r>
                            <m:r>
                              <a:rPr kumimoji="1" lang="en-US" altLang="ja-JP" sz="2000" i="1">
                                <a:latin typeface="Cambria Math" panose="02040503050406030204" pitchFamily="18" charset="0"/>
                              </a:rPr>
                              <m:t>=0)</m:t>
                            </m:r>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21A5A0DC-D7BC-F347-9059-C39A29CBE472}"/>
                        </a:ext>
                      </a:extLst>
                    </p:cNvPr>
                    <p:cNvSpPr>
                      <a:spLocks noRot="1" noChangeAspect="1" noMove="1" noResize="1" noEditPoints="1" noAdjustHandles="1" noChangeArrowheads="1" noChangeShapeType="1" noTextEdit="1"/>
                    </p:cNvSpPr>
                    <p:nvPr/>
                  </p:nvSpPr>
                  <p:spPr>
                    <a:xfrm>
                      <a:off x="2746130" y="3074734"/>
                      <a:ext cx="1492012" cy="437684"/>
                    </a:xfrm>
                    <a:prstGeom prst="rect">
                      <a:avLst/>
                    </a:prstGeom>
                    <a:blipFill>
                      <a:blip r:embed="rId7"/>
                      <a:stretch>
                        <a:fillRect b="-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766C57E6-47E1-B247-9A3C-4C5F57D02062}"/>
                        </a:ext>
                      </a:extLst>
                    </p:cNvPr>
                    <p:cNvSpPr/>
                    <p:nvPr/>
                  </p:nvSpPr>
                  <p:spPr>
                    <a:xfrm>
                      <a:off x="2746130" y="3626424"/>
                      <a:ext cx="1342932" cy="437684"/>
                    </a:xfrm>
                    <a:prstGeom prst="rect">
                      <a:avLst/>
                    </a:prstGeom>
                  </p:spPr>
                  <p:txBody>
                    <a:bodyPr wrap="none">
                      <a:spAutoFit/>
                    </a:bodyPr>
                    <a:lstStyle/>
                    <a:p>
                      <a14:m>
                        <m:oMath xmlns:m="http://schemas.openxmlformats.org/officeDocument/2006/math">
                          <m:r>
                            <a:rPr kumimoji="1" lang="en-US" altLang="ja-JP" sz="2000" i="1" smtClean="0">
                              <a:latin typeface="Cambria Math" panose="02040503050406030204" pitchFamily="18" charset="0"/>
                            </a:rPr>
                            <m:t>𝑗</m:t>
                          </m:r>
                          <m:r>
                            <a:rPr kumimoji="1" lang="ja-JP" altLang="en-US" sz="2000" i="1">
                              <a:latin typeface="Cambria Math" panose="02040503050406030204" pitchFamily="18" charset="0"/>
                            </a:rPr>
                            <m:t>　</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𝑓</m:t>
                          </m:r>
                          <m:r>
                            <a:rPr kumimoji="1" lang="en-US" altLang="ja-JP" sz="2000" b="0" i="1" smtClean="0">
                              <a:latin typeface="Cambria Math" panose="02040503050406030204" pitchFamily="18" charset="0"/>
                            </a:rPr>
                            <m:t>&lt;0</m:t>
                          </m:r>
                        </m:oMath>
                      </a14:m>
                      <a:r>
                        <a:rPr lang="en-US" altLang="ja-JP" sz="2000" dirty="0"/>
                        <a:t>)</a:t>
                      </a:r>
                      <a:endParaRPr lang="ja-JP" altLang="en-US" sz="2000" dirty="0"/>
                    </a:p>
                  </p:txBody>
                </p:sp>
              </mc:Choice>
              <mc:Fallback xmlns="">
                <p:sp>
                  <p:nvSpPr>
                    <p:cNvPr id="34" name="正方形/長方形 33">
                      <a:extLst>
                        <a:ext uri="{FF2B5EF4-FFF2-40B4-BE49-F238E27FC236}">
                          <a16:creationId xmlns:a16="http://schemas.microsoft.com/office/drawing/2014/main" id="{766C57E6-47E1-B247-9A3C-4C5F57D02062}"/>
                        </a:ext>
                      </a:extLst>
                    </p:cNvPr>
                    <p:cNvSpPr>
                      <a:spLocks noRot="1" noChangeAspect="1" noMove="1" noResize="1" noEditPoints="1" noAdjustHandles="1" noChangeArrowheads="1" noChangeShapeType="1" noTextEdit="1"/>
                    </p:cNvSpPr>
                    <p:nvPr/>
                  </p:nvSpPr>
                  <p:spPr>
                    <a:xfrm>
                      <a:off x="2746130" y="3626424"/>
                      <a:ext cx="1342932" cy="437684"/>
                    </a:xfrm>
                    <a:prstGeom prst="rect">
                      <a:avLst/>
                    </a:prstGeom>
                    <a:blipFill>
                      <a:blip r:embed="rId8"/>
                      <a:stretch>
                        <a:fillRect l="-935" t="-5714" r="-3738" b="-17143"/>
                      </a:stretch>
                    </a:blipFill>
                  </p:spPr>
                  <p:txBody>
                    <a:bodyPr/>
                    <a:lstStyle/>
                    <a:p>
                      <a:r>
                        <a:rPr lang="ja-JP" altLang="en-US">
                          <a:noFill/>
                        </a:rPr>
                        <a:t> </a:t>
                      </a:r>
                    </a:p>
                  </p:txBody>
                </p:sp>
              </mc:Fallback>
            </mc:AlternateContent>
          </p:grpSp>
        </p:grpSp>
        <p:grpSp>
          <p:nvGrpSpPr>
            <p:cNvPr id="25" name="グループ化 24">
              <a:extLst>
                <a:ext uri="{FF2B5EF4-FFF2-40B4-BE49-F238E27FC236}">
                  <a16:creationId xmlns:a16="http://schemas.microsoft.com/office/drawing/2014/main" id="{EF2525BB-424F-7E42-8F66-1F6454B01E87}"/>
                </a:ext>
              </a:extLst>
            </p:cNvPr>
            <p:cNvGrpSpPr/>
            <p:nvPr/>
          </p:nvGrpSpPr>
          <p:grpSpPr>
            <a:xfrm>
              <a:off x="379141" y="1774089"/>
              <a:ext cx="6843432" cy="2629679"/>
              <a:chOff x="379141" y="1774089"/>
              <a:chExt cx="6843432" cy="2629679"/>
            </a:xfrm>
          </p:grpSpPr>
          <p:sp>
            <p:nvSpPr>
              <p:cNvPr id="26" name="正方形/長方形 25">
                <a:extLst>
                  <a:ext uri="{FF2B5EF4-FFF2-40B4-BE49-F238E27FC236}">
                    <a16:creationId xmlns:a16="http://schemas.microsoft.com/office/drawing/2014/main" id="{54756BBD-1BF1-A046-A959-87C67F883BF7}"/>
                  </a:ext>
                </a:extLst>
              </p:cNvPr>
              <p:cNvSpPr/>
              <p:nvPr/>
            </p:nvSpPr>
            <p:spPr>
              <a:xfrm>
                <a:off x="379141" y="2016956"/>
                <a:ext cx="6843432" cy="23868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57C7BB1A-0218-8A44-80FB-0A03739E209F}"/>
                  </a:ext>
                </a:extLst>
              </p:cNvPr>
              <p:cNvSpPr txBox="1"/>
              <p:nvPr/>
            </p:nvSpPr>
            <p:spPr>
              <a:xfrm>
                <a:off x="578982" y="1774089"/>
                <a:ext cx="3518912" cy="423193"/>
              </a:xfrm>
              <a:prstGeom prst="rect">
                <a:avLst/>
              </a:prstGeom>
              <a:solidFill>
                <a:schemeClr val="bg1"/>
              </a:solidFill>
            </p:spPr>
            <p:txBody>
              <a:bodyPr wrap="none" rtlCol="0">
                <a:spAutoFit/>
              </a:bodyPr>
              <a:lstStyle/>
              <a:p>
                <a:pPr algn="l">
                  <a:lnSpc>
                    <a:spcPct val="110000"/>
                  </a:lnSpc>
                  <a:spcAft>
                    <a:spcPts val="600"/>
                  </a:spcAft>
                  <a:buClr>
                    <a:schemeClr val="accent1"/>
                  </a:buClr>
                </a:pPr>
                <a:r>
                  <a:rPr kumimoji="1" lang="ja-JP" altLang="en-US" sz="2000" dirty="0"/>
                  <a:t>ヒルベルト変換器の理想特性</a:t>
                </a:r>
              </a:p>
            </p:txBody>
          </p:sp>
        </p:grpSp>
      </p:grpSp>
      <p:grpSp>
        <p:nvGrpSpPr>
          <p:cNvPr id="15" name="グループ化 14">
            <a:extLst>
              <a:ext uri="{FF2B5EF4-FFF2-40B4-BE49-F238E27FC236}">
                <a16:creationId xmlns:a16="http://schemas.microsoft.com/office/drawing/2014/main" id="{1932F21D-7082-2545-A156-E6803F357231}"/>
              </a:ext>
            </a:extLst>
          </p:cNvPr>
          <p:cNvGrpSpPr/>
          <p:nvPr/>
        </p:nvGrpSpPr>
        <p:grpSpPr>
          <a:xfrm>
            <a:off x="4962473" y="1608709"/>
            <a:ext cx="2696130" cy="2167078"/>
            <a:chOff x="5524495" y="3067099"/>
            <a:chExt cx="2836904" cy="2305006"/>
          </a:xfrm>
        </p:grpSpPr>
        <p:cxnSp>
          <p:nvCxnSpPr>
            <p:cNvPr id="16" name="直線矢印コネクタ 15">
              <a:extLst>
                <a:ext uri="{FF2B5EF4-FFF2-40B4-BE49-F238E27FC236}">
                  <a16:creationId xmlns:a16="http://schemas.microsoft.com/office/drawing/2014/main" id="{3AE772B9-5BF8-2549-95BB-812A90396C5C}"/>
                </a:ext>
              </a:extLst>
            </p:cNvPr>
            <p:cNvCxnSpPr>
              <a:cxnSpLocks/>
            </p:cNvCxnSpPr>
            <p:nvPr/>
          </p:nvCxnSpPr>
          <p:spPr>
            <a:xfrm>
              <a:off x="5524495" y="4424366"/>
              <a:ext cx="270509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7F0F5CE-BB4A-C647-9681-C6D755D2F582}"/>
                </a:ext>
              </a:extLst>
            </p:cNvPr>
            <p:cNvCxnSpPr>
              <a:cxnSpLocks/>
            </p:cNvCxnSpPr>
            <p:nvPr/>
          </p:nvCxnSpPr>
          <p:spPr>
            <a:xfrm flipV="1">
              <a:off x="6877044" y="3343279"/>
              <a:ext cx="0" cy="20288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581870A-82BB-0B40-A696-C4DE3DE8C93C}"/>
                </a:ext>
              </a:extLst>
            </p:cNvPr>
            <p:cNvCxnSpPr>
              <a:cxnSpLocks/>
            </p:cNvCxnSpPr>
            <p:nvPr/>
          </p:nvCxnSpPr>
          <p:spPr>
            <a:xfrm>
              <a:off x="5629269" y="3810003"/>
              <a:ext cx="124777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003FDB45-2CC2-EA4E-A424-5C5FEDBDFB1B}"/>
                </a:ext>
              </a:extLst>
            </p:cNvPr>
            <p:cNvCxnSpPr>
              <a:cxnSpLocks/>
            </p:cNvCxnSpPr>
            <p:nvPr/>
          </p:nvCxnSpPr>
          <p:spPr>
            <a:xfrm>
              <a:off x="6877043" y="5038730"/>
              <a:ext cx="1247773" cy="0"/>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F18100B-DD4B-C64F-863D-25598F5E0904}"/>
                    </a:ext>
                  </a:extLst>
                </p:cNvPr>
                <p:cNvSpPr txBox="1"/>
                <p:nvPr/>
              </p:nvSpPr>
              <p:spPr>
                <a:xfrm>
                  <a:off x="6979158" y="3589943"/>
                  <a:ext cx="318036" cy="440120"/>
                </a:xfrm>
                <a:prstGeom prst="rect">
                  <a:avLst/>
                </a:prstGeom>
                <a:noFill/>
              </p:spPr>
              <p:txBody>
                <a:bodyPr wrap="none" rtlCol="0">
                  <a:spAutoFit/>
                </a:bodyPr>
                <a:lstStyle/>
                <a:p>
                  <a:pPr algn="l">
                    <a:lnSpc>
                      <a:spcPct val="110000"/>
                    </a:lnSpc>
                    <a:spcAft>
                      <a:spcPts val="600"/>
                    </a:spcAft>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𝑗</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2F18100B-DD4B-C64F-863D-25598F5E0904}"/>
                    </a:ext>
                  </a:extLst>
                </p:cNvPr>
                <p:cNvSpPr txBox="1">
                  <a:spLocks noRot="1" noChangeAspect="1" noMove="1" noResize="1" noEditPoints="1" noAdjustHandles="1" noChangeArrowheads="1" noChangeShapeType="1" noTextEdit="1"/>
                </p:cNvSpPr>
                <p:nvPr/>
              </p:nvSpPr>
              <p:spPr>
                <a:xfrm>
                  <a:off x="6979158" y="3589943"/>
                  <a:ext cx="318036" cy="4401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EF74C02-CD8E-A740-B3AB-8B4A361E64B5}"/>
                    </a:ext>
                  </a:extLst>
                </p:cNvPr>
                <p:cNvSpPr txBox="1"/>
                <p:nvPr/>
              </p:nvSpPr>
              <p:spPr>
                <a:xfrm>
                  <a:off x="6405122" y="4818672"/>
                  <a:ext cx="471924" cy="440120"/>
                </a:xfrm>
                <a:prstGeom prst="rect">
                  <a:avLst/>
                </a:prstGeom>
                <a:noFill/>
              </p:spPr>
              <p:txBody>
                <a:bodyPr wrap="none" rtlCol="0">
                  <a:spAutoFit/>
                </a:bodyPr>
                <a:lstStyle/>
                <a:p>
                  <a:pPr algn="l">
                    <a:lnSpc>
                      <a:spcPct val="110000"/>
                    </a:lnSpc>
                    <a:spcAft>
                      <a:spcPts val="600"/>
                    </a:spcAft>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𝑗</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0EF74C02-CD8E-A740-B3AB-8B4A361E64B5}"/>
                    </a:ext>
                  </a:extLst>
                </p:cNvPr>
                <p:cNvSpPr txBox="1">
                  <a:spLocks noRot="1" noChangeAspect="1" noMove="1" noResize="1" noEditPoints="1" noAdjustHandles="1" noChangeArrowheads="1" noChangeShapeType="1" noTextEdit="1"/>
                </p:cNvSpPr>
                <p:nvPr/>
              </p:nvSpPr>
              <p:spPr>
                <a:xfrm>
                  <a:off x="6405122" y="4818672"/>
                  <a:ext cx="471924" cy="4401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1ECA449-CD8B-3345-8B24-745ED79F4917}"/>
                    </a:ext>
                  </a:extLst>
                </p:cNvPr>
                <p:cNvSpPr txBox="1"/>
                <p:nvPr/>
              </p:nvSpPr>
              <p:spPr>
                <a:xfrm>
                  <a:off x="6867014" y="3067099"/>
                  <a:ext cx="860363" cy="473976"/>
                </a:xfrm>
                <a:prstGeom prst="rect">
                  <a:avLst/>
                </a:prstGeom>
                <a:noFill/>
              </p:spPr>
              <p:txBody>
                <a:bodyPr wrap="none" rtlCol="0">
                  <a:spAutoFit/>
                </a:bodyPr>
                <a:lstStyle/>
                <a:p>
                  <a:pPr algn="l">
                    <a:lnSpc>
                      <a:spcPct val="110000"/>
                    </a:lnSpc>
                    <a:spcAft>
                      <a:spcPts val="600"/>
                    </a:spcAft>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𝐻</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21ECA449-CD8B-3345-8B24-745ED79F4917}"/>
                    </a:ext>
                  </a:extLst>
                </p:cNvPr>
                <p:cNvSpPr txBox="1">
                  <a:spLocks noRot="1" noChangeAspect="1" noMove="1" noResize="1" noEditPoints="1" noAdjustHandles="1" noChangeArrowheads="1" noChangeShapeType="1" noTextEdit="1"/>
                </p:cNvSpPr>
                <p:nvPr/>
              </p:nvSpPr>
              <p:spPr>
                <a:xfrm>
                  <a:off x="6867014" y="3067099"/>
                  <a:ext cx="860363" cy="4739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AB4A318-A0C0-7F43-B379-92C92051AB2B}"/>
                    </a:ext>
                  </a:extLst>
                </p:cNvPr>
                <p:cNvSpPr txBox="1"/>
                <p:nvPr/>
              </p:nvSpPr>
              <p:spPr>
                <a:xfrm>
                  <a:off x="7980846" y="3999256"/>
                  <a:ext cx="380553" cy="473976"/>
                </a:xfrm>
                <a:prstGeom prst="rect">
                  <a:avLst/>
                </a:prstGeom>
                <a:noFill/>
              </p:spPr>
              <p:txBody>
                <a:bodyPr wrap="none" rtlCol="0">
                  <a:spAutoFit/>
                </a:bodyPr>
                <a:lstStyle/>
                <a:p>
                  <a:pPr algn="l">
                    <a:lnSpc>
                      <a:spcPct val="110000"/>
                    </a:lnSpc>
                    <a:spcAft>
                      <a:spcPts val="600"/>
                    </a:spcAft>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0AB4A318-A0C0-7F43-B379-92C92051AB2B}"/>
                    </a:ext>
                  </a:extLst>
                </p:cNvPr>
                <p:cNvSpPr txBox="1">
                  <a:spLocks noRot="1" noChangeAspect="1" noMove="1" noResize="1" noEditPoints="1" noAdjustHandles="1" noChangeArrowheads="1" noChangeShapeType="1" noTextEdit="1"/>
                </p:cNvSpPr>
                <p:nvPr/>
              </p:nvSpPr>
              <p:spPr>
                <a:xfrm>
                  <a:off x="7980846" y="3999256"/>
                  <a:ext cx="380553" cy="473976"/>
                </a:xfrm>
                <a:prstGeom prst="rect">
                  <a:avLst/>
                </a:prstGeom>
                <a:blipFill>
                  <a:blip r:embed="rId12"/>
                  <a:stretch>
                    <a:fillRect/>
                  </a:stretch>
                </a:blipFill>
              </p:spPr>
              <p:txBody>
                <a:bodyPr/>
                <a:lstStyle/>
                <a:p>
                  <a:r>
                    <a:rPr lang="ja-JP" altLang="en-US">
                      <a:noFill/>
                    </a:rPr>
                    <a:t> </a:t>
                  </a:r>
                </a:p>
              </p:txBody>
            </p:sp>
          </mc:Fallback>
        </mc:AlternateContent>
      </p:grpSp>
      <p:sp>
        <p:nvSpPr>
          <p:cNvPr id="37" name="テキスト ボックス 36">
            <a:extLst>
              <a:ext uri="{FF2B5EF4-FFF2-40B4-BE49-F238E27FC236}">
                <a16:creationId xmlns:a16="http://schemas.microsoft.com/office/drawing/2014/main" id="{EDD0D3F4-62AF-8E4C-A2A9-346186FB4785}"/>
              </a:ext>
            </a:extLst>
          </p:cNvPr>
          <p:cNvSpPr txBox="1"/>
          <p:nvPr/>
        </p:nvSpPr>
        <p:spPr>
          <a:xfrm>
            <a:off x="1342948" y="5493359"/>
            <a:ext cx="1440233" cy="461665"/>
          </a:xfrm>
          <a:prstGeom prst="rect">
            <a:avLst/>
          </a:prstGeom>
          <a:noFill/>
        </p:spPr>
        <p:txBody>
          <a:bodyPr wrap="square" rtlCol="0">
            <a:spAutoFit/>
          </a:bodyPr>
          <a:lstStyle/>
          <a:p>
            <a:r>
              <a:rPr kumimoji="1" lang="ja-JP" altLang="en-US" sz="2400"/>
              <a:t>位相</a:t>
            </a:r>
          </a:p>
        </p:txBody>
      </p:sp>
      <p:sp>
        <p:nvSpPr>
          <p:cNvPr id="38" name="テキスト ボックス 37">
            <a:extLst>
              <a:ext uri="{FF2B5EF4-FFF2-40B4-BE49-F238E27FC236}">
                <a16:creationId xmlns:a16="http://schemas.microsoft.com/office/drawing/2014/main" id="{AF60AE89-6A4E-FF4D-A108-F2B87809FA80}"/>
              </a:ext>
            </a:extLst>
          </p:cNvPr>
          <p:cNvSpPr txBox="1"/>
          <p:nvPr/>
        </p:nvSpPr>
        <p:spPr>
          <a:xfrm>
            <a:off x="5978294" y="6109063"/>
            <a:ext cx="1723549" cy="461665"/>
          </a:xfrm>
          <a:prstGeom prst="rect">
            <a:avLst/>
          </a:prstGeom>
          <a:noFill/>
        </p:spPr>
        <p:txBody>
          <a:bodyPr wrap="none" rtlCol="0">
            <a:spAutoFit/>
          </a:bodyPr>
          <a:lstStyle/>
          <a:p>
            <a:r>
              <a:rPr kumimoji="1" lang="ja-JP" altLang="en-US" sz="2400">
                <a:solidFill>
                  <a:srgbClr val="0070C0"/>
                </a:solidFill>
              </a:rPr>
              <a:t>瞬時周波数</a:t>
            </a:r>
          </a:p>
        </p:txBody>
      </p:sp>
      <p:sp>
        <p:nvSpPr>
          <p:cNvPr id="39" name="右矢印 38">
            <a:extLst>
              <a:ext uri="{FF2B5EF4-FFF2-40B4-BE49-F238E27FC236}">
                <a16:creationId xmlns:a16="http://schemas.microsoft.com/office/drawing/2014/main" id="{742D06D0-0C9F-7D42-A7C0-FCF0CE13E101}"/>
              </a:ext>
            </a:extLst>
          </p:cNvPr>
          <p:cNvSpPr/>
          <p:nvPr/>
        </p:nvSpPr>
        <p:spPr>
          <a:xfrm>
            <a:off x="4134059" y="6169400"/>
            <a:ext cx="1572711" cy="292392"/>
          </a:xfrm>
          <a:prstGeom prst="rightArrow">
            <a:avLst>
              <a:gd name="adj1" fmla="val 50000"/>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41CAB-59ED-CB4B-A1BD-6341C3219FF9}"/>
                  </a:ext>
                </a:extLst>
              </p:cNvPr>
              <p:cNvSpPr txBox="1"/>
              <p:nvPr/>
            </p:nvSpPr>
            <p:spPr>
              <a:xfrm>
                <a:off x="1537950" y="5916543"/>
                <a:ext cx="2401107" cy="733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𝜙</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arctan</m:t>
                          </m:r>
                        </m:fName>
                        <m:e>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h</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den>
                          </m:f>
                        </m:e>
                      </m:func>
                    </m:oMath>
                  </m:oMathPara>
                </a14:m>
                <a:endParaRPr kumimoji="1" lang="ja-JP" altLang="en-US" sz="2000"/>
              </a:p>
            </p:txBody>
          </p:sp>
        </mc:Choice>
        <mc:Fallback xmlns="">
          <p:sp>
            <p:nvSpPr>
              <p:cNvPr id="4" name="テキスト ボックス 3">
                <a:extLst>
                  <a:ext uri="{FF2B5EF4-FFF2-40B4-BE49-F238E27FC236}">
                    <a16:creationId xmlns:a16="http://schemas.microsoft.com/office/drawing/2014/main" id="{C4741CAB-59ED-CB4B-A1BD-6341C3219FF9}"/>
                  </a:ext>
                </a:extLst>
              </p:cNvPr>
              <p:cNvSpPr txBox="1">
                <a:spLocks noRot="1" noChangeAspect="1" noMove="1" noResize="1" noEditPoints="1" noAdjustHandles="1" noChangeArrowheads="1" noChangeShapeType="1" noTextEdit="1"/>
              </p:cNvSpPr>
              <p:nvPr/>
            </p:nvSpPr>
            <p:spPr>
              <a:xfrm>
                <a:off x="1537950" y="5916543"/>
                <a:ext cx="2401107" cy="733149"/>
              </a:xfrm>
              <a:prstGeom prst="rect">
                <a:avLst/>
              </a:prstGeom>
              <a:blipFill>
                <a:blip r:embed="rId13"/>
                <a:stretch>
                  <a:fillRect b="-6897"/>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04FC6131-A075-8446-9205-19A44ABA21DA}"/>
              </a:ext>
            </a:extLst>
          </p:cNvPr>
          <p:cNvSpPr txBox="1"/>
          <p:nvPr/>
        </p:nvSpPr>
        <p:spPr>
          <a:xfrm>
            <a:off x="160466" y="675528"/>
            <a:ext cx="6854762" cy="523220"/>
          </a:xfrm>
          <a:prstGeom prst="rect">
            <a:avLst/>
          </a:prstGeom>
          <a:noFill/>
        </p:spPr>
        <p:txBody>
          <a:bodyPr wrap="none" rtlCol="0">
            <a:spAutoFit/>
          </a:bodyPr>
          <a:lstStyle/>
          <a:p>
            <a:r>
              <a:rPr kumimoji="1" lang="ja-JP" altLang="en-US" sz="2800" b="1"/>
              <a:t>ヒルベルト変換器　＝　信号を</a:t>
            </a:r>
            <a:r>
              <a:rPr kumimoji="1" lang="en-US" altLang="ja-JP" sz="2800" b="1" dirty="0"/>
              <a:t>90°</a:t>
            </a:r>
            <a:r>
              <a:rPr kumimoji="1" lang="ja-JP" altLang="en-US" sz="2800" b="1"/>
              <a:t>シフト</a:t>
            </a:r>
            <a:endParaRPr kumimoji="1" lang="en-US" altLang="ja-JP" sz="2800" b="1" dirty="0"/>
          </a:p>
        </p:txBody>
      </p:sp>
    </p:spTree>
    <p:extLst>
      <p:ext uri="{BB962C8B-B14F-4D97-AF65-F5344CB8AC3E}">
        <p14:creationId xmlns:p14="http://schemas.microsoft.com/office/powerpoint/2010/main" val="401981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85328-08CD-B744-8E13-0D04E7F46BC3}"/>
              </a:ext>
            </a:extLst>
          </p:cNvPr>
          <p:cNvSpPr>
            <a:spLocks noGrp="1"/>
          </p:cNvSpPr>
          <p:nvPr>
            <p:ph type="title"/>
          </p:nvPr>
        </p:nvSpPr>
        <p:spPr/>
        <p:txBody>
          <a:bodyPr>
            <a:normAutofit/>
          </a:bodyPr>
          <a:lstStyle/>
          <a:p>
            <a:r>
              <a:rPr kumimoji="1" lang="ja-JP" altLang="en-US"/>
              <a:t>背景</a:t>
            </a:r>
          </a:p>
        </p:txBody>
      </p:sp>
      <p:grpSp>
        <p:nvGrpSpPr>
          <p:cNvPr id="3" name="グループ化 2">
            <a:extLst>
              <a:ext uri="{FF2B5EF4-FFF2-40B4-BE49-F238E27FC236}">
                <a16:creationId xmlns:a16="http://schemas.microsoft.com/office/drawing/2014/main" id="{999ADC91-674C-3949-B90F-E33E97534B4A}"/>
              </a:ext>
            </a:extLst>
          </p:cNvPr>
          <p:cNvGrpSpPr/>
          <p:nvPr/>
        </p:nvGrpSpPr>
        <p:grpSpPr>
          <a:xfrm>
            <a:off x="163457" y="1191216"/>
            <a:ext cx="7789076" cy="2605413"/>
            <a:chOff x="163457" y="3076905"/>
            <a:chExt cx="7789076" cy="2605413"/>
          </a:xfrm>
        </p:grpSpPr>
        <p:sp>
          <p:nvSpPr>
            <p:cNvPr id="15" name="テキスト ボックス 14">
              <a:extLst>
                <a:ext uri="{FF2B5EF4-FFF2-40B4-BE49-F238E27FC236}">
                  <a16:creationId xmlns:a16="http://schemas.microsoft.com/office/drawing/2014/main" id="{489E53B5-D1BD-D648-8BFF-D8AD19B61B7F}"/>
                </a:ext>
              </a:extLst>
            </p:cNvPr>
            <p:cNvSpPr txBox="1">
              <a:spLocks/>
            </p:cNvSpPr>
            <p:nvPr/>
          </p:nvSpPr>
          <p:spPr>
            <a:xfrm>
              <a:off x="163457" y="3076905"/>
              <a:ext cx="3025374" cy="489365"/>
            </a:xfrm>
            <a:prstGeom prst="rect">
              <a:avLst/>
            </a:prstGeom>
            <a:noFill/>
          </p:spPr>
          <p:txBody>
            <a:bodyPr wrap="square" rtlCol="0">
              <a:spAutoFit/>
            </a:bodyPr>
            <a:lstStyle/>
            <a:p>
              <a:pPr algn="ctr">
                <a:lnSpc>
                  <a:spcPct val="110000"/>
                </a:lnSpc>
                <a:spcAft>
                  <a:spcPts val="600"/>
                </a:spcAft>
              </a:pPr>
              <a:r>
                <a:rPr kumimoji="1" lang="en-US" altLang="ja-JP" sz="2400" dirty="0"/>
                <a:t>●</a:t>
              </a:r>
              <a:r>
                <a:rPr kumimoji="1" lang="ja-JP" altLang="en-US" sz="2400"/>
                <a:t>周波数推定の用途</a:t>
              </a:r>
              <a:endParaRPr kumimoji="1" lang="ja-JP" altLang="en-US" sz="2400" dirty="0"/>
            </a:p>
          </p:txBody>
        </p:sp>
        <p:pic>
          <p:nvPicPr>
            <p:cNvPr id="16" name="図 15">
              <a:extLst>
                <a:ext uri="{FF2B5EF4-FFF2-40B4-BE49-F238E27FC236}">
                  <a16:creationId xmlns:a16="http://schemas.microsoft.com/office/drawing/2014/main" id="{D0E5A8F5-4470-9640-BBB2-5C4E933D1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264" y="4191104"/>
              <a:ext cx="1414281" cy="1414281"/>
            </a:xfrm>
            <a:prstGeom prst="rect">
              <a:avLst/>
            </a:prstGeom>
          </p:spPr>
        </p:pic>
        <p:pic>
          <p:nvPicPr>
            <p:cNvPr id="17" name="図 16">
              <a:extLst>
                <a:ext uri="{FF2B5EF4-FFF2-40B4-BE49-F238E27FC236}">
                  <a16:creationId xmlns:a16="http://schemas.microsoft.com/office/drawing/2014/main" id="{88B1666B-F25D-E341-AE04-A1B437D31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998" y="4190984"/>
              <a:ext cx="1414281" cy="1414281"/>
            </a:xfrm>
            <a:prstGeom prst="rect">
              <a:avLst/>
            </a:prstGeom>
          </p:spPr>
        </p:pic>
        <p:pic>
          <p:nvPicPr>
            <p:cNvPr id="18" name="図 17">
              <a:extLst>
                <a:ext uri="{FF2B5EF4-FFF2-40B4-BE49-F238E27FC236}">
                  <a16:creationId xmlns:a16="http://schemas.microsoft.com/office/drawing/2014/main" id="{1818F180-EF7B-BB47-B2D9-ED620B64D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4732" y="4190984"/>
              <a:ext cx="1193067" cy="1491334"/>
            </a:xfrm>
            <a:prstGeom prst="rect">
              <a:avLst/>
            </a:prstGeom>
          </p:spPr>
        </p:pic>
        <p:pic>
          <p:nvPicPr>
            <p:cNvPr id="19" name="図 18">
              <a:extLst>
                <a:ext uri="{FF2B5EF4-FFF2-40B4-BE49-F238E27FC236}">
                  <a16:creationId xmlns:a16="http://schemas.microsoft.com/office/drawing/2014/main" id="{4C4E48A8-D770-3D49-BB61-C8C1627D1A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8252" y="4190983"/>
              <a:ext cx="1414281" cy="1414281"/>
            </a:xfrm>
            <a:prstGeom prst="rect">
              <a:avLst/>
            </a:prstGeom>
          </p:spPr>
        </p:pic>
      </p:grpSp>
      <p:sp>
        <p:nvSpPr>
          <p:cNvPr id="21" name="テキスト ボックス 20">
            <a:extLst>
              <a:ext uri="{FF2B5EF4-FFF2-40B4-BE49-F238E27FC236}">
                <a16:creationId xmlns:a16="http://schemas.microsoft.com/office/drawing/2014/main" id="{9641224E-9675-9F4D-8C2B-2B087AFF77F7}"/>
              </a:ext>
            </a:extLst>
          </p:cNvPr>
          <p:cNvSpPr txBox="1">
            <a:spLocks/>
          </p:cNvSpPr>
          <p:nvPr/>
        </p:nvSpPr>
        <p:spPr>
          <a:xfrm>
            <a:off x="163457" y="4171321"/>
            <a:ext cx="2963079" cy="489365"/>
          </a:xfrm>
          <a:prstGeom prst="rect">
            <a:avLst/>
          </a:prstGeom>
          <a:noFill/>
        </p:spPr>
        <p:txBody>
          <a:bodyPr wrap="square" rtlCol="0">
            <a:spAutoFit/>
          </a:bodyPr>
          <a:lstStyle/>
          <a:p>
            <a:pPr algn="ctr">
              <a:lnSpc>
                <a:spcPct val="110000"/>
              </a:lnSpc>
              <a:spcAft>
                <a:spcPts val="600"/>
              </a:spcAft>
            </a:pPr>
            <a:r>
              <a:rPr kumimoji="1" lang="ja-JP" altLang="en-US" sz="2400"/>
              <a:t>●周波数推定の手法</a:t>
            </a:r>
            <a:endParaRPr kumimoji="1" lang="ja-JP" altLang="en-US" sz="2400" dirty="0"/>
          </a:p>
        </p:txBody>
      </p:sp>
      <p:grpSp>
        <p:nvGrpSpPr>
          <p:cNvPr id="10" name="グループ化 9">
            <a:extLst>
              <a:ext uri="{FF2B5EF4-FFF2-40B4-BE49-F238E27FC236}">
                <a16:creationId xmlns:a16="http://schemas.microsoft.com/office/drawing/2014/main" id="{37D2129E-A7D3-964F-BBE6-D0468C4E8793}"/>
              </a:ext>
            </a:extLst>
          </p:cNvPr>
          <p:cNvGrpSpPr/>
          <p:nvPr/>
        </p:nvGrpSpPr>
        <p:grpSpPr>
          <a:xfrm>
            <a:off x="629202" y="4847725"/>
            <a:ext cx="7082947" cy="828728"/>
            <a:chOff x="632168" y="5182822"/>
            <a:chExt cx="7082947" cy="828728"/>
          </a:xfrm>
        </p:grpSpPr>
        <p:sp>
          <p:nvSpPr>
            <p:cNvPr id="22" name="テキスト ボックス 21">
              <a:extLst>
                <a:ext uri="{FF2B5EF4-FFF2-40B4-BE49-F238E27FC236}">
                  <a16:creationId xmlns:a16="http://schemas.microsoft.com/office/drawing/2014/main" id="{4DDE776F-9486-AD44-933A-03AA8FF97CFD}"/>
                </a:ext>
              </a:extLst>
            </p:cNvPr>
            <p:cNvSpPr txBox="1">
              <a:spLocks/>
            </p:cNvSpPr>
            <p:nvPr/>
          </p:nvSpPr>
          <p:spPr>
            <a:xfrm>
              <a:off x="632168" y="5182822"/>
              <a:ext cx="2646561" cy="498598"/>
            </a:xfrm>
            <a:prstGeom prst="rect">
              <a:avLst/>
            </a:prstGeom>
            <a:noFill/>
          </p:spPr>
          <p:txBody>
            <a:bodyPr wrap="square" rtlCol="0">
              <a:spAutoFit/>
            </a:bodyPr>
            <a:lstStyle/>
            <a:p>
              <a:pPr algn="ctr">
                <a:lnSpc>
                  <a:spcPct val="110000"/>
                </a:lnSpc>
                <a:spcAft>
                  <a:spcPts val="600"/>
                </a:spcAft>
              </a:pPr>
              <a:r>
                <a:rPr kumimoji="1" lang="ja-JP" altLang="en-US" sz="2400"/>
                <a:t>・</a:t>
              </a:r>
              <a:r>
                <a:rPr kumimoji="1" lang="ja-JP" altLang="en-US" sz="2000"/>
                <a:t>周波数カウンタ</a:t>
              </a:r>
              <a:endParaRPr kumimoji="1" lang="ja-JP" altLang="en-US" sz="2400" dirty="0"/>
            </a:p>
          </p:txBody>
        </p:sp>
        <p:sp>
          <p:nvSpPr>
            <p:cNvPr id="13" name="テキスト ボックス 12">
              <a:extLst>
                <a:ext uri="{FF2B5EF4-FFF2-40B4-BE49-F238E27FC236}">
                  <a16:creationId xmlns:a16="http://schemas.microsoft.com/office/drawing/2014/main" id="{1C29F180-50E8-8049-9402-79DCD0D151F0}"/>
                </a:ext>
              </a:extLst>
            </p:cNvPr>
            <p:cNvSpPr txBox="1">
              <a:spLocks/>
            </p:cNvSpPr>
            <p:nvPr/>
          </p:nvSpPr>
          <p:spPr>
            <a:xfrm>
              <a:off x="2369717" y="5588357"/>
              <a:ext cx="5345398" cy="423193"/>
            </a:xfrm>
            <a:prstGeom prst="rect">
              <a:avLst/>
            </a:prstGeom>
            <a:noFill/>
          </p:spPr>
          <p:txBody>
            <a:bodyPr wrap="square" rtlCol="0">
              <a:spAutoFit/>
            </a:bodyPr>
            <a:lstStyle/>
            <a:p>
              <a:pPr algn="ctr">
                <a:lnSpc>
                  <a:spcPct val="110000"/>
                </a:lnSpc>
                <a:spcAft>
                  <a:spcPts val="600"/>
                </a:spcAft>
              </a:pPr>
              <a:r>
                <a:rPr kumimoji="1" lang="en-US" altLang="ja-JP" sz="2000" dirty="0"/>
                <a:t>1</a:t>
              </a:r>
              <a:r>
                <a:rPr kumimoji="1" lang="ja-JP" altLang="en-US" sz="2000" dirty="0"/>
                <a:t>周期分のデータ</a:t>
              </a:r>
              <a:r>
                <a:rPr kumimoji="1" lang="ja-JP" altLang="en-US" sz="2000"/>
                <a:t>が必要　　補完処理が必要</a:t>
              </a:r>
              <a:endParaRPr kumimoji="1" lang="ja-JP" altLang="en-US" sz="2000" dirty="0"/>
            </a:p>
          </p:txBody>
        </p:sp>
        <p:sp>
          <p:nvSpPr>
            <p:cNvPr id="25" name="右矢印 24">
              <a:extLst>
                <a:ext uri="{FF2B5EF4-FFF2-40B4-BE49-F238E27FC236}">
                  <a16:creationId xmlns:a16="http://schemas.microsoft.com/office/drawing/2014/main" id="{C6AAFEAE-81C9-8647-8559-37E8AF14AF71}"/>
                </a:ext>
              </a:extLst>
            </p:cNvPr>
            <p:cNvSpPr/>
            <p:nvPr/>
          </p:nvSpPr>
          <p:spPr>
            <a:xfrm>
              <a:off x="1343411" y="5720677"/>
              <a:ext cx="919756" cy="170063"/>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AB45F35F-91E8-DE44-BD44-AAA122560E9D}"/>
              </a:ext>
            </a:extLst>
          </p:cNvPr>
          <p:cNvGrpSpPr/>
          <p:nvPr/>
        </p:nvGrpSpPr>
        <p:grpSpPr>
          <a:xfrm>
            <a:off x="629202" y="5863492"/>
            <a:ext cx="5890508" cy="830834"/>
            <a:chOff x="629202" y="5995998"/>
            <a:chExt cx="5890508" cy="830834"/>
          </a:xfrm>
        </p:grpSpPr>
        <p:sp>
          <p:nvSpPr>
            <p:cNvPr id="24" name="テキスト ボックス 23">
              <a:extLst>
                <a:ext uri="{FF2B5EF4-FFF2-40B4-BE49-F238E27FC236}">
                  <a16:creationId xmlns:a16="http://schemas.microsoft.com/office/drawing/2014/main" id="{1EE49B1E-2AC9-1E4F-8614-90A516B0DF44}"/>
                </a:ext>
              </a:extLst>
            </p:cNvPr>
            <p:cNvSpPr txBox="1">
              <a:spLocks/>
            </p:cNvSpPr>
            <p:nvPr/>
          </p:nvSpPr>
          <p:spPr>
            <a:xfrm>
              <a:off x="2369717" y="6403639"/>
              <a:ext cx="4149993" cy="423193"/>
            </a:xfrm>
            <a:prstGeom prst="rect">
              <a:avLst/>
            </a:prstGeom>
            <a:noFill/>
          </p:spPr>
          <p:txBody>
            <a:bodyPr wrap="square" rtlCol="0">
              <a:spAutoFit/>
            </a:bodyPr>
            <a:lstStyle/>
            <a:p>
              <a:pPr algn="ctr">
                <a:lnSpc>
                  <a:spcPct val="110000"/>
                </a:lnSpc>
                <a:spcAft>
                  <a:spcPts val="600"/>
                </a:spcAft>
              </a:pPr>
              <a:r>
                <a:rPr kumimoji="1" lang="ja-JP" altLang="en-US" sz="2000"/>
                <a:t>サンプルごとに推定値を出力</a:t>
              </a:r>
              <a:endParaRPr kumimoji="1" lang="ja-JP" altLang="en-US" sz="2000" dirty="0"/>
            </a:p>
          </p:txBody>
        </p:sp>
        <p:sp>
          <p:nvSpPr>
            <p:cNvPr id="23" name="テキスト ボックス 22">
              <a:extLst>
                <a:ext uri="{FF2B5EF4-FFF2-40B4-BE49-F238E27FC236}">
                  <a16:creationId xmlns:a16="http://schemas.microsoft.com/office/drawing/2014/main" id="{94EE55AF-C2DC-E249-9AAD-2299B9FD5734}"/>
                </a:ext>
              </a:extLst>
            </p:cNvPr>
            <p:cNvSpPr txBox="1">
              <a:spLocks/>
            </p:cNvSpPr>
            <p:nvPr/>
          </p:nvSpPr>
          <p:spPr>
            <a:xfrm>
              <a:off x="629202" y="5995998"/>
              <a:ext cx="2963080" cy="423193"/>
            </a:xfrm>
            <a:prstGeom prst="rect">
              <a:avLst/>
            </a:prstGeom>
            <a:noFill/>
          </p:spPr>
          <p:txBody>
            <a:bodyPr wrap="square" rtlCol="0">
              <a:spAutoFit/>
            </a:bodyPr>
            <a:lstStyle/>
            <a:p>
              <a:pPr algn="ctr">
                <a:lnSpc>
                  <a:spcPct val="110000"/>
                </a:lnSpc>
                <a:spcAft>
                  <a:spcPts val="600"/>
                </a:spcAft>
              </a:pPr>
              <a:r>
                <a:rPr kumimoji="1" lang="ja-JP" altLang="en-US" sz="2000"/>
                <a:t>・</a:t>
              </a:r>
              <a:r>
                <a:rPr kumimoji="1" lang="ja-JP" altLang="en-US" sz="2000" b="1">
                  <a:solidFill>
                    <a:srgbClr val="0070C0"/>
                  </a:solidFill>
                </a:rPr>
                <a:t>ヒルベルト変換器</a:t>
              </a:r>
              <a:endParaRPr kumimoji="1" lang="ja-JP" altLang="en-US" sz="2000" b="1" dirty="0">
                <a:solidFill>
                  <a:srgbClr val="0070C0"/>
                </a:solidFill>
              </a:endParaRPr>
            </a:p>
          </p:txBody>
        </p:sp>
        <p:sp>
          <p:nvSpPr>
            <p:cNvPr id="26" name="右矢印 25">
              <a:extLst>
                <a:ext uri="{FF2B5EF4-FFF2-40B4-BE49-F238E27FC236}">
                  <a16:creationId xmlns:a16="http://schemas.microsoft.com/office/drawing/2014/main" id="{E68B4A4D-E4EC-D04D-96AF-F38E1E17D563}"/>
                </a:ext>
              </a:extLst>
            </p:cNvPr>
            <p:cNvSpPr/>
            <p:nvPr/>
          </p:nvSpPr>
          <p:spPr>
            <a:xfrm>
              <a:off x="1343411" y="6532723"/>
              <a:ext cx="919756" cy="170063"/>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CB5D09C4-17DD-8842-8ACD-4B0E73AE8BF6}"/>
              </a:ext>
            </a:extLst>
          </p:cNvPr>
          <p:cNvSpPr txBox="1"/>
          <p:nvPr/>
        </p:nvSpPr>
        <p:spPr>
          <a:xfrm>
            <a:off x="160466" y="675528"/>
            <a:ext cx="1980029" cy="523220"/>
          </a:xfrm>
          <a:prstGeom prst="rect">
            <a:avLst/>
          </a:prstGeom>
          <a:noFill/>
        </p:spPr>
        <p:txBody>
          <a:bodyPr wrap="none" rtlCol="0">
            <a:spAutoFit/>
          </a:bodyPr>
          <a:lstStyle/>
          <a:p>
            <a:r>
              <a:rPr kumimoji="1" lang="ja-JP" altLang="en-US" sz="2800" b="1"/>
              <a:t>周波数推定</a:t>
            </a:r>
            <a:endParaRPr kumimoji="1" lang="en-US" altLang="ja-JP" sz="2800" b="1" dirty="0"/>
          </a:p>
        </p:txBody>
      </p:sp>
    </p:spTree>
    <p:extLst>
      <p:ext uri="{BB962C8B-B14F-4D97-AF65-F5344CB8AC3E}">
        <p14:creationId xmlns:p14="http://schemas.microsoft.com/office/powerpoint/2010/main" val="18442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99DC2-FA21-174A-9DC0-118239415E61}"/>
              </a:ext>
            </a:extLst>
          </p:cNvPr>
          <p:cNvSpPr>
            <a:spLocks noGrp="1"/>
          </p:cNvSpPr>
          <p:nvPr>
            <p:ph type="title"/>
          </p:nvPr>
        </p:nvSpPr>
        <p:spPr/>
        <p:txBody>
          <a:bodyPr>
            <a:normAutofit/>
          </a:bodyPr>
          <a:lstStyle/>
          <a:p>
            <a:r>
              <a:rPr kumimoji="1" lang="ja-JP" altLang="en-US"/>
              <a:t>背景</a:t>
            </a:r>
          </a:p>
        </p:txBody>
      </p:sp>
      <p:grpSp>
        <p:nvGrpSpPr>
          <p:cNvPr id="15" name="グループ化 14">
            <a:extLst>
              <a:ext uri="{FF2B5EF4-FFF2-40B4-BE49-F238E27FC236}">
                <a16:creationId xmlns:a16="http://schemas.microsoft.com/office/drawing/2014/main" id="{F5125A5C-95E9-5248-9498-6A562FCF0578}"/>
              </a:ext>
            </a:extLst>
          </p:cNvPr>
          <p:cNvGrpSpPr/>
          <p:nvPr/>
        </p:nvGrpSpPr>
        <p:grpSpPr>
          <a:xfrm>
            <a:off x="163457" y="2712007"/>
            <a:ext cx="8705115" cy="1059439"/>
            <a:chOff x="163457" y="2592843"/>
            <a:chExt cx="8705115" cy="1059439"/>
          </a:xfrm>
        </p:grpSpPr>
        <p:sp>
          <p:nvSpPr>
            <p:cNvPr id="61" name="正方形/長方形 60">
              <a:extLst>
                <a:ext uri="{FF2B5EF4-FFF2-40B4-BE49-F238E27FC236}">
                  <a16:creationId xmlns:a16="http://schemas.microsoft.com/office/drawing/2014/main" id="{D5FF0261-CAEF-2D44-A58D-FCB3D6866709}"/>
                </a:ext>
              </a:extLst>
            </p:cNvPr>
            <p:cNvSpPr/>
            <p:nvPr/>
          </p:nvSpPr>
          <p:spPr>
            <a:xfrm>
              <a:off x="163457" y="2807324"/>
              <a:ext cx="8705115" cy="8449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BB8FF7B-FE33-6342-9986-358ACDAFA30C}"/>
                </a:ext>
              </a:extLst>
            </p:cNvPr>
            <p:cNvSpPr txBox="1"/>
            <p:nvPr/>
          </p:nvSpPr>
          <p:spPr>
            <a:xfrm>
              <a:off x="389194" y="2592843"/>
              <a:ext cx="3262432" cy="461665"/>
            </a:xfrm>
            <a:prstGeom prst="rect">
              <a:avLst/>
            </a:prstGeom>
            <a:solidFill>
              <a:schemeClr val="bg1"/>
            </a:solidFill>
          </p:spPr>
          <p:txBody>
            <a:bodyPr wrap="none" rtlCol="0">
              <a:spAutoFit/>
            </a:bodyPr>
            <a:lstStyle/>
            <a:p>
              <a:r>
                <a:rPr kumimoji="1" lang="ja-JP" altLang="en-US" sz="2400">
                  <a:solidFill>
                    <a:schemeClr val="accent1"/>
                  </a:solidFill>
                </a:rPr>
                <a:t>●</a:t>
              </a:r>
              <a:r>
                <a:rPr kumimoji="1" lang="ja-JP" altLang="en-US" sz="2400"/>
                <a:t>本研究で扱うノイズ</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360AA5-8B6E-0449-93EC-2AD88EA29180}"/>
                    </a:ext>
                  </a:extLst>
                </p:cNvPr>
                <p:cNvSpPr txBox="1"/>
                <p:nvPr/>
              </p:nvSpPr>
              <p:spPr>
                <a:xfrm>
                  <a:off x="1642057" y="3054508"/>
                  <a:ext cx="5519460"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oMath>
                  </a14:m>
                  <a:r>
                    <a:rPr kumimoji="1" lang="ja-JP" altLang="en-US" sz="2800" b="1"/>
                    <a:t>特定の周波数に発生するノイズ</a:t>
                  </a:r>
                </a:p>
              </p:txBody>
            </p:sp>
          </mc:Choice>
          <mc:Fallback xmlns="">
            <p:sp>
              <p:nvSpPr>
                <p:cNvPr id="6" name="テキスト ボックス 5">
                  <a:extLst>
                    <a:ext uri="{FF2B5EF4-FFF2-40B4-BE49-F238E27FC236}">
                      <a16:creationId xmlns:a16="http://schemas.microsoft.com/office/drawing/2014/main" id="{10360AA5-8B6E-0449-93EC-2AD88EA29180}"/>
                    </a:ext>
                  </a:extLst>
                </p:cNvPr>
                <p:cNvSpPr txBox="1">
                  <a:spLocks noRot="1" noChangeAspect="1" noMove="1" noResize="1" noEditPoints="1" noAdjustHandles="1" noChangeArrowheads="1" noChangeShapeType="1" noTextEdit="1"/>
                </p:cNvSpPr>
                <p:nvPr/>
              </p:nvSpPr>
              <p:spPr>
                <a:xfrm>
                  <a:off x="1642057" y="3054508"/>
                  <a:ext cx="5519460" cy="523220"/>
                </a:xfrm>
                <a:prstGeom prst="rect">
                  <a:avLst/>
                </a:prstGeom>
                <a:blipFill>
                  <a:blip r:embed="rId3"/>
                  <a:stretch>
                    <a:fillRect t="-12195" r="-1379" b="-36585"/>
                  </a:stretch>
                </a:blipFill>
              </p:spPr>
              <p:txBody>
                <a:bodyPr/>
                <a:lstStyle/>
                <a:p>
                  <a:r>
                    <a:rPr lang="ja-JP" altLang="en-US">
                      <a:noFill/>
                    </a:rPr>
                    <a:t> </a:t>
                  </a:r>
                </a:p>
              </p:txBody>
            </p:sp>
          </mc:Fallback>
        </mc:AlternateContent>
      </p:grpSp>
      <p:grpSp>
        <p:nvGrpSpPr>
          <p:cNvPr id="17" name="グループ化 16">
            <a:extLst>
              <a:ext uri="{FF2B5EF4-FFF2-40B4-BE49-F238E27FC236}">
                <a16:creationId xmlns:a16="http://schemas.microsoft.com/office/drawing/2014/main" id="{14751F8C-F22C-B24D-B576-ABCFA4195C41}"/>
              </a:ext>
            </a:extLst>
          </p:cNvPr>
          <p:cNvGrpSpPr/>
          <p:nvPr/>
        </p:nvGrpSpPr>
        <p:grpSpPr>
          <a:xfrm>
            <a:off x="246307" y="1153100"/>
            <a:ext cx="8814214" cy="1365885"/>
            <a:chOff x="246789" y="1060439"/>
            <a:chExt cx="8814214" cy="1365885"/>
          </a:xfrm>
        </p:grpSpPr>
        <p:cxnSp>
          <p:nvCxnSpPr>
            <p:cNvPr id="8" name="直線コネクタ 7">
              <a:extLst>
                <a:ext uri="{FF2B5EF4-FFF2-40B4-BE49-F238E27FC236}">
                  <a16:creationId xmlns:a16="http://schemas.microsoft.com/office/drawing/2014/main" id="{B9FAE360-2394-784C-A0F0-F4156C3B907D}"/>
                </a:ext>
              </a:extLst>
            </p:cNvPr>
            <p:cNvCxnSpPr>
              <a:cxnSpLocks/>
              <a:stCxn id="9" idx="2"/>
              <a:endCxn id="13" idx="0"/>
            </p:cNvCxnSpPr>
            <p:nvPr/>
          </p:nvCxnSpPr>
          <p:spPr>
            <a:xfrm flipH="1">
              <a:off x="1416340" y="1522104"/>
              <a:ext cx="3968141" cy="442555"/>
            </a:xfrm>
            <a:prstGeom prst="line">
              <a:avLst/>
            </a:prstGeom>
          </p:spPr>
          <p:style>
            <a:lnRef idx="3">
              <a:schemeClr val="dk1"/>
            </a:lnRef>
            <a:fillRef idx="0">
              <a:schemeClr val="dk1"/>
            </a:fillRef>
            <a:effectRef idx="2">
              <a:schemeClr val="dk1"/>
            </a:effectRef>
            <a:fontRef idx="minor">
              <a:schemeClr val="tx1"/>
            </a:fontRef>
          </p:style>
        </p:cxnSp>
        <p:sp>
          <p:nvSpPr>
            <p:cNvPr id="13" name="テキスト ボックス 12">
              <a:extLst>
                <a:ext uri="{FF2B5EF4-FFF2-40B4-BE49-F238E27FC236}">
                  <a16:creationId xmlns:a16="http://schemas.microsoft.com/office/drawing/2014/main" id="{66F14992-0FCC-2A44-9884-D07C66FF58C8}"/>
                </a:ext>
              </a:extLst>
            </p:cNvPr>
            <p:cNvSpPr txBox="1"/>
            <p:nvPr/>
          </p:nvSpPr>
          <p:spPr>
            <a:xfrm>
              <a:off x="246789" y="1964659"/>
              <a:ext cx="2339102" cy="461665"/>
            </a:xfrm>
            <a:prstGeom prst="rect">
              <a:avLst/>
            </a:prstGeom>
            <a:noFill/>
          </p:spPr>
          <p:txBody>
            <a:bodyPr wrap="none" rtlCol="0">
              <a:spAutoFit/>
            </a:bodyPr>
            <a:lstStyle/>
            <a:p>
              <a:r>
                <a:rPr kumimoji="1" lang="ja-JP" altLang="en-US" sz="2400"/>
                <a:t>ホワイトノイズ</a:t>
              </a:r>
            </a:p>
          </p:txBody>
        </p:sp>
        <p:sp>
          <p:nvSpPr>
            <p:cNvPr id="14" name="テキスト ボックス 13">
              <a:extLst>
                <a:ext uri="{FF2B5EF4-FFF2-40B4-BE49-F238E27FC236}">
                  <a16:creationId xmlns:a16="http://schemas.microsoft.com/office/drawing/2014/main" id="{745C4AE5-883A-4547-A089-9CF33A8D383F}"/>
                </a:ext>
              </a:extLst>
            </p:cNvPr>
            <p:cNvSpPr txBox="1"/>
            <p:nvPr/>
          </p:nvSpPr>
          <p:spPr>
            <a:xfrm>
              <a:off x="2788040" y="1964659"/>
              <a:ext cx="1107996" cy="461665"/>
            </a:xfrm>
            <a:prstGeom prst="rect">
              <a:avLst/>
            </a:prstGeom>
            <a:noFill/>
          </p:spPr>
          <p:txBody>
            <a:bodyPr wrap="none" rtlCol="0">
              <a:spAutoFit/>
            </a:bodyPr>
            <a:lstStyle/>
            <a:p>
              <a:r>
                <a:rPr kumimoji="1" lang="ja-JP" altLang="en-US" sz="2400"/>
                <a:t>熱雑音</a:t>
              </a:r>
            </a:p>
          </p:txBody>
        </p:sp>
        <p:cxnSp>
          <p:nvCxnSpPr>
            <p:cNvPr id="16" name="直線コネクタ 15">
              <a:extLst>
                <a:ext uri="{FF2B5EF4-FFF2-40B4-BE49-F238E27FC236}">
                  <a16:creationId xmlns:a16="http://schemas.microsoft.com/office/drawing/2014/main" id="{79EA8B0B-7E1C-EF41-9AF6-CAA6F848D91B}"/>
                </a:ext>
              </a:extLst>
            </p:cNvPr>
            <p:cNvCxnSpPr>
              <a:cxnSpLocks/>
              <a:stCxn id="9" idx="2"/>
              <a:endCxn id="14" idx="0"/>
            </p:cNvCxnSpPr>
            <p:nvPr/>
          </p:nvCxnSpPr>
          <p:spPr>
            <a:xfrm flipH="1">
              <a:off x="3342038" y="1522104"/>
              <a:ext cx="2042443" cy="442555"/>
            </a:xfrm>
            <a:prstGeom prst="line">
              <a:avLst/>
            </a:prstGeom>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898DB74C-A9BF-4E45-9FB9-F71C8D7D450E}"/>
                </a:ext>
              </a:extLst>
            </p:cNvPr>
            <p:cNvGrpSpPr/>
            <p:nvPr/>
          </p:nvGrpSpPr>
          <p:grpSpPr>
            <a:xfrm>
              <a:off x="757768" y="1060439"/>
              <a:ext cx="5289622" cy="474083"/>
              <a:chOff x="771487" y="1055914"/>
              <a:chExt cx="5289622" cy="474083"/>
            </a:xfrm>
          </p:grpSpPr>
          <p:sp>
            <p:nvSpPr>
              <p:cNvPr id="4" name="テキスト ボックス 3">
                <a:extLst>
                  <a:ext uri="{FF2B5EF4-FFF2-40B4-BE49-F238E27FC236}">
                    <a16:creationId xmlns:a16="http://schemas.microsoft.com/office/drawing/2014/main" id="{5C0F0626-6690-6A41-968C-BBFD46CFE695}"/>
                  </a:ext>
                </a:extLst>
              </p:cNvPr>
              <p:cNvSpPr txBox="1"/>
              <p:nvPr/>
            </p:nvSpPr>
            <p:spPr>
              <a:xfrm>
                <a:off x="771487" y="1068332"/>
                <a:ext cx="4185761" cy="461665"/>
              </a:xfrm>
              <a:prstGeom prst="rect">
                <a:avLst/>
              </a:prstGeom>
              <a:noFill/>
            </p:spPr>
            <p:txBody>
              <a:bodyPr wrap="none" rtlCol="0">
                <a:spAutoFit/>
              </a:bodyPr>
              <a:lstStyle/>
              <a:p>
                <a:r>
                  <a:rPr kumimoji="1" lang="ja-JP" altLang="en-US" sz="2400"/>
                  <a:t>実信号　＝　入力信号　＋　</a:t>
                </a:r>
              </a:p>
            </p:txBody>
          </p:sp>
          <p:grpSp>
            <p:nvGrpSpPr>
              <p:cNvPr id="29" name="グループ化 28">
                <a:extLst>
                  <a:ext uri="{FF2B5EF4-FFF2-40B4-BE49-F238E27FC236}">
                    <a16:creationId xmlns:a16="http://schemas.microsoft.com/office/drawing/2014/main" id="{E708C4ED-FDDA-7040-A019-C29245F99982}"/>
                  </a:ext>
                </a:extLst>
              </p:cNvPr>
              <p:cNvGrpSpPr/>
              <p:nvPr/>
            </p:nvGrpSpPr>
            <p:grpSpPr>
              <a:xfrm>
                <a:off x="4799225" y="1055914"/>
                <a:ext cx="1261884" cy="461665"/>
                <a:chOff x="4799225" y="1055914"/>
                <a:chExt cx="1261884" cy="461665"/>
              </a:xfrm>
            </p:grpSpPr>
            <p:sp>
              <p:nvSpPr>
                <p:cNvPr id="9" name="テキスト ボックス 8">
                  <a:extLst>
                    <a:ext uri="{FF2B5EF4-FFF2-40B4-BE49-F238E27FC236}">
                      <a16:creationId xmlns:a16="http://schemas.microsoft.com/office/drawing/2014/main" id="{07EF835D-D5F4-874C-BC7F-084DD691D537}"/>
                    </a:ext>
                  </a:extLst>
                </p:cNvPr>
                <p:cNvSpPr txBox="1"/>
                <p:nvPr/>
              </p:nvSpPr>
              <p:spPr>
                <a:xfrm>
                  <a:off x="4844314" y="1055914"/>
                  <a:ext cx="1107771" cy="461665"/>
                </a:xfrm>
                <a:prstGeom prst="rect">
                  <a:avLst/>
                </a:prstGeom>
                <a:noFill/>
              </p:spPr>
              <p:txBody>
                <a:bodyPr wrap="square" rtlCol="0">
                  <a:spAutoFit/>
                </a:bodyPr>
                <a:lstStyle/>
                <a:p>
                  <a:r>
                    <a:rPr kumimoji="1" lang="ja-JP" altLang="en-US" sz="2400"/>
                    <a:t>ノイズ</a:t>
                  </a:r>
                </a:p>
              </p:txBody>
            </p:sp>
            <p:cxnSp>
              <p:nvCxnSpPr>
                <p:cNvPr id="22" name="直線コネクタ 21">
                  <a:extLst>
                    <a:ext uri="{FF2B5EF4-FFF2-40B4-BE49-F238E27FC236}">
                      <a16:creationId xmlns:a16="http://schemas.microsoft.com/office/drawing/2014/main" id="{E80C6D5A-04FB-F945-B0C2-E4DB97B8D8B0}"/>
                    </a:ext>
                  </a:extLst>
                </p:cNvPr>
                <p:cNvCxnSpPr>
                  <a:cxnSpLocks/>
                </p:cNvCxnSpPr>
                <p:nvPr/>
              </p:nvCxnSpPr>
              <p:spPr>
                <a:xfrm flipH="1">
                  <a:off x="4799225" y="1465187"/>
                  <a:ext cx="1261884" cy="0"/>
                </a:xfrm>
                <a:prstGeom prst="line">
                  <a:avLst/>
                </a:prstGeom>
              </p:spPr>
              <p:style>
                <a:lnRef idx="3">
                  <a:schemeClr val="dk1"/>
                </a:lnRef>
                <a:fillRef idx="0">
                  <a:schemeClr val="dk1"/>
                </a:fillRef>
                <a:effectRef idx="2">
                  <a:schemeClr val="dk1"/>
                </a:effectRef>
                <a:fontRef idx="minor">
                  <a:schemeClr val="tx1"/>
                </a:fontRef>
              </p:style>
            </p:cxnSp>
          </p:grpSp>
        </p:grpSp>
        <p:sp>
          <p:nvSpPr>
            <p:cNvPr id="31" name="テキスト ボックス 30">
              <a:extLst>
                <a:ext uri="{FF2B5EF4-FFF2-40B4-BE49-F238E27FC236}">
                  <a16:creationId xmlns:a16="http://schemas.microsoft.com/office/drawing/2014/main" id="{30EF1725-B24C-C041-831F-57DDD83A4FC6}"/>
                </a:ext>
              </a:extLst>
            </p:cNvPr>
            <p:cNvSpPr txBox="1"/>
            <p:nvPr/>
          </p:nvSpPr>
          <p:spPr>
            <a:xfrm>
              <a:off x="4050977" y="1937178"/>
              <a:ext cx="2339102" cy="461665"/>
            </a:xfrm>
            <a:prstGeom prst="rect">
              <a:avLst/>
            </a:prstGeom>
            <a:noFill/>
          </p:spPr>
          <p:txBody>
            <a:bodyPr wrap="none" rtlCol="0">
              <a:spAutoFit/>
            </a:bodyPr>
            <a:lstStyle/>
            <a:p>
              <a:r>
                <a:rPr kumimoji="1" lang="ja-JP" altLang="en-US" sz="2400"/>
                <a:t>ショットノイズ</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706DD49-2CB1-4341-A0A1-2911A7004143}"/>
                    </a:ext>
                  </a:extLst>
                </p:cNvPr>
                <p:cNvSpPr txBox="1"/>
                <p:nvPr/>
              </p:nvSpPr>
              <p:spPr>
                <a:xfrm>
                  <a:off x="6390079" y="1912643"/>
                  <a:ext cx="2670924" cy="461665"/>
                </a:xfrm>
                <a:prstGeom prst="rect">
                  <a:avLst/>
                </a:prstGeom>
                <a:noFill/>
              </p:spPr>
              <p:txBody>
                <a:bodyPr wrap="none" rtlCol="0">
                  <a:spAutoFit/>
                </a:bodyPr>
                <a:lstStyle/>
                <a:p>
                  <a:r>
                    <a:rPr kumimoji="1" lang="ja-JP" altLang="en-US" sz="2400"/>
                    <a:t>フリッカノイズ</a:t>
                  </a:r>
                  <a:r>
                    <a:rPr kumimoji="1" lang="en-US" altLang="ja-JP" sz="2400" dirty="0"/>
                    <a:t> </a:t>
                  </a:r>
                  <a14:m>
                    <m:oMath xmlns:m="http://schemas.openxmlformats.org/officeDocument/2006/math">
                      <m:r>
                        <a:rPr kumimoji="1" lang="ja-JP" altLang="en-US" sz="2400" i="1">
                          <a:latin typeface="Cambria Math" panose="02040503050406030204" pitchFamily="18" charset="0"/>
                        </a:rPr>
                        <m:t>⋯</m:t>
                      </m:r>
                    </m:oMath>
                  </a14:m>
                  <a:endParaRPr kumimoji="1" lang="ja-JP" altLang="en-US" sz="2400"/>
                </a:p>
              </p:txBody>
            </p:sp>
          </mc:Choice>
          <mc:Fallback xmlns="">
            <p:sp>
              <p:nvSpPr>
                <p:cNvPr id="32" name="テキスト ボックス 31">
                  <a:extLst>
                    <a:ext uri="{FF2B5EF4-FFF2-40B4-BE49-F238E27FC236}">
                      <a16:creationId xmlns:a16="http://schemas.microsoft.com/office/drawing/2014/main" id="{F706DD49-2CB1-4341-A0A1-2911A7004143}"/>
                    </a:ext>
                  </a:extLst>
                </p:cNvPr>
                <p:cNvSpPr txBox="1">
                  <a:spLocks noRot="1" noChangeAspect="1" noMove="1" noResize="1" noEditPoints="1" noAdjustHandles="1" noChangeArrowheads="1" noChangeShapeType="1" noTextEdit="1"/>
                </p:cNvSpPr>
                <p:nvPr/>
              </p:nvSpPr>
              <p:spPr>
                <a:xfrm>
                  <a:off x="6390079" y="1912643"/>
                  <a:ext cx="2670924" cy="461665"/>
                </a:xfrm>
                <a:prstGeom prst="rect">
                  <a:avLst/>
                </a:prstGeom>
                <a:blipFill>
                  <a:blip r:embed="rId4"/>
                  <a:stretch>
                    <a:fillRect l="-3791" t="-5263" b="-28947"/>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ECD652AB-C175-B543-80CC-709E12E96257}"/>
                </a:ext>
              </a:extLst>
            </p:cNvPr>
            <p:cNvCxnSpPr>
              <a:cxnSpLocks/>
              <a:stCxn id="9" idx="2"/>
              <a:endCxn id="31" idx="0"/>
            </p:cNvCxnSpPr>
            <p:nvPr/>
          </p:nvCxnSpPr>
          <p:spPr>
            <a:xfrm flipH="1">
              <a:off x="5220528" y="1522104"/>
              <a:ext cx="163953" cy="415074"/>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a:extLst>
                <a:ext uri="{FF2B5EF4-FFF2-40B4-BE49-F238E27FC236}">
                  <a16:creationId xmlns:a16="http://schemas.microsoft.com/office/drawing/2014/main" id="{81797C28-2712-8C4D-99F0-A8E68A6009F3}"/>
                </a:ext>
              </a:extLst>
            </p:cNvPr>
            <p:cNvCxnSpPr>
              <a:cxnSpLocks/>
              <a:stCxn id="9" idx="2"/>
              <a:endCxn id="32" idx="0"/>
            </p:cNvCxnSpPr>
            <p:nvPr/>
          </p:nvCxnSpPr>
          <p:spPr>
            <a:xfrm>
              <a:off x="5384481" y="1522104"/>
              <a:ext cx="2341060" cy="390539"/>
            </a:xfrm>
            <a:prstGeom prst="line">
              <a:avLst/>
            </a:prstGeom>
          </p:spPr>
          <p:style>
            <a:lnRef idx="3">
              <a:schemeClr val="dk1"/>
            </a:lnRef>
            <a:fillRef idx="0">
              <a:schemeClr val="dk1"/>
            </a:fillRef>
            <a:effectRef idx="2">
              <a:schemeClr val="dk1"/>
            </a:effectRef>
            <a:fontRef idx="minor">
              <a:schemeClr val="tx1"/>
            </a:fontRef>
          </p:style>
        </p:cxnSp>
      </p:grpSp>
      <p:grpSp>
        <p:nvGrpSpPr>
          <p:cNvPr id="19" name="グループ化 18">
            <a:extLst>
              <a:ext uri="{FF2B5EF4-FFF2-40B4-BE49-F238E27FC236}">
                <a16:creationId xmlns:a16="http://schemas.microsoft.com/office/drawing/2014/main" id="{CF69BAF4-EB8A-A14B-9F07-600ACBC76352}"/>
              </a:ext>
            </a:extLst>
          </p:cNvPr>
          <p:cNvGrpSpPr/>
          <p:nvPr/>
        </p:nvGrpSpPr>
        <p:grpSpPr>
          <a:xfrm>
            <a:off x="246789" y="4078283"/>
            <a:ext cx="3032549" cy="1504096"/>
            <a:chOff x="257208" y="3798531"/>
            <a:chExt cx="3032549" cy="1504096"/>
          </a:xfrm>
        </p:grpSpPr>
        <p:sp>
          <p:nvSpPr>
            <p:cNvPr id="52" name="テキスト ボックス 51">
              <a:extLst>
                <a:ext uri="{FF2B5EF4-FFF2-40B4-BE49-F238E27FC236}">
                  <a16:creationId xmlns:a16="http://schemas.microsoft.com/office/drawing/2014/main" id="{942697D5-09ED-DF45-890C-CFAFCEE06BFC}"/>
                </a:ext>
              </a:extLst>
            </p:cNvPr>
            <p:cNvSpPr txBox="1"/>
            <p:nvPr/>
          </p:nvSpPr>
          <p:spPr>
            <a:xfrm>
              <a:off x="257208" y="3798531"/>
              <a:ext cx="640047" cy="461665"/>
            </a:xfrm>
            <a:prstGeom prst="rect">
              <a:avLst/>
            </a:prstGeom>
            <a:noFill/>
          </p:spPr>
          <p:txBody>
            <a:bodyPr wrap="none" rtlCol="0">
              <a:spAutoFit/>
            </a:bodyPr>
            <a:lstStyle/>
            <a:p>
              <a:r>
                <a:rPr kumimoji="1" lang="en-US" altLang="ja-JP" sz="2400" dirty="0"/>
                <a:t>e.g.</a:t>
              </a:r>
              <a:endParaRPr kumimoji="1" lang="ja-JP" altLang="en-US" sz="2400"/>
            </a:p>
          </p:txBody>
        </p:sp>
        <p:grpSp>
          <p:nvGrpSpPr>
            <p:cNvPr id="62" name="グループ化 61">
              <a:extLst>
                <a:ext uri="{FF2B5EF4-FFF2-40B4-BE49-F238E27FC236}">
                  <a16:creationId xmlns:a16="http://schemas.microsoft.com/office/drawing/2014/main" id="{FB2E142E-64A5-BF44-9597-60B6EAB021D3}"/>
                </a:ext>
              </a:extLst>
            </p:cNvPr>
            <p:cNvGrpSpPr/>
            <p:nvPr/>
          </p:nvGrpSpPr>
          <p:grpSpPr>
            <a:xfrm>
              <a:off x="1038332" y="3924930"/>
              <a:ext cx="2251425" cy="1377697"/>
              <a:chOff x="1171920" y="4682096"/>
              <a:chExt cx="2251425" cy="1377697"/>
            </a:xfrm>
          </p:grpSpPr>
          <p:sp>
            <p:nvSpPr>
              <p:cNvPr id="53" name="テキスト ボックス 52">
                <a:extLst>
                  <a:ext uri="{FF2B5EF4-FFF2-40B4-BE49-F238E27FC236}">
                    <a16:creationId xmlns:a16="http://schemas.microsoft.com/office/drawing/2014/main" id="{6F4E501A-ED3A-A04A-A989-728B3CAC5C84}"/>
                  </a:ext>
                </a:extLst>
              </p:cNvPr>
              <p:cNvSpPr txBox="1"/>
              <p:nvPr/>
            </p:nvSpPr>
            <p:spPr>
              <a:xfrm>
                <a:off x="1171920" y="4682096"/>
                <a:ext cx="1723549" cy="461665"/>
              </a:xfrm>
              <a:prstGeom prst="rect">
                <a:avLst/>
              </a:prstGeom>
              <a:noFill/>
            </p:spPr>
            <p:txBody>
              <a:bodyPr wrap="none" rtlCol="0">
                <a:spAutoFit/>
              </a:bodyPr>
              <a:lstStyle/>
              <a:p>
                <a:r>
                  <a:rPr kumimoji="1" lang="ja-JP" altLang="en-US" sz="2400"/>
                  <a:t>電源ノイズ</a:t>
                </a: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5C14B7E-FC43-1149-9797-2144BF883A58}"/>
                      </a:ext>
                    </a:extLst>
                  </p:cNvPr>
                  <p:cNvSpPr txBox="1"/>
                  <p:nvPr/>
                </p:nvSpPr>
                <p:spPr>
                  <a:xfrm>
                    <a:off x="1597204" y="5140112"/>
                    <a:ext cx="182614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m:t>
                        </m:r>
                      </m:oMath>
                    </a14:m>
                    <a:r>
                      <a:rPr kumimoji="1" lang="ja-JP" altLang="en-US" sz="2400"/>
                      <a:t>関東</a:t>
                    </a:r>
                    <a:r>
                      <a:rPr kumimoji="1" lang="en-US" altLang="ja-JP" sz="2400" dirty="0"/>
                      <a:t> 50 Hz</a:t>
                    </a:r>
                    <a:endParaRPr kumimoji="1" lang="ja-JP" altLang="en-US" sz="2400"/>
                  </a:p>
                </p:txBody>
              </p:sp>
            </mc:Choice>
            <mc:Fallback xmlns="">
              <p:sp>
                <p:nvSpPr>
                  <p:cNvPr id="54" name="テキスト ボックス 53">
                    <a:extLst>
                      <a:ext uri="{FF2B5EF4-FFF2-40B4-BE49-F238E27FC236}">
                        <a16:creationId xmlns:a16="http://schemas.microsoft.com/office/drawing/2014/main" id="{55C14B7E-FC43-1149-9797-2144BF883A58}"/>
                      </a:ext>
                    </a:extLst>
                  </p:cNvPr>
                  <p:cNvSpPr txBox="1">
                    <a:spLocks noRot="1" noChangeAspect="1" noMove="1" noResize="1" noEditPoints="1" noAdjustHandles="1" noChangeArrowheads="1" noChangeShapeType="1" noTextEdit="1"/>
                  </p:cNvSpPr>
                  <p:nvPr/>
                </p:nvSpPr>
                <p:spPr>
                  <a:xfrm>
                    <a:off x="1597204" y="5140112"/>
                    <a:ext cx="1826141" cy="461665"/>
                  </a:xfrm>
                  <a:prstGeom prst="rect">
                    <a:avLst/>
                  </a:prstGeom>
                  <a:blipFill>
                    <a:blip r:embed="rId5"/>
                    <a:stretch>
                      <a:fillRect t="-13514" r="-3448"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C69CA1E-49C6-BA49-A0FE-DC45B00FC136}"/>
                      </a:ext>
                    </a:extLst>
                  </p:cNvPr>
                  <p:cNvSpPr txBox="1"/>
                  <p:nvPr/>
                </p:nvSpPr>
                <p:spPr>
                  <a:xfrm>
                    <a:off x="1597204" y="5598128"/>
                    <a:ext cx="182614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m:t>
                        </m:r>
                      </m:oMath>
                    </a14:m>
                    <a:r>
                      <a:rPr kumimoji="1" lang="ja-JP" altLang="en-US" sz="2400"/>
                      <a:t>関西</a:t>
                    </a:r>
                    <a:r>
                      <a:rPr kumimoji="1" lang="en-US" altLang="ja-JP" sz="2400" dirty="0"/>
                      <a:t> 60 Hz</a:t>
                    </a:r>
                    <a:endParaRPr kumimoji="1" lang="ja-JP" altLang="en-US" sz="2400"/>
                  </a:p>
                </p:txBody>
              </p:sp>
            </mc:Choice>
            <mc:Fallback xmlns="">
              <p:sp>
                <p:nvSpPr>
                  <p:cNvPr id="55" name="テキスト ボックス 54">
                    <a:extLst>
                      <a:ext uri="{FF2B5EF4-FFF2-40B4-BE49-F238E27FC236}">
                        <a16:creationId xmlns:a16="http://schemas.microsoft.com/office/drawing/2014/main" id="{9C69CA1E-49C6-BA49-A0FE-DC45B00FC136}"/>
                      </a:ext>
                    </a:extLst>
                  </p:cNvPr>
                  <p:cNvSpPr txBox="1">
                    <a:spLocks noRot="1" noChangeAspect="1" noMove="1" noResize="1" noEditPoints="1" noAdjustHandles="1" noChangeArrowheads="1" noChangeShapeType="1" noTextEdit="1"/>
                  </p:cNvSpPr>
                  <p:nvPr/>
                </p:nvSpPr>
                <p:spPr>
                  <a:xfrm>
                    <a:off x="1597204" y="5598128"/>
                    <a:ext cx="1826141" cy="461665"/>
                  </a:xfrm>
                  <a:prstGeom prst="rect">
                    <a:avLst/>
                  </a:prstGeom>
                  <a:blipFill>
                    <a:blip r:embed="rId6"/>
                    <a:stretch>
                      <a:fillRect t="-13514" r="-3448" b="-29730"/>
                    </a:stretch>
                  </a:blipFill>
                </p:spPr>
                <p:txBody>
                  <a:bodyPr/>
                  <a:lstStyle/>
                  <a:p>
                    <a:r>
                      <a:rPr lang="ja-JP" altLang="en-US">
                        <a:noFill/>
                      </a:rPr>
                      <a:t> </a:t>
                    </a:r>
                  </a:p>
                </p:txBody>
              </p:sp>
            </mc:Fallback>
          </mc:AlternateContent>
        </p:grpSp>
      </p:grpSp>
      <p:sp>
        <p:nvSpPr>
          <p:cNvPr id="58" name="テキスト ボックス 57">
            <a:extLst>
              <a:ext uri="{FF2B5EF4-FFF2-40B4-BE49-F238E27FC236}">
                <a16:creationId xmlns:a16="http://schemas.microsoft.com/office/drawing/2014/main" id="{D18DBC72-81A6-584D-8697-3D693F432F1B}"/>
              </a:ext>
            </a:extLst>
          </p:cNvPr>
          <p:cNvSpPr txBox="1"/>
          <p:nvPr/>
        </p:nvSpPr>
        <p:spPr>
          <a:xfrm>
            <a:off x="5334071" y="6488668"/>
            <a:ext cx="3815468" cy="369332"/>
          </a:xfrm>
          <a:prstGeom prst="rect">
            <a:avLst/>
          </a:prstGeom>
          <a:noFill/>
        </p:spPr>
        <p:txBody>
          <a:bodyPr wrap="none" rtlCol="0">
            <a:spAutoFit/>
          </a:bodyPr>
          <a:lstStyle/>
          <a:p>
            <a:r>
              <a:rPr kumimoji="1" lang="ja-JP" altLang="en-US"/>
              <a:t>軸継手</a:t>
            </a:r>
            <a:r>
              <a:rPr kumimoji="1" lang="en-US" altLang="ja-JP" dirty="0"/>
              <a:t> : </a:t>
            </a:r>
            <a:r>
              <a:rPr kumimoji="1" lang="ja-JP" altLang="en-US"/>
              <a:t>モーターとマシンの接合部</a:t>
            </a:r>
            <a:endParaRPr kumimoji="1" lang="en-US" altLang="ja-JP" dirty="0"/>
          </a:p>
        </p:txBody>
      </p:sp>
      <p:grpSp>
        <p:nvGrpSpPr>
          <p:cNvPr id="18" name="グループ化 17">
            <a:extLst>
              <a:ext uri="{FF2B5EF4-FFF2-40B4-BE49-F238E27FC236}">
                <a16:creationId xmlns:a16="http://schemas.microsoft.com/office/drawing/2014/main" id="{D5DA2667-9BE4-CD4A-952B-D584DD6820F1}"/>
              </a:ext>
            </a:extLst>
          </p:cNvPr>
          <p:cNvGrpSpPr/>
          <p:nvPr/>
        </p:nvGrpSpPr>
        <p:grpSpPr>
          <a:xfrm>
            <a:off x="3704622" y="4198338"/>
            <a:ext cx="4629897" cy="2128744"/>
            <a:chOff x="3678909" y="3924930"/>
            <a:chExt cx="4629897" cy="2128744"/>
          </a:xfrm>
        </p:grpSpPr>
        <p:sp>
          <p:nvSpPr>
            <p:cNvPr id="56" name="テキスト ボックス 55">
              <a:extLst>
                <a:ext uri="{FF2B5EF4-FFF2-40B4-BE49-F238E27FC236}">
                  <a16:creationId xmlns:a16="http://schemas.microsoft.com/office/drawing/2014/main" id="{BD2AE59C-3DF6-1C4C-B05F-F61575847E46}"/>
                </a:ext>
              </a:extLst>
            </p:cNvPr>
            <p:cNvSpPr txBox="1"/>
            <p:nvPr/>
          </p:nvSpPr>
          <p:spPr>
            <a:xfrm>
              <a:off x="3678909" y="3924930"/>
              <a:ext cx="2646878" cy="461665"/>
            </a:xfrm>
            <a:prstGeom prst="rect">
              <a:avLst/>
            </a:prstGeom>
            <a:noFill/>
          </p:spPr>
          <p:txBody>
            <a:bodyPr wrap="none" rtlCol="0">
              <a:spAutoFit/>
            </a:bodyPr>
            <a:lstStyle/>
            <a:p>
              <a:r>
                <a:rPr kumimoji="1" lang="ja-JP" altLang="en-US" sz="2400"/>
                <a:t>モーターの回転軸</a:t>
              </a:r>
              <a:endParaRPr kumimoji="1" lang="en-US" altLang="ja-JP" sz="2400" dirty="0"/>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9E539CD4-89E2-DE4E-842D-3EB95611BCF6}"/>
                    </a:ext>
                  </a:extLst>
                </p:cNvPr>
                <p:cNvSpPr txBox="1"/>
                <p:nvPr/>
              </p:nvSpPr>
              <p:spPr>
                <a:xfrm>
                  <a:off x="4106807" y="4355548"/>
                  <a:ext cx="3738524"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m:t>
                      </m:r>
                    </m:oMath>
                  </a14:m>
                  <a:r>
                    <a:rPr kumimoji="1" lang="ja-JP" altLang="en-US" sz="2000"/>
                    <a:t>軸継手が不整合＝振動が発生</a:t>
                  </a:r>
                  <a:endParaRPr kumimoji="1" lang="en-US" altLang="ja-JP" sz="2000" dirty="0"/>
                </a:p>
              </p:txBody>
            </p:sp>
          </mc:Choice>
          <mc:Fallback xmlns="">
            <p:sp>
              <p:nvSpPr>
                <p:cNvPr id="63" name="テキスト ボックス 62">
                  <a:extLst>
                    <a:ext uri="{FF2B5EF4-FFF2-40B4-BE49-F238E27FC236}">
                      <a16:creationId xmlns:a16="http://schemas.microsoft.com/office/drawing/2014/main" id="{9E539CD4-89E2-DE4E-842D-3EB95611BCF6}"/>
                    </a:ext>
                  </a:extLst>
                </p:cNvPr>
                <p:cNvSpPr txBox="1">
                  <a:spLocks noRot="1" noChangeAspect="1" noMove="1" noResize="1" noEditPoints="1" noAdjustHandles="1" noChangeArrowheads="1" noChangeShapeType="1" noTextEdit="1"/>
                </p:cNvSpPr>
                <p:nvPr/>
              </p:nvSpPr>
              <p:spPr>
                <a:xfrm>
                  <a:off x="4106807" y="4355548"/>
                  <a:ext cx="3738524" cy="400110"/>
                </a:xfrm>
                <a:prstGeom prst="rect">
                  <a:avLst/>
                </a:prstGeom>
                <a:blipFill>
                  <a:blip r:embed="rId7"/>
                  <a:stretch>
                    <a:fillRect t="-6250" r="-1017" b="-31250"/>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CD0B4D94-9D34-0340-AA0F-CA806C893905}"/>
                </a:ext>
              </a:extLst>
            </p:cNvPr>
            <p:cNvGrpSpPr/>
            <p:nvPr/>
          </p:nvGrpSpPr>
          <p:grpSpPr>
            <a:xfrm>
              <a:off x="4471352" y="4830331"/>
              <a:ext cx="3837454" cy="1223343"/>
              <a:chOff x="4456933" y="4932790"/>
              <a:chExt cx="3837454" cy="1223343"/>
            </a:xfrm>
          </p:grpSpPr>
          <p:grpSp>
            <p:nvGrpSpPr>
              <p:cNvPr id="11" name="グループ化 10">
                <a:extLst>
                  <a:ext uri="{FF2B5EF4-FFF2-40B4-BE49-F238E27FC236}">
                    <a16:creationId xmlns:a16="http://schemas.microsoft.com/office/drawing/2014/main" id="{32A50156-BA57-4444-B647-525AF85679B3}"/>
                  </a:ext>
                </a:extLst>
              </p:cNvPr>
              <p:cNvGrpSpPr/>
              <p:nvPr/>
            </p:nvGrpSpPr>
            <p:grpSpPr>
              <a:xfrm>
                <a:off x="4456933" y="5249098"/>
                <a:ext cx="3837454" cy="907035"/>
                <a:chOff x="5047232" y="5204020"/>
                <a:chExt cx="3837454" cy="907035"/>
              </a:xfrm>
            </p:grpSpPr>
            <p:sp>
              <p:nvSpPr>
                <p:cNvPr id="3" name="円柱 2">
                  <a:extLst>
                    <a:ext uri="{FF2B5EF4-FFF2-40B4-BE49-F238E27FC236}">
                      <a16:creationId xmlns:a16="http://schemas.microsoft.com/office/drawing/2014/main" id="{A4E521F9-3039-1246-A034-A11971FAF93E}"/>
                    </a:ext>
                  </a:extLst>
                </p:cNvPr>
                <p:cNvSpPr/>
                <p:nvPr/>
              </p:nvSpPr>
              <p:spPr>
                <a:xfrm rot="5400000">
                  <a:off x="5318275" y="4940797"/>
                  <a:ext cx="899215" cy="14413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BD41B957-DEE1-B549-8EA4-A4045F8FB2DC}"/>
                    </a:ext>
                  </a:extLst>
                </p:cNvPr>
                <p:cNvGrpSpPr/>
                <p:nvPr/>
              </p:nvGrpSpPr>
              <p:grpSpPr>
                <a:xfrm>
                  <a:off x="6370673" y="5540369"/>
                  <a:ext cx="802092" cy="226518"/>
                  <a:chOff x="5720215" y="5494601"/>
                  <a:chExt cx="802092" cy="226518"/>
                </a:xfrm>
              </p:grpSpPr>
              <p:sp>
                <p:nvSpPr>
                  <p:cNvPr id="33" name="円柱 32">
                    <a:extLst>
                      <a:ext uri="{FF2B5EF4-FFF2-40B4-BE49-F238E27FC236}">
                        <a16:creationId xmlns:a16="http://schemas.microsoft.com/office/drawing/2014/main" id="{EA64F301-CD4F-1D47-9668-C06029EA6086}"/>
                      </a:ext>
                    </a:extLst>
                  </p:cNvPr>
                  <p:cNvSpPr/>
                  <p:nvPr/>
                </p:nvSpPr>
                <p:spPr>
                  <a:xfrm rot="5400000">
                    <a:off x="5888958" y="5364598"/>
                    <a:ext cx="164680" cy="5021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柱 33">
                    <a:extLst>
                      <a:ext uri="{FF2B5EF4-FFF2-40B4-BE49-F238E27FC236}">
                        <a16:creationId xmlns:a16="http://schemas.microsoft.com/office/drawing/2014/main" id="{B2CDF649-8C5F-2248-B501-DB0EF1B9FCA0}"/>
                      </a:ext>
                    </a:extLst>
                  </p:cNvPr>
                  <p:cNvSpPr/>
                  <p:nvPr/>
                </p:nvSpPr>
                <p:spPr>
                  <a:xfrm rot="5400000">
                    <a:off x="6141907" y="5537239"/>
                    <a:ext cx="226517" cy="1412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柱 35">
                    <a:extLst>
                      <a:ext uri="{FF2B5EF4-FFF2-40B4-BE49-F238E27FC236}">
                        <a16:creationId xmlns:a16="http://schemas.microsoft.com/office/drawing/2014/main" id="{5CB63B2A-21EC-F548-B7A0-DF855CD03728}"/>
                      </a:ext>
                    </a:extLst>
                  </p:cNvPr>
                  <p:cNvSpPr/>
                  <p:nvPr/>
                </p:nvSpPr>
                <p:spPr>
                  <a:xfrm rot="5400000">
                    <a:off x="6240167" y="5537240"/>
                    <a:ext cx="226517" cy="1412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柱 36">
                    <a:extLst>
                      <a:ext uri="{FF2B5EF4-FFF2-40B4-BE49-F238E27FC236}">
                        <a16:creationId xmlns:a16="http://schemas.microsoft.com/office/drawing/2014/main" id="{53ACA015-45E9-9C49-850B-D0CE1F271BDC}"/>
                      </a:ext>
                    </a:extLst>
                  </p:cNvPr>
                  <p:cNvSpPr/>
                  <p:nvPr/>
                </p:nvSpPr>
                <p:spPr>
                  <a:xfrm rot="5400000">
                    <a:off x="6338427" y="5537240"/>
                    <a:ext cx="226517" cy="1412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柱 38">
                  <a:extLst>
                    <a:ext uri="{FF2B5EF4-FFF2-40B4-BE49-F238E27FC236}">
                      <a16:creationId xmlns:a16="http://schemas.microsoft.com/office/drawing/2014/main" id="{EBB8DF93-4066-7740-A2F5-EA876305C856}"/>
                    </a:ext>
                  </a:extLst>
                </p:cNvPr>
                <p:cNvSpPr/>
                <p:nvPr/>
              </p:nvSpPr>
              <p:spPr>
                <a:xfrm rot="5400000">
                  <a:off x="7313143" y="5403441"/>
                  <a:ext cx="164680" cy="5021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方体 9">
                  <a:extLst>
                    <a:ext uri="{FF2B5EF4-FFF2-40B4-BE49-F238E27FC236}">
                      <a16:creationId xmlns:a16="http://schemas.microsoft.com/office/drawing/2014/main" id="{C4D1BA83-D7BA-A04D-BCEF-A6B3CFB1BDFD}"/>
                    </a:ext>
                  </a:extLst>
                </p:cNvPr>
                <p:cNvSpPr/>
                <p:nvPr/>
              </p:nvSpPr>
              <p:spPr>
                <a:xfrm>
                  <a:off x="7513086" y="5204020"/>
                  <a:ext cx="1371600" cy="8992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19757AB0-8A60-FD41-981F-0D24F69F3E81}"/>
                  </a:ext>
                </a:extLst>
              </p:cNvPr>
              <p:cNvSpPr txBox="1"/>
              <p:nvPr/>
            </p:nvSpPr>
            <p:spPr>
              <a:xfrm>
                <a:off x="4630729" y="4933295"/>
                <a:ext cx="1107996" cy="369332"/>
              </a:xfrm>
              <a:prstGeom prst="rect">
                <a:avLst/>
              </a:prstGeom>
              <a:noFill/>
            </p:spPr>
            <p:txBody>
              <a:bodyPr wrap="none" rtlCol="0">
                <a:spAutoFit/>
              </a:bodyPr>
              <a:lstStyle/>
              <a:p>
                <a:r>
                  <a:rPr kumimoji="1" lang="ja-JP" altLang="en-US"/>
                  <a:t>モーター</a:t>
                </a:r>
              </a:p>
            </p:txBody>
          </p:sp>
          <p:sp>
            <p:nvSpPr>
              <p:cNvPr id="40" name="テキスト ボックス 39">
                <a:extLst>
                  <a:ext uri="{FF2B5EF4-FFF2-40B4-BE49-F238E27FC236}">
                    <a16:creationId xmlns:a16="http://schemas.microsoft.com/office/drawing/2014/main" id="{B4068AAE-62DD-D541-A7E8-6928B45E2906}"/>
                  </a:ext>
                </a:extLst>
              </p:cNvPr>
              <p:cNvSpPr txBox="1"/>
              <p:nvPr/>
            </p:nvSpPr>
            <p:spPr>
              <a:xfrm>
                <a:off x="5947364" y="5158247"/>
                <a:ext cx="877163" cy="369332"/>
              </a:xfrm>
              <a:prstGeom prst="rect">
                <a:avLst/>
              </a:prstGeom>
              <a:noFill/>
            </p:spPr>
            <p:txBody>
              <a:bodyPr wrap="none" rtlCol="0">
                <a:spAutoFit/>
              </a:bodyPr>
              <a:lstStyle/>
              <a:p>
                <a:r>
                  <a:rPr kumimoji="1" lang="ja-JP" altLang="en-US"/>
                  <a:t>軸継手</a:t>
                </a:r>
              </a:p>
            </p:txBody>
          </p:sp>
          <p:sp>
            <p:nvSpPr>
              <p:cNvPr id="41" name="テキスト ボックス 40">
                <a:extLst>
                  <a:ext uri="{FF2B5EF4-FFF2-40B4-BE49-F238E27FC236}">
                    <a16:creationId xmlns:a16="http://schemas.microsoft.com/office/drawing/2014/main" id="{DD7BBADB-887F-D141-B237-7CC3E3AEE920}"/>
                  </a:ext>
                </a:extLst>
              </p:cNvPr>
              <p:cNvSpPr txBox="1"/>
              <p:nvPr/>
            </p:nvSpPr>
            <p:spPr>
              <a:xfrm>
                <a:off x="7236234" y="4932790"/>
                <a:ext cx="877163" cy="369332"/>
              </a:xfrm>
              <a:prstGeom prst="rect">
                <a:avLst/>
              </a:prstGeom>
              <a:noFill/>
            </p:spPr>
            <p:txBody>
              <a:bodyPr wrap="none" rtlCol="0">
                <a:spAutoFit/>
              </a:bodyPr>
              <a:lstStyle/>
              <a:p>
                <a:r>
                  <a:rPr kumimoji="1" lang="ja-JP" altLang="en-US"/>
                  <a:t>マシン</a:t>
                </a:r>
              </a:p>
            </p:txBody>
          </p:sp>
        </p:grpSp>
      </p:grpSp>
      <p:sp>
        <p:nvSpPr>
          <p:cNvPr id="48" name="テキスト ボックス 47">
            <a:extLst>
              <a:ext uri="{FF2B5EF4-FFF2-40B4-BE49-F238E27FC236}">
                <a16:creationId xmlns:a16="http://schemas.microsoft.com/office/drawing/2014/main" id="{09D4A2F5-E09D-4E4D-B4A8-136DE709396C}"/>
              </a:ext>
            </a:extLst>
          </p:cNvPr>
          <p:cNvSpPr txBox="1"/>
          <p:nvPr/>
        </p:nvSpPr>
        <p:spPr>
          <a:xfrm>
            <a:off x="160466" y="675528"/>
            <a:ext cx="3416320" cy="523220"/>
          </a:xfrm>
          <a:prstGeom prst="rect">
            <a:avLst/>
          </a:prstGeom>
          <a:noFill/>
        </p:spPr>
        <p:txBody>
          <a:bodyPr wrap="none" rtlCol="0">
            <a:spAutoFit/>
          </a:bodyPr>
          <a:lstStyle/>
          <a:p>
            <a:r>
              <a:rPr kumimoji="1" lang="ja-JP" altLang="en-US" sz="2800" b="1" dirty="0"/>
              <a:t>実際の計測信号は？</a:t>
            </a:r>
            <a:endParaRPr kumimoji="1" lang="en-US" altLang="ja-JP" sz="2800" b="1" dirty="0"/>
          </a:p>
        </p:txBody>
      </p:sp>
    </p:spTree>
    <p:extLst>
      <p:ext uri="{BB962C8B-B14F-4D97-AF65-F5344CB8AC3E}">
        <p14:creationId xmlns:p14="http://schemas.microsoft.com/office/powerpoint/2010/main" val="320342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5667E-0BDA-7044-8CE6-AFD7C933D12A}"/>
              </a:ext>
            </a:extLst>
          </p:cNvPr>
          <p:cNvSpPr>
            <a:spLocks noGrp="1"/>
          </p:cNvSpPr>
          <p:nvPr>
            <p:ph type="title"/>
          </p:nvPr>
        </p:nvSpPr>
        <p:spPr/>
        <p:txBody>
          <a:bodyPr>
            <a:normAutofit/>
          </a:bodyPr>
          <a:lstStyle/>
          <a:p>
            <a:r>
              <a:rPr kumimoji="1" lang="ja-JP" altLang="en-US"/>
              <a:t>背景</a:t>
            </a:r>
          </a:p>
        </p:txBody>
      </p:sp>
      <p:grpSp>
        <p:nvGrpSpPr>
          <p:cNvPr id="8" name="グループ化 7">
            <a:extLst>
              <a:ext uri="{FF2B5EF4-FFF2-40B4-BE49-F238E27FC236}">
                <a16:creationId xmlns:a16="http://schemas.microsoft.com/office/drawing/2014/main" id="{6BFCB3B5-DAE1-C348-A7F1-B0BEC74FC7F9}"/>
              </a:ext>
            </a:extLst>
          </p:cNvPr>
          <p:cNvGrpSpPr/>
          <p:nvPr/>
        </p:nvGrpSpPr>
        <p:grpSpPr>
          <a:xfrm>
            <a:off x="321155" y="2353929"/>
            <a:ext cx="7571303" cy="2554549"/>
            <a:chOff x="296772" y="1628505"/>
            <a:chExt cx="7571303" cy="2554549"/>
          </a:xfrm>
        </p:grpSpPr>
        <p:sp>
          <p:nvSpPr>
            <p:cNvPr id="23" name="テキスト ボックス 22">
              <a:extLst>
                <a:ext uri="{FF2B5EF4-FFF2-40B4-BE49-F238E27FC236}">
                  <a16:creationId xmlns:a16="http://schemas.microsoft.com/office/drawing/2014/main" id="{4091D2EF-E7AE-CE46-ACA3-9F83E9FCC5ED}"/>
                </a:ext>
              </a:extLst>
            </p:cNvPr>
            <p:cNvSpPr txBox="1"/>
            <p:nvPr/>
          </p:nvSpPr>
          <p:spPr>
            <a:xfrm>
              <a:off x="296772" y="1628505"/>
              <a:ext cx="6340197" cy="461665"/>
            </a:xfrm>
            <a:prstGeom prst="rect">
              <a:avLst/>
            </a:prstGeom>
            <a:noFill/>
          </p:spPr>
          <p:txBody>
            <a:bodyPr wrap="none" rtlCol="0">
              <a:spAutoFit/>
            </a:bodyPr>
            <a:lstStyle/>
            <a:p>
              <a:r>
                <a:rPr kumimoji="1" lang="en-US" altLang="ja-JP" sz="2400" dirty="0"/>
                <a:t>①</a:t>
              </a:r>
              <a:r>
                <a:rPr kumimoji="1" lang="ja-JP" altLang="en-US" sz="2400"/>
                <a:t>帯域通過フィルタ　＋　ヒルベルト変換器</a:t>
              </a:r>
              <a:endParaRPr kumimoji="1" lang="en-US" altLang="ja-JP" sz="2400" dirty="0"/>
            </a:p>
          </p:txBody>
        </p:sp>
        <p:sp>
          <p:nvSpPr>
            <p:cNvPr id="26" name="テキスト ボックス 25">
              <a:extLst>
                <a:ext uri="{FF2B5EF4-FFF2-40B4-BE49-F238E27FC236}">
                  <a16:creationId xmlns:a16="http://schemas.microsoft.com/office/drawing/2014/main" id="{5CF09785-E30E-784B-A1A6-1EA2688BFC79}"/>
                </a:ext>
              </a:extLst>
            </p:cNvPr>
            <p:cNvSpPr txBox="1"/>
            <p:nvPr/>
          </p:nvSpPr>
          <p:spPr>
            <a:xfrm>
              <a:off x="296772" y="2674947"/>
              <a:ext cx="4185761" cy="461665"/>
            </a:xfrm>
            <a:prstGeom prst="rect">
              <a:avLst/>
            </a:prstGeom>
            <a:noFill/>
          </p:spPr>
          <p:txBody>
            <a:bodyPr wrap="none" rtlCol="0">
              <a:spAutoFit/>
            </a:bodyPr>
            <a:lstStyle/>
            <a:p>
              <a:r>
                <a:rPr kumimoji="1" lang="ja-JP" altLang="en-US" sz="2400"/>
                <a:t>②帯域通過ヒルベルト変換器</a:t>
              </a:r>
              <a:endParaRPr kumimoji="1" lang="en-US" altLang="ja-JP" sz="2400" dirty="0"/>
            </a:p>
          </p:txBody>
        </p:sp>
        <p:sp>
          <p:nvSpPr>
            <p:cNvPr id="29" name="テキスト ボックス 28">
              <a:extLst>
                <a:ext uri="{FF2B5EF4-FFF2-40B4-BE49-F238E27FC236}">
                  <a16:creationId xmlns:a16="http://schemas.microsoft.com/office/drawing/2014/main" id="{8FCFDAAA-426E-5743-B029-A636F30819AB}"/>
                </a:ext>
              </a:extLst>
            </p:cNvPr>
            <p:cNvSpPr txBox="1"/>
            <p:nvPr/>
          </p:nvSpPr>
          <p:spPr>
            <a:xfrm>
              <a:off x="296772" y="3721389"/>
              <a:ext cx="7571303" cy="461665"/>
            </a:xfrm>
            <a:prstGeom prst="rect">
              <a:avLst/>
            </a:prstGeom>
            <a:noFill/>
          </p:spPr>
          <p:txBody>
            <a:bodyPr wrap="none" rtlCol="0">
              <a:spAutoFit/>
            </a:bodyPr>
            <a:lstStyle/>
            <a:p>
              <a:r>
                <a:rPr kumimoji="1" lang="ja-JP" altLang="en-US" sz="2400"/>
                <a:t>③伝送零点フィルタ　＋　帯域通過ヒルベルト変換器</a:t>
              </a:r>
              <a:endParaRPr kumimoji="1" lang="en-US" altLang="ja-JP" sz="2400" dirty="0"/>
            </a:p>
          </p:txBody>
        </p:sp>
      </p:grpSp>
      <p:sp>
        <p:nvSpPr>
          <p:cNvPr id="17" name="テキスト ボックス 16">
            <a:extLst>
              <a:ext uri="{FF2B5EF4-FFF2-40B4-BE49-F238E27FC236}">
                <a16:creationId xmlns:a16="http://schemas.microsoft.com/office/drawing/2014/main" id="{229FAEBB-7B2A-C848-9D32-CE1C1C894246}"/>
              </a:ext>
            </a:extLst>
          </p:cNvPr>
          <p:cNvSpPr txBox="1"/>
          <p:nvPr/>
        </p:nvSpPr>
        <p:spPr>
          <a:xfrm>
            <a:off x="163457" y="681406"/>
            <a:ext cx="3057247" cy="523220"/>
          </a:xfrm>
          <a:prstGeom prst="rect">
            <a:avLst/>
          </a:prstGeom>
          <a:noFill/>
        </p:spPr>
        <p:txBody>
          <a:bodyPr wrap="none" rtlCol="0">
            <a:spAutoFit/>
          </a:bodyPr>
          <a:lstStyle/>
          <a:p>
            <a:r>
              <a:rPr kumimoji="1" lang="ja-JP" altLang="en-US" sz="2800" b="1"/>
              <a:t>ノイズの除去手法</a:t>
            </a:r>
          </a:p>
        </p:txBody>
      </p:sp>
    </p:spTree>
    <p:extLst>
      <p:ext uri="{BB962C8B-B14F-4D97-AF65-F5344CB8AC3E}">
        <p14:creationId xmlns:p14="http://schemas.microsoft.com/office/powerpoint/2010/main" val="250603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74D02-1B09-354B-8323-F2088A2810DA}"/>
              </a:ext>
            </a:extLst>
          </p:cNvPr>
          <p:cNvSpPr>
            <a:spLocks noGrp="1"/>
          </p:cNvSpPr>
          <p:nvPr>
            <p:ph type="title"/>
          </p:nvPr>
        </p:nvSpPr>
        <p:spPr/>
        <p:txBody>
          <a:bodyPr>
            <a:normAutofit/>
          </a:bodyPr>
          <a:lstStyle/>
          <a:p>
            <a:r>
              <a:rPr kumimoji="1" lang="ja-JP" altLang="en-US"/>
              <a:t>背景</a:t>
            </a:r>
          </a:p>
        </p:txBody>
      </p:sp>
      <p:sp>
        <p:nvSpPr>
          <p:cNvPr id="4" name="テキスト ボックス 3">
            <a:extLst>
              <a:ext uri="{FF2B5EF4-FFF2-40B4-BE49-F238E27FC236}">
                <a16:creationId xmlns:a16="http://schemas.microsoft.com/office/drawing/2014/main" id="{D693D9AB-5EED-214B-BA65-0D45D05C8383}"/>
              </a:ext>
            </a:extLst>
          </p:cNvPr>
          <p:cNvSpPr txBox="1"/>
          <p:nvPr/>
        </p:nvSpPr>
        <p:spPr>
          <a:xfrm>
            <a:off x="160466" y="675528"/>
            <a:ext cx="6811480" cy="523220"/>
          </a:xfrm>
          <a:prstGeom prst="rect">
            <a:avLst/>
          </a:prstGeom>
          <a:noFill/>
        </p:spPr>
        <p:txBody>
          <a:bodyPr wrap="none" rtlCol="0">
            <a:spAutoFit/>
          </a:bodyPr>
          <a:lstStyle/>
          <a:p>
            <a:r>
              <a:rPr kumimoji="1" lang="ja-JP" altLang="en-US" sz="2800" b="1"/>
              <a:t>①帯域通過フィルタ</a:t>
            </a:r>
            <a:r>
              <a:rPr kumimoji="1" lang="en-US" altLang="ja-JP" sz="2800" b="1" dirty="0"/>
              <a:t> </a:t>
            </a:r>
            <a:r>
              <a:rPr kumimoji="1" lang="ja-JP" altLang="en-US" sz="2800" b="1"/>
              <a:t>＋</a:t>
            </a:r>
            <a:r>
              <a:rPr kumimoji="1" lang="en-US" altLang="ja-JP" sz="2800" b="1" dirty="0"/>
              <a:t> </a:t>
            </a:r>
            <a:r>
              <a:rPr kumimoji="1" lang="ja-JP" altLang="en-US" sz="2800" b="1"/>
              <a:t>ヒルベルト変換器</a:t>
            </a:r>
          </a:p>
        </p:txBody>
      </p:sp>
      <p:grpSp>
        <p:nvGrpSpPr>
          <p:cNvPr id="5" name="グループ化 4">
            <a:extLst>
              <a:ext uri="{FF2B5EF4-FFF2-40B4-BE49-F238E27FC236}">
                <a16:creationId xmlns:a16="http://schemas.microsoft.com/office/drawing/2014/main" id="{220BA5C9-2AAB-5648-AB87-3B7C4930E5E3}"/>
              </a:ext>
            </a:extLst>
          </p:cNvPr>
          <p:cNvGrpSpPr/>
          <p:nvPr/>
        </p:nvGrpSpPr>
        <p:grpSpPr>
          <a:xfrm>
            <a:off x="624479" y="1679011"/>
            <a:ext cx="8016439" cy="3326882"/>
            <a:chOff x="649666" y="1933900"/>
            <a:chExt cx="8016439" cy="3326882"/>
          </a:xfrm>
        </p:grpSpPr>
        <p:sp>
          <p:nvSpPr>
            <p:cNvPr id="49" name="テキスト ボックス 48">
              <a:extLst>
                <a:ext uri="{FF2B5EF4-FFF2-40B4-BE49-F238E27FC236}">
                  <a16:creationId xmlns:a16="http://schemas.microsoft.com/office/drawing/2014/main" id="{A14D1A89-811F-1046-B53A-D94D7308108B}"/>
                </a:ext>
              </a:extLst>
            </p:cNvPr>
            <p:cNvSpPr txBox="1"/>
            <p:nvPr/>
          </p:nvSpPr>
          <p:spPr>
            <a:xfrm>
              <a:off x="3930275" y="3766896"/>
              <a:ext cx="748923" cy="769441"/>
            </a:xfrm>
            <a:prstGeom prst="rect">
              <a:avLst/>
            </a:prstGeom>
            <a:noFill/>
          </p:spPr>
          <p:txBody>
            <a:bodyPr wrap="none" rtlCol="0">
              <a:spAutoFit/>
            </a:bodyPr>
            <a:lstStyle/>
            <a:p>
              <a:r>
                <a:rPr kumimoji="1" lang="ja-JP" altLang="en-US" sz="4400"/>
                <a:t>＋</a:t>
              </a:r>
            </a:p>
          </p:txBody>
        </p:sp>
        <p:grpSp>
          <p:nvGrpSpPr>
            <p:cNvPr id="58" name="グループ化 57">
              <a:extLst>
                <a:ext uri="{FF2B5EF4-FFF2-40B4-BE49-F238E27FC236}">
                  <a16:creationId xmlns:a16="http://schemas.microsoft.com/office/drawing/2014/main" id="{5E803559-0EC4-A14E-80E3-78B0D997489A}"/>
                </a:ext>
              </a:extLst>
            </p:cNvPr>
            <p:cNvGrpSpPr/>
            <p:nvPr/>
          </p:nvGrpSpPr>
          <p:grpSpPr>
            <a:xfrm>
              <a:off x="649666" y="1942281"/>
              <a:ext cx="3106614" cy="3318500"/>
              <a:chOff x="908787" y="2409548"/>
              <a:chExt cx="3106614" cy="3318500"/>
            </a:xfrm>
          </p:grpSpPr>
          <p:sp>
            <p:nvSpPr>
              <p:cNvPr id="43" name="テキスト ボックス 42">
                <a:extLst>
                  <a:ext uri="{FF2B5EF4-FFF2-40B4-BE49-F238E27FC236}">
                    <a16:creationId xmlns:a16="http://schemas.microsoft.com/office/drawing/2014/main" id="{76ACD7DF-C3E8-4A46-B390-4CA8F345F37F}"/>
                  </a:ext>
                </a:extLst>
              </p:cNvPr>
              <p:cNvSpPr txBox="1"/>
              <p:nvPr/>
            </p:nvSpPr>
            <p:spPr>
              <a:xfrm>
                <a:off x="908787" y="2409548"/>
                <a:ext cx="2646878" cy="461665"/>
              </a:xfrm>
              <a:prstGeom prst="rect">
                <a:avLst/>
              </a:prstGeom>
              <a:noFill/>
            </p:spPr>
            <p:txBody>
              <a:bodyPr wrap="none" rtlCol="0">
                <a:spAutoFit/>
              </a:bodyPr>
              <a:lstStyle/>
              <a:p>
                <a:r>
                  <a:rPr kumimoji="1" lang="ja-JP" altLang="en-US" sz="2400"/>
                  <a:t>帯域通過フィルタ</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8A862AD-A134-FB45-928C-749284AE54D7}"/>
                      </a:ext>
                    </a:extLst>
                  </p:cNvPr>
                  <p:cNvSpPr txBox="1"/>
                  <p:nvPr/>
                </p:nvSpPr>
                <p:spPr>
                  <a:xfrm>
                    <a:off x="1275497" y="2837039"/>
                    <a:ext cx="2294218"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m:t>
                        </m:r>
                      </m:oMath>
                    </a14:m>
                    <a:r>
                      <a:rPr kumimoji="1" lang="ja-JP" altLang="en-US" sz="2400"/>
                      <a:t>ノイズを除去</a:t>
                    </a:r>
                  </a:p>
                </p:txBody>
              </p:sp>
            </mc:Choice>
            <mc:Fallback xmlns="">
              <p:sp>
                <p:nvSpPr>
                  <p:cNvPr id="44" name="テキスト ボックス 43">
                    <a:extLst>
                      <a:ext uri="{FF2B5EF4-FFF2-40B4-BE49-F238E27FC236}">
                        <a16:creationId xmlns:a16="http://schemas.microsoft.com/office/drawing/2014/main" id="{28A862AD-A134-FB45-928C-749284AE54D7}"/>
                      </a:ext>
                    </a:extLst>
                  </p:cNvPr>
                  <p:cNvSpPr txBox="1">
                    <a:spLocks noRot="1" noChangeAspect="1" noMove="1" noResize="1" noEditPoints="1" noAdjustHandles="1" noChangeArrowheads="1" noChangeShapeType="1" noTextEdit="1"/>
                  </p:cNvSpPr>
                  <p:nvPr/>
                </p:nvSpPr>
                <p:spPr>
                  <a:xfrm>
                    <a:off x="1275497" y="2837039"/>
                    <a:ext cx="2294218" cy="461665"/>
                  </a:xfrm>
                  <a:prstGeom prst="rect">
                    <a:avLst/>
                  </a:prstGeom>
                  <a:blipFill>
                    <a:blip r:embed="rId7"/>
                    <a:stretch>
                      <a:fillRect t="-8108" r="-3315" b="-29730"/>
                    </a:stretch>
                  </a:blipFill>
                </p:spPr>
                <p:txBody>
                  <a:bodyPr/>
                  <a:lstStyle/>
                  <a:p>
                    <a:r>
                      <a:rPr lang="ja-JP" altLang="en-US">
                        <a:noFill/>
                      </a:rPr>
                      <a:t> </a:t>
                    </a:r>
                  </a:p>
                </p:txBody>
              </p:sp>
            </mc:Fallback>
          </mc:AlternateContent>
          <p:pic>
            <p:nvPicPr>
              <p:cNvPr id="54" name="図 53">
                <a:extLst>
                  <a:ext uri="{FF2B5EF4-FFF2-40B4-BE49-F238E27FC236}">
                    <a16:creationId xmlns:a16="http://schemas.microsoft.com/office/drawing/2014/main" id="{E6E4E1DE-FC97-2A45-BFEA-F24129D8DDB2}"/>
                  </a:ext>
                </a:extLst>
              </p:cNvPr>
              <p:cNvPicPr>
                <a:picLocks noChangeAspect="1"/>
              </p:cNvPicPr>
              <p:nvPr/>
            </p:nvPicPr>
            <p:blipFill>
              <a:blip r:embed="rId8"/>
              <a:stretch>
                <a:fillRect/>
              </a:stretch>
            </p:blipFill>
            <p:spPr>
              <a:xfrm>
                <a:off x="949834" y="3274345"/>
                <a:ext cx="3065567" cy="2453703"/>
              </a:xfrm>
              <a:prstGeom prst="rect">
                <a:avLst/>
              </a:prstGeom>
            </p:spPr>
          </p:pic>
        </p:grpSp>
        <p:grpSp>
          <p:nvGrpSpPr>
            <p:cNvPr id="59" name="グループ化 58">
              <a:extLst>
                <a:ext uri="{FF2B5EF4-FFF2-40B4-BE49-F238E27FC236}">
                  <a16:creationId xmlns:a16="http://schemas.microsoft.com/office/drawing/2014/main" id="{FE311978-BED2-6843-814C-C475B6587E35}"/>
                </a:ext>
              </a:extLst>
            </p:cNvPr>
            <p:cNvGrpSpPr/>
            <p:nvPr/>
          </p:nvGrpSpPr>
          <p:grpSpPr>
            <a:xfrm>
              <a:off x="4480344" y="1933900"/>
              <a:ext cx="4185761" cy="3326882"/>
              <a:chOff x="4552953" y="2459441"/>
              <a:chExt cx="4185761" cy="3326882"/>
            </a:xfrm>
          </p:grpSpPr>
          <p:sp>
            <p:nvSpPr>
              <p:cNvPr id="45" name="テキスト ボックス 44">
                <a:extLst>
                  <a:ext uri="{FF2B5EF4-FFF2-40B4-BE49-F238E27FC236}">
                    <a16:creationId xmlns:a16="http://schemas.microsoft.com/office/drawing/2014/main" id="{4E6BE87A-60CE-824C-B5BC-CBC4FAD3CB1D}"/>
                  </a:ext>
                </a:extLst>
              </p:cNvPr>
              <p:cNvSpPr txBox="1"/>
              <p:nvPr/>
            </p:nvSpPr>
            <p:spPr>
              <a:xfrm>
                <a:off x="4552953" y="2459441"/>
                <a:ext cx="4185761" cy="461665"/>
              </a:xfrm>
              <a:prstGeom prst="rect">
                <a:avLst/>
              </a:prstGeom>
              <a:noFill/>
            </p:spPr>
            <p:txBody>
              <a:bodyPr wrap="none" rtlCol="0">
                <a:spAutoFit/>
              </a:bodyPr>
              <a:lstStyle/>
              <a:p>
                <a:r>
                  <a:rPr kumimoji="1" lang="ja-JP" altLang="en-US" sz="2400"/>
                  <a:t>ヒルベルト変換器の振幅特性</a:t>
                </a:r>
              </a:p>
            </p:txBody>
          </p:sp>
          <p:pic>
            <p:nvPicPr>
              <p:cNvPr id="56" name="図 55">
                <a:extLst>
                  <a:ext uri="{FF2B5EF4-FFF2-40B4-BE49-F238E27FC236}">
                    <a16:creationId xmlns:a16="http://schemas.microsoft.com/office/drawing/2014/main" id="{580AF888-EBCB-2C4B-9322-B94C448D2C21}"/>
                  </a:ext>
                </a:extLst>
              </p:cNvPr>
              <p:cNvPicPr>
                <a:picLocks noChangeAspect="1"/>
              </p:cNvPicPr>
              <p:nvPr/>
            </p:nvPicPr>
            <p:blipFill>
              <a:blip r:embed="rId9"/>
              <a:stretch>
                <a:fillRect/>
              </a:stretch>
            </p:blipFill>
            <p:spPr>
              <a:xfrm>
                <a:off x="5113050" y="3332619"/>
                <a:ext cx="3065568" cy="2453704"/>
              </a:xfrm>
              <a:prstGeom prst="rect">
                <a:avLst/>
              </a:prstGeom>
            </p:spPr>
          </p:pic>
        </p:grpSp>
      </p:grpSp>
      <p:grpSp>
        <p:nvGrpSpPr>
          <p:cNvPr id="3" name="グループ化 2">
            <a:extLst>
              <a:ext uri="{FF2B5EF4-FFF2-40B4-BE49-F238E27FC236}">
                <a16:creationId xmlns:a16="http://schemas.microsoft.com/office/drawing/2014/main" id="{6B0B15FE-5137-C940-A6AF-D25159D0D793}"/>
              </a:ext>
            </a:extLst>
          </p:cNvPr>
          <p:cNvGrpSpPr/>
          <p:nvPr/>
        </p:nvGrpSpPr>
        <p:grpSpPr>
          <a:xfrm>
            <a:off x="2683383" y="5652779"/>
            <a:ext cx="3777234" cy="905273"/>
            <a:chOff x="2502916" y="5909219"/>
            <a:chExt cx="3777234" cy="905273"/>
          </a:xfrm>
        </p:grpSpPr>
        <p:sp>
          <p:nvSpPr>
            <p:cNvPr id="52" name="テキスト ボックス 51">
              <a:extLst>
                <a:ext uri="{FF2B5EF4-FFF2-40B4-BE49-F238E27FC236}">
                  <a16:creationId xmlns:a16="http://schemas.microsoft.com/office/drawing/2014/main" id="{C4260A10-7621-C947-850E-412E3B66FF59}"/>
                </a:ext>
              </a:extLst>
            </p:cNvPr>
            <p:cNvSpPr txBox="1"/>
            <p:nvPr/>
          </p:nvSpPr>
          <p:spPr>
            <a:xfrm>
              <a:off x="3145038" y="6300948"/>
              <a:ext cx="2492990" cy="400110"/>
            </a:xfrm>
            <a:prstGeom prst="rect">
              <a:avLst/>
            </a:prstGeom>
            <a:noFill/>
          </p:spPr>
          <p:txBody>
            <a:bodyPr wrap="none" rtlCol="0">
              <a:spAutoFit/>
            </a:bodyPr>
            <a:lstStyle/>
            <a:p>
              <a:r>
                <a:rPr kumimoji="1" lang="ja-JP" altLang="en-US" sz="2000"/>
                <a:t>フィルタ次数の増加</a:t>
              </a:r>
              <a:endParaRPr kumimoji="1" lang="en-US" altLang="ja-JP" sz="2000" dirty="0"/>
            </a:p>
          </p:txBody>
        </p:sp>
        <p:sp>
          <p:nvSpPr>
            <p:cNvPr id="36" name="正方形/長方形 35">
              <a:extLst>
                <a:ext uri="{FF2B5EF4-FFF2-40B4-BE49-F238E27FC236}">
                  <a16:creationId xmlns:a16="http://schemas.microsoft.com/office/drawing/2014/main" id="{82CAFEF5-3E60-894F-9C6C-C401CA970CE9}"/>
                </a:ext>
              </a:extLst>
            </p:cNvPr>
            <p:cNvSpPr/>
            <p:nvPr/>
          </p:nvSpPr>
          <p:spPr>
            <a:xfrm>
              <a:off x="2502916" y="6100893"/>
              <a:ext cx="3777234" cy="7135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34F8D84-66CB-DF4D-9B28-23D5898A62A1}"/>
                </a:ext>
              </a:extLst>
            </p:cNvPr>
            <p:cNvSpPr txBox="1"/>
            <p:nvPr/>
          </p:nvSpPr>
          <p:spPr>
            <a:xfrm>
              <a:off x="2635284" y="5909219"/>
              <a:ext cx="1723549" cy="400110"/>
            </a:xfrm>
            <a:prstGeom prst="rect">
              <a:avLst/>
            </a:prstGeom>
            <a:solidFill>
              <a:schemeClr val="bg1"/>
            </a:solidFill>
          </p:spPr>
          <p:txBody>
            <a:bodyPr wrap="none" rtlCol="0">
              <a:spAutoFit/>
            </a:bodyPr>
            <a:lstStyle/>
            <a:p>
              <a:r>
                <a:rPr kumimoji="1" lang="ja-JP" altLang="en-US" sz="2000">
                  <a:solidFill>
                    <a:schemeClr val="accent1"/>
                  </a:solidFill>
                </a:rPr>
                <a:t>●</a:t>
              </a:r>
              <a:r>
                <a:rPr kumimoji="1" lang="ja-JP" altLang="en-US" sz="2000"/>
                <a:t>デメリット</a:t>
              </a:r>
              <a:endParaRPr kumimoji="1" lang="en-US" altLang="ja-JP" sz="2000" dirty="0"/>
            </a:p>
          </p:txBody>
        </p:sp>
      </p:grpSp>
      <p:pic>
        <p:nvPicPr>
          <p:cNvPr id="17" name="図 16">
            <a:extLst>
              <a:ext uri="{FF2B5EF4-FFF2-40B4-BE49-F238E27FC236}">
                <a16:creationId xmlns:a16="http://schemas.microsoft.com/office/drawing/2014/main" id="{1E5DAA44-5495-6245-8D4E-4B4D813B0D43}"/>
              </a:ext>
            </a:extLst>
          </p:cNvPr>
          <p:cNvPicPr>
            <a:picLocks noChangeAspect="1"/>
          </p:cNvPicPr>
          <p:nvPr/>
        </p:nvPicPr>
        <p:blipFill>
          <a:blip r:embed="rId10"/>
          <a:stretch>
            <a:fillRect/>
          </a:stretch>
        </p:blipFill>
        <p:spPr>
          <a:xfrm>
            <a:off x="1196930" y="4883750"/>
            <a:ext cx="2425135" cy="166728"/>
          </a:xfrm>
          <a:prstGeom prst="rect">
            <a:avLst/>
          </a:prstGeom>
        </p:spPr>
      </p:pic>
      <p:pic>
        <p:nvPicPr>
          <p:cNvPr id="18" name="図 17">
            <a:extLst>
              <a:ext uri="{FF2B5EF4-FFF2-40B4-BE49-F238E27FC236}">
                <a16:creationId xmlns:a16="http://schemas.microsoft.com/office/drawing/2014/main" id="{A77BD8C6-73F3-5042-9AFC-DB052CF5BE75}"/>
              </a:ext>
            </a:extLst>
          </p:cNvPr>
          <p:cNvPicPr>
            <a:picLocks noChangeAspect="1"/>
          </p:cNvPicPr>
          <p:nvPr/>
        </p:nvPicPr>
        <p:blipFill>
          <a:blip r:embed="rId10"/>
          <a:stretch>
            <a:fillRect/>
          </a:stretch>
        </p:blipFill>
        <p:spPr>
          <a:xfrm>
            <a:off x="5521935" y="4883750"/>
            <a:ext cx="2425135" cy="166728"/>
          </a:xfrm>
          <a:prstGeom prst="rect">
            <a:avLst/>
          </a:prstGeom>
        </p:spPr>
      </p:pic>
    </p:spTree>
    <p:extLst>
      <p:ext uri="{BB962C8B-B14F-4D97-AF65-F5344CB8AC3E}">
        <p14:creationId xmlns:p14="http://schemas.microsoft.com/office/powerpoint/2010/main" val="191558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6BEB7-D649-B849-B207-CC213992F53E}"/>
              </a:ext>
            </a:extLst>
          </p:cNvPr>
          <p:cNvSpPr>
            <a:spLocks noGrp="1"/>
          </p:cNvSpPr>
          <p:nvPr>
            <p:ph type="title"/>
          </p:nvPr>
        </p:nvSpPr>
        <p:spPr/>
        <p:txBody>
          <a:bodyPr>
            <a:normAutofit/>
          </a:bodyPr>
          <a:lstStyle/>
          <a:p>
            <a:r>
              <a:rPr kumimoji="1" lang="ja-JP" altLang="en-US"/>
              <a:t>背景</a:t>
            </a:r>
          </a:p>
        </p:txBody>
      </p:sp>
      <p:pic>
        <p:nvPicPr>
          <p:cNvPr id="16" name="図 15">
            <a:extLst>
              <a:ext uri="{FF2B5EF4-FFF2-40B4-BE49-F238E27FC236}">
                <a16:creationId xmlns:a16="http://schemas.microsoft.com/office/drawing/2014/main" id="{55047BA0-D060-0B4B-A9E0-DEBE6E8C6FCC}"/>
              </a:ext>
            </a:extLst>
          </p:cNvPr>
          <p:cNvPicPr>
            <a:picLocks noChangeAspect="1"/>
          </p:cNvPicPr>
          <p:nvPr/>
        </p:nvPicPr>
        <p:blipFill>
          <a:blip r:embed="rId3"/>
          <a:stretch>
            <a:fillRect/>
          </a:stretch>
        </p:blipFill>
        <p:spPr>
          <a:xfrm>
            <a:off x="351810" y="2281572"/>
            <a:ext cx="3310630" cy="2649853"/>
          </a:xfrm>
          <a:prstGeom prst="rect">
            <a:avLst/>
          </a:prstGeom>
        </p:spPr>
      </p:pic>
      <p:sp>
        <p:nvSpPr>
          <p:cNvPr id="17" name="右矢印 16">
            <a:extLst>
              <a:ext uri="{FF2B5EF4-FFF2-40B4-BE49-F238E27FC236}">
                <a16:creationId xmlns:a16="http://schemas.microsoft.com/office/drawing/2014/main" id="{2B773A50-51A2-A547-9F7F-78E24EDBAD6A}"/>
              </a:ext>
            </a:extLst>
          </p:cNvPr>
          <p:cNvSpPr/>
          <p:nvPr/>
        </p:nvSpPr>
        <p:spPr>
          <a:xfrm rot="5400000">
            <a:off x="248159" y="3676423"/>
            <a:ext cx="1539797" cy="215220"/>
          </a:xfrm>
          <a:prstGeom prst="rightArrow">
            <a:avLst>
              <a:gd name="adj1" fmla="val 50000"/>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a:extLst>
              <a:ext uri="{FF2B5EF4-FFF2-40B4-BE49-F238E27FC236}">
                <a16:creationId xmlns:a16="http://schemas.microsoft.com/office/drawing/2014/main" id="{E2FDB88F-91C0-F74D-A6AF-E32515E698CA}"/>
              </a:ext>
            </a:extLst>
          </p:cNvPr>
          <p:cNvSpPr/>
          <p:nvPr/>
        </p:nvSpPr>
        <p:spPr>
          <a:xfrm rot="5400000">
            <a:off x="2538580" y="3676422"/>
            <a:ext cx="1539797" cy="215220"/>
          </a:xfrm>
          <a:prstGeom prst="rightArrow">
            <a:avLst>
              <a:gd name="adj1" fmla="val 50000"/>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ドーナツ 18">
            <a:extLst>
              <a:ext uri="{FF2B5EF4-FFF2-40B4-BE49-F238E27FC236}">
                <a16:creationId xmlns:a16="http://schemas.microsoft.com/office/drawing/2014/main" id="{B5155944-0376-9340-B957-AEDADDC0B6E6}"/>
              </a:ext>
            </a:extLst>
          </p:cNvPr>
          <p:cNvSpPr/>
          <p:nvPr/>
        </p:nvSpPr>
        <p:spPr>
          <a:xfrm>
            <a:off x="758673" y="2507037"/>
            <a:ext cx="518771" cy="409003"/>
          </a:xfrm>
          <a:prstGeom prst="donut">
            <a:avLst>
              <a:gd name="adj" fmla="val 329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ドーナツ 19">
            <a:extLst>
              <a:ext uri="{FF2B5EF4-FFF2-40B4-BE49-F238E27FC236}">
                <a16:creationId xmlns:a16="http://schemas.microsoft.com/office/drawing/2014/main" id="{48D579FF-3581-CA48-9B24-ED4D05F2C229}"/>
              </a:ext>
            </a:extLst>
          </p:cNvPr>
          <p:cNvSpPr/>
          <p:nvPr/>
        </p:nvSpPr>
        <p:spPr>
          <a:xfrm>
            <a:off x="3049094" y="2517683"/>
            <a:ext cx="518771" cy="409003"/>
          </a:xfrm>
          <a:prstGeom prst="donut">
            <a:avLst>
              <a:gd name="adj" fmla="val 329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1DDC0687-9F3F-DA4D-95C3-1B049E7DE9B8}"/>
              </a:ext>
            </a:extLst>
          </p:cNvPr>
          <p:cNvSpPr txBox="1"/>
          <p:nvPr/>
        </p:nvSpPr>
        <p:spPr>
          <a:xfrm>
            <a:off x="163457" y="681406"/>
            <a:ext cx="4852610" cy="523220"/>
          </a:xfrm>
          <a:prstGeom prst="rect">
            <a:avLst/>
          </a:prstGeom>
          <a:noFill/>
        </p:spPr>
        <p:txBody>
          <a:bodyPr wrap="none" rtlCol="0">
            <a:spAutoFit/>
          </a:bodyPr>
          <a:lstStyle/>
          <a:p>
            <a:r>
              <a:rPr kumimoji="1" lang="ja-JP" altLang="en-US" sz="2800" b="1"/>
              <a:t>②帯域通過ヒルベルト変換器</a:t>
            </a:r>
          </a:p>
        </p:txBody>
      </p:sp>
      <p:sp>
        <p:nvSpPr>
          <p:cNvPr id="33" name="右矢印 32">
            <a:extLst>
              <a:ext uri="{FF2B5EF4-FFF2-40B4-BE49-F238E27FC236}">
                <a16:creationId xmlns:a16="http://schemas.microsoft.com/office/drawing/2014/main" id="{F47B1B1A-7A11-074C-ADC1-4F4CD245DAB5}"/>
              </a:ext>
            </a:extLst>
          </p:cNvPr>
          <p:cNvSpPr/>
          <p:nvPr/>
        </p:nvSpPr>
        <p:spPr>
          <a:xfrm>
            <a:off x="4142203" y="2668512"/>
            <a:ext cx="444498" cy="1770708"/>
          </a:xfrm>
          <a:prstGeom prst="rightArrow">
            <a:avLst>
              <a:gd name="adj1" fmla="val 50000"/>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CACEC36F-FF85-074E-8CD3-D847927489ED}"/>
              </a:ext>
            </a:extLst>
          </p:cNvPr>
          <p:cNvGrpSpPr/>
          <p:nvPr/>
        </p:nvGrpSpPr>
        <p:grpSpPr>
          <a:xfrm>
            <a:off x="2325231" y="5652779"/>
            <a:ext cx="4493538" cy="905273"/>
            <a:chOff x="2502916" y="5909219"/>
            <a:chExt cx="4493538" cy="905273"/>
          </a:xfrm>
        </p:grpSpPr>
        <p:sp>
          <p:nvSpPr>
            <p:cNvPr id="35" name="テキスト ボックス 34">
              <a:extLst>
                <a:ext uri="{FF2B5EF4-FFF2-40B4-BE49-F238E27FC236}">
                  <a16:creationId xmlns:a16="http://schemas.microsoft.com/office/drawing/2014/main" id="{30267287-DB68-2548-A5A0-2FA0DFB667BD}"/>
                </a:ext>
              </a:extLst>
            </p:cNvPr>
            <p:cNvSpPr txBox="1"/>
            <p:nvPr/>
          </p:nvSpPr>
          <p:spPr>
            <a:xfrm>
              <a:off x="2861988" y="6300948"/>
              <a:ext cx="3775393" cy="400110"/>
            </a:xfrm>
            <a:prstGeom prst="rect">
              <a:avLst/>
            </a:prstGeom>
            <a:noFill/>
          </p:spPr>
          <p:txBody>
            <a:bodyPr wrap="none" rtlCol="0">
              <a:spAutoFit/>
            </a:bodyPr>
            <a:lstStyle/>
            <a:p>
              <a:r>
                <a:rPr kumimoji="1" lang="ja-JP" altLang="en-US" sz="2000"/>
                <a:t>特定の周波数ノイズには非効率</a:t>
              </a:r>
              <a:endParaRPr kumimoji="1" lang="en-US" altLang="ja-JP" sz="2000" dirty="0"/>
            </a:p>
          </p:txBody>
        </p:sp>
        <p:sp>
          <p:nvSpPr>
            <p:cNvPr id="39" name="正方形/長方形 38">
              <a:extLst>
                <a:ext uri="{FF2B5EF4-FFF2-40B4-BE49-F238E27FC236}">
                  <a16:creationId xmlns:a16="http://schemas.microsoft.com/office/drawing/2014/main" id="{C98E3183-FDF8-474B-A86C-43D25C75E664}"/>
                </a:ext>
              </a:extLst>
            </p:cNvPr>
            <p:cNvSpPr/>
            <p:nvPr/>
          </p:nvSpPr>
          <p:spPr>
            <a:xfrm>
              <a:off x="2502916" y="6100893"/>
              <a:ext cx="4493538" cy="7135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DEFD24AA-A1F5-6849-9694-7B7B932F51FA}"/>
                </a:ext>
              </a:extLst>
            </p:cNvPr>
            <p:cNvSpPr txBox="1"/>
            <p:nvPr/>
          </p:nvSpPr>
          <p:spPr>
            <a:xfrm>
              <a:off x="2635284" y="5909219"/>
              <a:ext cx="1723549" cy="400110"/>
            </a:xfrm>
            <a:prstGeom prst="rect">
              <a:avLst/>
            </a:prstGeom>
            <a:solidFill>
              <a:schemeClr val="bg1"/>
            </a:solidFill>
          </p:spPr>
          <p:txBody>
            <a:bodyPr wrap="none" rtlCol="0">
              <a:spAutoFit/>
            </a:bodyPr>
            <a:lstStyle/>
            <a:p>
              <a:r>
                <a:rPr kumimoji="1" lang="ja-JP" altLang="en-US" sz="2000">
                  <a:solidFill>
                    <a:schemeClr val="accent1"/>
                  </a:solidFill>
                </a:rPr>
                <a:t>●</a:t>
              </a:r>
              <a:r>
                <a:rPr kumimoji="1" lang="ja-JP" altLang="en-US" sz="2000"/>
                <a:t>デメリット</a:t>
              </a:r>
              <a:endParaRPr kumimoji="1" lang="en-US" altLang="ja-JP" sz="2000" dirty="0"/>
            </a:p>
          </p:txBody>
        </p:sp>
      </p:grpSp>
      <p:sp>
        <p:nvSpPr>
          <p:cNvPr id="6" name="テキスト ボックス 5">
            <a:extLst>
              <a:ext uri="{FF2B5EF4-FFF2-40B4-BE49-F238E27FC236}">
                <a16:creationId xmlns:a16="http://schemas.microsoft.com/office/drawing/2014/main" id="{3401308A-492D-AE46-A51D-030CC3220324}"/>
              </a:ext>
            </a:extLst>
          </p:cNvPr>
          <p:cNvSpPr txBox="1"/>
          <p:nvPr/>
        </p:nvSpPr>
        <p:spPr>
          <a:xfrm>
            <a:off x="656489" y="1745670"/>
            <a:ext cx="3005951" cy="400110"/>
          </a:xfrm>
          <a:prstGeom prst="rect">
            <a:avLst/>
          </a:prstGeom>
          <a:noFill/>
        </p:spPr>
        <p:txBody>
          <a:bodyPr wrap="none" rtlCol="0">
            <a:spAutoFit/>
          </a:bodyPr>
          <a:lstStyle/>
          <a:p>
            <a:r>
              <a:rPr kumimoji="1" lang="ja-JP" altLang="en-US" sz="2000"/>
              <a:t>単純なヒルベルト変換器</a:t>
            </a:r>
          </a:p>
        </p:txBody>
      </p:sp>
      <p:sp>
        <p:nvSpPr>
          <p:cNvPr id="41" name="テキスト ボックス 40">
            <a:extLst>
              <a:ext uri="{FF2B5EF4-FFF2-40B4-BE49-F238E27FC236}">
                <a16:creationId xmlns:a16="http://schemas.microsoft.com/office/drawing/2014/main" id="{17675D38-CCAE-5847-BDA7-117E5D908AA4}"/>
              </a:ext>
            </a:extLst>
          </p:cNvPr>
          <p:cNvSpPr txBox="1"/>
          <p:nvPr/>
        </p:nvSpPr>
        <p:spPr>
          <a:xfrm>
            <a:off x="5256771" y="1742296"/>
            <a:ext cx="3262432" cy="400110"/>
          </a:xfrm>
          <a:prstGeom prst="rect">
            <a:avLst/>
          </a:prstGeom>
          <a:noFill/>
        </p:spPr>
        <p:txBody>
          <a:bodyPr wrap="none" rtlCol="0">
            <a:spAutoFit/>
          </a:bodyPr>
          <a:lstStyle/>
          <a:p>
            <a:r>
              <a:rPr kumimoji="1" lang="ja-JP" altLang="en-US" sz="2000"/>
              <a:t>帯域通過ヒルベルト変換器</a:t>
            </a:r>
          </a:p>
        </p:txBody>
      </p:sp>
      <p:pic>
        <p:nvPicPr>
          <p:cNvPr id="44" name="図 43">
            <a:extLst>
              <a:ext uri="{FF2B5EF4-FFF2-40B4-BE49-F238E27FC236}">
                <a16:creationId xmlns:a16="http://schemas.microsoft.com/office/drawing/2014/main" id="{2E4211E4-B903-EA43-B6CA-7515FC2671E7}"/>
              </a:ext>
            </a:extLst>
          </p:cNvPr>
          <p:cNvPicPr>
            <a:picLocks noChangeAspect="1"/>
          </p:cNvPicPr>
          <p:nvPr/>
        </p:nvPicPr>
        <p:blipFill>
          <a:blip r:embed="rId4"/>
          <a:stretch>
            <a:fillRect/>
          </a:stretch>
        </p:blipFill>
        <p:spPr>
          <a:xfrm>
            <a:off x="5066462" y="2281571"/>
            <a:ext cx="3310629" cy="2649852"/>
          </a:xfrm>
          <a:prstGeom prst="rect">
            <a:avLst/>
          </a:prstGeom>
        </p:spPr>
      </p:pic>
      <p:pic>
        <p:nvPicPr>
          <p:cNvPr id="7" name="図 6">
            <a:extLst>
              <a:ext uri="{FF2B5EF4-FFF2-40B4-BE49-F238E27FC236}">
                <a16:creationId xmlns:a16="http://schemas.microsoft.com/office/drawing/2014/main" id="{C7AF4C7A-1CD0-A243-8F5F-E1A911A6D3DF}"/>
              </a:ext>
            </a:extLst>
          </p:cNvPr>
          <p:cNvPicPr>
            <a:picLocks noChangeAspect="1"/>
          </p:cNvPicPr>
          <p:nvPr/>
        </p:nvPicPr>
        <p:blipFill>
          <a:blip r:embed="rId5"/>
          <a:stretch>
            <a:fillRect/>
          </a:stretch>
        </p:blipFill>
        <p:spPr>
          <a:xfrm>
            <a:off x="946896" y="4795908"/>
            <a:ext cx="2425135" cy="166728"/>
          </a:xfrm>
          <a:prstGeom prst="rect">
            <a:avLst/>
          </a:prstGeom>
        </p:spPr>
      </p:pic>
    </p:spTree>
    <p:extLst>
      <p:ext uri="{BB962C8B-B14F-4D97-AF65-F5344CB8AC3E}">
        <p14:creationId xmlns:p14="http://schemas.microsoft.com/office/powerpoint/2010/main" val="26227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33" grpId="0" animBg="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DBD0E-8E0A-D04B-8B6F-7C991F068717}"/>
              </a:ext>
            </a:extLst>
          </p:cNvPr>
          <p:cNvSpPr>
            <a:spLocks noGrp="1"/>
          </p:cNvSpPr>
          <p:nvPr>
            <p:ph type="title"/>
          </p:nvPr>
        </p:nvSpPr>
        <p:spPr/>
        <p:txBody>
          <a:bodyPr/>
          <a:lstStyle/>
          <a:p>
            <a:r>
              <a:rPr kumimoji="1" lang="ja-JP" altLang="en-US"/>
              <a:t>背景</a:t>
            </a:r>
          </a:p>
        </p:txBody>
      </p:sp>
      <p:sp>
        <p:nvSpPr>
          <p:cNvPr id="12" name="テキスト ボックス 11">
            <a:extLst>
              <a:ext uri="{FF2B5EF4-FFF2-40B4-BE49-F238E27FC236}">
                <a16:creationId xmlns:a16="http://schemas.microsoft.com/office/drawing/2014/main" id="{BD0F67A8-A004-3646-9009-41A866FD6BCB}"/>
              </a:ext>
            </a:extLst>
          </p:cNvPr>
          <p:cNvSpPr txBox="1"/>
          <p:nvPr/>
        </p:nvSpPr>
        <p:spPr>
          <a:xfrm>
            <a:off x="163457" y="646720"/>
            <a:ext cx="8247771" cy="523220"/>
          </a:xfrm>
          <a:prstGeom prst="rect">
            <a:avLst/>
          </a:prstGeom>
          <a:noFill/>
        </p:spPr>
        <p:txBody>
          <a:bodyPr wrap="none" rtlCol="0">
            <a:spAutoFit/>
          </a:bodyPr>
          <a:lstStyle/>
          <a:p>
            <a:r>
              <a:rPr kumimoji="1" lang="ja-JP" altLang="en-US" sz="2800" b="1"/>
              <a:t>③伝送零点フィルタ</a:t>
            </a:r>
            <a:r>
              <a:rPr kumimoji="1" lang="en-US" altLang="ja-JP" sz="2800" b="1" dirty="0"/>
              <a:t> </a:t>
            </a:r>
            <a:r>
              <a:rPr kumimoji="1" lang="ja-JP" altLang="en-US" sz="2800" b="1"/>
              <a:t>＋</a:t>
            </a:r>
            <a:r>
              <a:rPr kumimoji="1" lang="en-US" altLang="ja-JP" sz="2800" b="1" dirty="0"/>
              <a:t> </a:t>
            </a:r>
            <a:r>
              <a:rPr kumimoji="1" lang="ja-JP" altLang="en-US" sz="2800" b="1"/>
              <a:t>帯域通過ヒルベルト変換器</a:t>
            </a:r>
          </a:p>
        </p:txBody>
      </p:sp>
      <p:pic>
        <p:nvPicPr>
          <p:cNvPr id="14" name="図 13">
            <a:extLst>
              <a:ext uri="{FF2B5EF4-FFF2-40B4-BE49-F238E27FC236}">
                <a16:creationId xmlns:a16="http://schemas.microsoft.com/office/drawing/2014/main" id="{F9F1818C-4D16-6E4E-B302-2BAD3F2BEB76}"/>
              </a:ext>
            </a:extLst>
          </p:cNvPr>
          <p:cNvPicPr>
            <a:picLocks noChangeAspect="1"/>
          </p:cNvPicPr>
          <p:nvPr/>
        </p:nvPicPr>
        <p:blipFill>
          <a:blip r:embed="rId3"/>
          <a:stretch>
            <a:fillRect/>
          </a:stretch>
        </p:blipFill>
        <p:spPr>
          <a:xfrm>
            <a:off x="-995263" y="240131"/>
            <a:ext cx="626963" cy="495441"/>
          </a:xfrm>
          <a:prstGeom prst="rect">
            <a:avLst/>
          </a:prstGeom>
        </p:spPr>
      </p:pic>
      <p:pic>
        <p:nvPicPr>
          <p:cNvPr id="15" name="図 14">
            <a:extLst>
              <a:ext uri="{FF2B5EF4-FFF2-40B4-BE49-F238E27FC236}">
                <a16:creationId xmlns:a16="http://schemas.microsoft.com/office/drawing/2014/main" id="{982F663D-FCA9-C648-9834-2B8FBACB0C07}"/>
              </a:ext>
            </a:extLst>
          </p:cNvPr>
          <p:cNvPicPr>
            <a:picLocks noChangeAspect="1"/>
          </p:cNvPicPr>
          <p:nvPr/>
        </p:nvPicPr>
        <p:blipFill>
          <a:blip r:embed="rId4"/>
          <a:stretch>
            <a:fillRect/>
          </a:stretch>
        </p:blipFill>
        <p:spPr>
          <a:xfrm>
            <a:off x="-1175749" y="410293"/>
            <a:ext cx="626963" cy="501826"/>
          </a:xfrm>
          <a:prstGeom prst="rect">
            <a:avLst/>
          </a:prstGeom>
        </p:spPr>
      </p:pic>
      <p:pic>
        <p:nvPicPr>
          <p:cNvPr id="16" name="図 15">
            <a:extLst>
              <a:ext uri="{FF2B5EF4-FFF2-40B4-BE49-F238E27FC236}">
                <a16:creationId xmlns:a16="http://schemas.microsoft.com/office/drawing/2014/main" id="{C63AADF6-D15A-5444-8DAE-9BC8CF2600F5}"/>
              </a:ext>
            </a:extLst>
          </p:cNvPr>
          <p:cNvPicPr>
            <a:picLocks noChangeAspect="1"/>
          </p:cNvPicPr>
          <p:nvPr/>
        </p:nvPicPr>
        <p:blipFill>
          <a:blip r:embed="rId5"/>
          <a:stretch>
            <a:fillRect/>
          </a:stretch>
        </p:blipFill>
        <p:spPr>
          <a:xfrm>
            <a:off x="-1085506" y="487851"/>
            <a:ext cx="626963" cy="495441"/>
          </a:xfrm>
          <a:prstGeom prst="rect">
            <a:avLst/>
          </a:prstGeom>
        </p:spPr>
      </p:pic>
      <p:pic>
        <p:nvPicPr>
          <p:cNvPr id="17" name="図 16">
            <a:extLst>
              <a:ext uri="{FF2B5EF4-FFF2-40B4-BE49-F238E27FC236}">
                <a16:creationId xmlns:a16="http://schemas.microsoft.com/office/drawing/2014/main" id="{2B077CC1-5342-8A46-A491-2A6F1DD96489}"/>
              </a:ext>
            </a:extLst>
          </p:cNvPr>
          <p:cNvPicPr>
            <a:picLocks noChangeAspect="1"/>
          </p:cNvPicPr>
          <p:nvPr/>
        </p:nvPicPr>
        <p:blipFill>
          <a:blip r:embed="rId6"/>
          <a:stretch>
            <a:fillRect/>
          </a:stretch>
        </p:blipFill>
        <p:spPr>
          <a:xfrm>
            <a:off x="408666" y="2438994"/>
            <a:ext cx="3522861" cy="2783850"/>
          </a:xfrm>
          <a:prstGeom prst="rect">
            <a:avLst/>
          </a:prstGeom>
        </p:spPr>
      </p:pic>
      <p:grpSp>
        <p:nvGrpSpPr>
          <p:cNvPr id="34" name="グループ化 33">
            <a:extLst>
              <a:ext uri="{FF2B5EF4-FFF2-40B4-BE49-F238E27FC236}">
                <a16:creationId xmlns:a16="http://schemas.microsoft.com/office/drawing/2014/main" id="{DD6AFE25-F2D6-8441-B1EF-860EBE03E0FC}"/>
              </a:ext>
            </a:extLst>
          </p:cNvPr>
          <p:cNvGrpSpPr/>
          <p:nvPr/>
        </p:nvGrpSpPr>
        <p:grpSpPr>
          <a:xfrm>
            <a:off x="4540220" y="3027849"/>
            <a:ext cx="3703258" cy="1600440"/>
            <a:chOff x="4984750" y="2889996"/>
            <a:chExt cx="3703258" cy="1600440"/>
          </a:xfrm>
        </p:grpSpPr>
        <p:sp>
          <p:nvSpPr>
            <p:cNvPr id="18" name="テキスト ボックス 17">
              <a:extLst>
                <a:ext uri="{FF2B5EF4-FFF2-40B4-BE49-F238E27FC236}">
                  <a16:creationId xmlns:a16="http://schemas.microsoft.com/office/drawing/2014/main" id="{296BE932-FDE9-E04E-8116-17D6A00F5118}"/>
                </a:ext>
              </a:extLst>
            </p:cNvPr>
            <p:cNvSpPr txBox="1"/>
            <p:nvPr/>
          </p:nvSpPr>
          <p:spPr>
            <a:xfrm>
              <a:off x="4984750" y="2889996"/>
              <a:ext cx="2164375" cy="400110"/>
            </a:xfrm>
            <a:prstGeom prst="rect">
              <a:avLst/>
            </a:prstGeom>
            <a:noFill/>
          </p:spPr>
          <p:txBody>
            <a:bodyPr wrap="none" rtlCol="0">
              <a:spAutoFit/>
            </a:bodyPr>
            <a:lstStyle/>
            <a:p>
              <a:r>
                <a:rPr kumimoji="1" lang="ja-JP" altLang="en-US" sz="2000"/>
                <a:t>緑</a:t>
              </a:r>
              <a:r>
                <a:rPr kumimoji="1" lang="en-US" altLang="ja-JP" sz="2000" dirty="0"/>
                <a:t> : </a:t>
              </a:r>
              <a:r>
                <a:rPr kumimoji="1" lang="ja-JP" altLang="en-US" sz="2000"/>
                <a:t>伝送零点位置</a:t>
              </a:r>
            </a:p>
          </p:txBody>
        </p:sp>
        <p:sp>
          <p:nvSpPr>
            <p:cNvPr id="20" name="テキスト ボックス 19">
              <a:extLst>
                <a:ext uri="{FF2B5EF4-FFF2-40B4-BE49-F238E27FC236}">
                  <a16:creationId xmlns:a16="http://schemas.microsoft.com/office/drawing/2014/main" id="{D45D3AEC-3964-1845-AA7E-7EF6BF92EF29}"/>
                </a:ext>
              </a:extLst>
            </p:cNvPr>
            <p:cNvSpPr txBox="1"/>
            <p:nvPr/>
          </p:nvSpPr>
          <p:spPr>
            <a:xfrm>
              <a:off x="4984750" y="3290106"/>
              <a:ext cx="2677336" cy="400110"/>
            </a:xfrm>
            <a:prstGeom prst="rect">
              <a:avLst/>
            </a:prstGeom>
            <a:noFill/>
          </p:spPr>
          <p:txBody>
            <a:bodyPr wrap="none" rtlCol="0">
              <a:spAutoFit/>
            </a:bodyPr>
            <a:lstStyle/>
            <a:p>
              <a:r>
                <a:rPr kumimoji="1" lang="ja-JP" altLang="en-US" sz="2000"/>
                <a:t>青</a:t>
              </a:r>
              <a:r>
                <a:rPr kumimoji="1" lang="en-US" altLang="ja-JP" sz="2000" dirty="0"/>
                <a:t> : </a:t>
              </a:r>
              <a:r>
                <a:rPr kumimoji="1" lang="ja-JP" altLang="en-US" sz="2000"/>
                <a:t>伝送零点フィルタ</a:t>
              </a:r>
            </a:p>
          </p:txBody>
        </p:sp>
        <p:sp>
          <p:nvSpPr>
            <p:cNvPr id="21" name="テキスト ボックス 20">
              <a:extLst>
                <a:ext uri="{FF2B5EF4-FFF2-40B4-BE49-F238E27FC236}">
                  <a16:creationId xmlns:a16="http://schemas.microsoft.com/office/drawing/2014/main" id="{E7BD951A-A8A2-334A-9B5A-9D7FD1ECAEEF}"/>
                </a:ext>
              </a:extLst>
            </p:cNvPr>
            <p:cNvSpPr txBox="1"/>
            <p:nvPr/>
          </p:nvSpPr>
          <p:spPr>
            <a:xfrm>
              <a:off x="4984750" y="3690216"/>
              <a:ext cx="3703258" cy="400110"/>
            </a:xfrm>
            <a:prstGeom prst="rect">
              <a:avLst/>
            </a:prstGeom>
            <a:noFill/>
          </p:spPr>
          <p:txBody>
            <a:bodyPr wrap="none" rtlCol="0">
              <a:spAutoFit/>
            </a:bodyPr>
            <a:lstStyle/>
            <a:p>
              <a:r>
                <a:rPr kumimoji="1" lang="ja-JP" altLang="en-US" sz="2000"/>
                <a:t>赤</a:t>
              </a:r>
              <a:r>
                <a:rPr kumimoji="1" lang="en-US" altLang="ja-JP" sz="2000" dirty="0"/>
                <a:t> : </a:t>
              </a:r>
              <a:r>
                <a:rPr kumimoji="1" lang="ja-JP" altLang="en-US" sz="2000"/>
                <a:t>帯域通過ヒルベルト変換器</a:t>
              </a:r>
            </a:p>
          </p:txBody>
        </p:sp>
        <p:sp>
          <p:nvSpPr>
            <p:cNvPr id="22" name="テキスト ボックス 21">
              <a:extLst>
                <a:ext uri="{FF2B5EF4-FFF2-40B4-BE49-F238E27FC236}">
                  <a16:creationId xmlns:a16="http://schemas.microsoft.com/office/drawing/2014/main" id="{DA31DEB2-7014-9D4E-85F6-324428CF48EF}"/>
                </a:ext>
              </a:extLst>
            </p:cNvPr>
            <p:cNvSpPr txBox="1"/>
            <p:nvPr/>
          </p:nvSpPr>
          <p:spPr>
            <a:xfrm>
              <a:off x="4984750" y="4090326"/>
              <a:ext cx="3190297" cy="400110"/>
            </a:xfrm>
            <a:prstGeom prst="rect">
              <a:avLst/>
            </a:prstGeom>
            <a:noFill/>
          </p:spPr>
          <p:txBody>
            <a:bodyPr wrap="none" rtlCol="0">
              <a:spAutoFit/>
            </a:bodyPr>
            <a:lstStyle/>
            <a:p>
              <a:r>
                <a:rPr kumimoji="1" lang="ja-JP" altLang="en-US" sz="2000"/>
                <a:t>黄</a:t>
              </a:r>
              <a:r>
                <a:rPr kumimoji="1" lang="en-US" altLang="ja-JP" sz="2000" dirty="0"/>
                <a:t> : </a:t>
              </a:r>
              <a:r>
                <a:rPr kumimoji="1" lang="ja-JP" altLang="en-US" sz="2000"/>
                <a:t>縦続接続後のフィルタ</a:t>
              </a:r>
              <a:endParaRPr kumimoji="1" lang="en-US" altLang="ja-JP" sz="2000" dirty="0"/>
            </a:p>
          </p:txBody>
        </p:sp>
        <p:cxnSp>
          <p:nvCxnSpPr>
            <p:cNvPr id="24" name="直線コネクタ 23">
              <a:extLst>
                <a:ext uri="{FF2B5EF4-FFF2-40B4-BE49-F238E27FC236}">
                  <a16:creationId xmlns:a16="http://schemas.microsoft.com/office/drawing/2014/main" id="{BBF43643-8DD2-F04A-83B1-C976A01C6103}"/>
                </a:ext>
              </a:extLst>
            </p:cNvPr>
            <p:cNvCxnSpPr>
              <a:cxnSpLocks/>
            </p:cNvCxnSpPr>
            <p:nvPr/>
          </p:nvCxnSpPr>
          <p:spPr>
            <a:xfrm>
              <a:off x="4984750" y="3208219"/>
              <a:ext cx="216437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線コネクタ 26">
              <a:extLst>
                <a:ext uri="{FF2B5EF4-FFF2-40B4-BE49-F238E27FC236}">
                  <a16:creationId xmlns:a16="http://schemas.microsoft.com/office/drawing/2014/main" id="{BEE2FE61-2229-3949-930E-E86FFA848176}"/>
                </a:ext>
              </a:extLst>
            </p:cNvPr>
            <p:cNvCxnSpPr>
              <a:cxnSpLocks/>
            </p:cNvCxnSpPr>
            <p:nvPr/>
          </p:nvCxnSpPr>
          <p:spPr>
            <a:xfrm>
              <a:off x="4984750" y="3633669"/>
              <a:ext cx="2584450" cy="0"/>
            </a:xfrm>
            <a:prstGeom prst="line">
              <a:avLst/>
            </a:prstGeom>
            <a:ln>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9" name="直線コネクタ 28">
              <a:extLst>
                <a:ext uri="{FF2B5EF4-FFF2-40B4-BE49-F238E27FC236}">
                  <a16:creationId xmlns:a16="http://schemas.microsoft.com/office/drawing/2014/main" id="{94BD5C45-0D71-CF4F-9A9A-FC41F3FF3E08}"/>
                </a:ext>
              </a:extLst>
            </p:cNvPr>
            <p:cNvCxnSpPr>
              <a:cxnSpLocks/>
            </p:cNvCxnSpPr>
            <p:nvPr/>
          </p:nvCxnSpPr>
          <p:spPr>
            <a:xfrm>
              <a:off x="4984750" y="4027369"/>
              <a:ext cx="361315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31" name="直線コネクタ 30">
              <a:extLst>
                <a:ext uri="{FF2B5EF4-FFF2-40B4-BE49-F238E27FC236}">
                  <a16:creationId xmlns:a16="http://schemas.microsoft.com/office/drawing/2014/main" id="{6D67B859-4C0D-CF47-A5B0-A0F04A0F5F3C}"/>
                </a:ext>
              </a:extLst>
            </p:cNvPr>
            <p:cNvCxnSpPr>
              <a:cxnSpLocks/>
            </p:cNvCxnSpPr>
            <p:nvPr/>
          </p:nvCxnSpPr>
          <p:spPr>
            <a:xfrm>
              <a:off x="4984750" y="4433769"/>
              <a:ext cx="3105150" cy="0"/>
            </a:xfrm>
            <a:prstGeom prst="line">
              <a:avLst/>
            </a:prstGeom>
            <a:ln/>
          </p:spPr>
          <p:style>
            <a:lnRef idx="3">
              <a:schemeClr val="accent4"/>
            </a:lnRef>
            <a:fillRef idx="0">
              <a:schemeClr val="accent4"/>
            </a:fillRef>
            <a:effectRef idx="2">
              <a:schemeClr val="accent4"/>
            </a:effectRef>
            <a:fontRef idx="minor">
              <a:schemeClr val="tx1"/>
            </a:fontRef>
          </p:style>
        </p:cxnSp>
      </p:grpSp>
      <p:grpSp>
        <p:nvGrpSpPr>
          <p:cNvPr id="36" name="グループ化 35">
            <a:extLst>
              <a:ext uri="{FF2B5EF4-FFF2-40B4-BE49-F238E27FC236}">
                <a16:creationId xmlns:a16="http://schemas.microsoft.com/office/drawing/2014/main" id="{C855D882-204E-1845-917E-A7FD408925C6}"/>
              </a:ext>
            </a:extLst>
          </p:cNvPr>
          <p:cNvGrpSpPr/>
          <p:nvPr/>
        </p:nvGrpSpPr>
        <p:grpSpPr>
          <a:xfrm>
            <a:off x="2684303" y="5652779"/>
            <a:ext cx="3777234" cy="905273"/>
            <a:chOff x="2502916" y="5909219"/>
            <a:chExt cx="3777234" cy="905273"/>
          </a:xfrm>
        </p:grpSpPr>
        <p:sp>
          <p:nvSpPr>
            <p:cNvPr id="37" name="テキスト ボックス 36">
              <a:extLst>
                <a:ext uri="{FF2B5EF4-FFF2-40B4-BE49-F238E27FC236}">
                  <a16:creationId xmlns:a16="http://schemas.microsoft.com/office/drawing/2014/main" id="{66274CE0-5B0F-D445-936A-8C0DD2F4F84D}"/>
                </a:ext>
              </a:extLst>
            </p:cNvPr>
            <p:cNvSpPr txBox="1"/>
            <p:nvPr/>
          </p:nvSpPr>
          <p:spPr>
            <a:xfrm>
              <a:off x="3145038" y="6300948"/>
              <a:ext cx="2492990" cy="400110"/>
            </a:xfrm>
            <a:prstGeom prst="rect">
              <a:avLst/>
            </a:prstGeom>
            <a:noFill/>
          </p:spPr>
          <p:txBody>
            <a:bodyPr wrap="none" rtlCol="0">
              <a:spAutoFit/>
            </a:bodyPr>
            <a:lstStyle/>
            <a:p>
              <a:r>
                <a:rPr kumimoji="1" lang="ja-JP" altLang="en-US" sz="2000"/>
                <a:t>通過域の特性が劣化</a:t>
              </a:r>
              <a:endParaRPr kumimoji="1" lang="en-US" altLang="ja-JP" sz="2000" dirty="0"/>
            </a:p>
          </p:txBody>
        </p:sp>
        <p:sp>
          <p:nvSpPr>
            <p:cNvPr id="38" name="正方形/長方形 37">
              <a:extLst>
                <a:ext uri="{FF2B5EF4-FFF2-40B4-BE49-F238E27FC236}">
                  <a16:creationId xmlns:a16="http://schemas.microsoft.com/office/drawing/2014/main" id="{30020BDA-B225-734A-9CDC-E7AA72366501}"/>
                </a:ext>
              </a:extLst>
            </p:cNvPr>
            <p:cNvSpPr/>
            <p:nvPr/>
          </p:nvSpPr>
          <p:spPr>
            <a:xfrm>
              <a:off x="2502916" y="6100893"/>
              <a:ext cx="3777234" cy="7135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4C3816B6-AFB4-894A-8541-38017DB20BE0}"/>
                </a:ext>
              </a:extLst>
            </p:cNvPr>
            <p:cNvSpPr txBox="1"/>
            <p:nvPr/>
          </p:nvSpPr>
          <p:spPr>
            <a:xfrm>
              <a:off x="2635284" y="5909219"/>
              <a:ext cx="1723549" cy="400110"/>
            </a:xfrm>
            <a:prstGeom prst="rect">
              <a:avLst/>
            </a:prstGeom>
            <a:solidFill>
              <a:schemeClr val="bg1"/>
            </a:solidFill>
          </p:spPr>
          <p:txBody>
            <a:bodyPr wrap="none" rtlCol="0">
              <a:spAutoFit/>
            </a:bodyPr>
            <a:lstStyle/>
            <a:p>
              <a:r>
                <a:rPr kumimoji="1" lang="ja-JP" altLang="en-US" sz="2000">
                  <a:solidFill>
                    <a:schemeClr val="accent1"/>
                  </a:solidFill>
                </a:rPr>
                <a:t>●</a:t>
              </a:r>
              <a:r>
                <a:rPr kumimoji="1" lang="ja-JP" altLang="en-US" sz="2000"/>
                <a:t>デメリット</a:t>
              </a:r>
              <a:endParaRPr kumimoji="1" lang="en-US" altLang="ja-JP" sz="2000" dirty="0"/>
            </a:p>
          </p:txBody>
        </p:sp>
      </p:gr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B0A76050-7C01-4097-A581-EBCAA9861849}"/>
                  </a:ext>
                </a:extLst>
              </p:cNvPr>
              <p:cNvSpPr txBox="1"/>
              <p:nvPr/>
            </p:nvSpPr>
            <p:spPr>
              <a:xfrm>
                <a:off x="854417" y="1386981"/>
                <a:ext cx="4337697" cy="400110"/>
              </a:xfrm>
              <a:prstGeom prst="rect">
                <a:avLst/>
              </a:prstGeom>
              <a:noFill/>
            </p:spPr>
            <p:txBody>
              <a:bodyPr wrap="square" rtlCol="0">
                <a:spAutoFit/>
              </a:bodyPr>
              <a:lstStyle/>
              <a:p>
                <a:r>
                  <a:rPr kumimoji="1" lang="ja-JP" altLang="en-US" sz="2000" dirty="0"/>
                  <a:t>ノイズの</a:t>
                </a:r>
                <a:r>
                  <a:rPr kumimoji="1" lang="ja-JP" altLang="en-US" sz="2000"/>
                  <a:t>周波数既知（</a:t>
                </a:r>
                <a14:m>
                  <m:oMath xmlns:m="http://schemas.openxmlformats.org/officeDocument/2006/math">
                    <m:r>
                      <a:rPr kumimoji="1" lang="en-US" altLang="ja-JP" sz="2000" b="0" i="1" smtClean="0">
                        <a:latin typeface="Cambria Math" panose="02040503050406030204" pitchFamily="18" charset="0"/>
                      </a:rPr>
                      <m:t>0.1</m:t>
                    </m:r>
                    <m:r>
                      <a:rPr kumimoji="1" lang="en-US" altLang="ja-JP" sz="2000" b="0" i="1" smtClean="0">
                        <a:latin typeface="Cambria Math" panose="02040503050406030204" pitchFamily="18" charset="0"/>
                      </a:rPr>
                      <m:t>𝜋</m:t>
                    </m:r>
                    <m:r>
                      <a:rPr kumimoji="1" lang="en-US" altLang="ja-JP" sz="2000" b="0" i="1" smtClean="0">
                        <a:latin typeface="Cambria Math" panose="02040503050406030204" pitchFamily="18" charset="0"/>
                      </a:rPr>
                      <m:t>,  0.15</m:t>
                    </m:r>
                    <m:r>
                      <a:rPr kumimoji="1" lang="en-US" altLang="ja-JP" sz="2000" b="0" i="1" smtClean="0">
                        <a:latin typeface="Cambria Math" panose="02040503050406030204" pitchFamily="18" charset="0"/>
                      </a:rPr>
                      <m:t>𝜋</m:t>
                    </m:r>
                  </m:oMath>
                </a14:m>
                <a:r>
                  <a:rPr kumimoji="1" lang="ja-JP" altLang="en-US" sz="2000"/>
                  <a:t>）</a:t>
                </a:r>
                <a:endParaRPr kumimoji="1" lang="en-US" altLang="ja-JP" sz="2000" dirty="0"/>
              </a:p>
            </p:txBody>
          </p:sp>
        </mc:Choice>
        <mc:Fallback xmlns="">
          <p:sp>
            <p:nvSpPr>
              <p:cNvPr id="23" name="テキスト ボックス 22">
                <a:extLst>
                  <a:ext uri="{FF2B5EF4-FFF2-40B4-BE49-F238E27FC236}">
                    <a16:creationId xmlns:a16="http://schemas.microsoft.com/office/drawing/2014/main" id="{B0A76050-7C01-4097-A581-EBCAA9861849}"/>
                  </a:ext>
                </a:extLst>
              </p:cNvPr>
              <p:cNvSpPr txBox="1">
                <a:spLocks noRot="1" noChangeAspect="1" noMove="1" noResize="1" noEditPoints="1" noAdjustHandles="1" noChangeArrowheads="1" noChangeShapeType="1" noTextEdit="1"/>
              </p:cNvSpPr>
              <p:nvPr/>
            </p:nvSpPr>
            <p:spPr>
              <a:xfrm>
                <a:off x="854417" y="1386981"/>
                <a:ext cx="4337697" cy="400110"/>
              </a:xfrm>
              <a:prstGeom prst="rect">
                <a:avLst/>
              </a:prstGeom>
              <a:blipFill>
                <a:blip r:embed="rId7"/>
                <a:stretch>
                  <a:fillRect l="-1462" t="-6250" r="-292" b="-3125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7A63D222-F0DD-4BD1-9157-8680DCCEA31E}"/>
              </a:ext>
            </a:extLst>
          </p:cNvPr>
          <p:cNvSpPr txBox="1"/>
          <p:nvPr/>
        </p:nvSpPr>
        <p:spPr>
          <a:xfrm>
            <a:off x="5801634" y="1365533"/>
            <a:ext cx="2185214" cy="461665"/>
          </a:xfrm>
          <a:prstGeom prst="rect">
            <a:avLst/>
          </a:prstGeom>
          <a:noFill/>
        </p:spPr>
        <p:txBody>
          <a:bodyPr wrap="none" rtlCol="0">
            <a:spAutoFit/>
          </a:bodyPr>
          <a:lstStyle/>
          <a:p>
            <a:r>
              <a:rPr kumimoji="1" lang="ja-JP" altLang="en-US" sz="2400" dirty="0">
                <a:solidFill>
                  <a:srgbClr val="0070C0"/>
                </a:solidFill>
              </a:rPr>
              <a:t>伝送零点</a:t>
            </a:r>
            <a:r>
              <a:rPr kumimoji="1" lang="ja-JP" altLang="en-US" sz="2000" dirty="0"/>
              <a:t>で除去</a:t>
            </a:r>
            <a:endParaRPr kumimoji="1" lang="ja-JP" altLang="en-US" sz="2400" dirty="0"/>
          </a:p>
        </p:txBody>
      </p:sp>
      <p:sp>
        <p:nvSpPr>
          <p:cNvPr id="26" name="テキスト ボックス 25">
            <a:extLst>
              <a:ext uri="{FF2B5EF4-FFF2-40B4-BE49-F238E27FC236}">
                <a16:creationId xmlns:a16="http://schemas.microsoft.com/office/drawing/2014/main" id="{B7915B5A-7E56-4FE6-992D-109BA4C23C2D}"/>
              </a:ext>
            </a:extLst>
          </p:cNvPr>
          <p:cNvSpPr txBox="1"/>
          <p:nvPr/>
        </p:nvSpPr>
        <p:spPr>
          <a:xfrm>
            <a:off x="4608478" y="2094662"/>
            <a:ext cx="4507965" cy="369332"/>
          </a:xfrm>
          <a:prstGeom prst="rect">
            <a:avLst/>
          </a:prstGeom>
          <a:noFill/>
        </p:spPr>
        <p:txBody>
          <a:bodyPr wrap="square" rtlCol="0">
            <a:spAutoFit/>
          </a:bodyPr>
          <a:lstStyle/>
          <a:p>
            <a:r>
              <a:rPr kumimoji="1" lang="ja-JP" altLang="en-US"/>
              <a:t>伝送零点</a:t>
            </a:r>
            <a:r>
              <a:rPr kumimoji="1" lang="en-US" altLang="ja-JP" dirty="0"/>
              <a:t> : </a:t>
            </a:r>
            <a:r>
              <a:rPr kumimoji="1" lang="ja-JP" altLang="en-US"/>
              <a:t>特定の周波数のみ局所的に減衰</a:t>
            </a:r>
          </a:p>
        </p:txBody>
      </p:sp>
      <p:sp>
        <p:nvSpPr>
          <p:cNvPr id="42" name="正方形/長方形 41">
            <a:extLst>
              <a:ext uri="{FF2B5EF4-FFF2-40B4-BE49-F238E27FC236}">
                <a16:creationId xmlns:a16="http://schemas.microsoft.com/office/drawing/2014/main" id="{A1ECDC6F-83E3-CD40-87A2-061349B31F3B}"/>
              </a:ext>
            </a:extLst>
          </p:cNvPr>
          <p:cNvSpPr/>
          <p:nvPr/>
        </p:nvSpPr>
        <p:spPr>
          <a:xfrm>
            <a:off x="707305" y="1221385"/>
            <a:ext cx="7729390" cy="7135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a:extLst>
              <a:ext uri="{FF2B5EF4-FFF2-40B4-BE49-F238E27FC236}">
                <a16:creationId xmlns:a16="http://schemas.microsoft.com/office/drawing/2014/main" id="{1BEBACD3-D183-4146-8E4A-307B9A341E36}"/>
              </a:ext>
            </a:extLst>
          </p:cNvPr>
          <p:cNvSpPr/>
          <p:nvPr/>
        </p:nvSpPr>
        <p:spPr>
          <a:xfrm rot="10800000" flipH="1">
            <a:off x="5077993" y="1472490"/>
            <a:ext cx="659081" cy="207236"/>
          </a:xfrm>
          <a:prstGeom prst="rightArrow">
            <a:avLst>
              <a:gd name="adj1" fmla="val 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86DC010F-9206-2748-9F6C-E969CECFFCF6}"/>
              </a:ext>
            </a:extLst>
          </p:cNvPr>
          <p:cNvCxnSpPr>
            <a:cxnSpLocks/>
          </p:cNvCxnSpPr>
          <p:nvPr/>
        </p:nvCxnSpPr>
        <p:spPr>
          <a:xfrm>
            <a:off x="972874" y="2379165"/>
            <a:ext cx="102785" cy="160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66BA7D2E-97BE-E04C-ADAC-EC667DDDA867}"/>
              </a:ext>
            </a:extLst>
          </p:cNvPr>
          <p:cNvCxnSpPr>
            <a:cxnSpLocks/>
          </p:cNvCxnSpPr>
          <p:nvPr/>
        </p:nvCxnSpPr>
        <p:spPr>
          <a:xfrm flipH="1">
            <a:off x="1265274" y="2375338"/>
            <a:ext cx="323346" cy="1604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01EF85A6-07FC-E04D-AC05-36399EAA0E09}"/>
                  </a:ext>
                </a:extLst>
              </p:cNvPr>
              <p:cNvSpPr/>
              <p:nvPr/>
            </p:nvSpPr>
            <p:spPr>
              <a:xfrm>
                <a:off x="596777" y="1993239"/>
                <a:ext cx="14893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rPr>
                        <m:t>0.1</m:t>
                      </m:r>
                      <m:r>
                        <a:rPr kumimoji="1" lang="en-US" altLang="ja-JP" sz="2000" i="1" smtClean="0">
                          <a:latin typeface="Cambria Math" panose="02040503050406030204" pitchFamily="18" charset="0"/>
                        </a:rPr>
                        <m:t>𝜋</m:t>
                      </m:r>
                      <m:r>
                        <a:rPr kumimoji="1" lang="en-US" altLang="ja-JP" sz="2000" b="0" i="1" smtClean="0">
                          <a:latin typeface="Cambria Math" panose="02040503050406030204" pitchFamily="18" charset="0"/>
                        </a:rPr>
                        <m:t>  </m:t>
                      </m:r>
                      <m:r>
                        <a:rPr kumimoji="1" lang="en-US" altLang="ja-JP" sz="2000" i="1">
                          <a:latin typeface="Cambria Math" panose="02040503050406030204" pitchFamily="18" charset="0"/>
                        </a:rPr>
                        <m:t>0.15</m:t>
                      </m:r>
                      <m:r>
                        <a:rPr kumimoji="1" lang="en-US" altLang="ja-JP" sz="2000" i="1">
                          <a:latin typeface="Cambria Math" panose="02040503050406030204" pitchFamily="18" charset="0"/>
                        </a:rPr>
                        <m:t>𝜋</m:t>
                      </m:r>
                    </m:oMath>
                  </m:oMathPara>
                </a14:m>
                <a:endParaRPr lang="ja-JP" altLang="en-US" sz="2000"/>
              </a:p>
            </p:txBody>
          </p:sp>
        </mc:Choice>
        <mc:Fallback xmlns="">
          <p:sp>
            <p:nvSpPr>
              <p:cNvPr id="19" name="正方形/長方形 18">
                <a:extLst>
                  <a:ext uri="{FF2B5EF4-FFF2-40B4-BE49-F238E27FC236}">
                    <a16:creationId xmlns:a16="http://schemas.microsoft.com/office/drawing/2014/main" id="{01EF85A6-07FC-E04D-AC05-36399EAA0E09}"/>
                  </a:ext>
                </a:extLst>
              </p:cNvPr>
              <p:cNvSpPr>
                <a:spLocks noRot="1" noChangeAspect="1" noMove="1" noResize="1" noEditPoints="1" noAdjustHandles="1" noChangeArrowheads="1" noChangeShapeType="1" noTextEdit="1"/>
              </p:cNvSpPr>
              <p:nvPr/>
            </p:nvSpPr>
            <p:spPr>
              <a:xfrm>
                <a:off x="596777" y="1993239"/>
                <a:ext cx="1489318" cy="400110"/>
              </a:xfrm>
              <a:prstGeom prst="rect">
                <a:avLst/>
              </a:prstGeom>
              <a:blipFill>
                <a:blip r:embed="rId8"/>
                <a:stretch>
                  <a:fillRect b="-18182"/>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A095B74E-293F-E44F-9B32-140E5925DC3B}"/>
              </a:ext>
            </a:extLst>
          </p:cNvPr>
          <p:cNvSpPr txBox="1"/>
          <p:nvPr/>
        </p:nvSpPr>
        <p:spPr>
          <a:xfrm>
            <a:off x="1075659" y="5236518"/>
            <a:ext cx="2498655" cy="369332"/>
          </a:xfrm>
          <a:prstGeom prst="rect">
            <a:avLst/>
          </a:prstGeom>
          <a:noFill/>
        </p:spPr>
        <p:txBody>
          <a:bodyPr wrap="square" rtlCol="0">
            <a:spAutoFit/>
          </a:bodyPr>
          <a:lstStyle/>
          <a:p>
            <a:r>
              <a:rPr kumimoji="1" lang="ja-JP" altLang="en-US"/>
              <a:t>各フィルタの振幅特性</a:t>
            </a:r>
          </a:p>
        </p:txBody>
      </p:sp>
      <p:pic>
        <p:nvPicPr>
          <p:cNvPr id="30" name="図 29">
            <a:extLst>
              <a:ext uri="{FF2B5EF4-FFF2-40B4-BE49-F238E27FC236}">
                <a16:creationId xmlns:a16="http://schemas.microsoft.com/office/drawing/2014/main" id="{40BCE4BD-CC94-4949-AACE-5C3D87CE6D0D}"/>
              </a:ext>
            </a:extLst>
          </p:cNvPr>
          <p:cNvPicPr>
            <a:picLocks noChangeAspect="1"/>
          </p:cNvPicPr>
          <p:nvPr/>
        </p:nvPicPr>
        <p:blipFill>
          <a:blip r:embed="rId9"/>
          <a:stretch>
            <a:fillRect/>
          </a:stretch>
        </p:blipFill>
        <p:spPr>
          <a:xfrm>
            <a:off x="1112418" y="5081832"/>
            <a:ext cx="2425135" cy="166728"/>
          </a:xfrm>
          <a:prstGeom prst="rect">
            <a:avLst/>
          </a:prstGeom>
        </p:spPr>
      </p:pic>
    </p:spTree>
    <p:extLst>
      <p:ext uri="{BB962C8B-B14F-4D97-AF65-F5344CB8AC3E}">
        <p14:creationId xmlns:p14="http://schemas.microsoft.com/office/powerpoint/2010/main" val="317850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ンプレ" id="{FB7BCE0E-F2F2-FD44-9274-BE44F7FF7B84}" vid="{94F9EE59-6D23-E346-847A-FABC2DAFE01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18101</TotalTime>
  <Words>4805</Words>
  <Application>Microsoft Macintosh PowerPoint</Application>
  <PresentationFormat>画面に合わせる (4:3)</PresentationFormat>
  <Paragraphs>594</Paragraphs>
  <Slides>22</Slides>
  <Notes>21</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游ゴシック</vt:lpstr>
      <vt:lpstr>Arial</vt:lpstr>
      <vt:lpstr>Calibri</vt:lpstr>
      <vt:lpstr>Cambria Math</vt:lpstr>
      <vt:lpstr>Segoe UI</vt:lpstr>
      <vt:lpstr>Office テーマ</vt:lpstr>
      <vt:lpstr>指定した位置に伝送零点を 有するヒルベルト変換器の 一設計法</vt:lpstr>
      <vt:lpstr>目次</vt:lpstr>
      <vt:lpstr>背景</vt:lpstr>
      <vt:lpstr>背景</vt:lpstr>
      <vt:lpstr>背景</vt:lpstr>
      <vt:lpstr>背景</vt:lpstr>
      <vt:lpstr>背景</vt:lpstr>
      <vt:lpstr>背景</vt:lpstr>
      <vt:lpstr>背景</vt:lpstr>
      <vt:lpstr>目的</vt:lpstr>
      <vt:lpstr>提案法</vt:lpstr>
      <vt:lpstr>提案法</vt:lpstr>
      <vt:lpstr>提案法</vt:lpstr>
      <vt:lpstr>提案法</vt:lpstr>
      <vt:lpstr>シミュレーション</vt:lpstr>
      <vt:lpstr>シミュレーション</vt:lpstr>
      <vt:lpstr>シミュレーション</vt:lpstr>
      <vt:lpstr>シミュレーション</vt:lpstr>
      <vt:lpstr>まとめ</vt:lpstr>
      <vt:lpstr>ご静聴ありがとうございました</vt:lpstr>
      <vt:lpstr>補足スライド</vt:lpstr>
      <vt:lpstr>提案法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大畠　陽平</dc:creator>
  <cp:lastModifiedBy>大畠　陽平</cp:lastModifiedBy>
  <cp:revision>173</cp:revision>
  <dcterms:created xsi:type="dcterms:W3CDTF">2021-09-10T01:06:25Z</dcterms:created>
  <dcterms:modified xsi:type="dcterms:W3CDTF">2021-10-14T05:20:14Z</dcterms:modified>
</cp:coreProperties>
</file>