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60" r:id="rId3"/>
    <p:sldId id="261" r:id="rId4"/>
    <p:sldId id="267" r:id="rId5"/>
    <p:sldId id="268" r:id="rId6"/>
    <p:sldId id="263" r:id="rId7"/>
    <p:sldId id="265" r:id="rId8"/>
    <p:sldId id="264" r:id="rId9"/>
    <p:sldId id="258" r:id="rId10"/>
    <p:sldId id="266" r:id="rId11"/>
    <p:sldId id="25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94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48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522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6377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78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018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98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95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8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713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2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588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266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23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9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80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4316-DCFD-419C-8B75-30FA641F5AAE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08C43A-0DA6-4DC4-BA34-601F056F53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59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zst.tarnow/" TargetMode="External"/><Relationship Id="rId2" Type="http://schemas.openxmlformats.org/officeDocument/2006/relationships/hyperlink" Target="https://zst-tarnow.pl/technik-elektroni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258008" y="214604"/>
            <a:ext cx="6428791" cy="1718595"/>
          </a:xfrm>
        </p:spPr>
        <p:txBody>
          <a:bodyPr/>
          <a:lstStyle/>
          <a:p>
            <a:pPr algn="ctr"/>
            <a:r>
              <a:rPr lang="pl-PL" dirty="0" smtClean="0">
                <a:latin typeface="+mn-lt"/>
              </a:rPr>
              <a:t>TECHNIK </a:t>
            </a:r>
            <a:r>
              <a:rPr lang="pl-PL" dirty="0" smtClean="0">
                <a:latin typeface="+mn-lt"/>
              </a:rPr>
              <a:t>INFORMATYK</a:t>
            </a:r>
            <a:endParaRPr lang="pl-PL" dirty="0">
              <a:latin typeface="+mn-lt"/>
            </a:endParaRPr>
          </a:p>
        </p:txBody>
      </p:sp>
      <p:pic>
        <p:nvPicPr>
          <p:cNvPr id="1026" name="Picture 2" descr="https://zst-tarnow.pl/wp-content/uploads/2020/02/informatyk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4" y="2705877"/>
            <a:ext cx="3811395" cy="304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zst-tarnow.pl/wp-content/uploads/2020/02/informatyk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24" y="2705877"/>
            <a:ext cx="4569375" cy="304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1" y="1283300"/>
            <a:ext cx="8174985" cy="5033523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303037" y="662473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rgbClr val="00B0F0"/>
                </a:solidFill>
              </a:rPr>
              <a:t>Pozostałe zawody w ZST</a:t>
            </a:r>
            <a:endParaRPr lang="pl-PL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1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1439050" y="1496815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Uzyskiwane kwalifikacje: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/>
            </a:r>
            <a:br>
              <a:rPr kumimoji="0" lang="pl-PL" altLang="pl-PL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</a:br>
            <a:endParaRPr kumimoji="0" lang="pl-PL" altLang="pl-PL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Ralewa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CHM.03 - Przygotowywanie sprzętu, odczynników chemicznych i próbek do badań analitycznych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aleway"/>
              </a:rPr>
              <a:t>CHM.04 – Wykonywanie badań analitycznych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47483647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chibsted Grotesk"/>
              </a:rPr>
              <a:t/>
            </a:r>
            <a:br>
              <a:rPr kumimoji="0" lang="pl-PL" altLang="pl-PL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chibsted Grotesk"/>
              </a:rPr>
            </a:br>
            <a:endParaRPr kumimoji="0" lang="pl-PL" alt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1160015" y="2045052"/>
            <a:ext cx="7998373" cy="2281443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/>
              <a:t>Dziękujemy za uwagę </a:t>
            </a:r>
            <a:br>
              <a:rPr lang="pl-PL" sz="4400" dirty="0" smtClean="0"/>
            </a:br>
            <a:r>
              <a:rPr lang="pl-PL" sz="4400" dirty="0" smtClean="0"/>
              <a:t>i zapraszamy na warsztaty </a:t>
            </a:r>
            <a:r>
              <a:rPr lang="pl-PL" sz="4400" dirty="0" smtClean="0">
                <a:sym typeface="Wingdings" panose="05000000000000000000" pitchFamily="2" charset="2"/>
              </a:rPr>
              <a:t></a:t>
            </a:r>
            <a:endParaRPr lang="pl-PL" sz="4400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1571624" y="4874557"/>
            <a:ext cx="6536449" cy="1560073"/>
          </a:xfrm>
        </p:spPr>
        <p:txBody>
          <a:bodyPr>
            <a:normAutofit lnSpcReduction="10000"/>
          </a:bodyPr>
          <a:lstStyle/>
          <a:p>
            <a:pPr algn="ctr"/>
            <a:r>
              <a:rPr lang="pl-PL" dirty="0" smtClean="0">
                <a:solidFill>
                  <a:schemeClr val="bg2">
                    <a:lumMod val="75000"/>
                  </a:schemeClr>
                </a:solidFill>
              </a:rPr>
              <a:t>Więcej szczegółów na : </a:t>
            </a:r>
          </a:p>
          <a:p>
            <a:pPr algn="ctr"/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://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zst-tarnow.pl/technik-informatyk/</a:t>
            </a:r>
            <a:endParaRPr lang="pl-PL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pl-PL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https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://www.facebook.com/zst.tarnow</a:t>
            </a:r>
            <a:r>
              <a:rPr lang="pl-PL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/</a:t>
            </a:r>
            <a:endParaRPr lang="pl-PL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pl-PL" dirty="0" smtClean="0">
                <a:solidFill>
                  <a:srgbClr val="92D050"/>
                </a:solidFill>
              </a:rPr>
              <a:t>https</a:t>
            </a:r>
            <a:r>
              <a:rPr lang="pl-PL" dirty="0">
                <a:solidFill>
                  <a:srgbClr val="92D050"/>
                </a:solidFill>
              </a:rPr>
              <a:t>://www.instagram.com/zst_tarnow/</a:t>
            </a:r>
          </a:p>
        </p:txBody>
      </p:sp>
    </p:spTree>
    <p:extLst>
      <p:ext uri="{BB962C8B-B14F-4D97-AF65-F5344CB8AC3E}">
        <p14:creationId xmlns:p14="http://schemas.microsoft.com/office/powerpoint/2010/main" val="2732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297416" y="1293250"/>
            <a:ext cx="4622408" cy="1543257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/>
              <a:t>Praca technika </a:t>
            </a:r>
            <a:r>
              <a:rPr lang="pl-PL" sz="4400" dirty="0" smtClean="0"/>
              <a:t>informatyka</a:t>
            </a:r>
            <a:endParaRPr lang="pl-PL" sz="4400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469122" y="4137178"/>
            <a:ext cx="8528180" cy="18250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rgbClr val="272727"/>
                </a:solidFill>
              </a:rPr>
              <a:t>Obecnie technologie IT wykorzystywane są w każdej dziedzinie życia, przemysłu i gospodarki. Dlatego technik informatyk to nie tylko intratny zawód docelowy, ale również doskonała podbudowa dla wszelkiego typu zawodów uzyskiwanych na studiach </a:t>
            </a:r>
            <a:r>
              <a:rPr lang="pl-PL" dirty="0" smtClean="0">
                <a:solidFill>
                  <a:srgbClr val="272727"/>
                </a:solidFill>
              </a:rPr>
              <a:t>wyższych.</a:t>
            </a:r>
            <a:endParaRPr lang="pl-PL" dirty="0" smtClean="0"/>
          </a:p>
          <a:p>
            <a:pPr>
              <a:lnSpc>
                <a:spcPct val="150000"/>
              </a:lnSpc>
            </a:pPr>
            <a:endParaRPr lang="pl-PL" dirty="0" smtClean="0"/>
          </a:p>
        </p:txBody>
      </p:sp>
      <p:pic>
        <p:nvPicPr>
          <p:cNvPr id="2050" name="Picture 2" descr="https://zst-tarnow.pl/wp-content/uploads/2020/02/informatyk-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293332"/>
            <a:ext cx="4318615" cy="28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e tekstowe 5"/>
          <p:cNvSpPr txBox="1"/>
          <p:nvPr/>
        </p:nvSpPr>
        <p:spPr>
          <a:xfrm>
            <a:off x="154200" y="3185200"/>
            <a:ext cx="10524931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lnSpc>
                <a:spcPct val="150000"/>
              </a:lnSpc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pl-PL" b="1" u="sng" dirty="0" smtClean="0"/>
              <a:t>Czym </a:t>
            </a:r>
            <a:r>
              <a:rPr lang="pl-PL" b="1" u="sng" dirty="0"/>
              <a:t>zajmuje się technik </a:t>
            </a:r>
            <a:r>
              <a:rPr lang="pl-PL" b="1" u="sng" dirty="0" smtClean="0"/>
              <a:t>informatyk?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rgbClr val="F0A22E"/>
              </a:buClr>
              <a:buSzPct val="80000"/>
              <a:buFont typeface="Wingdings 3" charset="2"/>
              <a:buChar char=""/>
            </a:pPr>
            <a:r>
              <a:rPr lang="pl-PL" dirty="0" smtClean="0"/>
              <a:t>Technik </a:t>
            </a:r>
            <a:r>
              <a:rPr lang="pl-PL" dirty="0"/>
              <a:t>informatyk obsługuje, naprawia i konserwuje komputery oraz urządzenia mobilne, montuje oraz eksploatuje systemy, lokalne sieci komputerowe i urządzenia peryferyjne, sprawuje nadzór nad pracą lokalnych sieci komputerowych. </a:t>
            </a:r>
            <a:endParaRPr lang="pl-PL" dirty="0" smtClean="0"/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rgbClr val="F0A22E"/>
              </a:buClr>
              <a:buSzPct val="80000"/>
              <a:buFont typeface="Wingdings 3" charset="2"/>
              <a:buChar char=""/>
            </a:pPr>
            <a:r>
              <a:rPr lang="pl-PL" dirty="0" smtClean="0"/>
              <a:t>Wśród </a:t>
            </a:r>
            <a:r>
              <a:rPr lang="pl-PL" dirty="0"/>
              <a:t>pozostałych zadań znajdują się: programowanie aplikacji internetowych, w tym projektowanie, tworzenie i administracja stronami WWW oraz systemami zarządzania treścią, projektowanie, administracja i użytkowanie bazy danych.</a:t>
            </a:r>
            <a:endParaRPr lang="pl-PL" dirty="0">
              <a:solidFill>
                <a:srgbClr val="272727"/>
              </a:solidFill>
              <a:latin typeface="Open Sans"/>
            </a:endParaRPr>
          </a:p>
          <a:p>
            <a:pPr lvl="0" defTabSz="457200">
              <a:lnSpc>
                <a:spcPct val="150000"/>
              </a:lnSpc>
              <a:spcBef>
                <a:spcPts val="1000"/>
              </a:spcBef>
              <a:buClr>
                <a:srgbClr val="90C226"/>
              </a:buClr>
              <a:buSzPct val="80000"/>
            </a:pPr>
            <a:endParaRPr lang="pl-PL" b="1" u="sng" dirty="0"/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230863" y="220867"/>
            <a:ext cx="4413192" cy="1597485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/>
              <a:t>Praca technika </a:t>
            </a:r>
            <a:r>
              <a:rPr lang="pl-PL" sz="4400" dirty="0" smtClean="0"/>
              <a:t>informatyka</a:t>
            </a:r>
            <a:endParaRPr lang="pl-PL" sz="4400" dirty="0"/>
          </a:p>
        </p:txBody>
      </p:sp>
      <p:pic>
        <p:nvPicPr>
          <p:cNvPr id="3074" name="Picture 2" descr="https://zst-tarnow.pl/wp-content/uploads/2020/02/informatyk-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72" y="220867"/>
            <a:ext cx="4245365" cy="283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438540" y="2136710"/>
            <a:ext cx="6456784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sz="1600" b="1" u="sng" dirty="0" smtClean="0"/>
              <a:t>Technik </a:t>
            </a:r>
            <a:r>
              <a:rPr lang="pl-PL" sz="1600" b="1" u="sng" dirty="0" smtClean="0"/>
              <a:t>informatyk może pracować:</a:t>
            </a:r>
            <a:endParaRPr lang="pl-PL" sz="1600" b="1" u="sng" dirty="0"/>
          </a:p>
          <a:p>
            <a:pPr>
              <a:lnSpc>
                <a:spcPct val="150000"/>
              </a:lnSpc>
            </a:pPr>
            <a:r>
              <a:rPr lang="pl-PL" sz="1600" dirty="0"/>
              <a:t>w każdej firmie, gdzie używa się do pracy komputerów</a:t>
            </a:r>
            <a:r>
              <a:rPr lang="pl-PL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l-PL" sz="1600" dirty="0" smtClean="0"/>
              <a:t>to </a:t>
            </a:r>
            <a:r>
              <a:rPr lang="pl-PL" sz="1600" dirty="0"/>
              <a:t>profesja, która sprawdzi się: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w punktach serwisowych,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działach IT,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w obsłudze i administrowaniu siecią,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przy projektowaniu stron i administrowaniu nimi,</a:t>
            </a:r>
          </a:p>
          <a:p>
            <a:pPr lvl="1">
              <a:lnSpc>
                <a:spcPct val="150000"/>
              </a:lnSpc>
            </a:pPr>
            <a:r>
              <a:rPr lang="pl-PL" dirty="0"/>
              <a:t>sklepach komputerowych i wielu innych.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1600" dirty="0" smtClean="0"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sz="1600" dirty="0">
              <a:ea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sz="1600" dirty="0">
              <a:ea typeface="Cambria Math" panose="02040503050406030204" pitchFamily="18" charset="0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/>
          </p:nvPr>
        </p:nvSpPr>
        <p:spPr>
          <a:xfrm>
            <a:off x="1230863" y="220867"/>
            <a:ext cx="4413192" cy="1597485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/>
              <a:t>Praca technika </a:t>
            </a:r>
            <a:r>
              <a:rPr lang="pl-PL" sz="4400" dirty="0" smtClean="0"/>
              <a:t>informatyka</a:t>
            </a:r>
            <a:endParaRPr lang="pl-PL" sz="4400" dirty="0"/>
          </a:p>
        </p:txBody>
      </p:sp>
      <p:pic>
        <p:nvPicPr>
          <p:cNvPr id="6146" name="Picture 2" descr="Może być zdjęciem przedstawiającym 4 osoby, ludzie uczą się i tek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03" y="1219136"/>
            <a:ext cx="3774281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0761" y="1516777"/>
            <a:ext cx="8596668" cy="514528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l-PL" sz="1600" dirty="0"/>
              <a:t>Informatycy podejmują zatrudnienie nie tylko w firmach informatycznych</a:t>
            </a:r>
            <a:r>
              <a:rPr lang="pl-PL" sz="1600" dirty="0" smtClean="0"/>
              <a:t>.</a:t>
            </a:r>
            <a:br>
              <a:rPr lang="pl-PL" sz="1600" dirty="0" smtClean="0"/>
            </a:br>
            <a:r>
              <a:rPr lang="pl-PL" sz="1600" dirty="0" smtClean="0"/>
              <a:t>Mogą </a:t>
            </a:r>
            <a:r>
              <a:rPr lang="pl-PL" sz="1600" dirty="0"/>
              <a:t>szukać pracy również w:</a:t>
            </a:r>
          </a:p>
          <a:p>
            <a:pPr>
              <a:lnSpc>
                <a:spcPct val="170000"/>
              </a:lnSpc>
            </a:pPr>
            <a:r>
              <a:rPr lang="pl-PL" sz="1600" dirty="0" smtClean="0"/>
              <a:t>instytucjach </a:t>
            </a:r>
            <a:r>
              <a:rPr lang="pl-PL" sz="1600" dirty="0"/>
              <a:t>zajmujących się tworzeniem i eksploatacją oprogramowania komputerowego,</a:t>
            </a:r>
          </a:p>
          <a:p>
            <a:pPr>
              <a:lnSpc>
                <a:spcPct val="170000"/>
              </a:lnSpc>
            </a:pPr>
            <a:r>
              <a:rPr lang="pl-PL" sz="1600" dirty="0"/>
              <a:t>firmach sprzedających sprzęt komputerowy,</a:t>
            </a:r>
          </a:p>
          <a:p>
            <a:pPr>
              <a:lnSpc>
                <a:spcPct val="170000"/>
              </a:lnSpc>
            </a:pPr>
            <a:r>
              <a:rPr lang="pl-PL" sz="1600" dirty="0"/>
              <a:t>wydawnictwach i drukarniach,</a:t>
            </a:r>
          </a:p>
          <a:p>
            <a:pPr>
              <a:lnSpc>
                <a:spcPct val="170000"/>
              </a:lnSpc>
            </a:pPr>
            <a:r>
              <a:rPr lang="pl-PL" sz="1600" dirty="0"/>
              <a:t>studiach telewizyjnych i filmowych,</a:t>
            </a:r>
          </a:p>
          <a:p>
            <a:pPr>
              <a:lnSpc>
                <a:spcPct val="170000"/>
              </a:lnSpc>
            </a:pPr>
            <a:r>
              <a:rPr lang="pl-PL" sz="1600" dirty="0"/>
              <a:t>ośrodkach obliczeniowych,</a:t>
            </a:r>
          </a:p>
          <a:p>
            <a:pPr>
              <a:lnSpc>
                <a:spcPct val="170000"/>
              </a:lnSpc>
            </a:pPr>
            <a:r>
              <a:rPr lang="pl-PL" sz="1600" dirty="0"/>
              <a:t>punktach serwisowych sprzętu komputerowego</a:t>
            </a:r>
          </a:p>
          <a:p>
            <a:pPr>
              <a:lnSpc>
                <a:spcPct val="170000"/>
              </a:lnSpc>
            </a:pPr>
            <a:r>
              <a:rPr lang="pl-PL" sz="1600" dirty="0"/>
              <a:t>we własnej firmie.</a:t>
            </a:r>
          </a:p>
          <a:p>
            <a:pPr marL="0" indent="0">
              <a:lnSpc>
                <a:spcPct val="170000"/>
              </a:lnSpc>
              <a:buNone/>
            </a:pPr>
            <a:endParaRPr lang="pl-PL" sz="1600" dirty="0"/>
          </a:p>
        </p:txBody>
      </p:sp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790812" y="500787"/>
            <a:ext cx="7716567" cy="861484"/>
          </a:xfrm>
        </p:spPr>
        <p:txBody>
          <a:bodyPr>
            <a:noAutofit/>
          </a:bodyPr>
          <a:lstStyle/>
          <a:p>
            <a:pPr algn="ctr"/>
            <a:r>
              <a:rPr lang="pl-PL" sz="4400" dirty="0" smtClean="0"/>
              <a:t>Praca technika </a:t>
            </a:r>
            <a:r>
              <a:rPr lang="pl-PL" sz="4400" dirty="0" smtClean="0"/>
              <a:t>informatyka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39076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366114" cy="767255"/>
          </a:xfrm>
        </p:spPr>
        <p:txBody>
          <a:bodyPr/>
          <a:lstStyle/>
          <a:p>
            <a:r>
              <a:rPr lang="pl-PL" dirty="0" smtClean="0"/>
              <a:t>Predyspozycje kandydata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30492" y="1713641"/>
            <a:ext cx="7843124" cy="4815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b="1" u="sng" dirty="0" smtClean="0"/>
              <a:t>Cechami pożądanymi </a:t>
            </a:r>
            <a:r>
              <a:rPr lang="pl-PL" b="1" u="sng" dirty="0"/>
              <a:t>u kandydatów na ten kierunek są: </a:t>
            </a:r>
            <a:endParaRPr lang="pl-PL" b="1" u="sng" dirty="0" smtClean="0"/>
          </a:p>
          <a:p>
            <a:r>
              <a:rPr lang="pl-PL" dirty="0"/>
              <a:t>o</a:t>
            </a:r>
            <a:r>
              <a:rPr lang="pl-PL" dirty="0" smtClean="0"/>
              <a:t>gólna wydolność fizyczna, </a:t>
            </a:r>
            <a:endParaRPr lang="pl-PL" dirty="0" smtClean="0"/>
          </a:p>
          <a:p>
            <a:r>
              <a:rPr lang="pl-PL" dirty="0"/>
              <a:t>s</a:t>
            </a:r>
            <a:r>
              <a:rPr lang="pl-PL" dirty="0" smtClean="0"/>
              <a:t>prawność narządów wzroku,</a:t>
            </a:r>
            <a:endParaRPr lang="pl-PL" dirty="0" smtClean="0"/>
          </a:p>
          <a:p>
            <a:r>
              <a:rPr lang="pl-PL" dirty="0"/>
              <a:t>z</a:t>
            </a:r>
            <a:r>
              <a:rPr lang="pl-PL" dirty="0" smtClean="0"/>
              <a:t>dolności manualne</a:t>
            </a:r>
            <a:r>
              <a:rPr lang="pl-PL" dirty="0" smtClean="0"/>
              <a:t>, koordynacja wzrokowo – ruchowa,</a:t>
            </a:r>
            <a:endParaRPr lang="pl-PL" dirty="0" smtClean="0"/>
          </a:p>
          <a:p>
            <a:r>
              <a:rPr lang="pl-PL" dirty="0"/>
              <a:t>r</a:t>
            </a:r>
            <a:r>
              <a:rPr lang="pl-PL" dirty="0" smtClean="0"/>
              <a:t>ozróżnianie barw, </a:t>
            </a:r>
            <a:r>
              <a:rPr lang="pl-PL" dirty="0" smtClean="0"/>
              <a:t>spostrzegawczość. 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u="sng" dirty="0" smtClean="0"/>
              <a:t>Zdolności i umiejętności, jakie powinien posiadać kandydat to:</a:t>
            </a:r>
          </a:p>
          <a:p>
            <a:r>
              <a:rPr lang="pl-PL" dirty="0"/>
              <a:t>z</a:t>
            </a:r>
            <a:r>
              <a:rPr lang="pl-PL" dirty="0" smtClean="0"/>
              <a:t>dolności techniczne, </a:t>
            </a:r>
            <a:r>
              <a:rPr lang="pl-PL" dirty="0" smtClean="0"/>
              <a:t>matematyczne,</a:t>
            </a:r>
            <a:endParaRPr lang="pl-PL" dirty="0" smtClean="0"/>
          </a:p>
          <a:p>
            <a:r>
              <a:rPr lang="pl-PL" dirty="0" smtClean="0"/>
              <a:t>zdolność koncentracji uwagi, umiejętność logicznego myślenia,</a:t>
            </a:r>
          </a:p>
          <a:p>
            <a:r>
              <a:rPr lang="pl-PL" dirty="0"/>
              <a:t>p</a:t>
            </a:r>
            <a:r>
              <a:rPr lang="pl-PL" dirty="0" smtClean="0"/>
              <a:t>odzielność uwagi, zdolność do współdziałania</a:t>
            </a:r>
            <a:r>
              <a:rPr lang="pl-PL" dirty="0"/>
              <a:t>,</a:t>
            </a:r>
            <a:endParaRPr lang="pl-PL" dirty="0" smtClean="0"/>
          </a:p>
          <a:p>
            <a:r>
              <a:rPr lang="pl-PL" dirty="0"/>
              <a:t>z</a:t>
            </a:r>
            <a:r>
              <a:rPr lang="pl-PL" dirty="0" smtClean="0"/>
              <a:t>dolność do analizowania i rozwiązywania problemów,  </a:t>
            </a:r>
            <a:endParaRPr lang="pl-PL" dirty="0" smtClean="0"/>
          </a:p>
          <a:p>
            <a:r>
              <a:rPr lang="pl-PL" dirty="0" smtClean="0"/>
              <a:t>umiejętność </a:t>
            </a:r>
            <a:r>
              <a:rPr lang="pl-PL" dirty="0" smtClean="0"/>
              <a:t>algorytmicznego działania. </a:t>
            </a:r>
            <a:endParaRPr lang="pl-PL" dirty="0" smtClean="0"/>
          </a:p>
        </p:txBody>
      </p:sp>
      <p:pic>
        <p:nvPicPr>
          <p:cNvPr id="4098" name="Picture 2" descr="https://zst-tarnow.pl/wp-content/uploads/2020/02/informatyk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91" y="609600"/>
            <a:ext cx="5005874" cy="333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366114" cy="767255"/>
          </a:xfrm>
        </p:spPr>
        <p:txBody>
          <a:bodyPr/>
          <a:lstStyle/>
          <a:p>
            <a:r>
              <a:rPr lang="pl-PL" dirty="0" smtClean="0"/>
              <a:t>Predyspozycje kandydata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393854"/>
            <a:ext cx="5628873" cy="2905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u="sng" dirty="0" smtClean="0"/>
              <a:t>Cechy osobowości przydatne w zawodzie</a:t>
            </a:r>
            <a:r>
              <a:rPr lang="pl-PL" b="1" u="sng" dirty="0" smtClean="0"/>
              <a:t>:</a:t>
            </a:r>
          </a:p>
          <a:p>
            <a:pPr marL="0" indent="0">
              <a:buNone/>
            </a:pPr>
            <a:endParaRPr lang="pl-PL" b="1" u="sng" dirty="0" smtClean="0"/>
          </a:p>
          <a:p>
            <a:pPr lvl="0">
              <a:buClr>
                <a:srgbClr val="418AB3"/>
              </a:buClr>
            </a:pPr>
            <a:r>
              <a:rPr lang="pl-PL" dirty="0">
                <a:solidFill>
                  <a:srgbClr val="000000">
                    <a:lumMod val="75000"/>
                    <a:lumOff val="25000"/>
                  </a:srgbClr>
                </a:solidFill>
              </a:rPr>
              <a:t>z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ainteresowania informatyczne, </a:t>
            </a:r>
          </a:p>
          <a:p>
            <a:pPr lvl="0">
              <a:buClr>
                <a:srgbClr val="418AB3"/>
              </a:buClr>
            </a:pPr>
            <a:r>
              <a:rPr lang="pl-PL" dirty="0">
                <a:solidFill>
                  <a:srgbClr val="000000">
                    <a:lumMod val="75000"/>
                    <a:lumOff val="25000"/>
                  </a:srgbClr>
                </a:solidFill>
              </a:rPr>
              <a:t>o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dpowiedzialność, </a:t>
            </a:r>
            <a:endParaRPr lang="pl-PL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418AB3"/>
              </a:buClr>
            </a:pPr>
            <a:r>
              <a:rPr lang="pl-PL" dirty="0">
                <a:solidFill>
                  <a:srgbClr val="000000">
                    <a:lumMod val="75000"/>
                    <a:lumOff val="25000"/>
                  </a:srgbClr>
                </a:solidFill>
              </a:rPr>
              <a:t>s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amokontrola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, samodzielność,</a:t>
            </a:r>
            <a:endParaRPr lang="pl-PL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418AB3"/>
              </a:buClr>
            </a:pPr>
            <a:r>
              <a:rPr lang="pl-PL" dirty="0">
                <a:solidFill>
                  <a:srgbClr val="000000">
                    <a:lumMod val="75000"/>
                    <a:lumOff val="25000"/>
                  </a:srgbClr>
                </a:solidFill>
              </a:rPr>
              <a:t>d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bałość o jakość pracy, </a:t>
            </a:r>
            <a:endParaRPr lang="pl-PL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418AB3"/>
              </a:buClr>
            </a:pPr>
            <a:r>
              <a:rPr lang="pl-PL" dirty="0">
                <a:solidFill>
                  <a:srgbClr val="000000">
                    <a:lumMod val="75000"/>
                    <a:lumOff val="25000"/>
                  </a:srgbClr>
                </a:solidFill>
              </a:rPr>
              <a:t>g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otowość do poznawania i uczenia się,</a:t>
            </a:r>
            <a:endParaRPr lang="pl-PL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418AB3"/>
              </a:buClr>
            </a:pPr>
            <a:r>
              <a:rPr lang="pl-PL" dirty="0">
                <a:solidFill>
                  <a:srgbClr val="000000">
                    <a:lumMod val="75000"/>
                    <a:lumOff val="25000"/>
                  </a:srgbClr>
                </a:solidFill>
              </a:rPr>
              <a:t>o</a:t>
            </a:r>
            <a:r>
              <a:rPr lang="pl-PL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dporność na stres oraz pracę pod presją czasu. </a:t>
            </a:r>
            <a:endParaRPr lang="pl-PL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71232"/>
            <a:ext cx="2799642" cy="37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6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0567" y="291339"/>
            <a:ext cx="5820413" cy="62306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TECHNIK </a:t>
            </a:r>
            <a:r>
              <a:rPr lang="pl-PL" dirty="0" smtClean="0"/>
              <a:t>INFORMATYK </a:t>
            </a:r>
            <a:r>
              <a:rPr lang="pl-PL" dirty="0" smtClean="0"/>
              <a:t>w ZST</a:t>
            </a:r>
            <a:br>
              <a:rPr lang="pl-PL" dirty="0" smtClean="0"/>
            </a:br>
            <a:r>
              <a:rPr lang="pl-PL" sz="2200" dirty="0" smtClean="0"/>
              <a:t/>
            </a:r>
            <a:br>
              <a:rPr lang="pl-PL" sz="2200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3576" y="1180697"/>
            <a:ext cx="11465714" cy="5490691"/>
          </a:xfrm>
        </p:spPr>
        <p:txBody>
          <a:bodyPr>
            <a:noAutofit/>
          </a:bodyPr>
          <a:lstStyle/>
          <a:p>
            <a:r>
              <a:rPr lang="pl-PL" b="1" dirty="0" smtClean="0"/>
              <a:t>Przedmiot rozszerzony: </a:t>
            </a:r>
            <a:r>
              <a:rPr lang="pl-PL" dirty="0" smtClean="0">
                <a:solidFill>
                  <a:srgbClr val="FF0000"/>
                </a:solidFill>
              </a:rPr>
              <a:t>MATEMATYKA</a:t>
            </a:r>
          </a:p>
          <a:p>
            <a:r>
              <a:rPr lang="pl-PL" b="1" dirty="0"/>
              <a:t>Przedmioty punktowane w rekrutacji</a:t>
            </a:r>
            <a:r>
              <a:rPr lang="pl-PL" dirty="0"/>
              <a:t>: język polski, matematyka, język angielski, </a:t>
            </a:r>
            <a:r>
              <a:rPr lang="pl-PL" dirty="0" smtClean="0"/>
              <a:t>informatyka</a:t>
            </a:r>
            <a:endParaRPr lang="pl-PL" dirty="0"/>
          </a:p>
          <a:p>
            <a:r>
              <a:rPr lang="pl-PL" b="1" dirty="0"/>
              <a:t>Specjalizacja: </a:t>
            </a:r>
            <a:r>
              <a:rPr lang="pl-PL" b="1" dirty="0">
                <a:solidFill>
                  <a:srgbClr val="FF0000"/>
                </a:solidFill>
                <a:latin typeface="Open Sans"/>
              </a:rPr>
              <a:t>programowanie i testowanie aplikacji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b="1" dirty="0" smtClean="0"/>
              <a:t>Kwalifikacje: </a:t>
            </a:r>
            <a:br>
              <a:rPr lang="pl-PL" b="1" dirty="0" smtClean="0"/>
            </a:br>
            <a:r>
              <a:rPr lang="pl-PL" b="1" dirty="0" smtClean="0"/>
              <a:t>- I</a:t>
            </a:r>
            <a:r>
              <a:rPr lang="pl-PL" dirty="0" smtClean="0"/>
              <a:t>NF.02</a:t>
            </a:r>
            <a:r>
              <a:rPr lang="pl-PL" dirty="0"/>
              <a:t>. Administracja i eksploatacja systemów komputerowych, urządzeń peryferyjnych i lokalnych sieci komputerowych.</a:t>
            </a:r>
          </a:p>
          <a:p>
            <a:pPr marL="0" indent="0">
              <a:buNone/>
            </a:pPr>
            <a:r>
              <a:rPr lang="pl-PL" dirty="0" smtClean="0"/>
              <a:t>     - INF.03</a:t>
            </a:r>
            <a:r>
              <a:rPr lang="pl-PL" dirty="0"/>
              <a:t>. Tworzenie i administrowanie stronami i aplikacjami internetowymi oraz bazami danych</a:t>
            </a:r>
            <a:r>
              <a:rPr lang="pl-PL" dirty="0" smtClean="0"/>
              <a:t>.</a:t>
            </a:r>
          </a:p>
          <a:p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</a:t>
            </a:r>
            <a:r>
              <a:rPr lang="pl-PL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abyte </a:t>
            </a:r>
            <a:r>
              <a:rPr lang="pl-PL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umiejętności </a:t>
            </a:r>
            <a:r>
              <a:rPr lang="pl-PL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np</a:t>
            </a:r>
            <a:r>
              <a:rPr lang="pl-PL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endParaRPr lang="pl-PL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pl-PL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- </a:t>
            </a:r>
            <a:r>
              <a:rPr lang="pl-PL" dirty="0"/>
              <a:t>nadzorowanie prawidłowej eksploatacji sprzętu </a:t>
            </a:r>
            <a:r>
              <a:rPr lang="pl-PL" dirty="0" smtClean="0"/>
              <a:t>komputerowego,</a:t>
            </a:r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- nadzorowanie </a:t>
            </a:r>
            <a:r>
              <a:rPr lang="pl-PL" dirty="0"/>
              <a:t>pracy sieci </a:t>
            </a:r>
            <a:r>
              <a:rPr lang="pl-PL" dirty="0" smtClean="0"/>
              <a:t>komputerowej,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   - eksploatacja </a:t>
            </a:r>
            <a:r>
              <a:rPr lang="pl-PL" dirty="0"/>
              <a:t>oprogramowania,</a:t>
            </a:r>
          </a:p>
          <a:p>
            <a:pPr marL="0" indent="0">
              <a:buNone/>
            </a:pPr>
            <a:r>
              <a:rPr lang="pl-PL" dirty="0" smtClean="0"/>
              <a:t>   - dobór </a:t>
            </a:r>
            <a:r>
              <a:rPr lang="pl-PL" dirty="0"/>
              <a:t>konfiguracji sprzętu komputerowego i oprogramowania do realizowanych </a:t>
            </a:r>
            <a:r>
              <a:rPr lang="pl-PL" dirty="0" smtClean="0"/>
              <a:t>zadań,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   - programowanie </a:t>
            </a:r>
            <a:r>
              <a:rPr lang="pl-PL" dirty="0"/>
              <a:t>w wybranych stosownie do potrzeb językach programowania,</a:t>
            </a:r>
          </a:p>
          <a:p>
            <a:pPr marL="0" indent="0">
              <a:buNone/>
            </a:pPr>
            <a:r>
              <a:rPr lang="pl-PL" dirty="0" smtClean="0"/>
              <a:t>   - administrowanie </a:t>
            </a:r>
            <a:r>
              <a:rPr lang="pl-PL" dirty="0"/>
              <a:t>bazą danych.</a:t>
            </a:r>
          </a:p>
          <a:p>
            <a:pPr marL="0" indent="0">
              <a:buNone/>
            </a:pPr>
            <a:endParaRPr lang="pl-PL" dirty="0"/>
          </a:p>
          <a:p>
            <a:pPr marL="0" lvl="0" indent="0">
              <a:buClr>
                <a:srgbClr val="90C226"/>
              </a:buClr>
              <a:buNone/>
            </a:pPr>
            <a:endParaRPr lang="pl-PL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44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1039062" y="195232"/>
            <a:ext cx="8646114" cy="790794"/>
          </a:xfrm>
        </p:spPr>
        <p:txBody>
          <a:bodyPr>
            <a:noAutofit/>
          </a:bodyPr>
          <a:lstStyle/>
          <a:p>
            <a:r>
              <a:rPr lang="pl-PL" dirty="0" smtClean="0"/>
              <a:t>Technik </a:t>
            </a:r>
            <a:r>
              <a:rPr lang="pl-PL" dirty="0" smtClean="0"/>
              <a:t>informatyk </a:t>
            </a:r>
            <a:r>
              <a:rPr lang="pl-PL" dirty="0" smtClean="0"/>
              <a:t>– zajęcia praktyczne</a:t>
            </a:r>
            <a:endParaRPr lang="pl-PL" dirty="0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69" y="1653787"/>
            <a:ext cx="2884915" cy="3878035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34" y="3194503"/>
            <a:ext cx="3116425" cy="2337319"/>
          </a:xfrm>
          <a:prstGeom prst="rect">
            <a:avLst/>
          </a:prstGeom>
        </p:spPr>
      </p:pic>
      <p:pic>
        <p:nvPicPr>
          <p:cNvPr id="11" name="Picture 2" descr="Może być zdjęciem przedstawiającym 2 osoby, ludzie uczą się i tek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47" y="2424146"/>
            <a:ext cx="2659224" cy="311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Żółtopomarańczowy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309</Words>
  <Application>Microsoft Office PowerPoint</Application>
  <PresentationFormat>Panoramiczny</PresentationFormat>
  <Paragraphs>75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Open Sans</vt:lpstr>
      <vt:lpstr>Raleway</vt:lpstr>
      <vt:lpstr>Schibsted Grotesk</vt:lpstr>
      <vt:lpstr>Trebuchet MS</vt:lpstr>
      <vt:lpstr>Wingdings</vt:lpstr>
      <vt:lpstr>Wingdings 3</vt:lpstr>
      <vt:lpstr>Faseta</vt:lpstr>
      <vt:lpstr>TECHNIK INFORMATYK</vt:lpstr>
      <vt:lpstr>Praca technika informatyka</vt:lpstr>
      <vt:lpstr>Praca technika informatyka</vt:lpstr>
      <vt:lpstr>Praca technika informatyka</vt:lpstr>
      <vt:lpstr>Praca technika informatyka</vt:lpstr>
      <vt:lpstr>Predyspozycje kandydata</vt:lpstr>
      <vt:lpstr>Predyspozycje kandydata</vt:lpstr>
      <vt:lpstr>TECHNIK INFORMATYK w ZST    </vt:lpstr>
      <vt:lpstr>Technik informatyk – zajęcia praktyczne</vt:lpstr>
      <vt:lpstr>Prezentacja programu PowerPoint</vt:lpstr>
      <vt:lpstr>Dziękujemy za uwagę  i zapraszamy na warsztaty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Admin</dc:creator>
  <cp:lastModifiedBy>Admin</cp:lastModifiedBy>
  <cp:revision>48</cp:revision>
  <dcterms:created xsi:type="dcterms:W3CDTF">2025-03-09T13:12:19Z</dcterms:created>
  <dcterms:modified xsi:type="dcterms:W3CDTF">2025-03-25T12:56:18Z</dcterms:modified>
</cp:coreProperties>
</file>