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8"/>
  </p:notesMasterIdLst>
  <p:sldIdLst>
    <p:sldId id="256" r:id="rId2"/>
    <p:sldId id="446" r:id="rId3"/>
    <p:sldId id="443" r:id="rId4"/>
    <p:sldId id="444" r:id="rId5"/>
    <p:sldId id="445" r:id="rId6"/>
    <p:sldId id="441" r:id="rId7"/>
    <p:sldId id="442" r:id="rId8"/>
    <p:sldId id="435" r:id="rId9"/>
    <p:sldId id="436" r:id="rId10"/>
    <p:sldId id="437" r:id="rId11"/>
    <p:sldId id="438" r:id="rId12"/>
    <p:sldId id="439" r:id="rId13"/>
    <p:sldId id="440" r:id="rId14"/>
    <p:sldId id="390" r:id="rId15"/>
    <p:sldId id="447" r:id="rId16"/>
    <p:sldId id="433" r:id="rId17"/>
    <p:sldId id="434" r:id="rId18"/>
    <p:sldId id="448" r:id="rId19"/>
    <p:sldId id="449" r:id="rId20"/>
    <p:sldId id="424" r:id="rId21"/>
    <p:sldId id="428" r:id="rId22"/>
    <p:sldId id="425" r:id="rId23"/>
    <p:sldId id="430" r:id="rId24"/>
    <p:sldId id="426" r:id="rId25"/>
    <p:sldId id="431" r:id="rId26"/>
    <p:sldId id="432" r:id="rId27"/>
    <p:sldId id="450" r:id="rId28"/>
    <p:sldId id="451" r:id="rId29"/>
    <p:sldId id="454" r:id="rId30"/>
    <p:sldId id="452" r:id="rId31"/>
    <p:sldId id="453" r:id="rId32"/>
    <p:sldId id="455" r:id="rId33"/>
    <p:sldId id="456" r:id="rId34"/>
    <p:sldId id="457" r:id="rId35"/>
    <p:sldId id="458" r:id="rId36"/>
    <p:sldId id="459" r:id="rId37"/>
    <p:sldId id="460" r:id="rId38"/>
    <p:sldId id="461" r:id="rId39"/>
    <p:sldId id="462" r:id="rId40"/>
    <p:sldId id="464" r:id="rId41"/>
    <p:sldId id="463" r:id="rId42"/>
    <p:sldId id="465" r:id="rId43"/>
    <p:sldId id="466" r:id="rId44"/>
    <p:sldId id="467" r:id="rId45"/>
    <p:sldId id="468" r:id="rId46"/>
    <p:sldId id="421" r:id="rId4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BF1ED2-21C7-4370-BA77-D1B7A11B671C}" type="doc">
      <dgm:prSet loTypeId="urn:microsoft.com/office/officeart/2005/8/layout/hierarchy2" loCatId="hierarchy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kumimoji="1" lang="ja-JP" altLang="en-US"/>
        </a:p>
      </dgm:t>
    </dgm:pt>
    <dgm:pt modelId="{71E194C0-1846-4879-A479-E04B5B7EFFE4}">
      <dgm:prSet phldrT="[テキスト]"/>
      <dgm:spPr/>
      <dgm:t>
        <a:bodyPr/>
        <a:lstStyle/>
        <a:p>
          <a:r>
            <a:rPr kumimoji="1" lang="ja-JP" altLang="en-US" dirty="0"/>
            <a:t>確率分布</a:t>
          </a:r>
        </a:p>
      </dgm:t>
    </dgm:pt>
    <dgm:pt modelId="{E31562B7-8724-45ED-BF6C-9F1CA937EEA7}" type="parTrans" cxnId="{DDC3E4D5-018A-4286-A9D0-085FB032CEEB}">
      <dgm:prSet/>
      <dgm:spPr/>
      <dgm:t>
        <a:bodyPr/>
        <a:lstStyle/>
        <a:p>
          <a:endParaRPr kumimoji="1" lang="ja-JP" altLang="en-US"/>
        </a:p>
      </dgm:t>
    </dgm:pt>
    <dgm:pt modelId="{298776A5-6D1C-4F09-BD67-BE7D57ED0ABC}" type="sibTrans" cxnId="{DDC3E4D5-018A-4286-A9D0-085FB032CEEB}">
      <dgm:prSet/>
      <dgm:spPr/>
      <dgm:t>
        <a:bodyPr/>
        <a:lstStyle/>
        <a:p>
          <a:endParaRPr kumimoji="1" lang="ja-JP" altLang="en-US"/>
        </a:p>
      </dgm:t>
    </dgm:pt>
    <dgm:pt modelId="{23D94C6B-5E94-4AB7-8859-B80748DDC385}">
      <dgm:prSet phldrT="[テキスト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kumimoji="1" lang="ja-JP" altLang="en-US" dirty="0"/>
            <a:t>離散</a:t>
          </a:r>
          <a:br>
            <a:rPr kumimoji="1" lang="en-US" altLang="ja-JP" dirty="0"/>
          </a:br>
          <a:r>
            <a:rPr kumimoji="1" lang="ja-JP" altLang="en-US" dirty="0"/>
            <a:t>確率分布</a:t>
          </a:r>
        </a:p>
      </dgm:t>
    </dgm:pt>
    <dgm:pt modelId="{F7A0472B-FCCF-4080-8A81-56255204DB6A}" type="parTrans" cxnId="{9422F904-461F-493B-9DA7-271748611281}">
      <dgm:prSet/>
      <dgm:spPr/>
      <dgm:t>
        <a:bodyPr/>
        <a:lstStyle/>
        <a:p>
          <a:endParaRPr kumimoji="1" lang="ja-JP" altLang="en-US"/>
        </a:p>
      </dgm:t>
    </dgm:pt>
    <dgm:pt modelId="{0890F1EF-52CD-4BCD-98EB-E4828F81C60C}" type="sibTrans" cxnId="{9422F904-461F-493B-9DA7-271748611281}">
      <dgm:prSet/>
      <dgm:spPr/>
      <dgm:t>
        <a:bodyPr/>
        <a:lstStyle/>
        <a:p>
          <a:endParaRPr kumimoji="1" lang="ja-JP" altLang="en-US"/>
        </a:p>
      </dgm:t>
    </dgm:pt>
    <dgm:pt modelId="{9FFE3863-C798-4485-94DC-2909B2365DFC}">
      <dgm:prSet phldrT="[テキスト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kumimoji="1" lang="ja-JP" altLang="en-US" dirty="0"/>
            <a:t>ベルヌーイ</a:t>
          </a:r>
          <a:br>
            <a:rPr kumimoji="1" lang="en-US" altLang="ja-JP" dirty="0"/>
          </a:br>
          <a:r>
            <a:rPr kumimoji="1" lang="ja-JP" altLang="en-US" dirty="0"/>
            <a:t>分布</a:t>
          </a:r>
        </a:p>
      </dgm:t>
    </dgm:pt>
    <dgm:pt modelId="{D987ABE9-1545-4C5F-9C29-D9AF2B59C18E}" type="parTrans" cxnId="{3A588BAC-8B95-4187-B60D-5DC9F75F8770}">
      <dgm:prSet/>
      <dgm:spPr/>
      <dgm:t>
        <a:bodyPr/>
        <a:lstStyle/>
        <a:p>
          <a:endParaRPr kumimoji="1" lang="ja-JP" altLang="en-US"/>
        </a:p>
      </dgm:t>
    </dgm:pt>
    <dgm:pt modelId="{D95C8630-ABC6-4374-9767-8C9EB5BB599A}" type="sibTrans" cxnId="{3A588BAC-8B95-4187-B60D-5DC9F75F8770}">
      <dgm:prSet/>
      <dgm:spPr/>
      <dgm:t>
        <a:bodyPr/>
        <a:lstStyle/>
        <a:p>
          <a:endParaRPr kumimoji="1" lang="ja-JP" altLang="en-US"/>
        </a:p>
      </dgm:t>
    </dgm:pt>
    <dgm:pt modelId="{2A282735-C1D1-4E33-B7CE-EAE947205E58}">
      <dgm:prSet phldrT="[テキスト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kumimoji="1" lang="ja-JP" altLang="en-US" dirty="0"/>
            <a:t>二項分布</a:t>
          </a:r>
        </a:p>
      </dgm:t>
    </dgm:pt>
    <dgm:pt modelId="{9119DADC-12B8-4A4C-8531-F4FB15D50C27}" type="parTrans" cxnId="{0DDB1480-963D-4F5E-93EC-B8F50974287E}">
      <dgm:prSet/>
      <dgm:spPr/>
      <dgm:t>
        <a:bodyPr/>
        <a:lstStyle/>
        <a:p>
          <a:endParaRPr kumimoji="1" lang="ja-JP" altLang="en-US"/>
        </a:p>
      </dgm:t>
    </dgm:pt>
    <dgm:pt modelId="{439CB29C-452B-4A56-8BBE-A5C6A03237D1}" type="sibTrans" cxnId="{0DDB1480-963D-4F5E-93EC-B8F50974287E}">
      <dgm:prSet/>
      <dgm:spPr/>
      <dgm:t>
        <a:bodyPr/>
        <a:lstStyle/>
        <a:p>
          <a:endParaRPr kumimoji="1" lang="ja-JP" altLang="en-US"/>
        </a:p>
      </dgm:t>
    </dgm:pt>
    <dgm:pt modelId="{95FFE2F0-126C-489E-AB6C-3E1604DCC3A4}">
      <dgm:prSet phldrT="[テキスト]"/>
      <dgm:spPr/>
      <dgm:t>
        <a:bodyPr/>
        <a:lstStyle/>
        <a:p>
          <a:r>
            <a:rPr kumimoji="1" lang="ja-JP" altLang="en-US" dirty="0"/>
            <a:t>連続</a:t>
          </a:r>
          <a:br>
            <a:rPr kumimoji="1" lang="en-US" altLang="ja-JP" dirty="0"/>
          </a:br>
          <a:r>
            <a:rPr kumimoji="1" lang="ja-JP" altLang="en-US" dirty="0"/>
            <a:t>確率分布</a:t>
          </a:r>
        </a:p>
      </dgm:t>
    </dgm:pt>
    <dgm:pt modelId="{A91AF7F9-029D-41D5-8E46-0B80B6D6CB4C}" type="parTrans" cxnId="{303832AA-7BED-4273-AD71-149D050FBF05}">
      <dgm:prSet/>
      <dgm:spPr/>
      <dgm:t>
        <a:bodyPr/>
        <a:lstStyle/>
        <a:p>
          <a:endParaRPr kumimoji="1" lang="ja-JP" altLang="en-US"/>
        </a:p>
      </dgm:t>
    </dgm:pt>
    <dgm:pt modelId="{C14BAC23-35DA-45B1-BF09-789C3812275A}" type="sibTrans" cxnId="{303832AA-7BED-4273-AD71-149D050FBF05}">
      <dgm:prSet/>
      <dgm:spPr/>
      <dgm:t>
        <a:bodyPr/>
        <a:lstStyle/>
        <a:p>
          <a:endParaRPr kumimoji="1" lang="ja-JP" altLang="en-US"/>
        </a:p>
      </dgm:t>
    </dgm:pt>
    <dgm:pt modelId="{8D7DB3FD-4DEC-4985-8E91-CE6F6B9DA7AF}">
      <dgm:prSet phldrT="[テキスト]"/>
      <dgm:spPr/>
      <dgm:t>
        <a:bodyPr/>
        <a:lstStyle/>
        <a:p>
          <a:r>
            <a:rPr kumimoji="1" lang="ja-JP" altLang="en-US" dirty="0"/>
            <a:t>次回紹介</a:t>
          </a:r>
        </a:p>
      </dgm:t>
    </dgm:pt>
    <dgm:pt modelId="{446EF41B-E452-4BC5-B3A3-2ABEC1309516}" type="parTrans" cxnId="{A8ADFBC0-65FE-42BC-AAB8-6FB1E9909658}">
      <dgm:prSet/>
      <dgm:spPr/>
      <dgm:t>
        <a:bodyPr/>
        <a:lstStyle/>
        <a:p>
          <a:endParaRPr kumimoji="1" lang="ja-JP" altLang="en-US"/>
        </a:p>
      </dgm:t>
    </dgm:pt>
    <dgm:pt modelId="{7A788D06-4EB8-4242-9E70-A5BA443550FA}" type="sibTrans" cxnId="{A8ADFBC0-65FE-42BC-AAB8-6FB1E9909658}">
      <dgm:prSet/>
      <dgm:spPr/>
      <dgm:t>
        <a:bodyPr/>
        <a:lstStyle/>
        <a:p>
          <a:endParaRPr kumimoji="1" lang="ja-JP" altLang="en-US"/>
        </a:p>
      </dgm:t>
    </dgm:pt>
    <dgm:pt modelId="{BEEAC226-91B3-442E-B541-3A7EFE3048C8}">
      <dgm:prSet phldrT="[テキスト]"/>
      <dgm:spPr/>
      <dgm:t>
        <a:bodyPr/>
        <a:lstStyle/>
        <a:p>
          <a:r>
            <a:rPr kumimoji="1" lang="ja-JP" altLang="en-US" dirty="0"/>
            <a:t>その他</a:t>
          </a:r>
        </a:p>
      </dgm:t>
    </dgm:pt>
    <dgm:pt modelId="{86451E5C-B54F-479A-963E-4DDA503CFE5F}" type="parTrans" cxnId="{E8186C47-7BE1-469E-BD2A-85B5C568F4D2}">
      <dgm:prSet/>
      <dgm:spPr/>
      <dgm:t>
        <a:bodyPr/>
        <a:lstStyle/>
        <a:p>
          <a:endParaRPr kumimoji="1" lang="ja-JP" altLang="en-US"/>
        </a:p>
      </dgm:t>
    </dgm:pt>
    <dgm:pt modelId="{783A6594-FF8C-4ED4-8F25-C0BCD2A74D3F}" type="sibTrans" cxnId="{E8186C47-7BE1-469E-BD2A-85B5C568F4D2}">
      <dgm:prSet/>
      <dgm:spPr/>
      <dgm:t>
        <a:bodyPr/>
        <a:lstStyle/>
        <a:p>
          <a:endParaRPr kumimoji="1" lang="ja-JP" altLang="en-US"/>
        </a:p>
      </dgm:t>
    </dgm:pt>
    <dgm:pt modelId="{881E4C5B-DAB8-40FD-987D-14F4257F1120}">
      <dgm:prSet phldrT="[テキスト]"/>
      <dgm:spPr/>
      <dgm:t>
        <a:bodyPr/>
        <a:lstStyle/>
        <a:p>
          <a:r>
            <a:rPr kumimoji="1" lang="ja-JP" altLang="en-US" dirty="0"/>
            <a:t>ポアソン</a:t>
          </a:r>
          <a:br>
            <a:rPr kumimoji="1" lang="en-US" altLang="ja-JP" dirty="0"/>
          </a:br>
          <a:r>
            <a:rPr kumimoji="1" lang="ja-JP" altLang="en-US" dirty="0"/>
            <a:t>分布</a:t>
          </a:r>
        </a:p>
      </dgm:t>
    </dgm:pt>
    <dgm:pt modelId="{7B68CB49-317A-4169-BFB2-85152532EB67}" type="parTrans" cxnId="{38C1085C-9CD2-445A-A47C-E65B6C551283}">
      <dgm:prSet/>
      <dgm:spPr/>
      <dgm:t>
        <a:bodyPr/>
        <a:lstStyle/>
        <a:p>
          <a:endParaRPr kumimoji="1" lang="ja-JP" altLang="en-US"/>
        </a:p>
      </dgm:t>
    </dgm:pt>
    <dgm:pt modelId="{41378B74-5DBE-4354-950F-89731C276F72}" type="sibTrans" cxnId="{38C1085C-9CD2-445A-A47C-E65B6C551283}">
      <dgm:prSet/>
      <dgm:spPr/>
      <dgm:t>
        <a:bodyPr/>
        <a:lstStyle/>
        <a:p>
          <a:endParaRPr kumimoji="1" lang="ja-JP" altLang="en-US"/>
        </a:p>
      </dgm:t>
    </dgm:pt>
    <dgm:pt modelId="{2919D48D-F7E0-4C98-9F07-3F515D7FA383}">
      <dgm:prSet phldrT="[テキスト]"/>
      <dgm:spPr/>
      <dgm:t>
        <a:bodyPr/>
        <a:lstStyle/>
        <a:p>
          <a:r>
            <a:rPr kumimoji="1" lang="ja-JP" altLang="en-US" dirty="0"/>
            <a:t>超幾何分布</a:t>
          </a:r>
        </a:p>
      </dgm:t>
    </dgm:pt>
    <dgm:pt modelId="{2FDA48F6-BC62-4CDF-A1FB-D237B035D0B2}" type="parTrans" cxnId="{B9DE63F3-C76E-46E9-A0CD-EE5DDDA7C97D}">
      <dgm:prSet/>
      <dgm:spPr/>
      <dgm:t>
        <a:bodyPr/>
        <a:lstStyle/>
        <a:p>
          <a:endParaRPr kumimoji="1" lang="ja-JP" altLang="en-US"/>
        </a:p>
      </dgm:t>
    </dgm:pt>
    <dgm:pt modelId="{4BF245AC-0408-4833-BDB6-BE59722692C7}" type="sibTrans" cxnId="{B9DE63F3-C76E-46E9-A0CD-EE5DDDA7C97D}">
      <dgm:prSet/>
      <dgm:spPr/>
      <dgm:t>
        <a:bodyPr/>
        <a:lstStyle/>
        <a:p>
          <a:endParaRPr kumimoji="1" lang="ja-JP" altLang="en-US"/>
        </a:p>
      </dgm:t>
    </dgm:pt>
    <dgm:pt modelId="{02CC537C-7A03-4489-9FAD-1FCA78E25740}">
      <dgm:prSet phldrT="[テキスト]"/>
      <dgm:spPr/>
      <dgm:t>
        <a:bodyPr/>
        <a:lstStyle/>
        <a:p>
          <a:r>
            <a:rPr kumimoji="1" lang="ja-JP" altLang="en-US" dirty="0"/>
            <a:t>多項分布</a:t>
          </a:r>
        </a:p>
      </dgm:t>
    </dgm:pt>
    <dgm:pt modelId="{C853CFA2-797E-4F44-A9B1-7D2A308C0440}" type="parTrans" cxnId="{B8A76F56-1CDD-4D43-A7A4-3466825AB70A}">
      <dgm:prSet/>
      <dgm:spPr/>
      <dgm:t>
        <a:bodyPr/>
        <a:lstStyle/>
        <a:p>
          <a:endParaRPr kumimoji="1" lang="ja-JP" altLang="en-US"/>
        </a:p>
      </dgm:t>
    </dgm:pt>
    <dgm:pt modelId="{79AB518C-AF11-4B82-867F-BFC656EDCB04}" type="sibTrans" cxnId="{B8A76F56-1CDD-4D43-A7A4-3466825AB70A}">
      <dgm:prSet/>
      <dgm:spPr/>
      <dgm:t>
        <a:bodyPr/>
        <a:lstStyle/>
        <a:p>
          <a:endParaRPr kumimoji="1" lang="ja-JP" altLang="en-US"/>
        </a:p>
      </dgm:t>
    </dgm:pt>
    <dgm:pt modelId="{758FAD94-5C7C-4EA5-9F42-1838D691D361}" type="pres">
      <dgm:prSet presAssocID="{8BBF1ED2-21C7-4370-BA77-D1B7A11B671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DED8379-408D-4A1D-869B-82093EED78E8}" type="pres">
      <dgm:prSet presAssocID="{71E194C0-1846-4879-A479-E04B5B7EFFE4}" presName="root1" presStyleCnt="0"/>
      <dgm:spPr/>
    </dgm:pt>
    <dgm:pt modelId="{A1F3E437-2B15-486A-8E88-2A30B29854F0}" type="pres">
      <dgm:prSet presAssocID="{71E194C0-1846-4879-A479-E04B5B7EFFE4}" presName="LevelOneTextNode" presStyleLbl="node0" presStyleIdx="0" presStyleCnt="1">
        <dgm:presLayoutVars>
          <dgm:chPref val="3"/>
        </dgm:presLayoutVars>
      </dgm:prSet>
      <dgm:spPr/>
    </dgm:pt>
    <dgm:pt modelId="{96E02D96-5097-4034-9A7F-3A99B1B29486}" type="pres">
      <dgm:prSet presAssocID="{71E194C0-1846-4879-A479-E04B5B7EFFE4}" presName="level2hierChild" presStyleCnt="0"/>
      <dgm:spPr/>
    </dgm:pt>
    <dgm:pt modelId="{727AFEAD-8B91-4A20-8951-7BA6F81E9643}" type="pres">
      <dgm:prSet presAssocID="{F7A0472B-FCCF-4080-8A81-56255204DB6A}" presName="conn2-1" presStyleLbl="parChTrans1D2" presStyleIdx="0" presStyleCnt="2"/>
      <dgm:spPr/>
    </dgm:pt>
    <dgm:pt modelId="{DC33BC26-0FFC-4882-96E2-75F22E8AC1AB}" type="pres">
      <dgm:prSet presAssocID="{F7A0472B-FCCF-4080-8A81-56255204DB6A}" presName="connTx" presStyleLbl="parChTrans1D2" presStyleIdx="0" presStyleCnt="2"/>
      <dgm:spPr/>
    </dgm:pt>
    <dgm:pt modelId="{AB1DE32A-4258-4B10-8898-FC7A147A34E4}" type="pres">
      <dgm:prSet presAssocID="{23D94C6B-5E94-4AB7-8859-B80748DDC385}" presName="root2" presStyleCnt="0"/>
      <dgm:spPr/>
    </dgm:pt>
    <dgm:pt modelId="{8C0627BC-6633-473A-A5D9-B2DD87E47B0A}" type="pres">
      <dgm:prSet presAssocID="{23D94C6B-5E94-4AB7-8859-B80748DDC385}" presName="LevelTwoTextNode" presStyleLbl="node2" presStyleIdx="0" presStyleCnt="2">
        <dgm:presLayoutVars>
          <dgm:chPref val="3"/>
        </dgm:presLayoutVars>
      </dgm:prSet>
      <dgm:spPr/>
    </dgm:pt>
    <dgm:pt modelId="{D96DA86E-F762-4019-9F0C-DB2DF593E42F}" type="pres">
      <dgm:prSet presAssocID="{23D94C6B-5E94-4AB7-8859-B80748DDC385}" presName="level3hierChild" presStyleCnt="0"/>
      <dgm:spPr/>
    </dgm:pt>
    <dgm:pt modelId="{902B7D90-7010-4A54-AA3D-89F76C4C430A}" type="pres">
      <dgm:prSet presAssocID="{D987ABE9-1545-4C5F-9C29-D9AF2B59C18E}" presName="conn2-1" presStyleLbl="parChTrans1D3" presStyleIdx="0" presStyleCnt="4"/>
      <dgm:spPr/>
    </dgm:pt>
    <dgm:pt modelId="{DF7DF955-E310-4BE0-BB3F-CD271E763738}" type="pres">
      <dgm:prSet presAssocID="{D987ABE9-1545-4C5F-9C29-D9AF2B59C18E}" presName="connTx" presStyleLbl="parChTrans1D3" presStyleIdx="0" presStyleCnt="4"/>
      <dgm:spPr/>
    </dgm:pt>
    <dgm:pt modelId="{7D9AE12E-9908-436F-8F5B-E623AE3FD7E5}" type="pres">
      <dgm:prSet presAssocID="{9FFE3863-C798-4485-94DC-2909B2365DFC}" presName="root2" presStyleCnt="0"/>
      <dgm:spPr/>
    </dgm:pt>
    <dgm:pt modelId="{8EF8BF36-B031-4DF4-817E-13ABEC79F13F}" type="pres">
      <dgm:prSet presAssocID="{9FFE3863-C798-4485-94DC-2909B2365DFC}" presName="LevelTwoTextNode" presStyleLbl="node3" presStyleIdx="0" presStyleCnt="4">
        <dgm:presLayoutVars>
          <dgm:chPref val="3"/>
        </dgm:presLayoutVars>
      </dgm:prSet>
      <dgm:spPr/>
    </dgm:pt>
    <dgm:pt modelId="{7F7213F3-8FB7-4D6B-8455-0C4DB8823B91}" type="pres">
      <dgm:prSet presAssocID="{9FFE3863-C798-4485-94DC-2909B2365DFC}" presName="level3hierChild" presStyleCnt="0"/>
      <dgm:spPr/>
    </dgm:pt>
    <dgm:pt modelId="{744A07EA-D100-42B5-A283-B701B6A38D6E}" type="pres">
      <dgm:prSet presAssocID="{9119DADC-12B8-4A4C-8531-F4FB15D50C27}" presName="conn2-1" presStyleLbl="parChTrans1D3" presStyleIdx="1" presStyleCnt="4"/>
      <dgm:spPr/>
    </dgm:pt>
    <dgm:pt modelId="{D786C0EE-4E25-4C1D-87DC-52AF6BE40573}" type="pres">
      <dgm:prSet presAssocID="{9119DADC-12B8-4A4C-8531-F4FB15D50C27}" presName="connTx" presStyleLbl="parChTrans1D3" presStyleIdx="1" presStyleCnt="4"/>
      <dgm:spPr/>
    </dgm:pt>
    <dgm:pt modelId="{4CA73022-66CC-47EB-B10F-615A320EE8A5}" type="pres">
      <dgm:prSet presAssocID="{2A282735-C1D1-4E33-B7CE-EAE947205E58}" presName="root2" presStyleCnt="0"/>
      <dgm:spPr/>
    </dgm:pt>
    <dgm:pt modelId="{83B84BFD-D0AE-41A4-B50A-A6D23BF88EBA}" type="pres">
      <dgm:prSet presAssocID="{2A282735-C1D1-4E33-B7CE-EAE947205E58}" presName="LevelTwoTextNode" presStyleLbl="node3" presStyleIdx="1" presStyleCnt="4">
        <dgm:presLayoutVars>
          <dgm:chPref val="3"/>
        </dgm:presLayoutVars>
      </dgm:prSet>
      <dgm:spPr/>
    </dgm:pt>
    <dgm:pt modelId="{FD0B2294-CE99-4E09-B03E-D97810F35DD9}" type="pres">
      <dgm:prSet presAssocID="{2A282735-C1D1-4E33-B7CE-EAE947205E58}" presName="level3hierChild" presStyleCnt="0"/>
      <dgm:spPr/>
    </dgm:pt>
    <dgm:pt modelId="{D78C7D8D-BA7B-4673-A580-38A7F1E102A3}" type="pres">
      <dgm:prSet presAssocID="{86451E5C-B54F-479A-963E-4DDA503CFE5F}" presName="conn2-1" presStyleLbl="parChTrans1D3" presStyleIdx="2" presStyleCnt="4"/>
      <dgm:spPr/>
    </dgm:pt>
    <dgm:pt modelId="{F9A4C026-272B-4699-85F4-EB755ED5FC50}" type="pres">
      <dgm:prSet presAssocID="{86451E5C-B54F-479A-963E-4DDA503CFE5F}" presName="connTx" presStyleLbl="parChTrans1D3" presStyleIdx="2" presStyleCnt="4"/>
      <dgm:spPr/>
    </dgm:pt>
    <dgm:pt modelId="{C589F2D0-47D9-4665-9473-884CB1F90461}" type="pres">
      <dgm:prSet presAssocID="{BEEAC226-91B3-442E-B541-3A7EFE3048C8}" presName="root2" presStyleCnt="0"/>
      <dgm:spPr/>
    </dgm:pt>
    <dgm:pt modelId="{AD1B67F2-8817-405D-9391-D9DC7068764B}" type="pres">
      <dgm:prSet presAssocID="{BEEAC226-91B3-442E-B541-3A7EFE3048C8}" presName="LevelTwoTextNode" presStyleLbl="node3" presStyleIdx="2" presStyleCnt="4">
        <dgm:presLayoutVars>
          <dgm:chPref val="3"/>
        </dgm:presLayoutVars>
      </dgm:prSet>
      <dgm:spPr/>
    </dgm:pt>
    <dgm:pt modelId="{D49D1E4E-DA64-4F5C-82EC-A4C5ED60E28F}" type="pres">
      <dgm:prSet presAssocID="{BEEAC226-91B3-442E-B541-3A7EFE3048C8}" presName="level3hierChild" presStyleCnt="0"/>
      <dgm:spPr/>
    </dgm:pt>
    <dgm:pt modelId="{4333D704-3C08-479E-8F53-00F8D8508BBF}" type="pres">
      <dgm:prSet presAssocID="{7B68CB49-317A-4169-BFB2-85152532EB67}" presName="conn2-1" presStyleLbl="parChTrans1D4" presStyleIdx="0" presStyleCnt="3"/>
      <dgm:spPr/>
    </dgm:pt>
    <dgm:pt modelId="{909B6A66-84DE-4AD1-8225-3C09B6A5AF77}" type="pres">
      <dgm:prSet presAssocID="{7B68CB49-317A-4169-BFB2-85152532EB67}" presName="connTx" presStyleLbl="parChTrans1D4" presStyleIdx="0" presStyleCnt="3"/>
      <dgm:spPr/>
    </dgm:pt>
    <dgm:pt modelId="{47708415-A1E5-4EAF-AEB0-B1A4B4BB7A90}" type="pres">
      <dgm:prSet presAssocID="{881E4C5B-DAB8-40FD-987D-14F4257F1120}" presName="root2" presStyleCnt="0"/>
      <dgm:spPr/>
    </dgm:pt>
    <dgm:pt modelId="{8B7A992F-7B23-446F-9134-985BF12F85C1}" type="pres">
      <dgm:prSet presAssocID="{881E4C5B-DAB8-40FD-987D-14F4257F1120}" presName="LevelTwoTextNode" presStyleLbl="node4" presStyleIdx="0" presStyleCnt="3">
        <dgm:presLayoutVars>
          <dgm:chPref val="3"/>
        </dgm:presLayoutVars>
      </dgm:prSet>
      <dgm:spPr/>
    </dgm:pt>
    <dgm:pt modelId="{B5DAC3B2-5DA6-4BD9-8E16-732D000CC6DC}" type="pres">
      <dgm:prSet presAssocID="{881E4C5B-DAB8-40FD-987D-14F4257F1120}" presName="level3hierChild" presStyleCnt="0"/>
      <dgm:spPr/>
    </dgm:pt>
    <dgm:pt modelId="{3A35937D-69B1-43DA-9078-4833AF6FCBCF}" type="pres">
      <dgm:prSet presAssocID="{2FDA48F6-BC62-4CDF-A1FB-D237B035D0B2}" presName="conn2-1" presStyleLbl="parChTrans1D4" presStyleIdx="1" presStyleCnt="3"/>
      <dgm:spPr/>
    </dgm:pt>
    <dgm:pt modelId="{B7BA951F-9FB7-428A-B363-8D574674D96A}" type="pres">
      <dgm:prSet presAssocID="{2FDA48F6-BC62-4CDF-A1FB-D237B035D0B2}" presName="connTx" presStyleLbl="parChTrans1D4" presStyleIdx="1" presStyleCnt="3"/>
      <dgm:spPr/>
    </dgm:pt>
    <dgm:pt modelId="{120DB84F-885F-4DB0-A496-D2119A9E1A5D}" type="pres">
      <dgm:prSet presAssocID="{2919D48D-F7E0-4C98-9F07-3F515D7FA383}" presName="root2" presStyleCnt="0"/>
      <dgm:spPr/>
    </dgm:pt>
    <dgm:pt modelId="{9A171AA6-2B70-40D3-BDAD-AD59A1DBC686}" type="pres">
      <dgm:prSet presAssocID="{2919D48D-F7E0-4C98-9F07-3F515D7FA383}" presName="LevelTwoTextNode" presStyleLbl="node4" presStyleIdx="1" presStyleCnt="3">
        <dgm:presLayoutVars>
          <dgm:chPref val="3"/>
        </dgm:presLayoutVars>
      </dgm:prSet>
      <dgm:spPr/>
    </dgm:pt>
    <dgm:pt modelId="{C45FCFF2-351C-4DA4-AB6C-6697926B5FC6}" type="pres">
      <dgm:prSet presAssocID="{2919D48D-F7E0-4C98-9F07-3F515D7FA383}" presName="level3hierChild" presStyleCnt="0"/>
      <dgm:spPr/>
    </dgm:pt>
    <dgm:pt modelId="{32D75CA0-13B1-4A83-8D12-4D7F4265C1BF}" type="pres">
      <dgm:prSet presAssocID="{C853CFA2-797E-4F44-A9B1-7D2A308C0440}" presName="conn2-1" presStyleLbl="parChTrans1D4" presStyleIdx="2" presStyleCnt="3"/>
      <dgm:spPr/>
    </dgm:pt>
    <dgm:pt modelId="{9768F898-5F92-4F6D-ADB1-EF2CDA99AEF5}" type="pres">
      <dgm:prSet presAssocID="{C853CFA2-797E-4F44-A9B1-7D2A308C0440}" presName="connTx" presStyleLbl="parChTrans1D4" presStyleIdx="2" presStyleCnt="3"/>
      <dgm:spPr/>
    </dgm:pt>
    <dgm:pt modelId="{0E09986D-BBD1-493D-8975-6BAF8C346715}" type="pres">
      <dgm:prSet presAssocID="{02CC537C-7A03-4489-9FAD-1FCA78E25740}" presName="root2" presStyleCnt="0"/>
      <dgm:spPr/>
    </dgm:pt>
    <dgm:pt modelId="{C08DA6DF-C2F1-46E8-933B-76B7F0E2E039}" type="pres">
      <dgm:prSet presAssocID="{02CC537C-7A03-4489-9FAD-1FCA78E25740}" presName="LevelTwoTextNode" presStyleLbl="node4" presStyleIdx="2" presStyleCnt="3">
        <dgm:presLayoutVars>
          <dgm:chPref val="3"/>
        </dgm:presLayoutVars>
      </dgm:prSet>
      <dgm:spPr/>
    </dgm:pt>
    <dgm:pt modelId="{A5D02657-4DAA-4ED5-A4D0-44FADFBA38CA}" type="pres">
      <dgm:prSet presAssocID="{02CC537C-7A03-4489-9FAD-1FCA78E25740}" presName="level3hierChild" presStyleCnt="0"/>
      <dgm:spPr/>
    </dgm:pt>
    <dgm:pt modelId="{CB461055-1B6D-408D-A3C5-9AD4C06836B6}" type="pres">
      <dgm:prSet presAssocID="{A91AF7F9-029D-41D5-8E46-0B80B6D6CB4C}" presName="conn2-1" presStyleLbl="parChTrans1D2" presStyleIdx="1" presStyleCnt="2"/>
      <dgm:spPr/>
    </dgm:pt>
    <dgm:pt modelId="{210B083C-79A1-487A-808B-765879A3752E}" type="pres">
      <dgm:prSet presAssocID="{A91AF7F9-029D-41D5-8E46-0B80B6D6CB4C}" presName="connTx" presStyleLbl="parChTrans1D2" presStyleIdx="1" presStyleCnt="2"/>
      <dgm:spPr/>
    </dgm:pt>
    <dgm:pt modelId="{12918B4C-C11C-4B07-9C08-1A48133CA1D6}" type="pres">
      <dgm:prSet presAssocID="{95FFE2F0-126C-489E-AB6C-3E1604DCC3A4}" presName="root2" presStyleCnt="0"/>
      <dgm:spPr/>
    </dgm:pt>
    <dgm:pt modelId="{7F881C48-36A2-498D-8FCC-1BFC2AAA3C6C}" type="pres">
      <dgm:prSet presAssocID="{95FFE2F0-126C-489E-AB6C-3E1604DCC3A4}" presName="LevelTwoTextNode" presStyleLbl="node2" presStyleIdx="1" presStyleCnt="2">
        <dgm:presLayoutVars>
          <dgm:chPref val="3"/>
        </dgm:presLayoutVars>
      </dgm:prSet>
      <dgm:spPr/>
    </dgm:pt>
    <dgm:pt modelId="{C99F344A-5ADA-45EC-90A5-69520B549E19}" type="pres">
      <dgm:prSet presAssocID="{95FFE2F0-126C-489E-AB6C-3E1604DCC3A4}" presName="level3hierChild" presStyleCnt="0"/>
      <dgm:spPr/>
    </dgm:pt>
    <dgm:pt modelId="{5B6ABF04-B586-4D32-BFCC-C452EEB3CD93}" type="pres">
      <dgm:prSet presAssocID="{446EF41B-E452-4BC5-B3A3-2ABEC1309516}" presName="conn2-1" presStyleLbl="parChTrans1D3" presStyleIdx="3" presStyleCnt="4"/>
      <dgm:spPr/>
    </dgm:pt>
    <dgm:pt modelId="{513F1D50-8138-4623-ABBD-CDED4F061965}" type="pres">
      <dgm:prSet presAssocID="{446EF41B-E452-4BC5-B3A3-2ABEC1309516}" presName="connTx" presStyleLbl="parChTrans1D3" presStyleIdx="3" presStyleCnt="4"/>
      <dgm:spPr/>
    </dgm:pt>
    <dgm:pt modelId="{0F2393FD-3A65-4794-8252-2050EC72412E}" type="pres">
      <dgm:prSet presAssocID="{8D7DB3FD-4DEC-4985-8E91-CE6F6B9DA7AF}" presName="root2" presStyleCnt="0"/>
      <dgm:spPr/>
    </dgm:pt>
    <dgm:pt modelId="{25768EA5-9AA5-4263-8D6B-7760AAB55284}" type="pres">
      <dgm:prSet presAssocID="{8D7DB3FD-4DEC-4985-8E91-CE6F6B9DA7AF}" presName="LevelTwoTextNode" presStyleLbl="node3" presStyleIdx="3" presStyleCnt="4">
        <dgm:presLayoutVars>
          <dgm:chPref val="3"/>
        </dgm:presLayoutVars>
      </dgm:prSet>
      <dgm:spPr/>
    </dgm:pt>
    <dgm:pt modelId="{3D4F3F30-60D5-450F-AFBC-3B33796EEB94}" type="pres">
      <dgm:prSet presAssocID="{8D7DB3FD-4DEC-4985-8E91-CE6F6B9DA7AF}" presName="level3hierChild" presStyleCnt="0"/>
      <dgm:spPr/>
    </dgm:pt>
  </dgm:ptLst>
  <dgm:cxnLst>
    <dgm:cxn modelId="{9422F904-461F-493B-9DA7-271748611281}" srcId="{71E194C0-1846-4879-A479-E04B5B7EFFE4}" destId="{23D94C6B-5E94-4AB7-8859-B80748DDC385}" srcOrd="0" destOrd="0" parTransId="{F7A0472B-FCCF-4080-8A81-56255204DB6A}" sibTransId="{0890F1EF-52CD-4BCD-98EB-E4828F81C60C}"/>
    <dgm:cxn modelId="{AFE73406-035B-4AC5-8AEC-C74F5E563274}" type="presOf" srcId="{9FFE3863-C798-4485-94DC-2909B2365DFC}" destId="{8EF8BF36-B031-4DF4-817E-13ABEC79F13F}" srcOrd="0" destOrd="0" presId="urn:microsoft.com/office/officeart/2005/8/layout/hierarchy2"/>
    <dgm:cxn modelId="{94B50D0C-3372-45F2-9C64-33ABC8DF89B9}" type="presOf" srcId="{86451E5C-B54F-479A-963E-4DDA503CFE5F}" destId="{F9A4C026-272B-4699-85F4-EB755ED5FC50}" srcOrd="1" destOrd="0" presId="urn:microsoft.com/office/officeart/2005/8/layout/hierarchy2"/>
    <dgm:cxn modelId="{0BFA450D-34B0-4051-AB8C-DF799805ADFA}" type="presOf" srcId="{A91AF7F9-029D-41D5-8E46-0B80B6D6CB4C}" destId="{CB461055-1B6D-408D-A3C5-9AD4C06836B6}" srcOrd="0" destOrd="0" presId="urn:microsoft.com/office/officeart/2005/8/layout/hierarchy2"/>
    <dgm:cxn modelId="{87DE7017-B5DF-4221-8AC6-ADF1D916FD12}" type="presOf" srcId="{8BBF1ED2-21C7-4370-BA77-D1B7A11B671C}" destId="{758FAD94-5C7C-4EA5-9F42-1838D691D361}" srcOrd="0" destOrd="0" presId="urn:microsoft.com/office/officeart/2005/8/layout/hierarchy2"/>
    <dgm:cxn modelId="{A1D9521D-9DEE-42EF-90D8-B5F9990E1D02}" type="presOf" srcId="{BEEAC226-91B3-442E-B541-3A7EFE3048C8}" destId="{AD1B67F2-8817-405D-9391-D9DC7068764B}" srcOrd="0" destOrd="0" presId="urn:microsoft.com/office/officeart/2005/8/layout/hierarchy2"/>
    <dgm:cxn modelId="{03B6BB25-DF02-47EB-848F-E61A43F7A37A}" type="presOf" srcId="{C853CFA2-797E-4F44-A9B1-7D2A308C0440}" destId="{9768F898-5F92-4F6D-ADB1-EF2CDA99AEF5}" srcOrd="1" destOrd="0" presId="urn:microsoft.com/office/officeart/2005/8/layout/hierarchy2"/>
    <dgm:cxn modelId="{5AC46634-F6AE-4EDF-A625-E673A3FF18E6}" type="presOf" srcId="{446EF41B-E452-4BC5-B3A3-2ABEC1309516}" destId="{513F1D50-8138-4623-ABBD-CDED4F061965}" srcOrd="1" destOrd="0" presId="urn:microsoft.com/office/officeart/2005/8/layout/hierarchy2"/>
    <dgm:cxn modelId="{59EBB237-D5E6-417E-ABFF-1223828EEF9D}" type="presOf" srcId="{86451E5C-B54F-479A-963E-4DDA503CFE5F}" destId="{D78C7D8D-BA7B-4673-A580-38A7F1E102A3}" srcOrd="0" destOrd="0" presId="urn:microsoft.com/office/officeart/2005/8/layout/hierarchy2"/>
    <dgm:cxn modelId="{E3FDC937-204E-4223-B3EA-3ACA93FE03BD}" type="presOf" srcId="{D987ABE9-1545-4C5F-9C29-D9AF2B59C18E}" destId="{902B7D90-7010-4A54-AA3D-89F76C4C430A}" srcOrd="0" destOrd="0" presId="urn:microsoft.com/office/officeart/2005/8/layout/hierarchy2"/>
    <dgm:cxn modelId="{91296839-72A7-4E9B-B744-3ED91547C55B}" type="presOf" srcId="{2FDA48F6-BC62-4CDF-A1FB-D237B035D0B2}" destId="{B7BA951F-9FB7-428A-B363-8D574674D96A}" srcOrd="1" destOrd="0" presId="urn:microsoft.com/office/officeart/2005/8/layout/hierarchy2"/>
    <dgm:cxn modelId="{38C1085C-9CD2-445A-A47C-E65B6C551283}" srcId="{BEEAC226-91B3-442E-B541-3A7EFE3048C8}" destId="{881E4C5B-DAB8-40FD-987D-14F4257F1120}" srcOrd="0" destOrd="0" parTransId="{7B68CB49-317A-4169-BFB2-85152532EB67}" sibTransId="{41378B74-5DBE-4354-950F-89731C276F72}"/>
    <dgm:cxn modelId="{9CDB8562-84FA-45A8-A687-53A11DA89947}" type="presOf" srcId="{D987ABE9-1545-4C5F-9C29-D9AF2B59C18E}" destId="{DF7DF955-E310-4BE0-BB3F-CD271E763738}" srcOrd="1" destOrd="0" presId="urn:microsoft.com/office/officeart/2005/8/layout/hierarchy2"/>
    <dgm:cxn modelId="{E8186C47-7BE1-469E-BD2A-85B5C568F4D2}" srcId="{23D94C6B-5E94-4AB7-8859-B80748DDC385}" destId="{BEEAC226-91B3-442E-B541-3A7EFE3048C8}" srcOrd="2" destOrd="0" parTransId="{86451E5C-B54F-479A-963E-4DDA503CFE5F}" sibTransId="{783A6594-FF8C-4ED4-8F25-C0BCD2A74D3F}"/>
    <dgm:cxn modelId="{779A226A-E184-4746-A30C-91F79AE85F68}" type="presOf" srcId="{2919D48D-F7E0-4C98-9F07-3F515D7FA383}" destId="{9A171AA6-2B70-40D3-BDAD-AD59A1DBC686}" srcOrd="0" destOrd="0" presId="urn:microsoft.com/office/officeart/2005/8/layout/hierarchy2"/>
    <dgm:cxn modelId="{A2072E72-62D4-4308-930D-BA3F8E7C9130}" type="presOf" srcId="{7B68CB49-317A-4169-BFB2-85152532EB67}" destId="{909B6A66-84DE-4AD1-8225-3C09B6A5AF77}" srcOrd="1" destOrd="0" presId="urn:microsoft.com/office/officeart/2005/8/layout/hierarchy2"/>
    <dgm:cxn modelId="{2EBBF655-598C-4832-899B-A4B951AF768B}" type="presOf" srcId="{95FFE2F0-126C-489E-AB6C-3E1604DCC3A4}" destId="{7F881C48-36A2-498D-8FCC-1BFC2AAA3C6C}" srcOrd="0" destOrd="0" presId="urn:microsoft.com/office/officeart/2005/8/layout/hierarchy2"/>
    <dgm:cxn modelId="{B8A76F56-1CDD-4D43-A7A4-3466825AB70A}" srcId="{BEEAC226-91B3-442E-B541-3A7EFE3048C8}" destId="{02CC537C-7A03-4489-9FAD-1FCA78E25740}" srcOrd="2" destOrd="0" parTransId="{C853CFA2-797E-4F44-A9B1-7D2A308C0440}" sibTransId="{79AB518C-AF11-4B82-867F-BFC656EDCB04}"/>
    <dgm:cxn modelId="{0DDB1480-963D-4F5E-93EC-B8F50974287E}" srcId="{23D94C6B-5E94-4AB7-8859-B80748DDC385}" destId="{2A282735-C1D1-4E33-B7CE-EAE947205E58}" srcOrd="1" destOrd="0" parTransId="{9119DADC-12B8-4A4C-8531-F4FB15D50C27}" sibTransId="{439CB29C-452B-4A56-8BBE-A5C6A03237D1}"/>
    <dgm:cxn modelId="{FDDFCB87-E999-4B3C-94FB-2CB304A90852}" type="presOf" srcId="{8D7DB3FD-4DEC-4985-8E91-CE6F6B9DA7AF}" destId="{25768EA5-9AA5-4263-8D6B-7760AAB55284}" srcOrd="0" destOrd="0" presId="urn:microsoft.com/office/officeart/2005/8/layout/hierarchy2"/>
    <dgm:cxn modelId="{23F5D68C-AEE4-4087-80F3-512E16134874}" type="presOf" srcId="{C853CFA2-797E-4F44-A9B1-7D2A308C0440}" destId="{32D75CA0-13B1-4A83-8D12-4D7F4265C1BF}" srcOrd="0" destOrd="0" presId="urn:microsoft.com/office/officeart/2005/8/layout/hierarchy2"/>
    <dgm:cxn modelId="{CA601294-FB44-4AF4-B5E5-ECAF77C61396}" type="presOf" srcId="{F7A0472B-FCCF-4080-8A81-56255204DB6A}" destId="{727AFEAD-8B91-4A20-8951-7BA6F81E9643}" srcOrd="0" destOrd="0" presId="urn:microsoft.com/office/officeart/2005/8/layout/hierarchy2"/>
    <dgm:cxn modelId="{BCE91C9C-87AA-40DD-B29E-368E5D352279}" type="presOf" srcId="{A91AF7F9-029D-41D5-8E46-0B80B6D6CB4C}" destId="{210B083C-79A1-487A-808B-765879A3752E}" srcOrd="1" destOrd="0" presId="urn:microsoft.com/office/officeart/2005/8/layout/hierarchy2"/>
    <dgm:cxn modelId="{AED5079E-3D24-44B8-BE47-4E8E8BB533DA}" type="presOf" srcId="{446EF41B-E452-4BC5-B3A3-2ABEC1309516}" destId="{5B6ABF04-B586-4D32-BFCC-C452EEB3CD93}" srcOrd="0" destOrd="0" presId="urn:microsoft.com/office/officeart/2005/8/layout/hierarchy2"/>
    <dgm:cxn modelId="{95D3CEA8-C7D4-4FC1-AC14-A78A546AA543}" type="presOf" srcId="{881E4C5B-DAB8-40FD-987D-14F4257F1120}" destId="{8B7A992F-7B23-446F-9134-985BF12F85C1}" srcOrd="0" destOrd="0" presId="urn:microsoft.com/office/officeart/2005/8/layout/hierarchy2"/>
    <dgm:cxn modelId="{303832AA-7BED-4273-AD71-149D050FBF05}" srcId="{71E194C0-1846-4879-A479-E04B5B7EFFE4}" destId="{95FFE2F0-126C-489E-AB6C-3E1604DCC3A4}" srcOrd="1" destOrd="0" parTransId="{A91AF7F9-029D-41D5-8E46-0B80B6D6CB4C}" sibTransId="{C14BAC23-35DA-45B1-BF09-789C3812275A}"/>
    <dgm:cxn modelId="{3A588BAC-8B95-4187-B60D-5DC9F75F8770}" srcId="{23D94C6B-5E94-4AB7-8859-B80748DDC385}" destId="{9FFE3863-C798-4485-94DC-2909B2365DFC}" srcOrd="0" destOrd="0" parTransId="{D987ABE9-1545-4C5F-9C29-D9AF2B59C18E}" sibTransId="{D95C8630-ABC6-4374-9767-8C9EB5BB599A}"/>
    <dgm:cxn modelId="{A8ADFBC0-65FE-42BC-AAB8-6FB1E9909658}" srcId="{95FFE2F0-126C-489E-AB6C-3E1604DCC3A4}" destId="{8D7DB3FD-4DEC-4985-8E91-CE6F6B9DA7AF}" srcOrd="0" destOrd="0" parTransId="{446EF41B-E452-4BC5-B3A3-2ABEC1309516}" sibTransId="{7A788D06-4EB8-4242-9E70-A5BA443550FA}"/>
    <dgm:cxn modelId="{565353C8-0D5B-4C9C-A8B9-EEBD31E9B1C8}" type="presOf" srcId="{2A282735-C1D1-4E33-B7CE-EAE947205E58}" destId="{83B84BFD-D0AE-41A4-B50A-A6D23BF88EBA}" srcOrd="0" destOrd="0" presId="urn:microsoft.com/office/officeart/2005/8/layout/hierarchy2"/>
    <dgm:cxn modelId="{FE3055CA-6FBD-47D9-994B-C7AE4156230A}" type="presOf" srcId="{7B68CB49-317A-4169-BFB2-85152532EB67}" destId="{4333D704-3C08-479E-8F53-00F8D8508BBF}" srcOrd="0" destOrd="0" presId="urn:microsoft.com/office/officeart/2005/8/layout/hierarchy2"/>
    <dgm:cxn modelId="{2769BDD0-56DE-481E-A917-5F642318A1CB}" type="presOf" srcId="{F7A0472B-FCCF-4080-8A81-56255204DB6A}" destId="{DC33BC26-0FFC-4882-96E2-75F22E8AC1AB}" srcOrd="1" destOrd="0" presId="urn:microsoft.com/office/officeart/2005/8/layout/hierarchy2"/>
    <dgm:cxn modelId="{097B35D3-902E-4DD2-BF3B-C0234512DF47}" type="presOf" srcId="{2FDA48F6-BC62-4CDF-A1FB-D237B035D0B2}" destId="{3A35937D-69B1-43DA-9078-4833AF6FCBCF}" srcOrd="0" destOrd="0" presId="urn:microsoft.com/office/officeart/2005/8/layout/hierarchy2"/>
    <dgm:cxn modelId="{AEA124D4-BA5B-40C0-ADBE-2172F252F4B1}" type="presOf" srcId="{02CC537C-7A03-4489-9FAD-1FCA78E25740}" destId="{C08DA6DF-C2F1-46E8-933B-76B7F0E2E039}" srcOrd="0" destOrd="0" presId="urn:microsoft.com/office/officeart/2005/8/layout/hierarchy2"/>
    <dgm:cxn modelId="{DDC3E4D5-018A-4286-A9D0-085FB032CEEB}" srcId="{8BBF1ED2-21C7-4370-BA77-D1B7A11B671C}" destId="{71E194C0-1846-4879-A479-E04B5B7EFFE4}" srcOrd="0" destOrd="0" parTransId="{E31562B7-8724-45ED-BF6C-9F1CA937EEA7}" sibTransId="{298776A5-6D1C-4F09-BD67-BE7D57ED0ABC}"/>
    <dgm:cxn modelId="{D07922DD-AB55-40FE-B7B7-6BA2C98DAA07}" type="presOf" srcId="{71E194C0-1846-4879-A479-E04B5B7EFFE4}" destId="{A1F3E437-2B15-486A-8E88-2A30B29854F0}" srcOrd="0" destOrd="0" presId="urn:microsoft.com/office/officeart/2005/8/layout/hierarchy2"/>
    <dgm:cxn modelId="{316F31E4-1F53-4E86-AA17-9F5452DED724}" type="presOf" srcId="{9119DADC-12B8-4A4C-8531-F4FB15D50C27}" destId="{744A07EA-D100-42B5-A283-B701B6A38D6E}" srcOrd="0" destOrd="0" presId="urn:microsoft.com/office/officeart/2005/8/layout/hierarchy2"/>
    <dgm:cxn modelId="{C7B0D1EC-2EC9-4108-9B57-BB990E965609}" type="presOf" srcId="{9119DADC-12B8-4A4C-8531-F4FB15D50C27}" destId="{D786C0EE-4E25-4C1D-87DC-52AF6BE40573}" srcOrd="1" destOrd="0" presId="urn:microsoft.com/office/officeart/2005/8/layout/hierarchy2"/>
    <dgm:cxn modelId="{B9DE63F3-C76E-46E9-A0CD-EE5DDDA7C97D}" srcId="{BEEAC226-91B3-442E-B541-3A7EFE3048C8}" destId="{2919D48D-F7E0-4C98-9F07-3F515D7FA383}" srcOrd="1" destOrd="0" parTransId="{2FDA48F6-BC62-4CDF-A1FB-D237B035D0B2}" sibTransId="{4BF245AC-0408-4833-BDB6-BE59722692C7}"/>
    <dgm:cxn modelId="{CC5E61F4-18FB-4E51-B3A0-712189109E0B}" type="presOf" srcId="{23D94C6B-5E94-4AB7-8859-B80748DDC385}" destId="{8C0627BC-6633-473A-A5D9-B2DD87E47B0A}" srcOrd="0" destOrd="0" presId="urn:microsoft.com/office/officeart/2005/8/layout/hierarchy2"/>
    <dgm:cxn modelId="{30ACA468-E94A-4955-8503-9FF69EF18873}" type="presParOf" srcId="{758FAD94-5C7C-4EA5-9F42-1838D691D361}" destId="{2DED8379-408D-4A1D-869B-82093EED78E8}" srcOrd="0" destOrd="0" presId="urn:microsoft.com/office/officeart/2005/8/layout/hierarchy2"/>
    <dgm:cxn modelId="{1F828A4F-2A54-474C-A69A-299026D95DF9}" type="presParOf" srcId="{2DED8379-408D-4A1D-869B-82093EED78E8}" destId="{A1F3E437-2B15-486A-8E88-2A30B29854F0}" srcOrd="0" destOrd="0" presId="urn:microsoft.com/office/officeart/2005/8/layout/hierarchy2"/>
    <dgm:cxn modelId="{2FC7B60F-A4A2-4B02-917B-77A27EA5432A}" type="presParOf" srcId="{2DED8379-408D-4A1D-869B-82093EED78E8}" destId="{96E02D96-5097-4034-9A7F-3A99B1B29486}" srcOrd="1" destOrd="0" presId="urn:microsoft.com/office/officeart/2005/8/layout/hierarchy2"/>
    <dgm:cxn modelId="{8D45C9D7-314D-476C-BA0C-6F11AFB76302}" type="presParOf" srcId="{96E02D96-5097-4034-9A7F-3A99B1B29486}" destId="{727AFEAD-8B91-4A20-8951-7BA6F81E9643}" srcOrd="0" destOrd="0" presId="urn:microsoft.com/office/officeart/2005/8/layout/hierarchy2"/>
    <dgm:cxn modelId="{BF91DAA4-DBD2-4024-98A5-1781F2E3A8CE}" type="presParOf" srcId="{727AFEAD-8B91-4A20-8951-7BA6F81E9643}" destId="{DC33BC26-0FFC-4882-96E2-75F22E8AC1AB}" srcOrd="0" destOrd="0" presId="urn:microsoft.com/office/officeart/2005/8/layout/hierarchy2"/>
    <dgm:cxn modelId="{98DA839C-3E9D-4470-8675-5343115795D7}" type="presParOf" srcId="{96E02D96-5097-4034-9A7F-3A99B1B29486}" destId="{AB1DE32A-4258-4B10-8898-FC7A147A34E4}" srcOrd="1" destOrd="0" presId="urn:microsoft.com/office/officeart/2005/8/layout/hierarchy2"/>
    <dgm:cxn modelId="{DC98C207-673E-4C86-B2EE-7E2318BF15FE}" type="presParOf" srcId="{AB1DE32A-4258-4B10-8898-FC7A147A34E4}" destId="{8C0627BC-6633-473A-A5D9-B2DD87E47B0A}" srcOrd="0" destOrd="0" presId="urn:microsoft.com/office/officeart/2005/8/layout/hierarchy2"/>
    <dgm:cxn modelId="{4DECA7E2-C7A6-4011-92DE-04D8D9CC931B}" type="presParOf" srcId="{AB1DE32A-4258-4B10-8898-FC7A147A34E4}" destId="{D96DA86E-F762-4019-9F0C-DB2DF593E42F}" srcOrd="1" destOrd="0" presId="urn:microsoft.com/office/officeart/2005/8/layout/hierarchy2"/>
    <dgm:cxn modelId="{2B2CDFFB-6639-4A5C-B968-081FE9C6BB16}" type="presParOf" srcId="{D96DA86E-F762-4019-9F0C-DB2DF593E42F}" destId="{902B7D90-7010-4A54-AA3D-89F76C4C430A}" srcOrd="0" destOrd="0" presId="urn:microsoft.com/office/officeart/2005/8/layout/hierarchy2"/>
    <dgm:cxn modelId="{D3C197E7-0E12-4A2D-83B9-731F39DA5050}" type="presParOf" srcId="{902B7D90-7010-4A54-AA3D-89F76C4C430A}" destId="{DF7DF955-E310-4BE0-BB3F-CD271E763738}" srcOrd="0" destOrd="0" presId="urn:microsoft.com/office/officeart/2005/8/layout/hierarchy2"/>
    <dgm:cxn modelId="{BA16A8B5-61E3-4518-8EEE-2B062CD4AA34}" type="presParOf" srcId="{D96DA86E-F762-4019-9F0C-DB2DF593E42F}" destId="{7D9AE12E-9908-436F-8F5B-E623AE3FD7E5}" srcOrd="1" destOrd="0" presId="urn:microsoft.com/office/officeart/2005/8/layout/hierarchy2"/>
    <dgm:cxn modelId="{AA864FE0-E84E-48A3-8E1A-296E0D3F50C0}" type="presParOf" srcId="{7D9AE12E-9908-436F-8F5B-E623AE3FD7E5}" destId="{8EF8BF36-B031-4DF4-817E-13ABEC79F13F}" srcOrd="0" destOrd="0" presId="urn:microsoft.com/office/officeart/2005/8/layout/hierarchy2"/>
    <dgm:cxn modelId="{0ADF8160-2EEB-4BDF-9707-7184250BC963}" type="presParOf" srcId="{7D9AE12E-9908-436F-8F5B-E623AE3FD7E5}" destId="{7F7213F3-8FB7-4D6B-8455-0C4DB8823B91}" srcOrd="1" destOrd="0" presId="urn:microsoft.com/office/officeart/2005/8/layout/hierarchy2"/>
    <dgm:cxn modelId="{92A53181-3BE3-4556-AEA9-B7481C98C9AE}" type="presParOf" srcId="{D96DA86E-F762-4019-9F0C-DB2DF593E42F}" destId="{744A07EA-D100-42B5-A283-B701B6A38D6E}" srcOrd="2" destOrd="0" presId="urn:microsoft.com/office/officeart/2005/8/layout/hierarchy2"/>
    <dgm:cxn modelId="{46E39DD8-EDAC-46BE-868E-D72A4870E4B5}" type="presParOf" srcId="{744A07EA-D100-42B5-A283-B701B6A38D6E}" destId="{D786C0EE-4E25-4C1D-87DC-52AF6BE40573}" srcOrd="0" destOrd="0" presId="urn:microsoft.com/office/officeart/2005/8/layout/hierarchy2"/>
    <dgm:cxn modelId="{CAB52844-40DB-4A94-B08C-92326F12A32F}" type="presParOf" srcId="{D96DA86E-F762-4019-9F0C-DB2DF593E42F}" destId="{4CA73022-66CC-47EB-B10F-615A320EE8A5}" srcOrd="3" destOrd="0" presId="urn:microsoft.com/office/officeart/2005/8/layout/hierarchy2"/>
    <dgm:cxn modelId="{47DC3FC7-16CA-433C-9DCA-370955D9216D}" type="presParOf" srcId="{4CA73022-66CC-47EB-B10F-615A320EE8A5}" destId="{83B84BFD-D0AE-41A4-B50A-A6D23BF88EBA}" srcOrd="0" destOrd="0" presId="urn:microsoft.com/office/officeart/2005/8/layout/hierarchy2"/>
    <dgm:cxn modelId="{144510DA-6ED4-4180-908B-2BA7FB904991}" type="presParOf" srcId="{4CA73022-66CC-47EB-B10F-615A320EE8A5}" destId="{FD0B2294-CE99-4E09-B03E-D97810F35DD9}" srcOrd="1" destOrd="0" presId="urn:microsoft.com/office/officeart/2005/8/layout/hierarchy2"/>
    <dgm:cxn modelId="{546FC088-858C-486C-83F3-9C81812E0C31}" type="presParOf" srcId="{D96DA86E-F762-4019-9F0C-DB2DF593E42F}" destId="{D78C7D8D-BA7B-4673-A580-38A7F1E102A3}" srcOrd="4" destOrd="0" presId="urn:microsoft.com/office/officeart/2005/8/layout/hierarchy2"/>
    <dgm:cxn modelId="{68B275AE-9D43-413A-B60C-8F1250A0108D}" type="presParOf" srcId="{D78C7D8D-BA7B-4673-A580-38A7F1E102A3}" destId="{F9A4C026-272B-4699-85F4-EB755ED5FC50}" srcOrd="0" destOrd="0" presId="urn:microsoft.com/office/officeart/2005/8/layout/hierarchy2"/>
    <dgm:cxn modelId="{F94B110C-11A1-4497-9CDE-06723829ABC9}" type="presParOf" srcId="{D96DA86E-F762-4019-9F0C-DB2DF593E42F}" destId="{C589F2D0-47D9-4665-9473-884CB1F90461}" srcOrd="5" destOrd="0" presId="urn:microsoft.com/office/officeart/2005/8/layout/hierarchy2"/>
    <dgm:cxn modelId="{B3754FFC-7DA6-407A-B51B-40BFFF35B542}" type="presParOf" srcId="{C589F2D0-47D9-4665-9473-884CB1F90461}" destId="{AD1B67F2-8817-405D-9391-D9DC7068764B}" srcOrd="0" destOrd="0" presId="urn:microsoft.com/office/officeart/2005/8/layout/hierarchy2"/>
    <dgm:cxn modelId="{00F0359A-9454-4C4E-B589-668A9F3A5F5D}" type="presParOf" srcId="{C589F2D0-47D9-4665-9473-884CB1F90461}" destId="{D49D1E4E-DA64-4F5C-82EC-A4C5ED60E28F}" srcOrd="1" destOrd="0" presId="urn:microsoft.com/office/officeart/2005/8/layout/hierarchy2"/>
    <dgm:cxn modelId="{7F3E8108-62AB-462F-8543-373ED9A7FE4E}" type="presParOf" srcId="{D49D1E4E-DA64-4F5C-82EC-A4C5ED60E28F}" destId="{4333D704-3C08-479E-8F53-00F8D8508BBF}" srcOrd="0" destOrd="0" presId="urn:microsoft.com/office/officeart/2005/8/layout/hierarchy2"/>
    <dgm:cxn modelId="{4ADF4BBF-18B5-4ACF-B58C-A9DFB6FE7A7A}" type="presParOf" srcId="{4333D704-3C08-479E-8F53-00F8D8508BBF}" destId="{909B6A66-84DE-4AD1-8225-3C09B6A5AF77}" srcOrd="0" destOrd="0" presId="urn:microsoft.com/office/officeart/2005/8/layout/hierarchy2"/>
    <dgm:cxn modelId="{496C92E0-E4AC-468C-9E53-B4CEAC91A1DE}" type="presParOf" srcId="{D49D1E4E-DA64-4F5C-82EC-A4C5ED60E28F}" destId="{47708415-A1E5-4EAF-AEB0-B1A4B4BB7A90}" srcOrd="1" destOrd="0" presId="urn:microsoft.com/office/officeart/2005/8/layout/hierarchy2"/>
    <dgm:cxn modelId="{8240855A-DF73-486F-957C-0135B8A828FB}" type="presParOf" srcId="{47708415-A1E5-4EAF-AEB0-B1A4B4BB7A90}" destId="{8B7A992F-7B23-446F-9134-985BF12F85C1}" srcOrd="0" destOrd="0" presId="urn:microsoft.com/office/officeart/2005/8/layout/hierarchy2"/>
    <dgm:cxn modelId="{D495B4F1-3A99-4048-B88F-7FFBA2190631}" type="presParOf" srcId="{47708415-A1E5-4EAF-AEB0-B1A4B4BB7A90}" destId="{B5DAC3B2-5DA6-4BD9-8E16-732D000CC6DC}" srcOrd="1" destOrd="0" presId="urn:microsoft.com/office/officeart/2005/8/layout/hierarchy2"/>
    <dgm:cxn modelId="{9FDEADD1-E042-4574-A884-DAA46F23171D}" type="presParOf" srcId="{D49D1E4E-DA64-4F5C-82EC-A4C5ED60E28F}" destId="{3A35937D-69B1-43DA-9078-4833AF6FCBCF}" srcOrd="2" destOrd="0" presId="urn:microsoft.com/office/officeart/2005/8/layout/hierarchy2"/>
    <dgm:cxn modelId="{8D6A45EE-9A83-4502-A532-AFBB6970EB94}" type="presParOf" srcId="{3A35937D-69B1-43DA-9078-4833AF6FCBCF}" destId="{B7BA951F-9FB7-428A-B363-8D574674D96A}" srcOrd="0" destOrd="0" presId="urn:microsoft.com/office/officeart/2005/8/layout/hierarchy2"/>
    <dgm:cxn modelId="{8E54B441-75E3-48B8-9747-B32210B7B506}" type="presParOf" srcId="{D49D1E4E-DA64-4F5C-82EC-A4C5ED60E28F}" destId="{120DB84F-885F-4DB0-A496-D2119A9E1A5D}" srcOrd="3" destOrd="0" presId="urn:microsoft.com/office/officeart/2005/8/layout/hierarchy2"/>
    <dgm:cxn modelId="{6B983A47-C2F9-4E61-B310-BB4601A88CBC}" type="presParOf" srcId="{120DB84F-885F-4DB0-A496-D2119A9E1A5D}" destId="{9A171AA6-2B70-40D3-BDAD-AD59A1DBC686}" srcOrd="0" destOrd="0" presId="urn:microsoft.com/office/officeart/2005/8/layout/hierarchy2"/>
    <dgm:cxn modelId="{876F3660-482A-4DA4-A68B-27F36ACEC343}" type="presParOf" srcId="{120DB84F-885F-4DB0-A496-D2119A9E1A5D}" destId="{C45FCFF2-351C-4DA4-AB6C-6697926B5FC6}" srcOrd="1" destOrd="0" presId="urn:microsoft.com/office/officeart/2005/8/layout/hierarchy2"/>
    <dgm:cxn modelId="{4C5E7E80-82DB-4585-B636-10995FA33D0E}" type="presParOf" srcId="{D49D1E4E-DA64-4F5C-82EC-A4C5ED60E28F}" destId="{32D75CA0-13B1-4A83-8D12-4D7F4265C1BF}" srcOrd="4" destOrd="0" presId="urn:microsoft.com/office/officeart/2005/8/layout/hierarchy2"/>
    <dgm:cxn modelId="{E1D07A55-76FC-4258-B087-7582CC227525}" type="presParOf" srcId="{32D75CA0-13B1-4A83-8D12-4D7F4265C1BF}" destId="{9768F898-5F92-4F6D-ADB1-EF2CDA99AEF5}" srcOrd="0" destOrd="0" presId="urn:microsoft.com/office/officeart/2005/8/layout/hierarchy2"/>
    <dgm:cxn modelId="{86C7B320-17E9-44B3-B842-5D35407FA69B}" type="presParOf" srcId="{D49D1E4E-DA64-4F5C-82EC-A4C5ED60E28F}" destId="{0E09986D-BBD1-493D-8975-6BAF8C346715}" srcOrd="5" destOrd="0" presId="urn:microsoft.com/office/officeart/2005/8/layout/hierarchy2"/>
    <dgm:cxn modelId="{6F97BAFC-A586-4090-A61E-FACA5B7C9A59}" type="presParOf" srcId="{0E09986D-BBD1-493D-8975-6BAF8C346715}" destId="{C08DA6DF-C2F1-46E8-933B-76B7F0E2E039}" srcOrd="0" destOrd="0" presId="urn:microsoft.com/office/officeart/2005/8/layout/hierarchy2"/>
    <dgm:cxn modelId="{1D6CC0F6-D55E-4D03-81F5-41BE46D81DC5}" type="presParOf" srcId="{0E09986D-BBD1-493D-8975-6BAF8C346715}" destId="{A5D02657-4DAA-4ED5-A4D0-44FADFBA38CA}" srcOrd="1" destOrd="0" presId="urn:microsoft.com/office/officeart/2005/8/layout/hierarchy2"/>
    <dgm:cxn modelId="{EAD8FF51-C161-4403-A48F-93E3E70339F8}" type="presParOf" srcId="{96E02D96-5097-4034-9A7F-3A99B1B29486}" destId="{CB461055-1B6D-408D-A3C5-9AD4C06836B6}" srcOrd="2" destOrd="0" presId="urn:microsoft.com/office/officeart/2005/8/layout/hierarchy2"/>
    <dgm:cxn modelId="{6CE21493-1A4E-4E87-9307-704DCB38FA51}" type="presParOf" srcId="{CB461055-1B6D-408D-A3C5-9AD4C06836B6}" destId="{210B083C-79A1-487A-808B-765879A3752E}" srcOrd="0" destOrd="0" presId="urn:microsoft.com/office/officeart/2005/8/layout/hierarchy2"/>
    <dgm:cxn modelId="{5FF87234-B2AE-4894-B172-7BD821486968}" type="presParOf" srcId="{96E02D96-5097-4034-9A7F-3A99B1B29486}" destId="{12918B4C-C11C-4B07-9C08-1A48133CA1D6}" srcOrd="3" destOrd="0" presId="urn:microsoft.com/office/officeart/2005/8/layout/hierarchy2"/>
    <dgm:cxn modelId="{31A95FCA-0ECE-4084-AC7F-654CE68255A4}" type="presParOf" srcId="{12918B4C-C11C-4B07-9C08-1A48133CA1D6}" destId="{7F881C48-36A2-498D-8FCC-1BFC2AAA3C6C}" srcOrd="0" destOrd="0" presId="urn:microsoft.com/office/officeart/2005/8/layout/hierarchy2"/>
    <dgm:cxn modelId="{5CB445F3-C9F3-4A75-9E61-799C6943D74B}" type="presParOf" srcId="{12918B4C-C11C-4B07-9C08-1A48133CA1D6}" destId="{C99F344A-5ADA-45EC-90A5-69520B549E19}" srcOrd="1" destOrd="0" presId="urn:microsoft.com/office/officeart/2005/8/layout/hierarchy2"/>
    <dgm:cxn modelId="{BBDE2D0B-AE9F-4DF3-BFD9-18A767387472}" type="presParOf" srcId="{C99F344A-5ADA-45EC-90A5-69520B549E19}" destId="{5B6ABF04-B586-4D32-BFCC-C452EEB3CD93}" srcOrd="0" destOrd="0" presId="urn:microsoft.com/office/officeart/2005/8/layout/hierarchy2"/>
    <dgm:cxn modelId="{CC1449DE-459A-4623-84B3-206B3B77F67C}" type="presParOf" srcId="{5B6ABF04-B586-4D32-BFCC-C452EEB3CD93}" destId="{513F1D50-8138-4623-ABBD-CDED4F061965}" srcOrd="0" destOrd="0" presId="urn:microsoft.com/office/officeart/2005/8/layout/hierarchy2"/>
    <dgm:cxn modelId="{367FA0D9-E2CC-489B-B57C-92DF0D9C0DDB}" type="presParOf" srcId="{C99F344A-5ADA-45EC-90A5-69520B549E19}" destId="{0F2393FD-3A65-4794-8252-2050EC72412E}" srcOrd="1" destOrd="0" presId="urn:microsoft.com/office/officeart/2005/8/layout/hierarchy2"/>
    <dgm:cxn modelId="{1739D32C-F399-461F-A644-A9AD061E3E5F}" type="presParOf" srcId="{0F2393FD-3A65-4794-8252-2050EC72412E}" destId="{25768EA5-9AA5-4263-8D6B-7760AAB55284}" srcOrd="0" destOrd="0" presId="urn:microsoft.com/office/officeart/2005/8/layout/hierarchy2"/>
    <dgm:cxn modelId="{76A0345B-F890-442A-BA14-C02B4BDA1C9F}" type="presParOf" srcId="{0F2393FD-3A65-4794-8252-2050EC72412E}" destId="{3D4F3F30-60D5-450F-AFBC-3B33796EEB9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F3E437-2B15-486A-8E88-2A30B29854F0}">
      <dsp:nvSpPr>
        <dsp:cNvPr id="0" name=""/>
        <dsp:cNvSpPr/>
      </dsp:nvSpPr>
      <dsp:spPr>
        <a:xfrm>
          <a:off x="3107" y="2405872"/>
          <a:ext cx="1757266" cy="878633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600" kern="1200" dirty="0"/>
            <a:t>確率分布</a:t>
          </a:r>
        </a:p>
      </dsp:txBody>
      <dsp:txXfrm>
        <a:off x="28841" y="2431606"/>
        <a:ext cx="1705798" cy="827165"/>
      </dsp:txXfrm>
    </dsp:sp>
    <dsp:sp modelId="{727AFEAD-8B91-4A20-8951-7BA6F81E9643}">
      <dsp:nvSpPr>
        <dsp:cNvPr id="0" name=""/>
        <dsp:cNvSpPr/>
      </dsp:nvSpPr>
      <dsp:spPr>
        <a:xfrm rot="18289469">
          <a:off x="1496391" y="2323078"/>
          <a:ext cx="1230870" cy="33793"/>
        </a:xfrm>
        <a:custGeom>
          <a:avLst/>
          <a:gdLst/>
          <a:ahLst/>
          <a:cxnLst/>
          <a:rect l="0" t="0" r="0" b="0"/>
          <a:pathLst>
            <a:path>
              <a:moveTo>
                <a:pt x="0" y="16896"/>
              </a:moveTo>
              <a:lnTo>
                <a:pt x="1230870" y="16896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2081055" y="2309203"/>
        <a:ext cx="61543" cy="61543"/>
      </dsp:txXfrm>
    </dsp:sp>
    <dsp:sp modelId="{8C0627BC-6633-473A-A5D9-B2DD87E47B0A}">
      <dsp:nvSpPr>
        <dsp:cNvPr id="0" name=""/>
        <dsp:cNvSpPr/>
      </dsp:nvSpPr>
      <dsp:spPr>
        <a:xfrm>
          <a:off x="2463280" y="1395444"/>
          <a:ext cx="1757266" cy="878633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600" kern="1200" dirty="0"/>
            <a:t>離散</a:t>
          </a:r>
          <a:br>
            <a:rPr kumimoji="1" lang="en-US" altLang="ja-JP" sz="2600" kern="1200" dirty="0"/>
          </a:br>
          <a:r>
            <a:rPr kumimoji="1" lang="ja-JP" altLang="en-US" sz="2600" kern="1200" dirty="0"/>
            <a:t>確率分布</a:t>
          </a:r>
        </a:p>
      </dsp:txBody>
      <dsp:txXfrm>
        <a:off x="2489014" y="1421178"/>
        <a:ext cx="1705798" cy="827165"/>
      </dsp:txXfrm>
    </dsp:sp>
    <dsp:sp modelId="{902B7D90-7010-4A54-AA3D-89F76C4C430A}">
      <dsp:nvSpPr>
        <dsp:cNvPr id="0" name=""/>
        <dsp:cNvSpPr/>
      </dsp:nvSpPr>
      <dsp:spPr>
        <a:xfrm rot="18289469">
          <a:off x="3956564" y="1312649"/>
          <a:ext cx="1230870" cy="33793"/>
        </a:xfrm>
        <a:custGeom>
          <a:avLst/>
          <a:gdLst/>
          <a:ahLst/>
          <a:cxnLst/>
          <a:rect l="0" t="0" r="0" b="0"/>
          <a:pathLst>
            <a:path>
              <a:moveTo>
                <a:pt x="0" y="16896"/>
              </a:moveTo>
              <a:lnTo>
                <a:pt x="1230870" y="16896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4541228" y="1298775"/>
        <a:ext cx="61543" cy="61543"/>
      </dsp:txXfrm>
    </dsp:sp>
    <dsp:sp modelId="{8EF8BF36-B031-4DF4-817E-13ABEC79F13F}">
      <dsp:nvSpPr>
        <dsp:cNvPr id="0" name=""/>
        <dsp:cNvSpPr/>
      </dsp:nvSpPr>
      <dsp:spPr>
        <a:xfrm>
          <a:off x="4923453" y="385016"/>
          <a:ext cx="1757266" cy="878633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600" kern="1200" dirty="0"/>
            <a:t>ベルヌーイ</a:t>
          </a:r>
          <a:br>
            <a:rPr kumimoji="1" lang="en-US" altLang="ja-JP" sz="2600" kern="1200" dirty="0"/>
          </a:br>
          <a:r>
            <a:rPr kumimoji="1" lang="ja-JP" altLang="en-US" sz="2600" kern="1200" dirty="0"/>
            <a:t>分布</a:t>
          </a:r>
        </a:p>
      </dsp:txBody>
      <dsp:txXfrm>
        <a:off x="4949187" y="410750"/>
        <a:ext cx="1705798" cy="827165"/>
      </dsp:txXfrm>
    </dsp:sp>
    <dsp:sp modelId="{744A07EA-D100-42B5-A283-B701B6A38D6E}">
      <dsp:nvSpPr>
        <dsp:cNvPr id="0" name=""/>
        <dsp:cNvSpPr/>
      </dsp:nvSpPr>
      <dsp:spPr>
        <a:xfrm>
          <a:off x="4220546" y="1817863"/>
          <a:ext cx="702906" cy="33793"/>
        </a:xfrm>
        <a:custGeom>
          <a:avLst/>
          <a:gdLst/>
          <a:ahLst/>
          <a:cxnLst/>
          <a:rect l="0" t="0" r="0" b="0"/>
          <a:pathLst>
            <a:path>
              <a:moveTo>
                <a:pt x="0" y="16896"/>
              </a:moveTo>
              <a:lnTo>
                <a:pt x="702906" y="16896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4554427" y="1817188"/>
        <a:ext cx="35145" cy="35145"/>
      </dsp:txXfrm>
    </dsp:sp>
    <dsp:sp modelId="{83B84BFD-D0AE-41A4-B50A-A6D23BF88EBA}">
      <dsp:nvSpPr>
        <dsp:cNvPr id="0" name=""/>
        <dsp:cNvSpPr/>
      </dsp:nvSpPr>
      <dsp:spPr>
        <a:xfrm>
          <a:off x="4923453" y="1395444"/>
          <a:ext cx="1757266" cy="878633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600" kern="1200" dirty="0"/>
            <a:t>二項分布</a:t>
          </a:r>
        </a:p>
      </dsp:txBody>
      <dsp:txXfrm>
        <a:off x="4949187" y="1421178"/>
        <a:ext cx="1705798" cy="827165"/>
      </dsp:txXfrm>
    </dsp:sp>
    <dsp:sp modelId="{D78C7D8D-BA7B-4673-A580-38A7F1E102A3}">
      <dsp:nvSpPr>
        <dsp:cNvPr id="0" name=""/>
        <dsp:cNvSpPr/>
      </dsp:nvSpPr>
      <dsp:spPr>
        <a:xfrm rot="3310531">
          <a:off x="3956564" y="2323078"/>
          <a:ext cx="1230870" cy="33793"/>
        </a:xfrm>
        <a:custGeom>
          <a:avLst/>
          <a:gdLst/>
          <a:ahLst/>
          <a:cxnLst/>
          <a:rect l="0" t="0" r="0" b="0"/>
          <a:pathLst>
            <a:path>
              <a:moveTo>
                <a:pt x="0" y="16896"/>
              </a:moveTo>
              <a:lnTo>
                <a:pt x="1230870" y="16896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4541228" y="2309203"/>
        <a:ext cx="61543" cy="61543"/>
      </dsp:txXfrm>
    </dsp:sp>
    <dsp:sp modelId="{AD1B67F2-8817-405D-9391-D9DC7068764B}">
      <dsp:nvSpPr>
        <dsp:cNvPr id="0" name=""/>
        <dsp:cNvSpPr/>
      </dsp:nvSpPr>
      <dsp:spPr>
        <a:xfrm>
          <a:off x="4923453" y="2405872"/>
          <a:ext cx="1757266" cy="878633"/>
        </a:xfrm>
        <a:prstGeom prst="roundRect">
          <a:avLst>
            <a:gd name="adj" fmla="val 10000"/>
          </a:avLst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600" kern="1200" dirty="0"/>
            <a:t>その他</a:t>
          </a:r>
        </a:p>
      </dsp:txBody>
      <dsp:txXfrm>
        <a:off x="4949187" y="2431606"/>
        <a:ext cx="1705798" cy="827165"/>
      </dsp:txXfrm>
    </dsp:sp>
    <dsp:sp modelId="{4333D704-3C08-479E-8F53-00F8D8508BBF}">
      <dsp:nvSpPr>
        <dsp:cNvPr id="0" name=""/>
        <dsp:cNvSpPr/>
      </dsp:nvSpPr>
      <dsp:spPr>
        <a:xfrm rot="18289469">
          <a:off x="6416737" y="2323078"/>
          <a:ext cx="1230870" cy="33793"/>
        </a:xfrm>
        <a:custGeom>
          <a:avLst/>
          <a:gdLst/>
          <a:ahLst/>
          <a:cxnLst/>
          <a:rect l="0" t="0" r="0" b="0"/>
          <a:pathLst>
            <a:path>
              <a:moveTo>
                <a:pt x="0" y="16896"/>
              </a:moveTo>
              <a:lnTo>
                <a:pt x="1230870" y="16896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7001401" y="2309203"/>
        <a:ext cx="61543" cy="61543"/>
      </dsp:txXfrm>
    </dsp:sp>
    <dsp:sp modelId="{8B7A992F-7B23-446F-9134-985BF12F85C1}">
      <dsp:nvSpPr>
        <dsp:cNvPr id="0" name=""/>
        <dsp:cNvSpPr/>
      </dsp:nvSpPr>
      <dsp:spPr>
        <a:xfrm>
          <a:off x="7383626" y="1395444"/>
          <a:ext cx="1757266" cy="878633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600" kern="1200" dirty="0"/>
            <a:t>ポアソン</a:t>
          </a:r>
          <a:br>
            <a:rPr kumimoji="1" lang="en-US" altLang="ja-JP" sz="2600" kern="1200" dirty="0"/>
          </a:br>
          <a:r>
            <a:rPr kumimoji="1" lang="ja-JP" altLang="en-US" sz="2600" kern="1200" dirty="0"/>
            <a:t>分布</a:t>
          </a:r>
        </a:p>
      </dsp:txBody>
      <dsp:txXfrm>
        <a:off x="7409360" y="1421178"/>
        <a:ext cx="1705798" cy="827165"/>
      </dsp:txXfrm>
    </dsp:sp>
    <dsp:sp modelId="{3A35937D-69B1-43DA-9078-4833AF6FCBCF}">
      <dsp:nvSpPr>
        <dsp:cNvPr id="0" name=""/>
        <dsp:cNvSpPr/>
      </dsp:nvSpPr>
      <dsp:spPr>
        <a:xfrm>
          <a:off x="6680719" y="2828292"/>
          <a:ext cx="702906" cy="33793"/>
        </a:xfrm>
        <a:custGeom>
          <a:avLst/>
          <a:gdLst/>
          <a:ahLst/>
          <a:cxnLst/>
          <a:rect l="0" t="0" r="0" b="0"/>
          <a:pathLst>
            <a:path>
              <a:moveTo>
                <a:pt x="0" y="16896"/>
              </a:moveTo>
              <a:lnTo>
                <a:pt x="702906" y="16896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7014600" y="2827616"/>
        <a:ext cx="35145" cy="35145"/>
      </dsp:txXfrm>
    </dsp:sp>
    <dsp:sp modelId="{9A171AA6-2B70-40D3-BDAD-AD59A1DBC686}">
      <dsp:nvSpPr>
        <dsp:cNvPr id="0" name=""/>
        <dsp:cNvSpPr/>
      </dsp:nvSpPr>
      <dsp:spPr>
        <a:xfrm>
          <a:off x="7383626" y="2405872"/>
          <a:ext cx="1757266" cy="878633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600" kern="1200" dirty="0"/>
            <a:t>超幾何分布</a:t>
          </a:r>
        </a:p>
      </dsp:txBody>
      <dsp:txXfrm>
        <a:off x="7409360" y="2431606"/>
        <a:ext cx="1705798" cy="827165"/>
      </dsp:txXfrm>
    </dsp:sp>
    <dsp:sp modelId="{32D75CA0-13B1-4A83-8D12-4D7F4265C1BF}">
      <dsp:nvSpPr>
        <dsp:cNvPr id="0" name=""/>
        <dsp:cNvSpPr/>
      </dsp:nvSpPr>
      <dsp:spPr>
        <a:xfrm rot="3310531">
          <a:off x="6416737" y="3333506"/>
          <a:ext cx="1230870" cy="33793"/>
        </a:xfrm>
        <a:custGeom>
          <a:avLst/>
          <a:gdLst/>
          <a:ahLst/>
          <a:cxnLst/>
          <a:rect l="0" t="0" r="0" b="0"/>
          <a:pathLst>
            <a:path>
              <a:moveTo>
                <a:pt x="0" y="16896"/>
              </a:moveTo>
              <a:lnTo>
                <a:pt x="1230870" y="16896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7001401" y="3319631"/>
        <a:ext cx="61543" cy="61543"/>
      </dsp:txXfrm>
    </dsp:sp>
    <dsp:sp modelId="{C08DA6DF-C2F1-46E8-933B-76B7F0E2E039}">
      <dsp:nvSpPr>
        <dsp:cNvPr id="0" name=""/>
        <dsp:cNvSpPr/>
      </dsp:nvSpPr>
      <dsp:spPr>
        <a:xfrm>
          <a:off x="7383626" y="3416300"/>
          <a:ext cx="1757266" cy="878633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600" kern="1200" dirty="0"/>
            <a:t>多項分布</a:t>
          </a:r>
        </a:p>
      </dsp:txBody>
      <dsp:txXfrm>
        <a:off x="7409360" y="3442034"/>
        <a:ext cx="1705798" cy="827165"/>
      </dsp:txXfrm>
    </dsp:sp>
    <dsp:sp modelId="{CB461055-1B6D-408D-A3C5-9AD4C06836B6}">
      <dsp:nvSpPr>
        <dsp:cNvPr id="0" name=""/>
        <dsp:cNvSpPr/>
      </dsp:nvSpPr>
      <dsp:spPr>
        <a:xfrm rot="3310531">
          <a:off x="1496391" y="3333506"/>
          <a:ext cx="1230870" cy="33793"/>
        </a:xfrm>
        <a:custGeom>
          <a:avLst/>
          <a:gdLst/>
          <a:ahLst/>
          <a:cxnLst/>
          <a:rect l="0" t="0" r="0" b="0"/>
          <a:pathLst>
            <a:path>
              <a:moveTo>
                <a:pt x="0" y="16896"/>
              </a:moveTo>
              <a:lnTo>
                <a:pt x="1230870" y="16896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2081055" y="3319631"/>
        <a:ext cx="61543" cy="61543"/>
      </dsp:txXfrm>
    </dsp:sp>
    <dsp:sp modelId="{7F881C48-36A2-498D-8FCC-1BFC2AAA3C6C}">
      <dsp:nvSpPr>
        <dsp:cNvPr id="0" name=""/>
        <dsp:cNvSpPr/>
      </dsp:nvSpPr>
      <dsp:spPr>
        <a:xfrm>
          <a:off x="2463280" y="3416300"/>
          <a:ext cx="1757266" cy="878633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600" kern="1200" dirty="0"/>
            <a:t>連続</a:t>
          </a:r>
          <a:br>
            <a:rPr kumimoji="1" lang="en-US" altLang="ja-JP" sz="2600" kern="1200" dirty="0"/>
          </a:br>
          <a:r>
            <a:rPr kumimoji="1" lang="ja-JP" altLang="en-US" sz="2600" kern="1200" dirty="0"/>
            <a:t>確率分布</a:t>
          </a:r>
        </a:p>
      </dsp:txBody>
      <dsp:txXfrm>
        <a:off x="2489014" y="3442034"/>
        <a:ext cx="1705798" cy="827165"/>
      </dsp:txXfrm>
    </dsp:sp>
    <dsp:sp modelId="{5B6ABF04-B586-4D32-BFCC-C452EEB3CD93}">
      <dsp:nvSpPr>
        <dsp:cNvPr id="0" name=""/>
        <dsp:cNvSpPr/>
      </dsp:nvSpPr>
      <dsp:spPr>
        <a:xfrm>
          <a:off x="4220546" y="3838720"/>
          <a:ext cx="702906" cy="33793"/>
        </a:xfrm>
        <a:custGeom>
          <a:avLst/>
          <a:gdLst/>
          <a:ahLst/>
          <a:cxnLst/>
          <a:rect l="0" t="0" r="0" b="0"/>
          <a:pathLst>
            <a:path>
              <a:moveTo>
                <a:pt x="0" y="16896"/>
              </a:moveTo>
              <a:lnTo>
                <a:pt x="702906" y="16896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4554427" y="3838044"/>
        <a:ext cx="35145" cy="35145"/>
      </dsp:txXfrm>
    </dsp:sp>
    <dsp:sp modelId="{25768EA5-9AA5-4263-8D6B-7760AAB55284}">
      <dsp:nvSpPr>
        <dsp:cNvPr id="0" name=""/>
        <dsp:cNvSpPr/>
      </dsp:nvSpPr>
      <dsp:spPr>
        <a:xfrm>
          <a:off x="4923453" y="3416300"/>
          <a:ext cx="1757266" cy="878633"/>
        </a:xfrm>
        <a:prstGeom prst="roundRect">
          <a:avLst>
            <a:gd name="adj" fmla="val 10000"/>
          </a:avLst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600" kern="1200" dirty="0"/>
            <a:t>次回紹介</a:t>
          </a:r>
        </a:p>
      </dsp:txBody>
      <dsp:txXfrm>
        <a:off x="4949187" y="3442034"/>
        <a:ext cx="1705798" cy="8271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5A64F-7672-4A38-B12D-41B8FA3C90DE}" type="datetimeFigureOut">
              <a:rPr kumimoji="1" lang="ja-JP" altLang="en-US" smtClean="0"/>
              <a:t>2020/8/26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4EE56-D8FA-46A2-BDA0-45859955D8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029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420888"/>
            <a:ext cx="9144000" cy="201622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4437112"/>
            <a:ext cx="9144000" cy="9856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2019/10/23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#05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576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800600"/>
            <a:ext cx="91440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47971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0" y="5367338"/>
            <a:ext cx="9144000" cy="11580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2019/10/23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#05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618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2019/10/23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#05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0" y="692696"/>
            <a:ext cx="9143999" cy="1152128"/>
          </a:xfrm>
          <a:ln w="3810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  <a:lvl2pPr algn="ctr">
              <a:defRPr sz="1800">
                <a:solidFill>
                  <a:schemeClr val="tx1"/>
                </a:solidFill>
              </a:defRPr>
            </a:lvl2pPr>
            <a:lvl3pPr algn="ctr">
              <a:defRPr sz="1600">
                <a:solidFill>
                  <a:schemeClr val="tx1"/>
                </a:solidFill>
              </a:defRPr>
            </a:lvl3pPr>
            <a:lvl4pPr algn="ctr">
              <a:defRPr sz="1400">
                <a:solidFill>
                  <a:schemeClr val="tx1"/>
                </a:solidFill>
              </a:defRPr>
            </a:lvl4pPr>
            <a:lvl5pPr algn="ctr"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551987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第x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406901"/>
            <a:ext cx="91440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91439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2019/10/23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#05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406901"/>
            <a:ext cx="9144000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2019/10/23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#05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579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（x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91439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2019/10/23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#05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2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1844824"/>
            <a:ext cx="4507200" cy="360040"/>
          </a:xfrm>
          <a:ln>
            <a:solidFill>
              <a:schemeClr val="tx1"/>
            </a:solidFill>
          </a:ln>
        </p:spPr>
        <p:txBody>
          <a:bodyPr anchor="b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0" y="2276872"/>
            <a:ext cx="4507732" cy="423932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36800" y="1844824"/>
            <a:ext cx="4507200" cy="360040"/>
          </a:xfrm>
          <a:ln>
            <a:solidFill>
              <a:schemeClr val="tx1"/>
            </a:solidFill>
          </a:ln>
        </p:spPr>
        <p:txBody>
          <a:bodyPr anchor="b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6921" y="2276872"/>
            <a:ext cx="4507200" cy="423932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2019/10/23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#05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0" y="692696"/>
            <a:ext cx="9143999" cy="1152128"/>
          </a:xfrm>
          <a:ln w="3810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  <a:lvl2pPr algn="ctr">
              <a:defRPr sz="1800">
                <a:solidFill>
                  <a:schemeClr val="tx1"/>
                </a:solidFill>
              </a:defRPr>
            </a:lvl2pPr>
            <a:lvl3pPr algn="ctr">
              <a:defRPr sz="1600">
                <a:solidFill>
                  <a:schemeClr val="tx1"/>
                </a:solidFill>
              </a:defRPr>
            </a:lvl3pPr>
            <a:lvl4pPr algn="ctr">
              <a:defRPr sz="1400">
                <a:solidFill>
                  <a:schemeClr val="tx1"/>
                </a:solidFill>
              </a:defRPr>
            </a:lvl4pPr>
            <a:lvl5pPr algn="ctr"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09098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2019/10/23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#05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45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2019/10/23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#05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34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3465515" cy="707679"/>
          </a:xfrm>
        </p:spPr>
        <p:txBody>
          <a:bodyPr anchor="ctr">
            <a:normAutofit/>
          </a:bodyPr>
          <a:lstStyle>
            <a:lvl1pPr algn="ctr">
              <a:defRPr sz="18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491880" y="0"/>
            <a:ext cx="5652120" cy="65253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0" y="692696"/>
            <a:ext cx="3465515" cy="58326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2019/10/23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#05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87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1844824"/>
            <a:ext cx="9144000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-12460" y="6525344"/>
            <a:ext cx="1632132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en-US" altLang="ja-JP"/>
              <a:t>2019/10/23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799692" y="6525343"/>
            <a:ext cx="5544616" cy="3275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zh-TW" altLang="en-US"/>
              <a:t>統計学</a:t>
            </a:r>
            <a:r>
              <a:rPr lang="en-US" altLang="zh-TW"/>
              <a:t>B #05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341568" y="6138000"/>
            <a:ext cx="802432" cy="72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2400" b="1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83E4BC44-1CD2-4666-A5F4-A286043144F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330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8" r:id="rId4"/>
    <p:sldLayoutId id="2147483659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kumimoji="1" sz="3200" kern="1200">
          <a:solidFill>
            <a:schemeClr val="bg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emf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emf"/><Relationship Id="rId7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emf"/><Relationship Id="rId7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5.emf"/><Relationship Id="rId7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6.emf"/><Relationship Id="rId7" Type="http://schemas.openxmlformats.org/officeDocument/2006/relationships/image" Target="../media/image1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7.png"/><Relationship Id="rId7" Type="http://schemas.openxmlformats.org/officeDocument/2006/relationships/image" Target="../media/image3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8.emf"/><Relationship Id="rId4" Type="http://schemas.openxmlformats.org/officeDocument/2006/relationships/image" Target="../media/image8.png"/><Relationship Id="rId9" Type="http://schemas.openxmlformats.org/officeDocument/2006/relationships/image" Target="../media/image7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7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1.png"/><Relationship Id="rId5" Type="http://schemas.openxmlformats.org/officeDocument/2006/relationships/image" Target="../media/image9.png"/><Relationship Id="rId10" Type="http://schemas.openxmlformats.org/officeDocument/2006/relationships/image" Target="../media/image8.emf"/><Relationship Id="rId4" Type="http://schemas.openxmlformats.org/officeDocument/2006/relationships/image" Target="../media/image8.png"/><Relationship Id="rId9" Type="http://schemas.openxmlformats.org/officeDocument/2006/relationships/image" Target="../media/image7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7.png"/><Relationship Id="rId7" Type="http://schemas.openxmlformats.org/officeDocument/2006/relationships/image" Target="../media/image3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46.png"/><Relationship Id="rId4" Type="http://schemas.openxmlformats.org/officeDocument/2006/relationships/image" Target="../media/image8.png"/><Relationship Id="rId9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統計学</a:t>
            </a:r>
            <a:r>
              <a:rPr lang="en-US" altLang="ja-JP" dirty="0"/>
              <a:t>B #05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池川　真里亜</a:t>
            </a:r>
          </a:p>
        </p:txBody>
      </p:sp>
    </p:spTree>
    <p:extLst>
      <p:ext uri="{BB962C8B-B14F-4D97-AF65-F5344CB8AC3E}">
        <p14:creationId xmlns:p14="http://schemas.microsoft.com/office/powerpoint/2010/main" val="2225022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練習問題</a:t>
            </a:r>
            <a:r>
              <a:rPr lang="ja-JP" altLang="en-US" dirty="0"/>
              <a:t>②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</p:spPr>
            <p:txBody>
              <a:bodyPr>
                <a:noAutofit/>
              </a:bodyPr>
              <a:lstStyle/>
              <a:p>
                <a:r>
                  <a:rPr lang="ja-JP" altLang="en-US" sz="1800" dirty="0">
                    <a:solidFill>
                      <a:schemeClr val="tx1"/>
                    </a:solidFill>
                  </a:rPr>
                  <a:t>ヒント</a:t>
                </a:r>
                <a:endParaRPr lang="en-US" altLang="ja-JP" sz="18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ja-JP" sz="1800" dirty="0">
                    <a:solidFill>
                      <a:schemeClr val="tx1"/>
                    </a:solidFill>
                  </a:rPr>
                  <a:t>【</a:t>
                </a:r>
                <a:r>
                  <a:rPr lang="ja-JP" altLang="en-US" sz="1800" dirty="0">
                    <a:solidFill>
                      <a:schemeClr val="tx1"/>
                    </a:solidFill>
                  </a:rPr>
                  <a:t>同じ色になる</a:t>
                </a:r>
                <a:r>
                  <a:rPr lang="en-US" altLang="ja-JP" sz="1800" dirty="0">
                    <a:solidFill>
                      <a:schemeClr val="tx1"/>
                    </a:solidFill>
                  </a:rPr>
                  <a:t>】</a:t>
                </a:r>
                <a:r>
                  <a:rPr lang="ja-JP" altLang="en-US" sz="1800" dirty="0">
                    <a:solidFill>
                      <a:schemeClr val="tx1"/>
                    </a:solidFill>
                  </a:rPr>
                  <a:t>⇒二人とも赤のときと、二人とも白のときがある</a:t>
                </a:r>
                <a:endParaRPr lang="en-US" altLang="ja-JP" sz="18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ja-JP" sz="1800" dirty="0">
                    <a:solidFill>
                      <a:schemeClr val="tx1"/>
                    </a:solidFill>
                  </a:rPr>
                  <a:t>A</a:t>
                </a:r>
                <a:r>
                  <a:rPr lang="ja-JP" altLang="en-US" sz="1800" dirty="0" err="1">
                    <a:solidFill>
                      <a:schemeClr val="tx1"/>
                    </a:solidFill>
                  </a:rPr>
                  <a:t>さんが</a:t>
                </a:r>
                <a:r>
                  <a:rPr lang="ja-JP" altLang="en-US" sz="1800" dirty="0">
                    <a:solidFill>
                      <a:schemeClr val="tx1"/>
                    </a:solidFill>
                  </a:rPr>
                  <a:t>取り出したあと、袋の中のボールの数は？</a:t>
                </a:r>
                <a:endParaRPr lang="en-US" altLang="ja-JP" sz="1800" dirty="0">
                  <a:solidFill>
                    <a:schemeClr val="tx1"/>
                  </a:solidFill>
                </a:endParaRPr>
              </a:p>
              <a:p>
                <a:endParaRPr kumimoji="1" lang="en-US" altLang="ja-JP" sz="1800" dirty="0">
                  <a:solidFill>
                    <a:schemeClr val="tx1"/>
                  </a:solidFill>
                </a:endParaRPr>
              </a:p>
              <a:p>
                <a:r>
                  <a:rPr lang="ja-JP" altLang="en-US" sz="1800" dirty="0">
                    <a:solidFill>
                      <a:schemeClr val="bg1"/>
                    </a:solidFill>
                  </a:rPr>
                  <a:t>どちらも赤</a:t>
                </a:r>
                <a:endParaRPr lang="en-US" altLang="ja-JP" sz="18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altLang="ja-JP" sz="18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en-US" altLang="ja-JP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9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ja-JP" sz="1800" dirty="0">
                  <a:solidFill>
                    <a:schemeClr val="bg1"/>
                  </a:solidFill>
                </a:endParaRPr>
              </a:p>
              <a:p>
                <a:r>
                  <a:rPr kumimoji="1" lang="ja-JP" altLang="en-US" sz="1800" dirty="0">
                    <a:solidFill>
                      <a:schemeClr val="bg1"/>
                    </a:solidFill>
                  </a:rPr>
                  <a:t>どちらも白</a:t>
                </a:r>
                <a:endParaRPr kumimoji="1" lang="en-US" altLang="ja-JP" sz="18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3</m:t>
                              </m:r>
                            </m:num>
                            <m:den>
                              <m:r>
                                <a:rPr kumimoji="1"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kumimoji="1" lang="en-US" altLang="ja-JP" sz="18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kumimoji="1" lang="en-US" altLang="ja-JP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kumimoji="1"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9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1" lang="en-US" altLang="ja-JP" sz="1800" dirty="0">
                  <a:solidFill>
                    <a:schemeClr val="bg1"/>
                  </a:solidFill>
                </a:endParaRPr>
              </a:p>
              <a:p>
                <a:r>
                  <a:rPr kumimoji="1" lang="ja-JP" altLang="en-US" sz="1800" dirty="0">
                    <a:solidFill>
                      <a:schemeClr val="bg1"/>
                    </a:solidFill>
                  </a:rPr>
                  <a:t>２つのパターンは独立なので</a:t>
                </a:r>
                <a:endParaRPr kumimoji="1" lang="en-US" altLang="ja-JP" sz="18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7</m:t>
                              </m:r>
                            </m:num>
                            <m:den>
                              <m:r>
                                <a:rPr kumimoji="1"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  <m:r>
                            <a:rPr kumimoji="1" lang="en-US" altLang="ja-JP" sz="1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×</m:t>
                          </m:r>
                          <m:f>
                            <m:fPr>
                              <m:ctrlPr>
                                <a:rPr kumimoji="1"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6</m:t>
                              </m:r>
                            </m:num>
                            <m:den>
                              <m:r>
                                <a:rPr kumimoji="1"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9</m:t>
                              </m:r>
                            </m:den>
                          </m:f>
                        </m:e>
                      </m:d>
                      <m:r>
                        <a:rPr kumimoji="1" lang="en-US" altLang="ja-JP" sz="1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kumimoji="1" lang="en-US" altLang="ja-JP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3</m:t>
                              </m:r>
                            </m:num>
                            <m:den>
                              <m:r>
                                <a:rPr kumimoji="1"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  <m:r>
                            <a:rPr kumimoji="1" lang="en-US" altLang="ja-JP" sz="1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×</m:t>
                          </m:r>
                          <m:f>
                            <m:fPr>
                              <m:ctrlPr>
                                <a:rPr kumimoji="1"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kumimoji="1"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9</m:t>
                              </m:r>
                            </m:den>
                          </m:f>
                        </m:e>
                      </m:d>
                      <m:r>
                        <a:rPr kumimoji="1" lang="en-US" altLang="ja-JP" sz="1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8</m:t>
                          </m:r>
                        </m:num>
                        <m:den>
                          <m:r>
                            <a:rPr kumimoji="1" lang="en-US" altLang="ja-JP" sz="1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15</m:t>
                          </m:r>
                        </m:den>
                      </m:f>
                    </m:oMath>
                  </m:oMathPara>
                </a14:m>
                <a:endParaRPr kumimoji="1" lang="en-US" altLang="ja-JP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  <a:blipFill rotWithShape="1">
                <a:blip r:embed="rId2"/>
                <a:stretch>
                  <a:fillRect l="-400" t="-6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2019/10/23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#05</a:t>
            </a:r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ja-JP" altLang="en-US" sz="1800" dirty="0"/>
              <a:t>袋の中に赤のボールが</a:t>
            </a:r>
            <a:r>
              <a:rPr lang="en-US" altLang="ja-JP" sz="1800" dirty="0"/>
              <a:t>7</a:t>
            </a:r>
            <a:r>
              <a:rPr lang="ja-JP" altLang="en-US" sz="1800" dirty="0"/>
              <a:t>個、白のボールが</a:t>
            </a:r>
            <a:r>
              <a:rPr lang="en-US" altLang="ja-JP" sz="1800" dirty="0"/>
              <a:t>3</a:t>
            </a:r>
            <a:r>
              <a:rPr lang="ja-JP" altLang="en-US" sz="1800" dirty="0"/>
              <a:t>個入っている</a:t>
            </a:r>
            <a:endParaRPr lang="en-US" altLang="ja-JP" sz="1800" dirty="0"/>
          </a:p>
          <a:p>
            <a:pPr algn="l"/>
            <a:r>
              <a:rPr lang="en-US" altLang="ja-JP" sz="1800" dirty="0"/>
              <a:t>A</a:t>
            </a:r>
            <a:r>
              <a:rPr lang="ja-JP" altLang="en-US" sz="1800" dirty="0" err="1"/>
              <a:t>さんが</a:t>
            </a:r>
            <a:r>
              <a:rPr lang="ja-JP" altLang="en-US" sz="1800" dirty="0"/>
              <a:t>１つ取り出したあと、</a:t>
            </a:r>
            <a:r>
              <a:rPr lang="en-US" altLang="ja-JP" sz="1800" dirty="0"/>
              <a:t>B</a:t>
            </a:r>
            <a:r>
              <a:rPr lang="ja-JP" altLang="en-US" sz="1800" dirty="0" err="1"/>
              <a:t>さんが</a:t>
            </a:r>
            <a:r>
              <a:rPr lang="ja-JP" altLang="en-US" sz="1800" dirty="0"/>
              <a:t>１つ取り出した</a:t>
            </a:r>
            <a:endParaRPr lang="en-US" altLang="ja-JP" sz="1800" dirty="0"/>
          </a:p>
          <a:p>
            <a:pPr algn="l"/>
            <a:r>
              <a:rPr kumimoji="1" lang="ja-JP" altLang="en-US" sz="1800" dirty="0"/>
              <a:t>二人のボールの色が同じになる確率は？（分数で解答）</a:t>
            </a:r>
          </a:p>
        </p:txBody>
      </p:sp>
    </p:spTree>
    <p:extLst>
      <p:ext uri="{BB962C8B-B14F-4D97-AF65-F5344CB8AC3E}">
        <p14:creationId xmlns:p14="http://schemas.microsoft.com/office/powerpoint/2010/main" val="3525695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練習問題</a:t>
            </a:r>
            <a:r>
              <a:rPr lang="ja-JP" altLang="en-US" dirty="0"/>
              <a:t>②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</p:spPr>
            <p:txBody>
              <a:bodyPr>
                <a:noAutofit/>
              </a:bodyPr>
              <a:lstStyle/>
              <a:p>
                <a:r>
                  <a:rPr lang="ja-JP" altLang="en-US" sz="1800" dirty="0">
                    <a:solidFill>
                      <a:schemeClr val="tx1"/>
                    </a:solidFill>
                  </a:rPr>
                  <a:t>ヒント</a:t>
                </a:r>
                <a:endParaRPr lang="en-US" altLang="ja-JP" sz="18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ja-JP" sz="1800" dirty="0">
                    <a:solidFill>
                      <a:schemeClr val="tx1"/>
                    </a:solidFill>
                  </a:rPr>
                  <a:t>【</a:t>
                </a:r>
                <a:r>
                  <a:rPr lang="ja-JP" altLang="en-US" sz="1800" dirty="0">
                    <a:solidFill>
                      <a:schemeClr val="tx1"/>
                    </a:solidFill>
                  </a:rPr>
                  <a:t>同じ色になる</a:t>
                </a:r>
                <a:r>
                  <a:rPr lang="en-US" altLang="ja-JP" sz="1800" dirty="0">
                    <a:solidFill>
                      <a:schemeClr val="tx1"/>
                    </a:solidFill>
                  </a:rPr>
                  <a:t>】</a:t>
                </a:r>
                <a:r>
                  <a:rPr lang="ja-JP" altLang="en-US" sz="1800" dirty="0">
                    <a:solidFill>
                      <a:schemeClr val="tx1"/>
                    </a:solidFill>
                  </a:rPr>
                  <a:t>⇒二人とも赤のときと、二人とも白のときがある</a:t>
                </a:r>
                <a:endParaRPr lang="en-US" altLang="ja-JP" sz="18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ja-JP" sz="1800" dirty="0">
                    <a:solidFill>
                      <a:schemeClr val="tx1"/>
                    </a:solidFill>
                  </a:rPr>
                  <a:t>A</a:t>
                </a:r>
                <a:r>
                  <a:rPr lang="ja-JP" altLang="en-US" sz="1800" dirty="0" err="1">
                    <a:solidFill>
                      <a:schemeClr val="tx1"/>
                    </a:solidFill>
                  </a:rPr>
                  <a:t>さんが</a:t>
                </a:r>
                <a:r>
                  <a:rPr lang="ja-JP" altLang="en-US" sz="1800" dirty="0">
                    <a:solidFill>
                      <a:schemeClr val="tx1"/>
                    </a:solidFill>
                  </a:rPr>
                  <a:t>取り出したあと、袋の中のボールの数は？</a:t>
                </a:r>
                <a:endParaRPr lang="en-US" altLang="ja-JP" sz="1800" dirty="0">
                  <a:solidFill>
                    <a:schemeClr val="tx1"/>
                  </a:solidFill>
                </a:endParaRPr>
              </a:p>
              <a:p>
                <a:endParaRPr kumimoji="1" lang="en-US" altLang="ja-JP" sz="1800" dirty="0">
                  <a:solidFill>
                    <a:schemeClr val="tx1"/>
                  </a:solidFill>
                </a:endParaRPr>
              </a:p>
              <a:p>
                <a:r>
                  <a:rPr lang="ja-JP" altLang="en-US" sz="1800" dirty="0">
                    <a:solidFill>
                      <a:schemeClr val="tx1"/>
                    </a:solidFill>
                  </a:rPr>
                  <a:t>どちらも赤</a:t>
                </a:r>
                <a:endParaRPr lang="en-US" altLang="ja-JP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altLang="ja-JP" sz="18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en-US" altLang="ja-JP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9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ja-JP" sz="1800" dirty="0">
                  <a:solidFill>
                    <a:srgbClr val="FF0000"/>
                  </a:solidFill>
                </a:endParaRPr>
              </a:p>
              <a:p>
                <a:r>
                  <a:rPr kumimoji="1" lang="ja-JP" altLang="en-US" sz="1800" dirty="0">
                    <a:solidFill>
                      <a:schemeClr val="tx1"/>
                    </a:solidFill>
                  </a:rPr>
                  <a:t>どちらも白</a:t>
                </a:r>
                <a:endParaRPr kumimoji="1" lang="en-US" altLang="ja-JP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3</m:t>
                              </m:r>
                            </m:num>
                            <m:den>
                              <m:r>
                                <a:rPr kumimoji="1"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kumimoji="1" lang="en-US" altLang="ja-JP" sz="18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kumimoji="1" lang="en-US" altLang="ja-JP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kumimoji="1"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9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1" lang="en-US" altLang="ja-JP" sz="1800" dirty="0">
                  <a:solidFill>
                    <a:srgbClr val="FF0000"/>
                  </a:solidFill>
                </a:endParaRPr>
              </a:p>
              <a:p>
                <a:r>
                  <a:rPr kumimoji="1" lang="ja-JP" altLang="en-US" sz="1800" dirty="0">
                    <a:solidFill>
                      <a:schemeClr val="tx1"/>
                    </a:solidFill>
                  </a:rPr>
                  <a:t>２つのパターンは独立なので</a:t>
                </a:r>
                <a:endParaRPr kumimoji="1" lang="en-US" altLang="ja-JP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7</m:t>
                              </m:r>
                            </m:num>
                            <m:den>
                              <m:r>
                                <a:rPr kumimoji="1"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  <m:r>
                            <a:rPr kumimoji="1" lang="en-US" altLang="ja-JP" sz="18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×</m:t>
                          </m:r>
                          <m:f>
                            <m:fPr>
                              <m:ctrlPr>
                                <a:rPr kumimoji="1"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6</m:t>
                              </m:r>
                            </m:num>
                            <m:den>
                              <m:r>
                                <a:rPr kumimoji="1"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9</m:t>
                              </m:r>
                            </m:den>
                          </m:f>
                        </m:e>
                      </m:d>
                      <m:r>
                        <a:rPr kumimoji="1" lang="en-US" altLang="ja-JP" sz="1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kumimoji="1" lang="en-US" altLang="ja-JP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3</m:t>
                              </m:r>
                            </m:num>
                            <m:den>
                              <m:r>
                                <a:rPr kumimoji="1"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  <m:r>
                            <a:rPr kumimoji="1" lang="en-US" altLang="ja-JP" sz="18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×</m:t>
                          </m:r>
                          <m:f>
                            <m:fPr>
                              <m:ctrlPr>
                                <a:rPr kumimoji="1"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kumimoji="1"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9</m:t>
                              </m:r>
                            </m:den>
                          </m:f>
                        </m:e>
                      </m:d>
                      <m:r>
                        <a:rPr kumimoji="1" lang="en-US" altLang="ja-JP" sz="1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8</m:t>
                          </m:r>
                        </m:num>
                        <m:den>
                          <m:r>
                            <a:rPr kumimoji="1" lang="en-US" altLang="ja-JP" sz="1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15</m:t>
                          </m:r>
                        </m:den>
                      </m:f>
                    </m:oMath>
                  </m:oMathPara>
                </a14:m>
                <a:endParaRPr kumimoji="1" lang="en-US" altLang="ja-JP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  <a:blipFill rotWithShape="1">
                <a:blip r:embed="rId2"/>
                <a:stretch>
                  <a:fillRect l="-400" t="-6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2019/10/23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#05</a:t>
            </a:r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ja-JP" altLang="en-US" sz="1800" dirty="0"/>
              <a:t>袋の中に赤のボールが</a:t>
            </a:r>
            <a:r>
              <a:rPr lang="en-US" altLang="ja-JP" sz="1800" dirty="0"/>
              <a:t>7</a:t>
            </a:r>
            <a:r>
              <a:rPr lang="ja-JP" altLang="en-US" sz="1800" dirty="0"/>
              <a:t>個、白のボールが</a:t>
            </a:r>
            <a:r>
              <a:rPr lang="en-US" altLang="ja-JP" sz="1800" dirty="0"/>
              <a:t>3</a:t>
            </a:r>
            <a:r>
              <a:rPr lang="ja-JP" altLang="en-US" sz="1800" dirty="0"/>
              <a:t>個入っている</a:t>
            </a:r>
            <a:endParaRPr lang="en-US" altLang="ja-JP" sz="1800" dirty="0"/>
          </a:p>
          <a:p>
            <a:pPr algn="l"/>
            <a:r>
              <a:rPr lang="en-US" altLang="ja-JP" sz="1800" dirty="0"/>
              <a:t>A</a:t>
            </a:r>
            <a:r>
              <a:rPr lang="ja-JP" altLang="en-US" sz="1800" dirty="0" err="1"/>
              <a:t>さんが</a:t>
            </a:r>
            <a:r>
              <a:rPr lang="ja-JP" altLang="en-US" sz="1800" dirty="0"/>
              <a:t>１つ取り出したあと、</a:t>
            </a:r>
            <a:r>
              <a:rPr lang="en-US" altLang="ja-JP" sz="1800" dirty="0"/>
              <a:t>B</a:t>
            </a:r>
            <a:r>
              <a:rPr lang="ja-JP" altLang="en-US" sz="1800" dirty="0" err="1"/>
              <a:t>さんが</a:t>
            </a:r>
            <a:r>
              <a:rPr lang="ja-JP" altLang="en-US" sz="1800" dirty="0"/>
              <a:t>１つ取り出した</a:t>
            </a:r>
            <a:endParaRPr lang="en-US" altLang="ja-JP" sz="1800" dirty="0"/>
          </a:p>
          <a:p>
            <a:pPr algn="l"/>
            <a:r>
              <a:rPr kumimoji="1" lang="ja-JP" altLang="en-US" sz="1800" dirty="0"/>
              <a:t>二人のボールの色が同じになる確率は？（分数で解答）</a:t>
            </a:r>
          </a:p>
        </p:txBody>
      </p:sp>
    </p:spTree>
    <p:extLst>
      <p:ext uri="{BB962C8B-B14F-4D97-AF65-F5344CB8AC3E}">
        <p14:creationId xmlns:p14="http://schemas.microsoft.com/office/powerpoint/2010/main" val="2687845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練習問題</a:t>
            </a:r>
            <a:r>
              <a:rPr lang="ja-JP" altLang="en-US" dirty="0"/>
              <a:t>③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2019/10/23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#05</a:t>
            </a:r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kumimoji="1" lang="ja-JP" altLang="en-US" sz="1800" dirty="0"/>
              <a:t>サイコロを</a:t>
            </a:r>
            <a:r>
              <a:rPr kumimoji="1" lang="en-US" altLang="ja-JP" sz="1800" dirty="0"/>
              <a:t>5</a:t>
            </a:r>
            <a:r>
              <a:rPr kumimoji="1" lang="ja-JP" altLang="en-US" sz="1800" dirty="0"/>
              <a:t>回投げたとき、</a:t>
            </a:r>
            <a:r>
              <a:rPr kumimoji="1" lang="en-US" altLang="ja-JP" sz="1800" dirty="0"/>
              <a:t>6</a:t>
            </a:r>
            <a:r>
              <a:rPr kumimoji="1" lang="ja-JP" altLang="en-US" sz="1800" dirty="0"/>
              <a:t>の目が</a:t>
            </a:r>
            <a:r>
              <a:rPr kumimoji="1" lang="en-US" altLang="ja-JP" sz="1800" dirty="0"/>
              <a:t>3</a:t>
            </a:r>
            <a:r>
              <a:rPr kumimoji="1" lang="ja-JP" altLang="en-US" sz="1800" dirty="0"/>
              <a:t>回出る確率は？（小数点以下</a:t>
            </a:r>
            <a:r>
              <a:rPr kumimoji="1" lang="en-US" altLang="ja-JP" sz="1800" dirty="0"/>
              <a:t>3</a:t>
            </a:r>
            <a:r>
              <a:rPr kumimoji="1" lang="ja-JP" altLang="en-US" sz="1800" dirty="0"/>
              <a:t>桁程度）</a:t>
            </a:r>
          </a:p>
        </p:txBody>
      </p:sp>
    </p:spTree>
    <p:extLst>
      <p:ext uri="{BB962C8B-B14F-4D97-AF65-F5344CB8AC3E}">
        <p14:creationId xmlns:p14="http://schemas.microsoft.com/office/powerpoint/2010/main" val="2453511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練習問題</a:t>
            </a:r>
            <a:r>
              <a:rPr lang="ja-JP" altLang="en-US" dirty="0"/>
              <a:t>③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kumimoji="1"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kumimoji="1"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5−3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br>
                  <a:rPr kumimoji="1" lang="en-US" altLang="ja-JP" sz="2800" b="0" i="1" dirty="0">
                    <a:solidFill>
                      <a:srgbClr val="FF0000"/>
                    </a:solidFill>
                    <a:latin typeface="Cambria Math"/>
                  </a:rPr>
                </a:br>
                <a:br>
                  <a:rPr kumimoji="1" lang="en-US" altLang="ja-JP" sz="2800" b="0" i="1" dirty="0">
                    <a:solidFill>
                      <a:srgbClr val="FF0000"/>
                    </a:solidFill>
                    <a:latin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5!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3!2!</m:t>
                          </m:r>
                        </m:den>
                      </m:f>
                      <m:d>
                        <m:dPr>
                          <m:ctrlP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216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25</m:t>
                              </m:r>
                            </m:num>
                            <m:den>
                              <m:r>
                                <a:rPr kumimoji="1"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36</m:t>
                              </m:r>
                            </m:den>
                          </m:f>
                        </m:e>
                      </m:d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250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7776</m:t>
                          </m:r>
                        </m:den>
                      </m:f>
                    </m:oMath>
                  </m:oMathPara>
                </a14:m>
                <a:br>
                  <a:rPr kumimoji="1" lang="en-US" altLang="ja-JP" sz="2800" b="0" i="1" dirty="0">
                    <a:solidFill>
                      <a:srgbClr val="FF0000"/>
                    </a:solidFill>
                    <a:latin typeface="Cambria Math"/>
                  </a:rPr>
                </a:br>
                <a:br>
                  <a:rPr kumimoji="1" lang="en-US" altLang="ja-JP" sz="2800" b="0" i="1" dirty="0">
                    <a:solidFill>
                      <a:srgbClr val="FF0000"/>
                    </a:solidFill>
                    <a:latin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=0.0321502… </m:t>
                      </m:r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≈0.032</m:t>
                      </m:r>
                    </m:oMath>
                  </m:oMathPara>
                </a14:m>
                <a:endParaRPr kumimoji="1" lang="en-US" altLang="ja-JP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2019/10/23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#05</a:t>
            </a:r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kumimoji="1" lang="ja-JP" altLang="en-US" sz="1800" dirty="0"/>
              <a:t>サイコロを</a:t>
            </a:r>
            <a:r>
              <a:rPr kumimoji="1" lang="en-US" altLang="ja-JP" sz="1800" dirty="0"/>
              <a:t>5</a:t>
            </a:r>
            <a:r>
              <a:rPr kumimoji="1" lang="ja-JP" altLang="en-US" sz="1800" dirty="0"/>
              <a:t>回投げたとき、</a:t>
            </a:r>
            <a:r>
              <a:rPr kumimoji="1" lang="en-US" altLang="ja-JP" sz="1800" dirty="0"/>
              <a:t>6</a:t>
            </a:r>
            <a:r>
              <a:rPr kumimoji="1" lang="ja-JP" altLang="en-US" sz="1800" dirty="0"/>
              <a:t>の目が</a:t>
            </a:r>
            <a:r>
              <a:rPr kumimoji="1" lang="en-US" altLang="ja-JP" sz="1800" dirty="0"/>
              <a:t>3</a:t>
            </a:r>
            <a:r>
              <a:rPr kumimoji="1" lang="ja-JP" altLang="en-US" sz="1800" dirty="0"/>
              <a:t>回出る確率は？（小数点以下</a:t>
            </a:r>
            <a:r>
              <a:rPr kumimoji="1" lang="en-US" altLang="ja-JP" sz="1800" dirty="0"/>
              <a:t>3</a:t>
            </a:r>
            <a:r>
              <a:rPr kumimoji="1" lang="ja-JP" altLang="en-US" sz="1800" dirty="0"/>
              <a:t>桁程度）</a:t>
            </a:r>
          </a:p>
        </p:txBody>
      </p:sp>
    </p:spTree>
    <p:extLst>
      <p:ext uri="{BB962C8B-B14F-4D97-AF65-F5344CB8AC3E}">
        <p14:creationId xmlns:p14="http://schemas.microsoft.com/office/powerpoint/2010/main" val="4022547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確率分布</a:t>
            </a:r>
            <a:r>
              <a:rPr lang="ja-JP" altLang="en-US" dirty="0"/>
              <a:t>（連続確率分布）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lang="en-US" altLang="ja-JP" dirty="0"/>
              <a:t>4</a:t>
            </a:r>
            <a:r>
              <a:rPr kumimoji="1" lang="ja-JP" altLang="en-US" dirty="0"/>
              <a:t>章（</a:t>
            </a:r>
            <a:r>
              <a:rPr kumimoji="1" lang="en-US" altLang="ja-JP" dirty="0"/>
              <a:t>pp. </a:t>
            </a:r>
            <a:r>
              <a:rPr lang="en-US" altLang="ja-JP" dirty="0"/>
              <a:t>51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2019/10/23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0863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確率分布の種類</a:t>
            </a:r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9007381"/>
              </p:ext>
            </p:extLst>
          </p:nvPr>
        </p:nvGraphicFramePr>
        <p:xfrm>
          <a:off x="0" y="1844675"/>
          <a:ext cx="9144000" cy="4679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2019/10/23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0165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（１）連続確率分布の性質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2019/10/23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2254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連続確率分布の性質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連続確率変数に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対応する確率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𝑋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kumimoji="1" lang="ja-JP" altLang="en-US" dirty="0"/>
                  <a:t>は</a:t>
                </a:r>
                <a:r>
                  <a:rPr kumimoji="1" lang="ja-JP" altLang="en-US" dirty="0">
                    <a:solidFill>
                      <a:srgbClr val="FF0000"/>
                    </a:solidFill>
                  </a:rPr>
                  <a:t>ゼロ</a:t>
                </a:r>
                <a:r>
                  <a:rPr kumimoji="1" lang="ja-JP" altLang="en-US" dirty="0"/>
                  <a:t>になる</a:t>
                </a:r>
                <a:endParaRPr kumimoji="1" lang="en-US" altLang="ja-JP" dirty="0"/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𝑋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kumimoji="1" lang="en-US" altLang="ja-JP" b="0" i="1" smtClean="0">
                        <a:latin typeface="Cambria Math"/>
                      </a:rPr>
                      <m:t>=0</m:t>
                    </m:r>
                  </m:oMath>
                </a14:m>
                <a:endParaRPr kumimoji="1" lang="en-US" altLang="ja-JP" dirty="0"/>
              </a:p>
              <a:p>
                <a:pPr lvl="1"/>
                <a:r>
                  <a:rPr lang="ja-JP" altLang="en-US" dirty="0"/>
                  <a:t>連続変数では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相対度数は表現できない</a:t>
                </a:r>
                <a:endParaRPr lang="en-US" altLang="ja-JP" dirty="0">
                  <a:solidFill>
                    <a:srgbClr val="FF0000"/>
                  </a:solidFill>
                </a:endParaRPr>
              </a:p>
              <a:p>
                <a:pPr lvl="1"/>
                <a:r>
                  <a:rPr kumimoji="1" lang="ja-JP" altLang="en-US" dirty="0"/>
                  <a:t>連続変数でも</a:t>
                </a:r>
                <a:r>
                  <a:rPr kumimoji="1" lang="ja-JP" altLang="en-US" dirty="0">
                    <a:solidFill>
                      <a:srgbClr val="FF0000"/>
                    </a:solidFill>
                  </a:rPr>
                  <a:t>累積度数は表現できる</a:t>
                </a:r>
                <a:endParaRPr kumimoji="1" lang="en-US" altLang="ja-JP" dirty="0">
                  <a:solidFill>
                    <a:srgbClr val="FF0000"/>
                  </a:solidFill>
                </a:endParaRPr>
              </a:p>
              <a:p>
                <a:pPr lvl="2"/>
                <a:r>
                  <a:rPr lang="ja-JP" altLang="en-US" dirty="0"/>
                  <a:t>駅からの距離</a:t>
                </a:r>
                <a:r>
                  <a:rPr lang="en-US" altLang="ja-JP" dirty="0"/>
                  <a:t>480m0cm0mm</a:t>
                </a:r>
                <a:r>
                  <a:rPr lang="ja-JP" altLang="en-US" dirty="0"/>
                  <a:t>ちょうどの物件はほぼない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67" t="-1956" r="-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2019/10/23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4868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分布関数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764704"/>
                <a:ext cx="9144000" cy="5760640"/>
              </a:xfrm>
            </p:spPr>
            <p:txBody>
              <a:bodyPr>
                <a:noAutofit/>
              </a:bodyPr>
              <a:lstStyle/>
              <a:p>
                <a:r>
                  <a:rPr kumimoji="1" lang="ja-JP" altLang="en-US" dirty="0"/>
                  <a:t>分布関数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ja-JP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altLang="ja-JP" b="0" i="1" smtClean="0">
                                  <a:latin typeface="Cambria Math"/>
                                </a:rPr>
                                <m:t>&lt;</m:t>
                              </m:r>
                              <m:r>
                                <a:rPr lang="en-US" altLang="ja-JP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ja-JP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/>
                                </a:rPr>
                                <m:t>𝜔</m:t>
                              </m:r>
                              <m:r>
                                <a:rPr lang="en-US" altLang="ja-JP" b="0" i="1" smtClean="0">
                                  <a:latin typeface="Cambria Math"/>
                                </a:rPr>
                                <m:t>:</m:t>
                              </m:r>
                              <m:r>
                                <a:rPr lang="en-US" altLang="ja-JP" b="0" i="1" smtClean="0">
                                  <a:latin typeface="Cambria Math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ja-JP" b="0" i="1" smtClean="0">
                                  <a:latin typeface="Cambria Math"/>
                                </a:rPr>
                                <m:t>&lt;</m:t>
                              </m:r>
                              <m:r>
                                <a:rPr lang="en-US" altLang="ja-JP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ja-JP" dirty="0"/>
              </a:p>
              <a:p>
                <a:pPr lvl="2"/>
                <a:r>
                  <a:rPr lang="ja-JP" altLang="en-US" dirty="0"/>
                  <a:t>すべての根元事象の集合：</a:t>
                </a: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𝜔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: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𝜔</m:t>
                            </m:r>
                          </m:e>
                        </m:d>
                        <m:r>
                          <a:rPr lang="en-US" altLang="ja-JP" b="0" i="1" smtClean="0">
                            <a:latin typeface="Cambria Math"/>
                          </a:rPr>
                          <m:t>&lt;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kumimoji="1" lang="en-US" altLang="ja-JP" dirty="0"/>
              </a:p>
              <a:p>
                <a:pPr lvl="2"/>
                <a:r>
                  <a:rPr lang="ja-JP" altLang="en-US" dirty="0"/>
                  <a:t>連続確率変数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kumimoji="1" lang="ja-JP" altLang="en-US" dirty="0">
                    <a:solidFill>
                      <a:srgbClr val="FF0000"/>
                    </a:solidFill>
                  </a:rPr>
                  <a:t>が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kumimoji="1" lang="ja-JP" altLang="en-US" dirty="0">
                    <a:solidFill>
                      <a:srgbClr val="FF0000"/>
                    </a:solidFill>
                  </a:rPr>
                  <a:t>以下である確率</a:t>
                </a:r>
                <a:endParaRPr kumimoji="1" lang="en-US" altLang="ja-JP" dirty="0"/>
              </a:p>
              <a:p>
                <a:pPr lvl="2"/>
                <a:endParaRPr lang="en-US" altLang="ja-JP" dirty="0"/>
              </a:p>
              <a:p>
                <a:pPr lvl="2"/>
                <a:r>
                  <a:rPr lang="ja-JP" altLang="en-US" dirty="0"/>
                  <a:t>確率には相対度数が対応</a:t>
                </a:r>
                <a:endParaRPr lang="en-US" altLang="ja-JP" dirty="0"/>
              </a:p>
              <a:p>
                <a:pPr lvl="2"/>
                <a:r>
                  <a:rPr lang="ja-JP" altLang="en-US" dirty="0"/>
                  <a:t>分布関数には累積度数が対応</a:t>
                </a:r>
                <a:endParaRPr lang="en-US" altLang="ja-JP" dirty="0"/>
              </a:p>
              <a:p>
                <a:pPr marL="457200" lvl="1" indent="0">
                  <a:buNone/>
                </a:pPr>
                <a:r>
                  <a:rPr kumimoji="1" lang="ja-JP" altLang="en-US" dirty="0">
                    <a:solidFill>
                      <a:srgbClr val="FF0000"/>
                    </a:solidFill>
                  </a:rPr>
                  <a:t>単調に増加</a:t>
                </a:r>
                <a:r>
                  <a:rPr kumimoji="1" lang="ja-JP" altLang="en-US" dirty="0"/>
                  <a:t>する関数</a:t>
                </a:r>
                <a:endParaRPr kumimoji="1" lang="en-US" altLang="ja-JP" dirty="0"/>
              </a:p>
              <a:p>
                <a:pPr lvl="2"/>
                <a:r>
                  <a:rPr lang="ja-JP" altLang="en-US" dirty="0"/>
                  <a:t>減少することがない</a:t>
                </a:r>
                <a:endParaRPr kumimoji="1" lang="en-US" altLang="ja-JP" b="0" i="1" dirty="0"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kumimoji="1" lang="ja-JP" altLang="en-US" dirty="0"/>
                  <a:t>の取り得る値は</a:t>
                </a:r>
                <a:r>
                  <a:rPr kumimoji="1" lang="en-US" altLang="ja-JP" dirty="0"/>
                  <a:t>-</a:t>
                </a:r>
                <a:r>
                  <a:rPr kumimoji="1" lang="ja-JP" altLang="en-US" dirty="0"/>
                  <a:t>∞から∞の間</a:t>
                </a:r>
                <a:endParaRPr kumimoji="1" lang="en-US" altLang="ja-JP" dirty="0"/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−∞</m:t>
                        </m:r>
                      </m:e>
                    </m:d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=0</m:t>
                    </m:r>
                  </m:oMath>
                </a14:m>
                <a:endParaRPr kumimoji="1" lang="en-US" altLang="ja-JP" dirty="0">
                  <a:solidFill>
                    <a:srgbClr val="FF000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+∞</m:t>
                        </m:r>
                      </m:e>
                    </m:d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=1</m:t>
                    </m:r>
                  </m:oMath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64704"/>
                <a:ext cx="9144000" cy="5760640"/>
              </a:xfrm>
              <a:blipFill rotWithShape="1">
                <a:blip r:embed="rId2"/>
                <a:stretch>
                  <a:fillRect l="-1467" t="-15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2019/10/23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7118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確率密度関数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確率密度関数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kumimoji="1" lang="en-US" altLang="ja-JP" b="0" i="1" smtClean="0">
                              <a:latin typeface="Cambria Math"/>
                            </a:rPr>
                            <m:t>−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∞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𝑦</m:t>
                          </m:r>
                        </m:sup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1" lang="en-US" altLang="ja-JP" dirty="0"/>
              </a:p>
              <a:p>
                <a:endParaRPr lang="en-US" altLang="ja-JP" dirty="0"/>
              </a:p>
              <a:p>
                <a:pPr lvl="2"/>
                <a:r>
                  <a:rPr lang="ja-JP" altLang="en-US" dirty="0"/>
                  <a:t>関数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ja-JP" altLang="en-US" dirty="0"/>
                  <a:t>と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kumimoji="1" lang="ja-JP" altLang="en-US" dirty="0"/>
                  <a:t>軸で囲まれた部分の面積を計算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67" t="-19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2019/10/23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#05</a:t>
            </a:r>
            <a:endParaRPr kumimoji="1" lang="ja-JP" altLang="en-US"/>
          </a:p>
        </p:txBody>
      </p:sp>
      <p:sp>
        <p:nvSpPr>
          <p:cNvPr id="7" name="角丸四角形吹き出し 6"/>
          <p:cNvSpPr/>
          <p:nvPr/>
        </p:nvSpPr>
        <p:spPr>
          <a:xfrm>
            <a:off x="5580112" y="908720"/>
            <a:ext cx="3168352" cy="756084"/>
          </a:xfrm>
          <a:prstGeom prst="wedgeRoundRectCallout">
            <a:avLst>
              <a:gd name="adj1" fmla="val -71006"/>
              <a:gd name="adj2" fmla="val 186230"/>
              <a:gd name="adj3" fmla="val 16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∫は積分の記号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8086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（復習）②二項分布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ja-JP" altLang="en-US" dirty="0"/>
                  <a:t>二項分布の確率は</a:t>
                </a:r>
                <a:br>
                  <a:rPr lang="en-US" altLang="ja-JP" dirty="0"/>
                </a:br>
                <a:r>
                  <a:rPr lang="ja-JP" altLang="en-US" dirty="0"/>
                  <a:t>「試行回数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ja-JP" altLang="en-US" dirty="0"/>
                  <a:t>」と</a:t>
                </a:r>
                <a:br>
                  <a:rPr lang="en-US" altLang="ja-JP" dirty="0"/>
                </a:br>
                <a:r>
                  <a:rPr lang="ja-JP" altLang="en-US" dirty="0"/>
                  <a:t>「事象</a:t>
                </a:r>
                <a:r>
                  <a:rPr lang="en-US" altLang="ja-JP" dirty="0"/>
                  <a:t>A</a:t>
                </a:r>
                <a:r>
                  <a:rPr lang="ja-JP" altLang="en-US" dirty="0"/>
                  <a:t>が起こる確率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𝜋</m:t>
                    </m:r>
                  </m:oMath>
                </a14:m>
                <a:r>
                  <a:rPr lang="ja-JP" altLang="en-US" dirty="0"/>
                  <a:t>」で決まる</a:t>
                </a: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ja-JP" b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𝐏𝐫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𝑿</m:t>
                              </m:r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</m:e>
                      </m:func>
                      <m:sSub>
                        <m:sSubPr>
                          <m:ctrlP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</m:t>
                          </m:r>
                        </m:e>
                        <m:sub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sub>
                      </m:sSub>
                      <m:sSup>
                        <m:sSupPr>
                          <m:ctrlP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𝝅</m:t>
                          </m:r>
                        </m:e>
                        <m:sup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sup>
                      </m:sSup>
                      <m:sSup>
                        <m:sSupPr>
                          <m:ctrlP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𝝅</m:t>
                              </m:r>
                            </m:e>
                          </m:d>
                        </m:e>
                        <m:sup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sup>
                      </m:sSup>
                    </m:oMath>
                  </m:oMathPara>
                </a14:m>
                <a:endParaRPr lang="ja-JP" altLang="en-US" b="1" dirty="0">
                  <a:solidFill>
                    <a:srgbClr val="FF000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ja-JP" altLang="en-US" dirty="0"/>
                  <a:t>と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/>
                      </a:rPr>
                      <m:t>𝜋</m:t>
                    </m:r>
                  </m:oMath>
                </a14:m>
                <a:r>
                  <a:rPr lang="ja-JP" altLang="en-US" dirty="0"/>
                  <a:t>がわかれば計算できる！</a:t>
                </a:r>
                <a:endParaRPr lang="en-US" altLang="ja-JP" dirty="0"/>
              </a:p>
              <a:p>
                <a:endParaRPr lang="en-US" altLang="ja-JP" dirty="0"/>
              </a:p>
              <a:p>
                <a:r>
                  <a:rPr lang="ja-JP" altLang="en-US" dirty="0"/>
                  <a:t>確率変数</a:t>
                </a:r>
                <a:r>
                  <a:rPr lang="en-US" altLang="ja-JP" dirty="0"/>
                  <a:t>X</a:t>
                </a:r>
                <a:r>
                  <a:rPr lang="ja-JP" altLang="en-US" dirty="0"/>
                  <a:t>の分布が二項分布であるとき</a:t>
                </a:r>
                <a:br>
                  <a:rPr lang="en-US" altLang="ja-JP" dirty="0"/>
                </a:br>
                <a:r>
                  <a:rPr lang="ja-JP" altLang="en-US" dirty="0">
                    <a:solidFill>
                      <a:srgbClr val="FF0000"/>
                    </a:solidFill>
                  </a:rPr>
                  <a:t>確率変数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X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は二項分布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𝐵</m:t>
                    </m:r>
                    <m:d>
                      <m:dPr>
                        <m:ctrlP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𝜋</m:t>
                        </m:r>
                      </m:e>
                    </m:d>
                  </m:oMath>
                </a14:m>
                <a:r>
                  <a:rPr lang="ja-JP" altLang="en-US" dirty="0">
                    <a:solidFill>
                      <a:srgbClr val="FF0000"/>
                    </a:solidFill>
                  </a:rPr>
                  <a:t>に従う</a:t>
                </a:r>
                <a:r>
                  <a:rPr lang="ja-JP" altLang="en-US" dirty="0"/>
                  <a:t>といい</a:t>
                </a:r>
                <a:br>
                  <a:rPr lang="en-US" altLang="ja-JP" dirty="0"/>
                </a:b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𝑋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~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𝐵</m:t>
                    </m:r>
                    <m:d>
                      <m:dPr>
                        <m:ctrlP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𝜋</m:t>
                        </m:r>
                      </m:e>
                    </m:d>
                  </m:oMath>
                </a14:m>
                <a:r>
                  <a:rPr lang="ja-JP" altLang="en-US" dirty="0"/>
                  <a:t>と表す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  <a:blipFill rotWithShape="1">
                <a:blip r:embed="rId2"/>
                <a:stretch>
                  <a:fillRect l="-1467" t="-282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2019/10/23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#05</a:t>
            </a:r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ja-JP" altLang="en-US" dirty="0"/>
              <a:t>二項分布</a:t>
            </a:r>
            <a:endParaRPr lang="en-US" altLang="ja-JP" dirty="0"/>
          </a:p>
          <a:p>
            <a:pPr lvl="1" algn="l"/>
            <a:r>
              <a:rPr lang="ja-JP" altLang="en-US" dirty="0"/>
              <a:t>試行を</a:t>
            </a:r>
            <a:r>
              <a:rPr lang="en-US" altLang="ja-JP" dirty="0"/>
              <a:t>n</a:t>
            </a:r>
            <a:r>
              <a:rPr lang="ja-JP" altLang="en-US" dirty="0"/>
              <a:t>回行ったとき、事象</a:t>
            </a:r>
            <a:r>
              <a:rPr lang="en-US" altLang="ja-JP" dirty="0"/>
              <a:t>A</a:t>
            </a:r>
            <a:r>
              <a:rPr lang="ja-JP" altLang="en-US" dirty="0"/>
              <a:t>が起こった回数を確率変数</a:t>
            </a:r>
            <a:r>
              <a:rPr lang="en-US" altLang="ja-JP" dirty="0"/>
              <a:t>X</a:t>
            </a:r>
            <a:r>
              <a:rPr lang="ja-JP" altLang="en-US" dirty="0"/>
              <a:t>とする</a:t>
            </a:r>
          </a:p>
        </p:txBody>
      </p:sp>
    </p:spTree>
    <p:extLst>
      <p:ext uri="{BB962C8B-B14F-4D97-AF65-F5344CB8AC3E}">
        <p14:creationId xmlns:p14="http://schemas.microsoft.com/office/powerpoint/2010/main" val="655634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確率密度分布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2632" b="-210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2019/10/23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#05</a:t>
            </a:r>
            <a:endParaRPr kumimoji="1" lang="ja-JP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92896"/>
            <a:ext cx="6480000" cy="3238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グループ化 6"/>
          <p:cNvGrpSpPr/>
          <p:nvPr/>
        </p:nvGrpSpPr>
        <p:grpSpPr>
          <a:xfrm>
            <a:off x="786724" y="836712"/>
            <a:ext cx="8465796" cy="5191994"/>
            <a:chOff x="318737" y="1505817"/>
            <a:chExt cx="8465796" cy="5191994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1043479" y="2060848"/>
              <a:ext cx="6912897" cy="4104456"/>
              <a:chOff x="1043479" y="2060848"/>
              <a:chExt cx="6912897" cy="4104456"/>
            </a:xfrm>
          </p:grpSpPr>
          <p:cxnSp>
            <p:nvCxnSpPr>
              <p:cNvPr id="9" name="直線矢印コネクタ 8"/>
              <p:cNvCxnSpPr/>
              <p:nvPr/>
            </p:nvCxnSpPr>
            <p:spPr>
              <a:xfrm flipV="1">
                <a:off x="1043479" y="2060848"/>
                <a:ext cx="0" cy="4104456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矢印コネクタ 9"/>
              <p:cNvCxnSpPr/>
              <p:nvPr/>
            </p:nvCxnSpPr>
            <p:spPr>
              <a:xfrm>
                <a:off x="1043479" y="6165304"/>
                <a:ext cx="691289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グループ化 10"/>
            <p:cNvGrpSpPr/>
            <p:nvPr/>
          </p:nvGrpSpPr>
          <p:grpSpPr>
            <a:xfrm>
              <a:off x="318737" y="1505817"/>
              <a:ext cx="8465796" cy="5191994"/>
              <a:chOff x="318737" y="1505817"/>
              <a:chExt cx="8465796" cy="5191994"/>
            </a:xfrm>
          </p:grpSpPr>
          <p:grpSp>
            <p:nvGrpSpPr>
              <p:cNvPr id="12" name="グループ化 11"/>
              <p:cNvGrpSpPr/>
              <p:nvPr/>
            </p:nvGrpSpPr>
            <p:grpSpPr>
              <a:xfrm>
                <a:off x="431346" y="1505817"/>
                <a:ext cx="8029086" cy="4875511"/>
                <a:chOff x="431346" y="1505817"/>
                <a:chExt cx="8029086" cy="487551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角丸四角形 16"/>
                    <p:cNvSpPr/>
                    <p:nvPr/>
                  </p:nvSpPr>
                  <p:spPr>
                    <a:xfrm>
                      <a:off x="7884368" y="5805264"/>
                      <a:ext cx="576064" cy="576064"/>
                    </a:xfrm>
                    <a:prstGeom prst="round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oMath>
                        </m:oMathPara>
                      </a14:m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" name="角丸四角形 1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84368" y="5805264"/>
                      <a:ext cx="576064" cy="576064"/>
                    </a:xfrm>
                    <a:prstGeom prst="roundRect">
                      <a:avLst/>
                    </a:prstGeom>
                    <a:blipFill rotWithShape="1">
                      <a:blip r:embed="rId4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角丸四角形 17"/>
                    <p:cNvSpPr/>
                    <p:nvPr/>
                  </p:nvSpPr>
                  <p:spPr>
                    <a:xfrm>
                      <a:off x="431346" y="1505817"/>
                      <a:ext cx="1224266" cy="576064"/>
                    </a:xfrm>
                    <a:prstGeom prst="round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kumimoji="1" lang="en-US" altLang="ja-JP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3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角丸四角形 1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1346" y="1505817"/>
                      <a:ext cx="1224266" cy="576064"/>
                    </a:xfrm>
                    <a:prstGeom prst="roundRect">
                      <a:avLst/>
                    </a:prstGeom>
                    <a:blipFill rotWithShape="1">
                      <a:blip r:embed="rId5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" name="グループ化 12"/>
              <p:cNvGrpSpPr/>
              <p:nvPr/>
            </p:nvGrpSpPr>
            <p:grpSpPr>
              <a:xfrm>
                <a:off x="318737" y="6021288"/>
                <a:ext cx="8465796" cy="676523"/>
                <a:chOff x="318737" y="6021288"/>
                <a:chExt cx="8465796" cy="67652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角丸四角形 13"/>
                    <p:cNvSpPr/>
                    <p:nvPr/>
                  </p:nvSpPr>
                  <p:spPr>
                    <a:xfrm>
                      <a:off x="318737" y="6121747"/>
                      <a:ext cx="1224266" cy="576064"/>
                    </a:xfrm>
                    <a:prstGeom prst="round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sz="28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−∞</m:t>
                            </m:r>
                          </m:oMath>
                        </m:oMathPara>
                      </a14:m>
                      <a:endParaRPr kumimoji="1" lang="ja-JP" altLang="en-US" sz="2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角丸四角形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737" y="6121747"/>
                      <a:ext cx="1224266" cy="576064"/>
                    </a:xfrm>
                    <a:prstGeom prst="roundRect">
                      <a:avLst/>
                    </a:prstGeom>
                    <a:blipFill rotWithShape="1">
                      <a:blip r:embed="rId6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角丸四角形 14"/>
                    <p:cNvSpPr/>
                    <p:nvPr/>
                  </p:nvSpPr>
                  <p:spPr>
                    <a:xfrm>
                      <a:off x="7560267" y="6121747"/>
                      <a:ext cx="1224266" cy="576064"/>
                    </a:xfrm>
                    <a:prstGeom prst="round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sz="28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+∞</m:t>
                            </m:r>
                          </m:oMath>
                        </m:oMathPara>
                      </a14:m>
                      <a:endParaRPr kumimoji="1" lang="ja-JP" altLang="en-US" sz="2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5" name="角丸四角形 1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60267" y="6121747"/>
                      <a:ext cx="1224266" cy="576064"/>
                    </a:xfrm>
                    <a:prstGeom prst="roundRect">
                      <a:avLst/>
                    </a:prstGeom>
                    <a:blipFill rotWithShape="1">
                      <a:blip r:embed="rId7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角丸四角形 15"/>
                    <p:cNvSpPr/>
                    <p:nvPr/>
                  </p:nvSpPr>
                  <p:spPr>
                    <a:xfrm>
                      <a:off x="2699662" y="6021288"/>
                      <a:ext cx="1224266" cy="576064"/>
                    </a:xfrm>
                    <a:prstGeom prst="round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sz="28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𝑦</m:t>
                            </m:r>
                          </m:oMath>
                        </m:oMathPara>
                      </a14:m>
                      <a:endParaRPr kumimoji="1" lang="ja-JP" altLang="en-US" sz="2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角丸四角形 1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9662" y="6021288"/>
                      <a:ext cx="1224266" cy="576064"/>
                    </a:xfrm>
                    <a:prstGeom prst="roundRect">
                      <a:avLst/>
                    </a:prstGeom>
                    <a:blipFill rotWithShape="1">
                      <a:blip r:embed="rId8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角丸四角形吹き出し 19"/>
              <p:cNvSpPr/>
              <p:nvPr/>
            </p:nvSpPr>
            <p:spPr>
              <a:xfrm>
                <a:off x="5220072" y="5740674"/>
                <a:ext cx="2448078" cy="906477"/>
              </a:xfrm>
              <a:prstGeom prst="wedgeRoundRectCallout">
                <a:avLst>
                  <a:gd name="adj1" fmla="val 75406"/>
                  <a:gd name="adj2" fmla="val -38374"/>
                  <a:gd name="adj3" fmla="val 16667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m:t>𝑥</m:t>
                    </m:r>
                  </m:oMath>
                </a14:m>
                <a:r>
                  <a:rPr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の取り得る値は</a:t>
                </a:r>
                <a:br>
                  <a:rPr lang="en-US" altLang="ja-JP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</a:br>
                <a:r>
                  <a:rPr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－∞から∞</a:t>
                </a:r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0" name="角丸四角形吹き出し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5740674"/>
                <a:ext cx="2448078" cy="906477"/>
              </a:xfrm>
              <a:prstGeom prst="wedgeRoundRectCallout">
                <a:avLst>
                  <a:gd name="adj1" fmla="val 75406"/>
                  <a:gd name="adj2" fmla="val -38374"/>
                  <a:gd name="adj3" fmla="val 16667"/>
                </a:avLst>
              </a:prstGeom>
              <a:blipFill rotWithShape="1">
                <a:blip r:embed="rId9"/>
                <a:stretch>
                  <a:fillRect b="-67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角丸四角形吹き出し 20"/>
              <p:cNvSpPr/>
              <p:nvPr/>
            </p:nvSpPr>
            <p:spPr>
              <a:xfrm>
                <a:off x="4967914" y="1369356"/>
                <a:ext cx="2448078" cy="906477"/>
              </a:xfrm>
              <a:prstGeom prst="wedgeRoundRectCallout">
                <a:avLst>
                  <a:gd name="adj1" fmla="val -52739"/>
                  <a:gd name="adj2" fmla="val 178893"/>
                  <a:gd name="adj3" fmla="val 16667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この線が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m:t>𝑓</m:t>
                    </m:r>
                    <m:d>
                      <m:d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2000" b="0" i="1" smtClean="0"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𝑥</m:t>
                        </m:r>
                      </m:e>
                    </m:d>
                  </m:oMath>
                </a14:m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1" name="角丸四角形吹き出し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914" y="1369356"/>
                <a:ext cx="2448078" cy="906477"/>
              </a:xfrm>
              <a:prstGeom prst="wedgeRoundRectCallout">
                <a:avLst>
                  <a:gd name="adj1" fmla="val -52739"/>
                  <a:gd name="adj2" fmla="val 178893"/>
                  <a:gd name="adj3" fmla="val 16667"/>
                </a:avLst>
              </a:prstGeom>
              <a:blipFill rotWithShape="1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8482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ja-JP" altLang="en-US" dirty="0"/>
                  <a:t>確率密度分布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ja-JP" altLang="en-US" dirty="0"/>
                  <a:t>と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kumimoji="1" lang="ja-JP" altLang="en-US" dirty="0"/>
                  <a:t>軸の間の面積は</a:t>
                </a:r>
                <a:r>
                  <a:rPr kumimoji="1" lang="en-US" altLang="ja-JP" dirty="0"/>
                  <a:t>1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2632" b="-210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2019/10/23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#05</a:t>
            </a:r>
            <a:endParaRPr kumimoji="1" lang="ja-JP" alt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000" y="2494273"/>
            <a:ext cx="6480000" cy="3238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グループ化 6"/>
          <p:cNvGrpSpPr/>
          <p:nvPr/>
        </p:nvGrpSpPr>
        <p:grpSpPr>
          <a:xfrm>
            <a:off x="786724" y="836712"/>
            <a:ext cx="8465796" cy="5191994"/>
            <a:chOff x="318737" y="1505817"/>
            <a:chExt cx="8465796" cy="5191994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1043479" y="2060848"/>
              <a:ext cx="6912897" cy="4104456"/>
              <a:chOff x="1043479" y="2060848"/>
              <a:chExt cx="6912897" cy="4104456"/>
            </a:xfrm>
          </p:grpSpPr>
          <p:cxnSp>
            <p:nvCxnSpPr>
              <p:cNvPr id="9" name="直線矢印コネクタ 8"/>
              <p:cNvCxnSpPr/>
              <p:nvPr/>
            </p:nvCxnSpPr>
            <p:spPr>
              <a:xfrm flipV="1">
                <a:off x="1043479" y="2060848"/>
                <a:ext cx="0" cy="4104456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矢印コネクタ 9"/>
              <p:cNvCxnSpPr/>
              <p:nvPr/>
            </p:nvCxnSpPr>
            <p:spPr>
              <a:xfrm>
                <a:off x="1043479" y="6165304"/>
                <a:ext cx="691289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グループ化 11"/>
            <p:cNvGrpSpPr/>
            <p:nvPr/>
          </p:nvGrpSpPr>
          <p:grpSpPr>
            <a:xfrm>
              <a:off x="318737" y="1505817"/>
              <a:ext cx="8465796" cy="5191994"/>
              <a:chOff x="318737" y="1505817"/>
              <a:chExt cx="8465796" cy="5191994"/>
            </a:xfrm>
          </p:grpSpPr>
          <p:grpSp>
            <p:nvGrpSpPr>
              <p:cNvPr id="14" name="グループ化 13"/>
              <p:cNvGrpSpPr/>
              <p:nvPr/>
            </p:nvGrpSpPr>
            <p:grpSpPr>
              <a:xfrm>
                <a:off x="431346" y="1505817"/>
                <a:ext cx="8029086" cy="4875511"/>
                <a:chOff x="431346" y="1505817"/>
                <a:chExt cx="8029086" cy="487551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角丸四角形 18"/>
                    <p:cNvSpPr/>
                    <p:nvPr/>
                  </p:nvSpPr>
                  <p:spPr>
                    <a:xfrm>
                      <a:off x="7884368" y="5805264"/>
                      <a:ext cx="576064" cy="576064"/>
                    </a:xfrm>
                    <a:prstGeom prst="round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oMath>
                        </m:oMathPara>
                      </a14:m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角丸四角形 1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84368" y="5805264"/>
                      <a:ext cx="576064" cy="576064"/>
                    </a:xfrm>
                    <a:prstGeom prst="roundRect">
                      <a:avLst/>
                    </a:prstGeom>
                    <a:blipFill rotWithShape="1">
                      <a:blip r:embed="rId4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角丸四角形 19"/>
                    <p:cNvSpPr/>
                    <p:nvPr/>
                  </p:nvSpPr>
                  <p:spPr>
                    <a:xfrm>
                      <a:off x="431346" y="1505817"/>
                      <a:ext cx="1224266" cy="576064"/>
                    </a:xfrm>
                    <a:prstGeom prst="round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kumimoji="1" lang="en-US" altLang="ja-JP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3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" name="角丸四角形 1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1346" y="1505817"/>
                      <a:ext cx="1224266" cy="576064"/>
                    </a:xfrm>
                    <a:prstGeom prst="roundRect">
                      <a:avLst/>
                    </a:prstGeom>
                    <a:blipFill rotWithShape="1">
                      <a:blip r:embed="rId5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5" name="グループ化 14"/>
              <p:cNvGrpSpPr/>
              <p:nvPr/>
            </p:nvGrpSpPr>
            <p:grpSpPr>
              <a:xfrm>
                <a:off x="318737" y="6121747"/>
                <a:ext cx="8465796" cy="576064"/>
                <a:chOff x="318737" y="6121747"/>
                <a:chExt cx="8465796" cy="57606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角丸四角形 15"/>
                    <p:cNvSpPr/>
                    <p:nvPr/>
                  </p:nvSpPr>
                  <p:spPr>
                    <a:xfrm>
                      <a:off x="318737" y="6121747"/>
                      <a:ext cx="1224266" cy="576064"/>
                    </a:xfrm>
                    <a:prstGeom prst="round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sz="28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−∞</m:t>
                            </m:r>
                          </m:oMath>
                        </m:oMathPara>
                      </a14:m>
                      <a:endParaRPr kumimoji="1" lang="ja-JP" altLang="en-US" sz="2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角丸四角形 1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737" y="6121747"/>
                      <a:ext cx="1224266" cy="576064"/>
                    </a:xfrm>
                    <a:prstGeom prst="roundRect">
                      <a:avLst/>
                    </a:prstGeom>
                    <a:blipFill rotWithShape="1">
                      <a:blip r:embed="rId6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角丸四角形 16"/>
                    <p:cNvSpPr/>
                    <p:nvPr/>
                  </p:nvSpPr>
                  <p:spPr>
                    <a:xfrm>
                      <a:off x="7560267" y="6121747"/>
                      <a:ext cx="1224266" cy="576064"/>
                    </a:xfrm>
                    <a:prstGeom prst="round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sz="28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+∞</m:t>
                            </m:r>
                          </m:oMath>
                        </m:oMathPara>
                      </a14:m>
                      <a:endParaRPr kumimoji="1" lang="ja-JP" altLang="en-US" sz="2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" name="角丸四角形 1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60267" y="6121747"/>
                      <a:ext cx="1224266" cy="576064"/>
                    </a:xfrm>
                    <a:prstGeom prst="roundRect">
                      <a:avLst/>
                    </a:prstGeom>
                    <a:blipFill rotWithShape="1">
                      <a:blip r:embed="rId7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22" name="グループ化 21"/>
          <p:cNvGrpSpPr/>
          <p:nvPr/>
        </p:nvGrpSpPr>
        <p:grpSpPr>
          <a:xfrm>
            <a:off x="2339752" y="1023109"/>
            <a:ext cx="3096344" cy="4278099"/>
            <a:chOff x="1857153" y="1577825"/>
            <a:chExt cx="3096344" cy="42780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フローチャート : 代替処理 22"/>
                <p:cNvSpPr/>
                <p:nvPr/>
              </p:nvSpPr>
              <p:spPr>
                <a:xfrm>
                  <a:off x="1857153" y="1577825"/>
                  <a:ext cx="3096344" cy="1008112"/>
                </a:xfrm>
                <a:prstGeom prst="flowChartAlternateProcess">
                  <a:avLst/>
                </a:prstGeom>
                <a:solidFill>
                  <a:schemeClr val="bg1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limLoc m:val="undOvr"/>
                            <m:ctrlPr>
                              <a:rPr kumimoji="1" lang="en-US" altLang="ja-JP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kumimoji="1" lang="en-US" altLang="ja-JP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kumimoji="1" lang="en-US" altLang="ja-JP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∞</m:t>
                            </m:r>
                          </m:sub>
                          <m:sup>
                            <m:r>
                              <a:rPr kumimoji="1" lang="en-US" altLang="ja-JP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+∞</m:t>
                            </m:r>
                          </m:sup>
                          <m:e>
                            <m:r>
                              <a:rPr kumimoji="1" lang="en-US" altLang="ja-JP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kumimoji="1" lang="en-US" altLang="ja-JP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20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kumimoji="1" lang="en-US" altLang="ja-JP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𝑑𝑥</m:t>
                            </m:r>
                          </m:e>
                        </m:nary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=1</m:t>
                        </m:r>
                      </m:oMath>
                    </m:oMathPara>
                  </a14:m>
                  <a:endParaRPr kumimoji="1" lang="ja-JP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フローチャート : 代替処理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7153" y="1577825"/>
                  <a:ext cx="3096344" cy="1008112"/>
                </a:xfrm>
                <a:prstGeom prst="flowChartAlternateProcess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 w="3810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線矢印コネクタ 23"/>
            <p:cNvCxnSpPr/>
            <p:nvPr/>
          </p:nvCxnSpPr>
          <p:spPr>
            <a:xfrm>
              <a:off x="2699662" y="2585937"/>
              <a:ext cx="0" cy="326998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角丸四角形吹き出し 25"/>
          <p:cNvSpPr/>
          <p:nvPr/>
        </p:nvSpPr>
        <p:spPr>
          <a:xfrm>
            <a:off x="5940152" y="1124744"/>
            <a:ext cx="2700235" cy="906477"/>
          </a:xfrm>
          <a:prstGeom prst="wedgeRoundRectCallout">
            <a:avLst>
              <a:gd name="adj1" fmla="val -70326"/>
              <a:gd name="adj2" fmla="val 6631"/>
              <a:gd name="adj3" fmla="val 16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確率の合計は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6239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kumimoji="1" lang="ja-JP" altLang="en-US" dirty="0"/>
                  <a:t>が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kumimoji="1" lang="ja-JP" altLang="en-US" dirty="0"/>
                  <a:t>のときの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ja-JP" altLang="en-US" dirty="0"/>
                  <a:t>と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kumimoji="1" lang="ja-JP" altLang="en-US" dirty="0"/>
                  <a:t>軸で囲まれた部分の面積</a:t>
                </a:r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2632" b="-210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2019/10/23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#05</a:t>
            </a:r>
            <a:endParaRPr kumimoji="1" lang="ja-JP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000" y="2494273"/>
            <a:ext cx="6480000" cy="3238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8" name="グループ化 17"/>
          <p:cNvGrpSpPr/>
          <p:nvPr/>
        </p:nvGrpSpPr>
        <p:grpSpPr>
          <a:xfrm>
            <a:off x="786724" y="836712"/>
            <a:ext cx="8465796" cy="5191994"/>
            <a:chOff x="318737" y="1505817"/>
            <a:chExt cx="8465796" cy="5191994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1043479" y="2060848"/>
              <a:ext cx="6912897" cy="4104456"/>
              <a:chOff x="1043479" y="2060848"/>
              <a:chExt cx="6912897" cy="4104456"/>
            </a:xfrm>
          </p:grpSpPr>
          <p:cxnSp>
            <p:nvCxnSpPr>
              <p:cNvPr id="9" name="直線矢印コネクタ 8"/>
              <p:cNvCxnSpPr/>
              <p:nvPr/>
            </p:nvCxnSpPr>
            <p:spPr>
              <a:xfrm flipV="1">
                <a:off x="1043479" y="2060848"/>
                <a:ext cx="0" cy="4104456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矢印コネクタ 9"/>
              <p:cNvCxnSpPr/>
              <p:nvPr/>
            </p:nvCxnSpPr>
            <p:spPr>
              <a:xfrm>
                <a:off x="1043479" y="6165304"/>
                <a:ext cx="691289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グループ化 16"/>
            <p:cNvGrpSpPr/>
            <p:nvPr/>
          </p:nvGrpSpPr>
          <p:grpSpPr>
            <a:xfrm>
              <a:off x="318737" y="1505817"/>
              <a:ext cx="8465796" cy="5191994"/>
              <a:chOff x="318737" y="1505817"/>
              <a:chExt cx="8465796" cy="5191994"/>
            </a:xfrm>
          </p:grpSpPr>
          <p:grpSp>
            <p:nvGrpSpPr>
              <p:cNvPr id="11" name="グループ化 10"/>
              <p:cNvGrpSpPr/>
              <p:nvPr/>
            </p:nvGrpSpPr>
            <p:grpSpPr>
              <a:xfrm>
                <a:off x="431346" y="1505817"/>
                <a:ext cx="8029086" cy="4875511"/>
                <a:chOff x="431346" y="1505817"/>
                <a:chExt cx="8029086" cy="487551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角丸四角形 6"/>
                    <p:cNvSpPr/>
                    <p:nvPr/>
                  </p:nvSpPr>
                  <p:spPr>
                    <a:xfrm>
                      <a:off x="7884368" y="5805264"/>
                      <a:ext cx="576064" cy="576064"/>
                    </a:xfrm>
                    <a:prstGeom prst="round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oMath>
                        </m:oMathPara>
                      </a14:m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" name="角丸四角形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84368" y="5805264"/>
                      <a:ext cx="576064" cy="576064"/>
                    </a:xfrm>
                    <a:prstGeom prst="roundRect">
                      <a:avLst/>
                    </a:prstGeom>
                    <a:blipFill rotWithShape="1">
                      <a:blip r:embed="rId4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角丸四角形 11"/>
                    <p:cNvSpPr/>
                    <p:nvPr/>
                  </p:nvSpPr>
                  <p:spPr>
                    <a:xfrm>
                      <a:off x="431346" y="1505817"/>
                      <a:ext cx="1224266" cy="576064"/>
                    </a:xfrm>
                    <a:prstGeom prst="round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kumimoji="1" lang="en-US" altLang="ja-JP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3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" name="角丸四角形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1346" y="1505817"/>
                      <a:ext cx="1224266" cy="576064"/>
                    </a:xfrm>
                    <a:prstGeom prst="roundRect">
                      <a:avLst/>
                    </a:prstGeom>
                    <a:blipFill rotWithShape="1">
                      <a:blip r:embed="rId5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" name="グループ化 12"/>
              <p:cNvGrpSpPr/>
              <p:nvPr/>
            </p:nvGrpSpPr>
            <p:grpSpPr>
              <a:xfrm>
                <a:off x="318737" y="6021288"/>
                <a:ext cx="8465796" cy="676523"/>
                <a:chOff x="318737" y="6021288"/>
                <a:chExt cx="8465796" cy="67652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角丸四角形 13"/>
                    <p:cNvSpPr/>
                    <p:nvPr/>
                  </p:nvSpPr>
                  <p:spPr>
                    <a:xfrm>
                      <a:off x="318737" y="6121747"/>
                      <a:ext cx="1224266" cy="576064"/>
                    </a:xfrm>
                    <a:prstGeom prst="round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sz="28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−∞</m:t>
                            </m:r>
                          </m:oMath>
                        </m:oMathPara>
                      </a14:m>
                      <a:endParaRPr kumimoji="1" lang="ja-JP" altLang="en-US" sz="2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角丸四角形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737" y="6121747"/>
                      <a:ext cx="1224266" cy="576064"/>
                    </a:xfrm>
                    <a:prstGeom prst="roundRect">
                      <a:avLst/>
                    </a:prstGeom>
                    <a:blipFill rotWithShape="1">
                      <a:blip r:embed="rId6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角丸四角形 14"/>
                    <p:cNvSpPr/>
                    <p:nvPr/>
                  </p:nvSpPr>
                  <p:spPr>
                    <a:xfrm>
                      <a:off x="7560267" y="6121747"/>
                      <a:ext cx="1224266" cy="576064"/>
                    </a:xfrm>
                    <a:prstGeom prst="round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sz="28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+∞</m:t>
                            </m:r>
                          </m:oMath>
                        </m:oMathPara>
                      </a14:m>
                      <a:endParaRPr kumimoji="1" lang="ja-JP" altLang="en-US" sz="2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5" name="角丸四角形 1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60267" y="6121747"/>
                      <a:ext cx="1224266" cy="576064"/>
                    </a:xfrm>
                    <a:prstGeom prst="roundRect">
                      <a:avLst/>
                    </a:prstGeom>
                    <a:blipFill rotWithShape="1">
                      <a:blip r:embed="rId7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角丸四角形 15"/>
                    <p:cNvSpPr/>
                    <p:nvPr/>
                  </p:nvSpPr>
                  <p:spPr>
                    <a:xfrm>
                      <a:off x="2699662" y="6021288"/>
                      <a:ext cx="1224266" cy="576064"/>
                    </a:xfrm>
                    <a:prstGeom prst="round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sz="28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𝑦</m:t>
                            </m:r>
                          </m:oMath>
                        </m:oMathPara>
                      </a14:m>
                      <a:endParaRPr kumimoji="1" lang="ja-JP" altLang="en-US" sz="2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角丸四角形 1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9662" y="6021288"/>
                      <a:ext cx="1224266" cy="576064"/>
                    </a:xfrm>
                    <a:prstGeom prst="roundRect">
                      <a:avLst/>
                    </a:prstGeom>
                    <a:blipFill rotWithShape="1">
                      <a:blip r:embed="rId8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23" name="グループ化 22"/>
          <p:cNvGrpSpPr/>
          <p:nvPr/>
        </p:nvGrpSpPr>
        <p:grpSpPr>
          <a:xfrm>
            <a:off x="2231610" y="1177510"/>
            <a:ext cx="3096344" cy="4167255"/>
            <a:chOff x="1857153" y="1577825"/>
            <a:chExt cx="3096344" cy="41672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フローチャート : 代替処理 18"/>
                <p:cNvSpPr/>
                <p:nvPr/>
              </p:nvSpPr>
              <p:spPr>
                <a:xfrm>
                  <a:off x="1857153" y="1577825"/>
                  <a:ext cx="3096344" cy="1008112"/>
                </a:xfrm>
                <a:prstGeom prst="flowChartAlternateProcess">
                  <a:avLst/>
                </a:prstGeom>
                <a:solidFill>
                  <a:schemeClr val="bg1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𝐹</m:t>
                        </m:r>
                        <m:d>
                          <m:dPr>
                            <m:ctrlPr>
                              <a:rPr kumimoji="1" lang="en-US" altLang="ja-JP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=</m:t>
                        </m:r>
                        <m:nary>
                          <m:naryPr>
                            <m:limLoc m:val="undOvr"/>
                            <m:ctrlPr>
                              <a:rPr kumimoji="1" lang="en-US" altLang="ja-JP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kumimoji="1" lang="en-US" altLang="ja-JP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kumimoji="1" lang="en-US" altLang="ja-JP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∞</m:t>
                            </m:r>
                          </m:sub>
                          <m:sup>
                            <m:r>
                              <a:rPr kumimoji="1" lang="en-US" altLang="ja-JP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𝑦</m:t>
                            </m:r>
                          </m:sup>
                          <m:e>
                            <m:r>
                              <a:rPr kumimoji="1" lang="en-US" altLang="ja-JP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kumimoji="1" lang="en-US" altLang="ja-JP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20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kumimoji="1" lang="en-US" altLang="ja-JP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𝑑𝑥</m:t>
                            </m:r>
                          </m:e>
                        </m:nary>
                      </m:oMath>
                    </m:oMathPara>
                  </a14:m>
                  <a:endParaRPr kumimoji="1" lang="ja-JP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フローチャート : 代替処理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7153" y="1577825"/>
                  <a:ext cx="3096344" cy="1008112"/>
                </a:xfrm>
                <a:prstGeom prst="flowChartAlternateProcess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 w="3810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線矢印コネクタ 20"/>
            <p:cNvCxnSpPr/>
            <p:nvPr/>
          </p:nvCxnSpPr>
          <p:spPr>
            <a:xfrm>
              <a:off x="2699662" y="2585937"/>
              <a:ext cx="0" cy="315914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1494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分布関数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2632" b="-210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2019/10/23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#05</a:t>
            </a:r>
            <a:endParaRPr kumimoji="1" lang="ja-JP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399855"/>
            <a:ext cx="6480000" cy="3780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56" name="グループ化 2055"/>
          <p:cNvGrpSpPr/>
          <p:nvPr/>
        </p:nvGrpSpPr>
        <p:grpSpPr>
          <a:xfrm>
            <a:off x="251520" y="1268760"/>
            <a:ext cx="8424936" cy="5091535"/>
            <a:chOff x="35496" y="1505817"/>
            <a:chExt cx="8424936" cy="5091535"/>
          </a:xfrm>
        </p:grpSpPr>
        <p:grpSp>
          <p:nvGrpSpPr>
            <p:cNvPr id="2054" name="グループ化 2053"/>
            <p:cNvGrpSpPr/>
            <p:nvPr/>
          </p:nvGrpSpPr>
          <p:grpSpPr>
            <a:xfrm>
              <a:off x="35496" y="1505817"/>
              <a:ext cx="8424936" cy="5091535"/>
              <a:chOff x="35496" y="1505817"/>
              <a:chExt cx="8424936" cy="5091535"/>
            </a:xfrm>
          </p:grpSpPr>
          <p:grpSp>
            <p:nvGrpSpPr>
              <p:cNvPr id="23" name="グループ化 22"/>
              <p:cNvGrpSpPr/>
              <p:nvPr/>
            </p:nvGrpSpPr>
            <p:grpSpPr>
              <a:xfrm>
                <a:off x="179512" y="1505817"/>
                <a:ext cx="8280920" cy="5091535"/>
                <a:chOff x="179512" y="1505817"/>
                <a:chExt cx="8280920" cy="5091535"/>
              </a:xfrm>
            </p:grpSpPr>
            <p:grpSp>
              <p:nvGrpSpPr>
                <p:cNvPr id="24" name="グループ化 23"/>
                <p:cNvGrpSpPr/>
                <p:nvPr/>
              </p:nvGrpSpPr>
              <p:grpSpPr>
                <a:xfrm>
                  <a:off x="1043479" y="2060848"/>
                  <a:ext cx="6912897" cy="4104456"/>
                  <a:chOff x="1043479" y="2060848"/>
                  <a:chExt cx="6912897" cy="4104456"/>
                </a:xfrm>
              </p:grpSpPr>
              <p:cxnSp>
                <p:nvCxnSpPr>
                  <p:cNvPr id="33" name="直線矢印コネクタ 32"/>
                  <p:cNvCxnSpPr/>
                  <p:nvPr/>
                </p:nvCxnSpPr>
                <p:spPr>
                  <a:xfrm flipV="1">
                    <a:off x="1043479" y="2060848"/>
                    <a:ext cx="0" cy="4104456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直線矢印コネクタ 33"/>
                  <p:cNvCxnSpPr/>
                  <p:nvPr/>
                </p:nvCxnSpPr>
                <p:spPr>
                  <a:xfrm>
                    <a:off x="1043479" y="6165304"/>
                    <a:ext cx="6912897" cy="0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" name="グループ化 24"/>
                <p:cNvGrpSpPr/>
                <p:nvPr/>
              </p:nvGrpSpPr>
              <p:grpSpPr>
                <a:xfrm>
                  <a:off x="179512" y="1505817"/>
                  <a:ext cx="8280920" cy="5091535"/>
                  <a:chOff x="179512" y="1505817"/>
                  <a:chExt cx="8280920" cy="5091535"/>
                </a:xfrm>
              </p:grpSpPr>
              <p:grpSp>
                <p:nvGrpSpPr>
                  <p:cNvPr id="26" name="グループ化 25"/>
                  <p:cNvGrpSpPr/>
                  <p:nvPr/>
                </p:nvGrpSpPr>
                <p:grpSpPr>
                  <a:xfrm>
                    <a:off x="431346" y="1505817"/>
                    <a:ext cx="8029086" cy="4875511"/>
                    <a:chOff x="431346" y="1505817"/>
                    <a:chExt cx="8029086" cy="4875511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1" name="角丸四角形 30"/>
                        <p:cNvSpPr/>
                        <p:nvPr/>
                      </p:nvSpPr>
                      <p:spPr>
                        <a:xfrm>
                          <a:off x="7884368" y="5805264"/>
                          <a:ext cx="576064" cy="576064"/>
                        </a:xfrm>
                        <a:prstGeom prst="round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3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kumimoji="1" lang="ja-JP" altLang="en-US" sz="32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1" name="角丸四角形 30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884368" y="5805264"/>
                          <a:ext cx="576064" cy="576064"/>
                        </a:xfrm>
                        <a:prstGeom prst="roundRect">
                          <a:avLst/>
                        </a:prstGeom>
                        <a:blipFill rotWithShape="1">
                          <a:blip r:embed="rId4"/>
                          <a:stretch>
                            <a:fillRect/>
                          </a:stretch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ja-JP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2" name="角丸四角形 31"/>
                        <p:cNvSpPr/>
                        <p:nvPr/>
                      </p:nvSpPr>
                      <p:spPr>
                        <a:xfrm>
                          <a:off x="431346" y="1505817"/>
                          <a:ext cx="1224266" cy="576064"/>
                        </a:xfrm>
                        <a:prstGeom prst="round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3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kumimoji="1" lang="en-US" altLang="ja-JP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 sz="32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2" name="角丸四角形 31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31346" y="1505817"/>
                          <a:ext cx="1224266" cy="576064"/>
                        </a:xfrm>
                        <a:prstGeom prst="roundRect">
                          <a:avLst/>
                        </a:prstGeom>
                        <a:blipFill rotWithShape="1">
                          <a:blip r:embed="rId5"/>
                          <a:stretch>
                            <a:fillRect/>
                          </a:stretch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ja-JP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27" name="グループ化 26"/>
                  <p:cNvGrpSpPr/>
                  <p:nvPr/>
                </p:nvGrpSpPr>
                <p:grpSpPr>
                  <a:xfrm>
                    <a:off x="179512" y="5877272"/>
                    <a:ext cx="3744416" cy="720080"/>
                    <a:chOff x="179512" y="5877272"/>
                    <a:chExt cx="3744416" cy="720080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8" name="角丸四角形 27"/>
                        <p:cNvSpPr/>
                        <p:nvPr/>
                      </p:nvSpPr>
                      <p:spPr>
                        <a:xfrm>
                          <a:off x="179512" y="5877272"/>
                          <a:ext cx="1224266" cy="576064"/>
                        </a:xfrm>
                        <a:prstGeom prst="round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0.0</m:t>
                                </m:r>
                              </m:oMath>
                            </m:oMathPara>
                          </a14:m>
                          <a:endParaRPr kumimoji="1" lang="ja-JP" altLang="en-US" sz="28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8" name="角丸四角形 2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79512" y="5877272"/>
                          <a:ext cx="1224266" cy="576064"/>
                        </a:xfrm>
                        <a:prstGeom prst="roundRect">
                          <a:avLst/>
                        </a:prstGeom>
                        <a:blipFill rotWithShape="1">
                          <a:blip r:embed="rId6"/>
                          <a:stretch>
                            <a:fillRect/>
                          </a:stretch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ja-JP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0" name="角丸四角形 29"/>
                        <p:cNvSpPr/>
                        <p:nvPr/>
                      </p:nvSpPr>
                      <p:spPr>
                        <a:xfrm>
                          <a:off x="2699662" y="6021288"/>
                          <a:ext cx="1224266" cy="576064"/>
                        </a:xfrm>
                        <a:prstGeom prst="round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kumimoji="1" lang="ja-JP" altLang="en-US" sz="28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0" name="角丸四角形 29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99662" y="6021288"/>
                          <a:ext cx="1224266" cy="576064"/>
                        </a:xfrm>
                        <a:prstGeom prst="roundRect">
                          <a:avLst/>
                        </a:prstGeom>
                        <a:blipFill rotWithShape="1">
                          <a:blip r:embed="rId7"/>
                          <a:stretch>
                            <a:fillRect/>
                          </a:stretch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ja-JP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角丸四角形 34"/>
                  <p:cNvSpPr/>
                  <p:nvPr/>
                </p:nvSpPr>
                <p:spPr>
                  <a:xfrm>
                    <a:off x="179512" y="2564904"/>
                    <a:ext cx="1224266" cy="576064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1.0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角丸四角形 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512" y="2564904"/>
                    <a:ext cx="1224266" cy="576064"/>
                  </a:xfrm>
                  <a:prstGeom prst="round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角丸四角形 35"/>
                  <p:cNvSpPr/>
                  <p:nvPr/>
                </p:nvSpPr>
                <p:spPr>
                  <a:xfrm>
                    <a:off x="35496" y="5301208"/>
                    <a:ext cx="1224266" cy="576064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𝐹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oMath>
                      </m:oMathPara>
                    </a14:m>
                    <a:endParaRPr kumimoji="1" lang="ja-JP" altLang="en-US" sz="2800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角丸四角形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496" y="5301208"/>
                    <a:ext cx="1224266" cy="576064"/>
                  </a:xfrm>
                  <a:prstGeom prst="round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55" name="グループ化 2054"/>
            <p:cNvGrpSpPr/>
            <p:nvPr/>
          </p:nvGrpSpPr>
          <p:grpSpPr>
            <a:xfrm>
              <a:off x="1043479" y="5661248"/>
              <a:ext cx="2268317" cy="504056"/>
              <a:chOff x="1043479" y="5661248"/>
              <a:chExt cx="2268317" cy="504056"/>
            </a:xfrm>
          </p:grpSpPr>
          <p:cxnSp>
            <p:nvCxnSpPr>
              <p:cNvPr id="2048" name="直線コネクタ 2047"/>
              <p:cNvCxnSpPr/>
              <p:nvPr/>
            </p:nvCxnSpPr>
            <p:spPr>
              <a:xfrm flipH="1">
                <a:off x="1043479" y="5661248"/>
                <a:ext cx="2268317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/>
              <p:cNvCxnSpPr/>
              <p:nvPr/>
            </p:nvCxnSpPr>
            <p:spPr>
              <a:xfrm>
                <a:off x="3311796" y="5661248"/>
                <a:ext cx="0" cy="504056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角丸四角形吹き出し 28"/>
          <p:cNvSpPr/>
          <p:nvPr/>
        </p:nvSpPr>
        <p:spPr>
          <a:xfrm>
            <a:off x="2946943" y="938347"/>
            <a:ext cx="2700235" cy="906477"/>
          </a:xfrm>
          <a:prstGeom prst="wedgeRoundRectCallout">
            <a:avLst>
              <a:gd name="adj1" fmla="val -112525"/>
              <a:gd name="adj2" fmla="val 450477"/>
              <a:gd name="adj3" fmla="val 16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前頁の面積の値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5207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色部分の面積　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𝛼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&lt;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𝑋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&lt;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𝛽</m:t>
                            </m:r>
                          </m:e>
                        </m:d>
                      </m:e>
                    </m:func>
                  </m:oMath>
                </a14:m>
                <a:r>
                  <a:rPr kumimoji="1" lang="ja-JP" altLang="en-US" dirty="0"/>
                  <a:t>　の求め方</a:t>
                </a:r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2632" b="-210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2019/10/23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#05</a:t>
            </a:r>
            <a:endParaRPr kumimoji="1" lang="ja-JP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000" y="2494273"/>
            <a:ext cx="6480000" cy="3238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" name="グループ化 19"/>
          <p:cNvGrpSpPr/>
          <p:nvPr/>
        </p:nvGrpSpPr>
        <p:grpSpPr>
          <a:xfrm>
            <a:off x="786724" y="836712"/>
            <a:ext cx="8465796" cy="5191994"/>
            <a:chOff x="318737" y="1505817"/>
            <a:chExt cx="8465796" cy="5191994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1043479" y="2060848"/>
              <a:ext cx="6912897" cy="4104456"/>
              <a:chOff x="1043479" y="2060848"/>
              <a:chExt cx="6912897" cy="4104456"/>
            </a:xfrm>
          </p:grpSpPr>
          <p:cxnSp>
            <p:nvCxnSpPr>
              <p:cNvPr id="9" name="直線矢印コネクタ 8"/>
              <p:cNvCxnSpPr/>
              <p:nvPr/>
            </p:nvCxnSpPr>
            <p:spPr>
              <a:xfrm flipV="1">
                <a:off x="1043479" y="2060848"/>
                <a:ext cx="0" cy="4104456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矢印コネクタ 9"/>
              <p:cNvCxnSpPr/>
              <p:nvPr/>
            </p:nvCxnSpPr>
            <p:spPr>
              <a:xfrm>
                <a:off x="1043479" y="6165304"/>
                <a:ext cx="691289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グループ化 6"/>
            <p:cNvGrpSpPr/>
            <p:nvPr/>
          </p:nvGrpSpPr>
          <p:grpSpPr>
            <a:xfrm>
              <a:off x="318737" y="1505817"/>
              <a:ext cx="8465796" cy="5191994"/>
              <a:chOff x="318737" y="1505817"/>
              <a:chExt cx="8465796" cy="5191994"/>
            </a:xfrm>
          </p:grpSpPr>
          <p:grpSp>
            <p:nvGrpSpPr>
              <p:cNvPr id="11" name="グループ化 10"/>
              <p:cNvGrpSpPr/>
              <p:nvPr/>
            </p:nvGrpSpPr>
            <p:grpSpPr>
              <a:xfrm>
                <a:off x="318737" y="1505817"/>
                <a:ext cx="8465796" cy="5191994"/>
                <a:chOff x="318737" y="1505817"/>
                <a:chExt cx="8465796" cy="5191994"/>
              </a:xfrm>
            </p:grpSpPr>
            <p:grpSp>
              <p:nvGrpSpPr>
                <p:cNvPr id="12" name="グループ化 11"/>
                <p:cNvGrpSpPr/>
                <p:nvPr/>
              </p:nvGrpSpPr>
              <p:grpSpPr>
                <a:xfrm>
                  <a:off x="431346" y="1505817"/>
                  <a:ext cx="8029086" cy="4875511"/>
                  <a:chOff x="431346" y="1505817"/>
                  <a:chExt cx="8029086" cy="487551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角丸四角形 16"/>
                      <p:cNvSpPr/>
                      <p:nvPr/>
                    </p:nvSpPr>
                    <p:spPr>
                      <a:xfrm>
                        <a:off x="7884368" y="5805264"/>
                        <a:ext cx="576064" cy="576064"/>
                      </a:xfrm>
                      <a:prstGeom prst="round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sz="3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kumimoji="1" lang="ja-JP" altLang="en-US" sz="3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7" name="角丸四角形 1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84368" y="5805264"/>
                        <a:ext cx="576064" cy="576064"/>
                      </a:xfrm>
                      <a:prstGeom prst="roundRect">
                        <a:avLst/>
                      </a:prstGeom>
                      <a:blipFill rotWithShape="1">
                        <a:blip r:embed="rId4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角丸四角形 17"/>
                      <p:cNvSpPr/>
                      <p:nvPr/>
                    </p:nvSpPr>
                    <p:spPr>
                      <a:xfrm>
                        <a:off x="431346" y="1505817"/>
                        <a:ext cx="1224266" cy="576064"/>
                      </a:xfrm>
                      <a:prstGeom prst="round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sz="3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kumimoji="1" lang="en-US" altLang="ja-JP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3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ja-JP" altLang="en-US" sz="3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角丸四角形 1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1346" y="1505817"/>
                        <a:ext cx="1224266" cy="576064"/>
                      </a:xfrm>
                      <a:prstGeom prst="roundRect">
                        <a:avLst/>
                      </a:prstGeom>
                      <a:blipFill rotWithShape="1">
                        <a:blip r:embed="rId5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3" name="グループ化 12"/>
                <p:cNvGrpSpPr/>
                <p:nvPr/>
              </p:nvGrpSpPr>
              <p:grpSpPr>
                <a:xfrm>
                  <a:off x="318737" y="6021288"/>
                  <a:ext cx="8465796" cy="676523"/>
                  <a:chOff x="318737" y="6021288"/>
                  <a:chExt cx="8465796" cy="67652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" name="角丸四角形 13"/>
                      <p:cNvSpPr/>
                      <p:nvPr/>
                    </p:nvSpPr>
                    <p:spPr>
                      <a:xfrm>
                        <a:off x="318737" y="6121747"/>
                        <a:ext cx="1224266" cy="576064"/>
                      </a:xfrm>
                      <a:prstGeom prst="round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−∞</m:t>
                              </m:r>
                            </m:oMath>
                          </m:oMathPara>
                        </a14:m>
                        <a:endParaRPr kumimoji="1" lang="ja-JP" altLang="en-US" sz="2800" dirty="0">
                          <a:solidFill>
                            <a:schemeClr val="bg1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" name="角丸四角形 1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8737" y="6121747"/>
                        <a:ext cx="1224266" cy="576064"/>
                      </a:xfrm>
                      <a:prstGeom prst="roundRect">
                        <a:avLst/>
                      </a:prstGeom>
                      <a:blipFill rotWithShape="1">
                        <a:blip r:embed="rId6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" name="角丸四角形 14"/>
                      <p:cNvSpPr/>
                      <p:nvPr/>
                    </p:nvSpPr>
                    <p:spPr>
                      <a:xfrm>
                        <a:off x="7560267" y="6121747"/>
                        <a:ext cx="1224266" cy="576064"/>
                      </a:xfrm>
                      <a:prstGeom prst="round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+∞</m:t>
                              </m:r>
                            </m:oMath>
                          </m:oMathPara>
                        </a14:m>
                        <a:endParaRPr kumimoji="1" lang="ja-JP" altLang="en-US" sz="2800" dirty="0">
                          <a:solidFill>
                            <a:schemeClr val="bg1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5" name="角丸四角形 1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60267" y="6121747"/>
                        <a:ext cx="1224266" cy="576064"/>
                      </a:xfrm>
                      <a:prstGeom prst="roundRect">
                        <a:avLst/>
                      </a:prstGeom>
                      <a:blipFill rotWithShape="1">
                        <a:blip r:embed="rId7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" name="角丸四角形 15"/>
                      <p:cNvSpPr/>
                      <p:nvPr/>
                    </p:nvSpPr>
                    <p:spPr>
                      <a:xfrm>
                        <a:off x="2699662" y="6021288"/>
                        <a:ext cx="1224266" cy="576064"/>
                      </a:xfrm>
                      <a:prstGeom prst="round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𝛼</m:t>
                              </m:r>
                            </m:oMath>
                          </m:oMathPara>
                        </a14:m>
                        <a:endParaRPr kumimoji="1" lang="ja-JP" altLang="en-US" sz="2800" dirty="0">
                          <a:solidFill>
                            <a:schemeClr val="bg1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6" name="角丸四角形 15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9662" y="6021288"/>
                        <a:ext cx="1224266" cy="576064"/>
                      </a:xfrm>
                      <a:prstGeom prst="roundRect">
                        <a:avLst/>
                      </a:prstGeom>
                      <a:blipFill rotWithShape="1">
                        <a:blip r:embed="rId8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角丸四角形 18"/>
                  <p:cNvSpPr/>
                  <p:nvPr/>
                </p:nvSpPr>
                <p:spPr>
                  <a:xfrm>
                    <a:off x="4991897" y="6021288"/>
                    <a:ext cx="1224266" cy="576064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𝛽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角丸四角形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91897" y="6021288"/>
                    <a:ext cx="1224266" cy="576064"/>
                  </a:xfrm>
                  <a:prstGeom prst="round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370538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緑の面積から赤の面積を引く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2019/10/23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#05</a:t>
            </a:r>
            <a:endParaRPr kumimoji="1" lang="ja-JP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000" y="2494273"/>
            <a:ext cx="6480000" cy="3238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" name="グループ化 19"/>
          <p:cNvGrpSpPr/>
          <p:nvPr/>
        </p:nvGrpSpPr>
        <p:grpSpPr>
          <a:xfrm>
            <a:off x="786724" y="836712"/>
            <a:ext cx="8465796" cy="5191994"/>
            <a:chOff x="318737" y="1505817"/>
            <a:chExt cx="8465796" cy="5191994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1043479" y="2060848"/>
              <a:ext cx="6912897" cy="4104456"/>
              <a:chOff x="1043479" y="2060848"/>
              <a:chExt cx="6912897" cy="4104456"/>
            </a:xfrm>
          </p:grpSpPr>
          <p:cxnSp>
            <p:nvCxnSpPr>
              <p:cNvPr id="9" name="直線矢印コネクタ 8"/>
              <p:cNvCxnSpPr/>
              <p:nvPr/>
            </p:nvCxnSpPr>
            <p:spPr>
              <a:xfrm flipV="1">
                <a:off x="1043479" y="2060848"/>
                <a:ext cx="0" cy="4104456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矢印コネクタ 9"/>
              <p:cNvCxnSpPr/>
              <p:nvPr/>
            </p:nvCxnSpPr>
            <p:spPr>
              <a:xfrm>
                <a:off x="1043479" y="6165304"/>
                <a:ext cx="691289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グループ化 6"/>
            <p:cNvGrpSpPr/>
            <p:nvPr/>
          </p:nvGrpSpPr>
          <p:grpSpPr>
            <a:xfrm>
              <a:off x="318737" y="1505817"/>
              <a:ext cx="8465796" cy="5191994"/>
              <a:chOff x="318737" y="1505817"/>
              <a:chExt cx="8465796" cy="5191994"/>
            </a:xfrm>
          </p:grpSpPr>
          <p:grpSp>
            <p:nvGrpSpPr>
              <p:cNvPr id="11" name="グループ化 10"/>
              <p:cNvGrpSpPr/>
              <p:nvPr/>
            </p:nvGrpSpPr>
            <p:grpSpPr>
              <a:xfrm>
                <a:off x="318737" y="1505817"/>
                <a:ext cx="8465796" cy="5191994"/>
                <a:chOff x="318737" y="1505817"/>
                <a:chExt cx="8465796" cy="5191994"/>
              </a:xfrm>
            </p:grpSpPr>
            <p:grpSp>
              <p:nvGrpSpPr>
                <p:cNvPr id="12" name="グループ化 11"/>
                <p:cNvGrpSpPr/>
                <p:nvPr/>
              </p:nvGrpSpPr>
              <p:grpSpPr>
                <a:xfrm>
                  <a:off x="431346" y="1505817"/>
                  <a:ext cx="8029086" cy="4875511"/>
                  <a:chOff x="431346" y="1505817"/>
                  <a:chExt cx="8029086" cy="487551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角丸四角形 16"/>
                      <p:cNvSpPr/>
                      <p:nvPr/>
                    </p:nvSpPr>
                    <p:spPr>
                      <a:xfrm>
                        <a:off x="7884368" y="5805264"/>
                        <a:ext cx="576064" cy="576064"/>
                      </a:xfrm>
                      <a:prstGeom prst="round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sz="3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kumimoji="1" lang="ja-JP" altLang="en-US" sz="3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7" name="角丸四角形 1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84368" y="5805264"/>
                        <a:ext cx="576064" cy="576064"/>
                      </a:xfrm>
                      <a:prstGeom prst="roundRect">
                        <a:avLst/>
                      </a:prstGeom>
                      <a:blipFill rotWithShape="1">
                        <a:blip r:embed="rId3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角丸四角形 17"/>
                      <p:cNvSpPr/>
                      <p:nvPr/>
                    </p:nvSpPr>
                    <p:spPr>
                      <a:xfrm>
                        <a:off x="431346" y="1505817"/>
                        <a:ext cx="1224266" cy="576064"/>
                      </a:xfrm>
                      <a:prstGeom prst="round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sz="3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kumimoji="1" lang="en-US" altLang="ja-JP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3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ja-JP" altLang="en-US" sz="3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角丸四角形 1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1346" y="1505817"/>
                        <a:ext cx="1224266" cy="576064"/>
                      </a:xfrm>
                      <a:prstGeom prst="roundRect">
                        <a:avLst/>
                      </a:prstGeom>
                      <a:blipFill rotWithShape="1">
                        <a:blip r:embed="rId4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3" name="グループ化 12"/>
                <p:cNvGrpSpPr/>
                <p:nvPr/>
              </p:nvGrpSpPr>
              <p:grpSpPr>
                <a:xfrm>
                  <a:off x="318737" y="6021288"/>
                  <a:ext cx="8465796" cy="676523"/>
                  <a:chOff x="318737" y="6021288"/>
                  <a:chExt cx="8465796" cy="67652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" name="角丸四角形 13"/>
                      <p:cNvSpPr/>
                      <p:nvPr/>
                    </p:nvSpPr>
                    <p:spPr>
                      <a:xfrm>
                        <a:off x="318737" y="6121747"/>
                        <a:ext cx="1224266" cy="576064"/>
                      </a:xfrm>
                      <a:prstGeom prst="round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−∞</m:t>
                              </m:r>
                            </m:oMath>
                          </m:oMathPara>
                        </a14:m>
                        <a:endParaRPr kumimoji="1" lang="ja-JP" altLang="en-US" sz="2800" dirty="0">
                          <a:solidFill>
                            <a:schemeClr val="bg1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" name="角丸四角形 1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8737" y="6121747"/>
                        <a:ext cx="1224266" cy="576064"/>
                      </a:xfrm>
                      <a:prstGeom prst="roundRect">
                        <a:avLst/>
                      </a:prstGeom>
                      <a:blipFill rotWithShape="1">
                        <a:blip r:embed="rId5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" name="角丸四角形 14"/>
                      <p:cNvSpPr/>
                      <p:nvPr/>
                    </p:nvSpPr>
                    <p:spPr>
                      <a:xfrm>
                        <a:off x="7560267" y="6121747"/>
                        <a:ext cx="1224266" cy="576064"/>
                      </a:xfrm>
                      <a:prstGeom prst="round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+∞</m:t>
                              </m:r>
                            </m:oMath>
                          </m:oMathPara>
                        </a14:m>
                        <a:endParaRPr kumimoji="1" lang="ja-JP" altLang="en-US" sz="2800" dirty="0">
                          <a:solidFill>
                            <a:schemeClr val="bg1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5" name="角丸四角形 1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60267" y="6121747"/>
                        <a:ext cx="1224266" cy="576064"/>
                      </a:xfrm>
                      <a:prstGeom prst="roundRect">
                        <a:avLst/>
                      </a:prstGeom>
                      <a:blipFill rotWithShape="1">
                        <a:blip r:embed="rId6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" name="角丸四角形 15"/>
                      <p:cNvSpPr/>
                      <p:nvPr/>
                    </p:nvSpPr>
                    <p:spPr>
                      <a:xfrm>
                        <a:off x="2699662" y="6021288"/>
                        <a:ext cx="1224266" cy="576064"/>
                      </a:xfrm>
                      <a:prstGeom prst="round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𝛼</m:t>
                              </m:r>
                            </m:oMath>
                          </m:oMathPara>
                        </a14:m>
                        <a:endParaRPr kumimoji="1" lang="ja-JP" altLang="en-US" sz="2800" dirty="0">
                          <a:solidFill>
                            <a:schemeClr val="bg1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6" name="角丸四角形 15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9662" y="6021288"/>
                        <a:ext cx="1224266" cy="576064"/>
                      </a:xfrm>
                      <a:prstGeom prst="roundRect">
                        <a:avLst/>
                      </a:prstGeom>
                      <a:blipFill rotWithShape="1">
                        <a:blip r:embed="rId7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角丸四角形 18"/>
                  <p:cNvSpPr/>
                  <p:nvPr/>
                </p:nvSpPr>
                <p:spPr>
                  <a:xfrm>
                    <a:off x="4991897" y="6021288"/>
                    <a:ext cx="1224266" cy="576064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𝛽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角丸四角形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91897" y="6021288"/>
                    <a:ext cx="1224266" cy="576064"/>
                  </a:xfrm>
                  <a:prstGeom prst="round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870" y="980728"/>
            <a:ext cx="3600000" cy="2207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740" y="980728"/>
            <a:ext cx="3600000" cy="2207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7438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緑の面積から赤の面積を引く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2019/10/23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#05</a:t>
            </a:r>
            <a:endParaRPr kumimoji="1" lang="ja-JP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000" y="2494273"/>
            <a:ext cx="6480000" cy="3238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" name="グループ化 19"/>
          <p:cNvGrpSpPr/>
          <p:nvPr/>
        </p:nvGrpSpPr>
        <p:grpSpPr>
          <a:xfrm>
            <a:off x="786724" y="836712"/>
            <a:ext cx="8465796" cy="5191994"/>
            <a:chOff x="318737" y="1505817"/>
            <a:chExt cx="8465796" cy="5191994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1043479" y="2060848"/>
              <a:ext cx="6912897" cy="4104456"/>
              <a:chOff x="1043479" y="2060848"/>
              <a:chExt cx="6912897" cy="4104456"/>
            </a:xfrm>
          </p:grpSpPr>
          <p:cxnSp>
            <p:nvCxnSpPr>
              <p:cNvPr id="9" name="直線矢印コネクタ 8"/>
              <p:cNvCxnSpPr/>
              <p:nvPr/>
            </p:nvCxnSpPr>
            <p:spPr>
              <a:xfrm flipV="1">
                <a:off x="1043479" y="2060848"/>
                <a:ext cx="0" cy="4104456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矢印コネクタ 9"/>
              <p:cNvCxnSpPr/>
              <p:nvPr/>
            </p:nvCxnSpPr>
            <p:spPr>
              <a:xfrm>
                <a:off x="1043479" y="6165304"/>
                <a:ext cx="691289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グループ化 6"/>
            <p:cNvGrpSpPr/>
            <p:nvPr/>
          </p:nvGrpSpPr>
          <p:grpSpPr>
            <a:xfrm>
              <a:off x="318737" y="1505817"/>
              <a:ext cx="8465796" cy="5191994"/>
              <a:chOff x="318737" y="1505817"/>
              <a:chExt cx="8465796" cy="5191994"/>
            </a:xfrm>
          </p:grpSpPr>
          <p:grpSp>
            <p:nvGrpSpPr>
              <p:cNvPr id="11" name="グループ化 10"/>
              <p:cNvGrpSpPr/>
              <p:nvPr/>
            </p:nvGrpSpPr>
            <p:grpSpPr>
              <a:xfrm>
                <a:off x="318737" y="1505817"/>
                <a:ext cx="8465796" cy="5191994"/>
                <a:chOff x="318737" y="1505817"/>
                <a:chExt cx="8465796" cy="5191994"/>
              </a:xfrm>
            </p:grpSpPr>
            <p:grpSp>
              <p:nvGrpSpPr>
                <p:cNvPr id="12" name="グループ化 11"/>
                <p:cNvGrpSpPr/>
                <p:nvPr/>
              </p:nvGrpSpPr>
              <p:grpSpPr>
                <a:xfrm>
                  <a:off x="431346" y="1505817"/>
                  <a:ext cx="8029086" cy="4875511"/>
                  <a:chOff x="431346" y="1505817"/>
                  <a:chExt cx="8029086" cy="487551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角丸四角形 16"/>
                      <p:cNvSpPr/>
                      <p:nvPr/>
                    </p:nvSpPr>
                    <p:spPr>
                      <a:xfrm>
                        <a:off x="7884368" y="5805264"/>
                        <a:ext cx="576064" cy="576064"/>
                      </a:xfrm>
                      <a:prstGeom prst="round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sz="3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kumimoji="1" lang="ja-JP" altLang="en-US" sz="3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7" name="角丸四角形 1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84368" y="5805264"/>
                        <a:ext cx="576064" cy="576064"/>
                      </a:xfrm>
                      <a:prstGeom prst="roundRect">
                        <a:avLst/>
                      </a:prstGeom>
                      <a:blipFill rotWithShape="1">
                        <a:blip r:embed="rId3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角丸四角形 17"/>
                      <p:cNvSpPr/>
                      <p:nvPr/>
                    </p:nvSpPr>
                    <p:spPr>
                      <a:xfrm>
                        <a:off x="431346" y="1505817"/>
                        <a:ext cx="1224266" cy="576064"/>
                      </a:xfrm>
                      <a:prstGeom prst="round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sz="3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kumimoji="1" lang="en-US" altLang="ja-JP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3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ja-JP" altLang="en-US" sz="3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角丸四角形 1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1346" y="1505817"/>
                        <a:ext cx="1224266" cy="576064"/>
                      </a:xfrm>
                      <a:prstGeom prst="roundRect">
                        <a:avLst/>
                      </a:prstGeom>
                      <a:blipFill rotWithShape="1">
                        <a:blip r:embed="rId4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3" name="グループ化 12"/>
                <p:cNvGrpSpPr/>
                <p:nvPr/>
              </p:nvGrpSpPr>
              <p:grpSpPr>
                <a:xfrm>
                  <a:off x="318737" y="6021288"/>
                  <a:ext cx="8465796" cy="676523"/>
                  <a:chOff x="318737" y="6021288"/>
                  <a:chExt cx="8465796" cy="67652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" name="角丸四角形 13"/>
                      <p:cNvSpPr/>
                      <p:nvPr/>
                    </p:nvSpPr>
                    <p:spPr>
                      <a:xfrm>
                        <a:off x="318737" y="6121747"/>
                        <a:ext cx="1224266" cy="576064"/>
                      </a:xfrm>
                      <a:prstGeom prst="round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−∞</m:t>
                              </m:r>
                            </m:oMath>
                          </m:oMathPara>
                        </a14:m>
                        <a:endParaRPr kumimoji="1" lang="ja-JP" altLang="en-US" sz="2800" dirty="0">
                          <a:solidFill>
                            <a:schemeClr val="bg1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" name="角丸四角形 1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8737" y="6121747"/>
                        <a:ext cx="1224266" cy="576064"/>
                      </a:xfrm>
                      <a:prstGeom prst="roundRect">
                        <a:avLst/>
                      </a:prstGeom>
                      <a:blipFill rotWithShape="1">
                        <a:blip r:embed="rId5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" name="角丸四角形 14"/>
                      <p:cNvSpPr/>
                      <p:nvPr/>
                    </p:nvSpPr>
                    <p:spPr>
                      <a:xfrm>
                        <a:off x="7560267" y="6121747"/>
                        <a:ext cx="1224266" cy="576064"/>
                      </a:xfrm>
                      <a:prstGeom prst="round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+∞</m:t>
                              </m:r>
                            </m:oMath>
                          </m:oMathPara>
                        </a14:m>
                        <a:endParaRPr kumimoji="1" lang="ja-JP" altLang="en-US" sz="2800" dirty="0">
                          <a:solidFill>
                            <a:schemeClr val="bg1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5" name="角丸四角形 1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60267" y="6121747"/>
                        <a:ext cx="1224266" cy="576064"/>
                      </a:xfrm>
                      <a:prstGeom prst="roundRect">
                        <a:avLst/>
                      </a:prstGeom>
                      <a:blipFill rotWithShape="1">
                        <a:blip r:embed="rId6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" name="角丸四角形 15"/>
                      <p:cNvSpPr/>
                      <p:nvPr/>
                    </p:nvSpPr>
                    <p:spPr>
                      <a:xfrm>
                        <a:off x="2699662" y="6021288"/>
                        <a:ext cx="1224266" cy="576064"/>
                      </a:xfrm>
                      <a:prstGeom prst="round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𝛼</m:t>
                              </m:r>
                            </m:oMath>
                          </m:oMathPara>
                        </a14:m>
                        <a:endParaRPr kumimoji="1" lang="ja-JP" altLang="en-US" sz="2800" dirty="0">
                          <a:solidFill>
                            <a:schemeClr val="bg1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6" name="角丸四角形 15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9662" y="6021288"/>
                        <a:ext cx="1224266" cy="576064"/>
                      </a:xfrm>
                      <a:prstGeom prst="roundRect">
                        <a:avLst/>
                      </a:prstGeom>
                      <a:blipFill rotWithShape="1">
                        <a:blip r:embed="rId7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角丸四角形 18"/>
                  <p:cNvSpPr/>
                  <p:nvPr/>
                </p:nvSpPr>
                <p:spPr>
                  <a:xfrm>
                    <a:off x="4991897" y="6021288"/>
                    <a:ext cx="1224266" cy="576064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𝛽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角丸四角形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91897" y="6021288"/>
                    <a:ext cx="1224266" cy="576064"/>
                  </a:xfrm>
                  <a:prstGeom prst="round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870" y="980728"/>
            <a:ext cx="3600000" cy="2207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740" y="980728"/>
            <a:ext cx="3600000" cy="2207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角丸四角形 2"/>
              <p:cNvSpPr/>
              <p:nvPr/>
            </p:nvSpPr>
            <p:spPr>
              <a:xfrm>
                <a:off x="2771800" y="980728"/>
                <a:ext cx="1872208" cy="648072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" name="角丸四角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980728"/>
                <a:ext cx="1872208" cy="648072"/>
              </a:xfrm>
              <a:prstGeom prst="round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角丸四角形 22"/>
              <p:cNvSpPr/>
              <p:nvPr/>
            </p:nvSpPr>
            <p:spPr>
              <a:xfrm>
                <a:off x="5940152" y="980728"/>
                <a:ext cx="1872208" cy="648072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3" name="角丸四角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980728"/>
                <a:ext cx="1872208" cy="648072"/>
              </a:xfrm>
              <a:prstGeom prst="round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角丸四角形 23"/>
              <p:cNvSpPr/>
              <p:nvPr/>
            </p:nvSpPr>
            <p:spPr>
              <a:xfrm>
                <a:off x="1367448" y="6028706"/>
                <a:ext cx="6660805" cy="6480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/>
                                </a:rPr>
                                <m:t>𝛼</m:t>
                              </m:r>
                              <m:r>
                                <a:rPr kumimoji="1" lang="en-US" altLang="ja-JP" sz="2400" b="0" i="1" smtClean="0">
                                  <a:latin typeface="Cambria Math"/>
                                </a:rPr>
                                <m:t>&lt;</m:t>
                              </m:r>
                              <m:r>
                                <a:rPr kumimoji="1" lang="en-US" altLang="ja-JP" sz="2400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kumimoji="1" lang="en-US" altLang="ja-JP" sz="2400" b="0" i="1" smtClean="0">
                                  <a:latin typeface="Cambria Math"/>
                                </a:rPr>
                                <m:t>&lt;</m:t>
                              </m:r>
                              <m:r>
                                <a:rPr kumimoji="1" lang="en-US" altLang="ja-JP" sz="2400" b="0" i="1" smtClean="0">
                                  <a:latin typeface="Cambria Math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kumimoji="1" lang="en-US" altLang="ja-JP" sz="2400" b="0" i="1" smtClean="0">
                          <a:latin typeface="Cambria Math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𝛽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/>
                        </a:rPr>
                        <m:t>−</m:t>
                      </m:r>
                      <m:r>
                        <a:rPr kumimoji="1" lang="en-US" altLang="ja-JP" sz="2400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4" name="角丸四角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448" y="6028706"/>
                <a:ext cx="6660805" cy="648072"/>
              </a:xfrm>
              <a:prstGeom prst="round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54493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（２）一様分布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2019/10/23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92309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一様分布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dirty="0"/>
                  <a:t>一様分布（</a:t>
                </a:r>
                <a:r>
                  <a:rPr kumimoji="1" lang="en-US" altLang="ja-JP" dirty="0"/>
                  <a:t>uniform distribution</a:t>
                </a:r>
                <a:r>
                  <a:rPr kumimoji="1" lang="ja-JP" altLang="en-US" dirty="0"/>
                  <a:t>）</a:t>
                </a:r>
                <a:endParaRPr kumimoji="1" lang="en-US" altLang="ja-JP" dirty="0"/>
              </a:p>
              <a:p>
                <a:pPr marL="457200" lvl="1" indent="0">
                  <a:buNone/>
                </a:pPr>
                <a:r>
                  <a:rPr lang="ja-JP" altLang="en-US" dirty="0"/>
                  <a:t>連続確率変数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kumimoji="1" lang="ja-JP" altLang="en-US" dirty="0"/>
                  <a:t>の確率密度関数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ja-JP" altLang="en-US" dirty="0"/>
                  <a:t>が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区間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𝛼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, 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𝛽</m:t>
                        </m:r>
                      </m:e>
                    </m:d>
                  </m:oMath>
                </a14:m>
                <a:r>
                  <a:rPr kumimoji="1" lang="ja-JP" altLang="en-US" dirty="0"/>
                  <a:t>において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/>
                          </a:rPr>
                          <m:t>𝛽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−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𝛼</m:t>
                        </m:r>
                      </m:den>
                    </m:f>
                  </m:oMath>
                </a14:m>
                <a:r>
                  <a:rPr kumimoji="1" lang="ja-JP" altLang="en-US" dirty="0"/>
                  <a:t>となるとき</a:t>
                </a:r>
                <a:endParaRPr kumimoji="1" lang="en-US" altLang="ja-JP" dirty="0"/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𝑋</m:t>
                    </m:r>
                    <m:r>
                      <a:rPr kumimoji="1" lang="en-US" altLang="ja-JP" b="0" i="1" smtClean="0">
                        <a:latin typeface="Cambria Math"/>
                      </a:rPr>
                      <m:t>~</m:t>
                    </m:r>
                    <m:r>
                      <a:rPr kumimoji="1" lang="en-US" altLang="ja-JP" b="0" i="1" smtClean="0">
                        <a:latin typeface="Cambria Math"/>
                      </a:rPr>
                      <m:t>𝑈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𝛼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, 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𝛽</m:t>
                        </m:r>
                      </m:e>
                    </m:d>
                  </m:oMath>
                </a14:m>
                <a:endParaRPr kumimoji="1" lang="en-US" altLang="ja-JP" b="0" dirty="0"/>
              </a:p>
              <a:p>
                <a:pPr lvl="2"/>
                <a:r>
                  <a:rPr lang="ja-JP" altLang="en-US" dirty="0"/>
                  <a:t>確率変数</a:t>
                </a:r>
                <a:r>
                  <a:rPr lang="en-US" altLang="ja-JP" dirty="0"/>
                  <a:t>X</a:t>
                </a:r>
                <a:r>
                  <a:rPr lang="ja-JP" altLang="en-US" dirty="0"/>
                  <a:t>は一様分布にしたがう</a:t>
                </a:r>
                <a:endParaRPr lang="en-US" altLang="ja-JP" dirty="0"/>
              </a:p>
              <a:p>
                <a:pPr lvl="2"/>
                <a:endParaRPr kumimoji="1" lang="en-US" altLang="ja-JP" b="0" dirty="0"/>
              </a:p>
              <a:p>
                <a:pPr lvl="2"/>
                <a:r>
                  <a:rPr kumimoji="1" lang="ja-JP" altLang="en-US" b="0" dirty="0"/>
                  <a:t>とり得る値の範囲はわかっているものの</a:t>
                </a:r>
                <a:br>
                  <a:rPr kumimoji="1" lang="en-US" altLang="ja-JP" b="0" dirty="0"/>
                </a:br>
                <a:r>
                  <a:rPr kumimoji="1" lang="ja-JP" altLang="en-US" b="0" dirty="0"/>
                  <a:t>どのような値を取るかについて</a:t>
                </a:r>
                <a:br>
                  <a:rPr kumimoji="1" lang="en-US" altLang="ja-JP" b="0" dirty="0"/>
                </a:br>
                <a:r>
                  <a:rPr kumimoji="1" lang="ja-JP" altLang="en-US" b="0" dirty="0"/>
                  <a:t>全く情報がないときの確率分布</a:t>
                </a:r>
                <a:endParaRPr kumimoji="1" lang="en-US" altLang="ja-JP" b="0" dirty="0"/>
              </a:p>
              <a:p>
                <a:pPr lvl="3"/>
                <a:r>
                  <a:rPr lang="ja-JP" altLang="en-US" dirty="0"/>
                  <a:t>ちょうど</a:t>
                </a:r>
                <a:r>
                  <a:rPr lang="en-US" altLang="ja-JP" dirty="0"/>
                  <a:t>1</a:t>
                </a:r>
                <a:r>
                  <a:rPr lang="ja-JP" altLang="en-US" dirty="0"/>
                  <a:t>年後の同じ月日の</a:t>
                </a:r>
                <a:br>
                  <a:rPr lang="en-US" altLang="ja-JP" dirty="0"/>
                </a:br>
                <a:r>
                  <a:rPr lang="en-US" altLang="ja-JP" dirty="0">
                    <a:solidFill>
                      <a:srgbClr val="FF0000"/>
                    </a:solidFill>
                  </a:rPr>
                  <a:t>1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日間</a:t>
                </a:r>
                <a:r>
                  <a:rPr lang="ja-JP" altLang="en-US" dirty="0"/>
                  <a:t>においての降水時間⇒</a:t>
                </a:r>
                <a:r>
                  <a:rPr lang="en-US" altLang="ja-JP" dirty="0"/>
                  <a:t>0</a:t>
                </a:r>
                <a:r>
                  <a:rPr lang="ja-JP" altLang="en-US" dirty="0"/>
                  <a:t>時間～</a:t>
                </a:r>
                <a:r>
                  <a:rPr lang="en-US" altLang="ja-JP" dirty="0"/>
                  <a:t>24</a:t>
                </a:r>
                <a:r>
                  <a:rPr lang="ja-JP" altLang="en-US" dirty="0"/>
                  <a:t>時間</a:t>
                </a:r>
                <a:endParaRPr kumimoji="1" lang="en-US" altLang="ja-JP" b="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  <a:blipFill rotWithShape="1">
                <a:blip r:embed="rId2"/>
                <a:stretch>
                  <a:fillRect l="-1467" t="-1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2019/10/23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35794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一様分布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2019/10/23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#05</a:t>
            </a:r>
            <a:endParaRPr kumimoji="1" lang="ja-JP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000" y="2494273"/>
            <a:ext cx="6480000" cy="3238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" name="グループ化 19"/>
          <p:cNvGrpSpPr/>
          <p:nvPr/>
        </p:nvGrpSpPr>
        <p:grpSpPr>
          <a:xfrm>
            <a:off x="786724" y="836712"/>
            <a:ext cx="8465796" cy="5191994"/>
            <a:chOff x="318737" y="1505817"/>
            <a:chExt cx="8465796" cy="5191994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1043479" y="2060848"/>
              <a:ext cx="6912897" cy="4104456"/>
              <a:chOff x="1043479" y="2060848"/>
              <a:chExt cx="6912897" cy="4104456"/>
            </a:xfrm>
          </p:grpSpPr>
          <p:cxnSp>
            <p:nvCxnSpPr>
              <p:cNvPr id="9" name="直線矢印コネクタ 8"/>
              <p:cNvCxnSpPr/>
              <p:nvPr/>
            </p:nvCxnSpPr>
            <p:spPr>
              <a:xfrm flipV="1">
                <a:off x="1043479" y="2060848"/>
                <a:ext cx="0" cy="4104456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矢印コネクタ 9"/>
              <p:cNvCxnSpPr/>
              <p:nvPr/>
            </p:nvCxnSpPr>
            <p:spPr>
              <a:xfrm>
                <a:off x="1043479" y="6165304"/>
                <a:ext cx="691289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グループ化 6"/>
            <p:cNvGrpSpPr/>
            <p:nvPr/>
          </p:nvGrpSpPr>
          <p:grpSpPr>
            <a:xfrm>
              <a:off x="318737" y="1505817"/>
              <a:ext cx="8465796" cy="5191994"/>
              <a:chOff x="318737" y="1505817"/>
              <a:chExt cx="8465796" cy="5191994"/>
            </a:xfrm>
          </p:grpSpPr>
          <p:grpSp>
            <p:nvGrpSpPr>
              <p:cNvPr id="11" name="グループ化 10"/>
              <p:cNvGrpSpPr/>
              <p:nvPr/>
            </p:nvGrpSpPr>
            <p:grpSpPr>
              <a:xfrm>
                <a:off x="318737" y="1505817"/>
                <a:ext cx="8465796" cy="5191994"/>
                <a:chOff x="318737" y="1505817"/>
                <a:chExt cx="8465796" cy="5191994"/>
              </a:xfrm>
            </p:grpSpPr>
            <p:grpSp>
              <p:nvGrpSpPr>
                <p:cNvPr id="12" name="グループ化 11"/>
                <p:cNvGrpSpPr/>
                <p:nvPr/>
              </p:nvGrpSpPr>
              <p:grpSpPr>
                <a:xfrm>
                  <a:off x="431346" y="1505817"/>
                  <a:ext cx="8029086" cy="4875511"/>
                  <a:chOff x="431346" y="1505817"/>
                  <a:chExt cx="8029086" cy="487551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角丸四角形 16"/>
                      <p:cNvSpPr/>
                      <p:nvPr/>
                    </p:nvSpPr>
                    <p:spPr>
                      <a:xfrm>
                        <a:off x="7884368" y="5805264"/>
                        <a:ext cx="576064" cy="576064"/>
                      </a:xfrm>
                      <a:prstGeom prst="round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sz="3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kumimoji="1" lang="ja-JP" altLang="en-US" sz="3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7" name="角丸四角形 1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84368" y="5805264"/>
                        <a:ext cx="576064" cy="576064"/>
                      </a:xfrm>
                      <a:prstGeom prst="roundRect">
                        <a:avLst/>
                      </a:prstGeom>
                      <a:blipFill rotWithShape="1">
                        <a:blip r:embed="rId3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角丸四角形 17"/>
                      <p:cNvSpPr/>
                      <p:nvPr/>
                    </p:nvSpPr>
                    <p:spPr>
                      <a:xfrm>
                        <a:off x="431346" y="1505817"/>
                        <a:ext cx="1224266" cy="576064"/>
                      </a:xfrm>
                      <a:prstGeom prst="round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sz="3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kumimoji="1" lang="en-US" altLang="ja-JP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3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ja-JP" altLang="en-US" sz="3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角丸四角形 1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1346" y="1505817"/>
                        <a:ext cx="1224266" cy="576064"/>
                      </a:xfrm>
                      <a:prstGeom prst="roundRect">
                        <a:avLst/>
                      </a:prstGeom>
                      <a:blipFill rotWithShape="1">
                        <a:blip r:embed="rId4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3" name="グループ化 12"/>
                <p:cNvGrpSpPr/>
                <p:nvPr/>
              </p:nvGrpSpPr>
              <p:grpSpPr>
                <a:xfrm>
                  <a:off x="318737" y="6021288"/>
                  <a:ext cx="8465796" cy="676523"/>
                  <a:chOff x="318737" y="6021288"/>
                  <a:chExt cx="8465796" cy="67652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" name="角丸四角形 13"/>
                      <p:cNvSpPr/>
                      <p:nvPr/>
                    </p:nvSpPr>
                    <p:spPr>
                      <a:xfrm>
                        <a:off x="318737" y="6121747"/>
                        <a:ext cx="1224266" cy="576064"/>
                      </a:xfrm>
                      <a:prstGeom prst="round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−∞</m:t>
                              </m:r>
                            </m:oMath>
                          </m:oMathPara>
                        </a14:m>
                        <a:endParaRPr kumimoji="1" lang="ja-JP" altLang="en-US" sz="2800" dirty="0">
                          <a:solidFill>
                            <a:schemeClr val="bg1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" name="角丸四角形 1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8737" y="6121747"/>
                        <a:ext cx="1224266" cy="576064"/>
                      </a:xfrm>
                      <a:prstGeom prst="roundRect">
                        <a:avLst/>
                      </a:prstGeom>
                      <a:blipFill rotWithShape="1">
                        <a:blip r:embed="rId5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" name="角丸四角形 14"/>
                      <p:cNvSpPr/>
                      <p:nvPr/>
                    </p:nvSpPr>
                    <p:spPr>
                      <a:xfrm>
                        <a:off x="7560267" y="6121747"/>
                        <a:ext cx="1224266" cy="576064"/>
                      </a:xfrm>
                      <a:prstGeom prst="round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+∞</m:t>
                              </m:r>
                            </m:oMath>
                          </m:oMathPara>
                        </a14:m>
                        <a:endParaRPr kumimoji="1" lang="ja-JP" altLang="en-US" sz="2800" dirty="0">
                          <a:solidFill>
                            <a:schemeClr val="bg1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5" name="角丸四角形 1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60267" y="6121747"/>
                        <a:ext cx="1224266" cy="576064"/>
                      </a:xfrm>
                      <a:prstGeom prst="roundRect">
                        <a:avLst/>
                      </a:prstGeom>
                      <a:blipFill rotWithShape="1">
                        <a:blip r:embed="rId6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" name="角丸四角形 15"/>
                      <p:cNvSpPr/>
                      <p:nvPr/>
                    </p:nvSpPr>
                    <p:spPr>
                      <a:xfrm>
                        <a:off x="2699662" y="6021288"/>
                        <a:ext cx="1224266" cy="576064"/>
                      </a:xfrm>
                      <a:prstGeom prst="round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𝛼</m:t>
                              </m:r>
                            </m:oMath>
                          </m:oMathPara>
                        </a14:m>
                        <a:endParaRPr kumimoji="1" lang="ja-JP" altLang="en-US" sz="2800" dirty="0">
                          <a:solidFill>
                            <a:schemeClr val="bg1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6" name="角丸四角形 15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9662" y="6021288"/>
                        <a:ext cx="1224266" cy="576064"/>
                      </a:xfrm>
                      <a:prstGeom prst="roundRect">
                        <a:avLst/>
                      </a:prstGeom>
                      <a:blipFill rotWithShape="1">
                        <a:blip r:embed="rId7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角丸四角形 18"/>
                  <p:cNvSpPr/>
                  <p:nvPr/>
                </p:nvSpPr>
                <p:spPr>
                  <a:xfrm>
                    <a:off x="4991897" y="6021288"/>
                    <a:ext cx="1224266" cy="576064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𝛽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角丸四角形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91897" y="6021288"/>
                    <a:ext cx="1224266" cy="576064"/>
                  </a:xfrm>
                  <a:prstGeom prst="round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角丸四角形吹き出し 21"/>
              <p:cNvSpPr/>
              <p:nvPr/>
            </p:nvSpPr>
            <p:spPr>
              <a:xfrm>
                <a:off x="1916966" y="3140968"/>
                <a:ext cx="1788049" cy="813121"/>
              </a:xfrm>
              <a:prstGeom prst="wedgeRoundRectCallout">
                <a:avLst>
                  <a:gd name="adj1" fmla="val 38583"/>
                  <a:gd name="adj2" fmla="val 200111"/>
                  <a:gd name="adj3" fmla="val 16667"/>
                </a:avLst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𝑥</m:t>
                      </m:r>
                      <m:r>
                        <a:rPr kumimoji="1" lang="en-US" altLang="ja-JP" sz="3200" b="0" i="1" smtClean="0">
                          <a:latin typeface="Cambria Math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≤</m:t>
                      </m:r>
                      <m:r>
                        <a:rPr kumimoji="1" lang="en-US" altLang="ja-JP" sz="3200" b="0" i="1" smtClean="0">
                          <a:latin typeface="Cambria Math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𝛼</m:t>
                      </m:r>
                    </m:oMath>
                  </m:oMathPara>
                </a14:m>
                <a:endParaRPr kumimoji="1" lang="ja-JP" altLang="en-US" sz="32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2" name="角丸四角形吹き出し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966" y="3140968"/>
                <a:ext cx="1788049" cy="813121"/>
              </a:xfrm>
              <a:prstGeom prst="wedgeRoundRectCallout">
                <a:avLst>
                  <a:gd name="adj1" fmla="val 38583"/>
                  <a:gd name="adj2" fmla="val 200111"/>
                  <a:gd name="adj3" fmla="val 16667"/>
                </a:avLst>
              </a:prstGeom>
              <a:blipFill rotWithShape="1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角丸四角形吹き出し 22"/>
              <p:cNvSpPr/>
              <p:nvPr/>
            </p:nvSpPr>
            <p:spPr>
              <a:xfrm>
                <a:off x="6240205" y="3037410"/>
                <a:ext cx="1788049" cy="813121"/>
              </a:xfrm>
              <a:prstGeom prst="wedgeRoundRectCallout">
                <a:avLst>
                  <a:gd name="adj1" fmla="val -52682"/>
                  <a:gd name="adj2" fmla="val 243363"/>
                  <a:gd name="adj3" fmla="val 16667"/>
                </a:avLst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𝑥</m:t>
                      </m:r>
                      <m:r>
                        <a:rPr kumimoji="1" lang="en-US" altLang="ja-JP" sz="3200" b="0" i="1" smtClean="0">
                          <a:latin typeface="Cambria Math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≥</m:t>
                      </m:r>
                      <m:r>
                        <a:rPr kumimoji="1" lang="en-US" altLang="ja-JP" sz="3200" b="0" i="1" smtClean="0">
                          <a:latin typeface="Cambria Math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𝛽</m:t>
                      </m:r>
                    </m:oMath>
                  </m:oMathPara>
                </a14:m>
                <a:endParaRPr kumimoji="1" lang="ja-JP" altLang="en-US" sz="32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3" name="角丸四角形吹き出し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205" y="3037410"/>
                <a:ext cx="1788049" cy="813121"/>
              </a:xfrm>
              <a:prstGeom prst="wedgeRoundRectCallout">
                <a:avLst>
                  <a:gd name="adj1" fmla="val -52682"/>
                  <a:gd name="adj2" fmla="val 243363"/>
                  <a:gd name="adj3" fmla="val 16667"/>
                </a:avLst>
              </a:prstGeom>
              <a:blipFill rotWithShape="1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5469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（４）二項分布の例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2019/10/23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56121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（３）その他の連続確率分布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2019/10/23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88023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その他の連続確率分布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400600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一様分布</a:t>
            </a:r>
            <a:endParaRPr kumimoji="1" lang="en-US" altLang="ja-JP" dirty="0"/>
          </a:p>
          <a:p>
            <a:pPr lvl="1"/>
            <a:r>
              <a:rPr lang="ja-JP" altLang="en-US" dirty="0"/>
              <a:t>前述</a:t>
            </a:r>
            <a:endParaRPr kumimoji="1" lang="en-US" altLang="ja-JP" dirty="0"/>
          </a:p>
          <a:p>
            <a:r>
              <a:rPr lang="ja-JP" altLang="en-US" dirty="0"/>
              <a:t>指数分布</a:t>
            </a:r>
            <a:endParaRPr lang="en-US" altLang="ja-JP" dirty="0"/>
          </a:p>
          <a:p>
            <a:pPr lvl="1"/>
            <a:r>
              <a:rPr lang="ja-JP" altLang="en-US" dirty="0"/>
              <a:t>事象が起こる時間間隔を表現する連続確率分布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正規分布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kumimoji="1" lang="ja-JP" altLang="en-US" dirty="0">
                <a:solidFill>
                  <a:srgbClr val="FF0000"/>
                </a:solidFill>
              </a:rPr>
              <a:t>カイ二乗分布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lang="en-US" altLang="ja-JP" dirty="0">
                <a:solidFill>
                  <a:srgbClr val="FF0000"/>
                </a:solidFill>
              </a:rPr>
              <a:t>t</a:t>
            </a:r>
            <a:r>
              <a:rPr lang="ja-JP" altLang="en-US" dirty="0">
                <a:solidFill>
                  <a:srgbClr val="FF0000"/>
                </a:solidFill>
              </a:rPr>
              <a:t>分布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kumimoji="1" lang="en-US" altLang="ja-JP" dirty="0">
                <a:solidFill>
                  <a:srgbClr val="FF0000"/>
                </a:solidFill>
              </a:rPr>
              <a:t>F</a:t>
            </a:r>
            <a:r>
              <a:rPr kumimoji="1" lang="ja-JP" altLang="en-US" dirty="0">
                <a:solidFill>
                  <a:srgbClr val="FF0000"/>
                </a:solidFill>
              </a:rPr>
              <a:t>分布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2019/10/23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#05</a:t>
            </a:r>
            <a:endParaRPr kumimoji="1" lang="ja-JP" altLang="en-US"/>
          </a:p>
        </p:txBody>
      </p:sp>
      <p:sp>
        <p:nvSpPr>
          <p:cNvPr id="7" name="角丸四角形吹き出し 6"/>
          <p:cNvSpPr/>
          <p:nvPr/>
        </p:nvSpPr>
        <p:spPr>
          <a:xfrm>
            <a:off x="4283968" y="3933056"/>
            <a:ext cx="4464496" cy="2232248"/>
          </a:xfrm>
          <a:prstGeom prst="wedgeRoundRectCallout">
            <a:avLst>
              <a:gd name="adj1" fmla="val -71564"/>
              <a:gd name="adj2" fmla="val -35181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第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6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章以降に登場</a:t>
            </a:r>
          </a:p>
        </p:txBody>
      </p:sp>
    </p:spTree>
    <p:extLst>
      <p:ext uri="{BB962C8B-B14F-4D97-AF65-F5344CB8AC3E}">
        <p14:creationId xmlns:p14="http://schemas.microsoft.com/office/powerpoint/2010/main" val="15510289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（１）確率分布の平均値と分散の定義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2019/10/23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99281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確率分布の平均値と分散の定義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052736"/>
                <a:ext cx="9144000" cy="5472608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dirty="0"/>
                  <a:t>確率分布は母集団の分布</a:t>
                </a:r>
                <a:endParaRPr kumimoji="1" lang="en-US" altLang="ja-JP" dirty="0"/>
              </a:p>
              <a:p>
                <a:pPr marL="457200" lvl="1" indent="0">
                  <a:buNone/>
                </a:pPr>
                <a:r>
                  <a:rPr lang="ja-JP" altLang="en-US" dirty="0"/>
                  <a:t>⇒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母平均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𝜇</m:t>
                    </m:r>
                  </m:oMath>
                </a14:m>
                <a:r>
                  <a:rPr kumimoji="1" lang="ja-JP" altLang="en-US" dirty="0">
                    <a:solidFill>
                      <a:srgbClr val="FF0000"/>
                    </a:solidFill>
                  </a:rPr>
                  <a:t>と母分散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ja-JP" altLang="en-US" dirty="0">
                    <a:solidFill>
                      <a:srgbClr val="FF0000"/>
                    </a:solidFill>
                  </a:rPr>
                  <a:t>は確率分布の平均値と分散</a:t>
                </a:r>
                <a:endParaRPr kumimoji="1" lang="en-US" altLang="ja-JP" dirty="0">
                  <a:solidFill>
                    <a:srgbClr val="FF0000"/>
                  </a:solidFill>
                </a:endParaRPr>
              </a:p>
              <a:p>
                <a:endParaRPr lang="en-US" altLang="ja-JP" dirty="0"/>
              </a:p>
              <a:p>
                <a:r>
                  <a:rPr kumimoji="1" lang="ja-JP" altLang="en-US" dirty="0"/>
                  <a:t>母平均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離散確率変数の場合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𝑥</m:t>
                        </m:r>
                      </m:sub>
                      <m:sup/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altLang="ja-JP" dirty="0"/>
              </a:p>
              <a:p>
                <a:pPr lvl="1"/>
                <a:r>
                  <a:rPr kumimoji="1" lang="ja-JP" altLang="en-US" dirty="0"/>
                  <a:t>連続確率変数の場合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ja-JP" b="0" i="1" smtClean="0">
                            <a:latin typeface="Cambria Math"/>
                          </a:rPr>
                          <m:t>−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∞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+∞</m:t>
                        </m:r>
                      </m:sup>
                      <m:e>
                        <m:r>
                          <a:rPr lang="en-US" altLang="ja-JP" i="1">
                            <a:latin typeface="Cambria Math"/>
                          </a:rPr>
                          <m:t>𝑥</m:t>
                        </m:r>
                        <m:r>
                          <a:rPr lang="en-US" altLang="ja-JP" i="1">
                            <a:latin typeface="Cambria Math"/>
                          </a:rPr>
                          <m:t> </m:t>
                        </m:r>
                        <m:r>
                          <a:rPr lang="en-US" altLang="ja-JP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altLang="ja-JP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endParaRPr kumimoji="1" lang="en-US" altLang="ja-JP" dirty="0"/>
              </a:p>
              <a:p>
                <a:r>
                  <a:rPr lang="ja-JP" altLang="en-US" dirty="0"/>
                  <a:t>母分散</a:t>
                </a:r>
                <a:endParaRPr lang="en-US" altLang="ja-JP" dirty="0"/>
              </a:p>
              <a:p>
                <a:pPr lvl="1"/>
                <a:r>
                  <a:rPr kumimoji="1" lang="ja-JP" altLang="en-US" dirty="0"/>
                  <a:t>離散確率変数の場合　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𝑥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𝑥</m:t>
                        </m:r>
                      </m:sub>
                      <m:sup/>
                      <m:e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kumimoji="1" lang="en-US" altLang="ja-JP" dirty="0"/>
              </a:p>
              <a:p>
                <a:pPr lvl="1"/>
                <a:r>
                  <a:rPr lang="ja-JP" altLang="en-US" dirty="0"/>
                  <a:t>連続確率変数の場合　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𝑥</m:t>
                        </m:r>
                      </m:sub>
                      <m:sup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∞</m:t>
                        </m:r>
                      </m:sub>
                      <m:sup>
                        <m:r>
                          <a:rPr lang="en-US" altLang="ja-JP" b="0" i="1" smtClean="0">
                            <a:latin typeface="Cambria Math"/>
                          </a:rPr>
                          <m:t>+∞</m:t>
                        </m:r>
                      </m:sup>
                      <m:e>
                        <m:sSup>
                          <m:sSup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ja-JP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altLang="ja-JP" b="0" i="1" smtClean="0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052736"/>
                <a:ext cx="9144000" cy="5472608"/>
              </a:xfrm>
              <a:blipFill rotWithShape="1">
                <a:blip r:embed="rId2"/>
                <a:stretch>
                  <a:fillRect l="-1467" t="-1672" b="-21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2019/10/23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30960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確率分布の平均値と分散の定義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052736"/>
                <a:ext cx="9144000" cy="5472608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dirty="0"/>
                  <a:t>確率分布は母集団の分布</a:t>
                </a:r>
                <a:endParaRPr kumimoji="1" lang="en-US" altLang="ja-JP" dirty="0"/>
              </a:p>
              <a:p>
                <a:pPr marL="457200" lvl="1" indent="0">
                  <a:buNone/>
                </a:pPr>
                <a:r>
                  <a:rPr lang="ja-JP" altLang="en-US" dirty="0"/>
                  <a:t>⇒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母平均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𝜇</m:t>
                    </m:r>
                  </m:oMath>
                </a14:m>
                <a:r>
                  <a:rPr kumimoji="1" lang="ja-JP" altLang="en-US" dirty="0">
                    <a:solidFill>
                      <a:srgbClr val="FF0000"/>
                    </a:solidFill>
                  </a:rPr>
                  <a:t>と母分散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ja-JP" altLang="en-US" dirty="0">
                    <a:solidFill>
                      <a:srgbClr val="FF0000"/>
                    </a:solidFill>
                  </a:rPr>
                  <a:t>は確率分布の平均値と分散</a:t>
                </a:r>
                <a:endParaRPr kumimoji="1" lang="en-US" altLang="ja-JP" dirty="0">
                  <a:solidFill>
                    <a:srgbClr val="FF0000"/>
                  </a:solidFill>
                </a:endParaRPr>
              </a:p>
              <a:p>
                <a:endParaRPr lang="en-US" altLang="ja-JP" dirty="0"/>
              </a:p>
              <a:p>
                <a:r>
                  <a:rPr kumimoji="1" lang="ja-JP" altLang="en-US" dirty="0"/>
                  <a:t>母平均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離散確率変数の場合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𝑥</m:t>
                        </m:r>
                      </m:sub>
                      <m:sup/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altLang="ja-JP" dirty="0"/>
              </a:p>
              <a:p>
                <a:pPr lvl="1"/>
                <a:r>
                  <a:rPr kumimoji="1" lang="ja-JP" altLang="en-US" dirty="0"/>
                  <a:t>連続確率変数の場合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ja-JP" b="0" i="1" smtClean="0">
                            <a:latin typeface="Cambria Math"/>
                          </a:rPr>
                          <m:t>−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∞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+∞</m:t>
                        </m:r>
                      </m:sup>
                      <m:e>
                        <m:r>
                          <a:rPr lang="en-US" altLang="ja-JP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altLang="ja-JP" i="1">
                            <a:latin typeface="Cambria Math"/>
                          </a:rPr>
                          <m:t> </m:t>
                        </m:r>
                        <m:r>
                          <a:rPr lang="en-US" altLang="ja-JP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altLang="ja-JP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endParaRPr kumimoji="1" lang="en-US" altLang="ja-JP" dirty="0"/>
              </a:p>
              <a:p>
                <a:r>
                  <a:rPr lang="ja-JP" altLang="en-US" dirty="0"/>
                  <a:t>母分散</a:t>
                </a:r>
                <a:endParaRPr lang="en-US" altLang="ja-JP" dirty="0"/>
              </a:p>
              <a:p>
                <a:pPr lvl="1"/>
                <a:r>
                  <a:rPr kumimoji="1" lang="ja-JP" altLang="en-US" dirty="0"/>
                  <a:t>離散確率変数の場合　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𝑥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𝑥</m:t>
                        </m:r>
                      </m:sub>
                      <m:sup/>
                      <m:e>
                        <m:sSup>
                          <m:sSupPr>
                            <m:ctrlPr>
                              <a:rPr kumimoji="1" lang="en-US" altLang="ja-JP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ja-JP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kumimoji="1" lang="en-US" altLang="ja-JP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kumimoji="1" lang="en-US" altLang="ja-JP" dirty="0"/>
              </a:p>
              <a:p>
                <a:pPr lvl="1"/>
                <a:r>
                  <a:rPr lang="ja-JP" altLang="en-US" dirty="0"/>
                  <a:t>連続確率変数の場合　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𝑥</m:t>
                        </m:r>
                      </m:sub>
                      <m:sup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∞</m:t>
                        </m:r>
                      </m:sub>
                      <m:sup>
                        <m:r>
                          <a:rPr lang="en-US" altLang="ja-JP" b="0" i="1" smtClean="0">
                            <a:latin typeface="Cambria Math"/>
                          </a:rPr>
                          <m:t>+∞</m:t>
                        </m:r>
                      </m:sup>
                      <m:e>
                        <m:sSup>
                          <m:sSupPr>
                            <m:ctrlPr>
                              <a:rPr lang="en-US" altLang="ja-JP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altLang="ja-JP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ja-JP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altLang="ja-JP" b="0" i="1" smtClean="0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052736"/>
                <a:ext cx="9144000" cy="5472608"/>
              </a:xfrm>
              <a:blipFill rotWithShape="1">
                <a:blip r:embed="rId2"/>
                <a:stretch>
                  <a:fillRect l="-1467" t="-1672" b="-21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2019/10/23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#05</a:t>
            </a:r>
            <a:endParaRPr kumimoji="1" lang="ja-JP" altLang="en-US"/>
          </a:p>
        </p:txBody>
      </p:sp>
      <p:sp>
        <p:nvSpPr>
          <p:cNvPr id="6" name="角丸四角形吹き出し 5"/>
          <p:cNvSpPr/>
          <p:nvPr/>
        </p:nvSpPr>
        <p:spPr>
          <a:xfrm>
            <a:off x="5436096" y="1571858"/>
            <a:ext cx="3528392" cy="1296144"/>
          </a:xfrm>
          <a:prstGeom prst="wedgeRoundRectCallout">
            <a:avLst>
              <a:gd name="adj1" fmla="val -36067"/>
              <a:gd name="adj2" fmla="val 78255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赤文字の部分が</a:t>
            </a:r>
            <a:b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青文字になっただけ</a:t>
            </a:r>
          </a:p>
        </p:txBody>
      </p:sp>
    </p:spTree>
    <p:extLst>
      <p:ext uri="{BB962C8B-B14F-4D97-AF65-F5344CB8AC3E}">
        <p14:creationId xmlns:p14="http://schemas.microsoft.com/office/powerpoint/2010/main" val="4250823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（２）確率分布の平均値と分散の考え方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2019/10/23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32325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離散変数における平均値と確率の考え方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2019/10/23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#05</a:t>
            </a:r>
            <a:endParaRPr kumimoji="1" lang="ja-JP" altLang="en-US"/>
          </a:p>
        </p:txBody>
      </p:sp>
      <p:grpSp>
        <p:nvGrpSpPr>
          <p:cNvPr id="18" name="グループ化 17"/>
          <p:cNvGrpSpPr/>
          <p:nvPr/>
        </p:nvGrpSpPr>
        <p:grpSpPr>
          <a:xfrm>
            <a:off x="107504" y="864182"/>
            <a:ext cx="8928992" cy="5157106"/>
            <a:chOff x="107504" y="864182"/>
            <a:chExt cx="8928992" cy="5157106"/>
          </a:xfrm>
        </p:grpSpPr>
        <p:grpSp>
          <p:nvGrpSpPr>
            <p:cNvPr id="16" name="グループ化 15"/>
            <p:cNvGrpSpPr/>
            <p:nvPr/>
          </p:nvGrpSpPr>
          <p:grpSpPr>
            <a:xfrm>
              <a:off x="1866506" y="864182"/>
              <a:ext cx="4901738" cy="2119700"/>
              <a:chOff x="1866506" y="864182"/>
              <a:chExt cx="4901738" cy="21197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角丸四角形 8"/>
                  <p:cNvSpPr/>
                  <p:nvPr/>
                </p:nvSpPr>
                <p:spPr>
                  <a:xfrm>
                    <a:off x="2375756" y="976042"/>
                    <a:ext cx="4392488" cy="2007840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経験確率の考え方</a:t>
                    </a:r>
                    <a:endParaRPr kumimoji="1" lang="en-US" altLang="ja-JP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pPr algn="ctr"/>
                    <a:r>
                      <a:rPr lang="ja-JP" altLang="en-US" b="1" dirty="0">
                        <a:solidFill>
                          <a:srgbClr val="FF0000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相対度数を確率</a:t>
                    </a:r>
                    <a:r>
                      <a:rPr lang="ja-JP" altLang="en-US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として定義</a:t>
                    </a:r>
                    <a:endParaRPr lang="en-US" altLang="ja-JP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pPr algn="ctr"/>
                    <a:endParaRPr kumimoji="1" lang="en-US" altLang="ja-JP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pPr algn="ctr"/>
                    <a14:m>
                      <m:oMath xmlns:m="http://schemas.openxmlformats.org/officeDocument/2006/math">
                        <m:func>
                          <m:funcPr>
                            <m:ctrlP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𝑋</m:t>
                                </m:r>
                                <m: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=</m:t>
                                </m:r>
                                <m: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oMath>
                    </a14:m>
                    <a:r>
                      <a:rPr lang="ja-JP" altLang="en-US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　←　</a:t>
                    </a:r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US" altLang="ja-JP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en-US" altLang="ja-JP" sz="24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𝒌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𝒏</m:t>
                            </m:r>
                          </m:den>
                        </m:f>
                      </m:oMath>
                    </a14:m>
                    <a:endParaRPr lang="en-US" altLang="ja-JP" b="1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</p:txBody>
              </p:sp>
            </mc:Choice>
            <mc:Fallback xmlns="">
              <p:sp>
                <p:nvSpPr>
                  <p:cNvPr id="9" name="角丸四角形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5756" y="976042"/>
                    <a:ext cx="4392488" cy="2007840"/>
                  </a:xfrm>
                  <a:prstGeom prst="round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角丸四角形 9"/>
              <p:cNvSpPr/>
              <p:nvPr/>
            </p:nvSpPr>
            <p:spPr>
              <a:xfrm>
                <a:off x="1866506" y="864182"/>
                <a:ext cx="1251756" cy="42835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第</a:t>
                </a:r>
                <a:r>
                  <a:rPr lang="en-US" altLang="ja-JP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3</a:t>
                </a:r>
                <a:r>
                  <a:rPr lang="ja-JP" altLang="en-US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章</a:t>
                </a:r>
                <a:endParaRPr lang="en-US" altLang="ja-JP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grpSp>
          <p:nvGrpSpPr>
            <p:cNvPr id="17" name="グループ化 16"/>
            <p:cNvGrpSpPr/>
            <p:nvPr/>
          </p:nvGrpSpPr>
          <p:grpSpPr>
            <a:xfrm>
              <a:off x="107504" y="3140968"/>
              <a:ext cx="8928992" cy="2880320"/>
              <a:chOff x="107504" y="3140968"/>
              <a:chExt cx="8928992" cy="2880320"/>
            </a:xfrm>
          </p:grpSpPr>
          <p:grpSp>
            <p:nvGrpSpPr>
              <p:cNvPr id="14" name="グループ化 13"/>
              <p:cNvGrpSpPr/>
              <p:nvPr/>
            </p:nvGrpSpPr>
            <p:grpSpPr>
              <a:xfrm>
                <a:off x="107504" y="3140968"/>
                <a:ext cx="4392488" cy="2880320"/>
                <a:chOff x="107504" y="3140968"/>
                <a:chExt cx="4392488" cy="288032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角丸四角形 6"/>
                    <p:cNvSpPr/>
                    <p:nvPr/>
                  </p:nvSpPr>
                  <p:spPr>
                    <a:xfrm>
                      <a:off x="107504" y="3429000"/>
                      <a:ext cx="4392488" cy="2592288"/>
                    </a:xfrm>
                    <a:prstGeom prst="round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確率分布は母集団の分布</a:t>
                      </a:r>
                      <a:endParaRPr kumimoji="1" lang="en-US" altLang="ja-JP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  <a:p>
                      <a:pPr algn="ctr"/>
                      <a:r>
                        <a:rPr lang="ja-JP" altLang="en-US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確率分布の平均値は</a:t>
                      </a:r>
                      <a:br>
                        <a:rPr lang="en-US" altLang="ja-JP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</a:br>
                      <a:r>
                        <a:rPr lang="ja-JP" altLang="en-US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値と</a:t>
                      </a:r>
                      <a:r>
                        <a:rPr lang="ja-JP" altLang="en-US" b="1" dirty="0">
                          <a:solidFill>
                            <a:srgbClr val="FF000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確率</a:t>
                      </a:r>
                      <a:r>
                        <a:rPr lang="ja-JP" altLang="en-US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の積和</a:t>
                      </a:r>
                      <a:endParaRPr lang="en-US" altLang="ja-JP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  <a:p>
                      <a:pPr algn="ctr"/>
                      <a:endParaRPr kumimoji="1" lang="en-US" altLang="ja-JP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  <a:p>
                      <a:pPr algn="ctr"/>
                      <a:r>
                        <a:rPr lang="ja-JP" altLang="en-US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母平均：　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</m:ctrlPr>
                            </m:naryPr>
                            <m:sub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𝑥</m:t>
                              </m:r>
                            </m:sub>
                            <m:sup/>
                            <m:e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𝑥</m:t>
                              </m:r>
                              <m:func>
                                <m:funcPr>
                                  <m:ctrlP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b="0" i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  <a:cs typeface="メイリオ" panose="020B0604030504040204" pitchFamily="50" charset="-128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メイリオ" panose="020B0604030504040204" pitchFamily="50" charset="-128"/>
                                          <a:cs typeface="メイリオ" panose="020B0604030504040204" pitchFamily="50" charset="-128"/>
                                        </a:rPr>
                                        <m:t>𝑋</m:t>
                                      </m:r>
                                      <m:r>
                                        <a:rPr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メイリオ" panose="020B0604030504040204" pitchFamily="50" charset="-128"/>
                                          <a:cs typeface="メイリオ" panose="020B0604030504040204" pitchFamily="50" charset="-128"/>
                                        </a:rPr>
                                        <m:t>=</m:t>
                                      </m:r>
                                      <m:r>
                                        <a:rPr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メイリオ" panose="020B0604030504040204" pitchFamily="50" charset="-128"/>
                                          <a:cs typeface="メイリオ" panose="020B0604030504040204" pitchFamily="50" charset="-128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oMath>
                      </a14:m>
                      <a:endParaRPr lang="en-US" altLang="ja-JP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  <a:p>
                      <a:pPr algn="ctr"/>
                      <a:endParaRPr lang="en-US" altLang="ja-JP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母分散：　</a:t>
                      </a:r>
                      <a14:m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𝑥</m:t>
                              </m:r>
                            </m:sub>
                            <m:sup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</m:ctrlPr>
                            </m:naryPr>
                            <m:sub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𝑥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  <a:cs typeface="メイリオ" panose="020B0604030504040204" pitchFamily="50" charset="-128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メイリオ" panose="020B0604030504040204" pitchFamily="50" charset="-128"/>
                                          <a:cs typeface="メイリオ" panose="020B0604030504040204" pitchFamily="50" charset="-128"/>
                                        </a:rPr>
                                        <m:t>𝑥</m:t>
                                      </m:r>
                                      <m:r>
                                        <a:rPr kumimoji="1"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メイリオ" panose="020B0604030504040204" pitchFamily="50" charset="-128"/>
                                          <a:cs typeface="メイリオ" panose="020B0604030504040204" pitchFamily="50" charset="-128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ja-JP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  <a:cs typeface="メイリオ" panose="020B0604030504040204" pitchFamily="50" charset="-128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メイリオ" panose="020B0604030504040204" pitchFamily="50" charset="-128"/>
                                              <a:cs typeface="メイリオ" panose="020B0604030504040204" pitchFamily="50" charset="-128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メイリオ" panose="020B0604030504040204" pitchFamily="50" charset="-128"/>
                                              <a:cs typeface="メイリオ" panose="020B0604030504040204" pitchFamily="50" charset="-128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func>
                            <m:func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  <m:t>𝑋</m:t>
                                  </m:r>
                                  <m: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  <m:t>=</m:t>
                                  </m:r>
                                  <m: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oMath>
                      </a14:m>
                      <a:endParaRPr kumimoji="1" lang="ja-JP" altLang="en-US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p:txBody>
                </p:sp>
              </mc:Choice>
              <mc:Fallback xmlns="">
                <p:sp>
                  <p:nvSpPr>
                    <p:cNvPr id="7" name="角丸四角形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7504" y="3429000"/>
                      <a:ext cx="4392488" cy="2592288"/>
                    </a:xfrm>
                    <a:prstGeom prst="roundRect">
                      <a:avLst/>
                    </a:prstGeom>
                    <a:blipFill rotWithShape="1">
                      <a:blip r:embed="rId3"/>
                      <a:stretch>
                        <a:fillRect b="-14824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" name="角丸四角形 10"/>
                <p:cNvSpPr/>
                <p:nvPr/>
              </p:nvSpPr>
              <p:spPr>
                <a:xfrm>
                  <a:off x="1677870" y="3140968"/>
                  <a:ext cx="1251756" cy="42835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第</a:t>
                  </a:r>
                  <a:r>
                    <a:rPr lang="en-US" altLang="ja-JP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4</a:t>
                  </a:r>
                  <a:r>
                    <a:rPr lang="ja-JP" altLang="en-US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章</a:t>
                  </a:r>
                  <a:endParaRPr lang="en-US" altLang="ja-JP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endParaRPr>
                </a:p>
              </p:txBody>
            </p:sp>
          </p:grpSp>
          <p:grpSp>
            <p:nvGrpSpPr>
              <p:cNvPr id="15" name="グループ化 14"/>
              <p:cNvGrpSpPr/>
              <p:nvPr/>
            </p:nvGrpSpPr>
            <p:grpSpPr>
              <a:xfrm>
                <a:off x="4644008" y="3140968"/>
                <a:ext cx="4392488" cy="2880320"/>
                <a:chOff x="4644008" y="3140968"/>
                <a:chExt cx="4392488" cy="288032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角丸四角形 7"/>
                    <p:cNvSpPr/>
                    <p:nvPr/>
                  </p:nvSpPr>
                  <p:spPr>
                    <a:xfrm>
                      <a:off x="4644008" y="3429000"/>
                      <a:ext cx="4392488" cy="2592288"/>
                    </a:xfrm>
                    <a:prstGeom prst="round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度数分布の平均値は</a:t>
                      </a:r>
                      <a:br>
                        <a:rPr kumimoji="1" lang="en-US" altLang="ja-JP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</a:br>
                      <a:r>
                        <a:rPr kumimoji="1" lang="ja-JP" altLang="en-US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値と</a:t>
                      </a:r>
                      <a:r>
                        <a:rPr kumimoji="1" lang="ja-JP" altLang="en-US" b="1" dirty="0">
                          <a:solidFill>
                            <a:srgbClr val="FF000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相対度数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との積和</a:t>
                      </a:r>
                      <a:endParaRPr kumimoji="1" lang="en-US" altLang="ja-JP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  <a:p>
                      <a:pPr algn="ctr"/>
                      <a:endParaRPr kumimoji="1" lang="en-US" altLang="ja-JP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  <a:p>
                      <a:pPr algn="ctr"/>
                      <a:endParaRPr kumimoji="1" lang="en-US" altLang="ja-JP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標本平均：　</a:t>
                      </a:r>
                      <a14:m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𝑥</m:t>
                              </m:r>
                            </m:e>
                          </m:acc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ja-JP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</m:ctrlPr>
                            </m:naryPr>
                            <m:sub>
                              <m:r>
                                <a:rPr kumimoji="1" lang="en-US" altLang="ja-JP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𝑘</m:t>
                              </m:r>
                            </m:sub>
                            <m:sup/>
                            <m:e>
                              <m:r>
                                <a:rPr kumimoji="1" lang="en-US" altLang="ja-JP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kumimoji="1" lang="en-US" altLang="ja-JP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nary>
                          <m:f>
                            <m:fPr>
                              <m:ctrlPr>
                                <a:rPr kumimoji="1" lang="en-US" altLang="ja-JP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ja-JP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dirty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ja-JP" b="0" i="1" dirty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ja-JP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𝑛</m:t>
                              </m:r>
                            </m:den>
                          </m:f>
                        </m:oMath>
                      </a14:m>
                      <a:endParaRPr kumimoji="1" lang="en-US" altLang="ja-JP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  <a:p>
                      <a:pPr algn="ctr"/>
                      <a:endParaRPr kumimoji="1" lang="en-US" altLang="ja-JP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  <a:p>
                      <a:pPr algn="ctr"/>
                      <a:r>
                        <a:rPr lang="ja-JP" altLang="en-US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標本分散：　</a:t>
                      </a:r>
                      <a14:m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</m:ctrlPr>
                            </m:sSubSupPr>
                            <m:e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</m:ctrlPr>
                            </m:naryPr>
                            <m:sub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  <a:cs typeface="メイリオ" panose="020B0604030504040204" pitchFamily="50" charset="-128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メイリオ" panose="020B0604030504040204" pitchFamily="50" charset="-128"/>
                                          <a:cs typeface="メイリオ" panose="020B0604030504040204" pitchFamily="50" charset="-128"/>
                                        </a:rPr>
                                        <m:t>𝑥</m:t>
                                      </m:r>
                                      <m:d>
                                        <m:dPr>
                                          <m:ctrlPr>
                                            <a:rPr lang="en-US" altLang="ja-JP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  <a:cs typeface="メイリオ" panose="020B0604030504040204" pitchFamily="50" charset="-128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メイリオ" panose="020B0604030504040204" pitchFamily="50" charset="-128"/>
                                              <a:cs typeface="メイリオ" panose="020B0604030504040204" pitchFamily="50" charset="-128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メイリオ" panose="020B0604030504040204" pitchFamily="50" charset="-128"/>
                                          <a:cs typeface="メイリオ" panose="020B0604030504040204" pitchFamily="50" charset="-128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ja-JP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  <a:cs typeface="メイリオ" panose="020B0604030504040204" pitchFamily="50" charset="-128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ja-JP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メイリオ" panose="020B0604030504040204" pitchFamily="50" charset="-128"/>
                                              <a:cs typeface="メイリオ" panose="020B0604030504040204" pitchFamily="50" charset="-128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f>
                            <m:fPr>
                              <m:ctrlP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𝑛</m:t>
                              </m:r>
                            </m:den>
                          </m:f>
                        </m:oMath>
                      </a14:m>
                      <a:endParaRPr kumimoji="1" lang="ja-JP" altLang="en-US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p:txBody>
                </p:sp>
              </mc:Choice>
              <mc:Fallback xmlns="">
                <p:sp>
                  <p:nvSpPr>
                    <p:cNvPr id="8" name="角丸四角形 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44008" y="3429000"/>
                      <a:ext cx="4392488" cy="2592288"/>
                    </a:xfrm>
                    <a:prstGeom prst="roundRect">
                      <a:avLst/>
                    </a:prstGeom>
                    <a:blipFill rotWithShape="1">
                      <a:blip r:embed="rId4"/>
                      <a:stretch>
                        <a:fillRect b="-17882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" name="角丸四角形 11"/>
                <p:cNvSpPr/>
                <p:nvPr/>
              </p:nvSpPr>
              <p:spPr>
                <a:xfrm>
                  <a:off x="6214374" y="3140968"/>
                  <a:ext cx="1251756" cy="42835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第</a:t>
                  </a:r>
                  <a:r>
                    <a:rPr lang="en-US" altLang="ja-JP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2</a:t>
                  </a:r>
                  <a:r>
                    <a:rPr lang="ja-JP" altLang="en-US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章</a:t>
                  </a:r>
                  <a:endParaRPr lang="en-US" altLang="ja-JP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endParaRPr>
                </a:p>
              </p:txBody>
            </p:sp>
          </p:grpSp>
          <p:sp>
            <p:nvSpPr>
              <p:cNvPr id="13" name="左矢印 12"/>
              <p:cNvSpPr/>
              <p:nvPr/>
            </p:nvSpPr>
            <p:spPr>
              <a:xfrm>
                <a:off x="3959932" y="3645024"/>
                <a:ext cx="1224136" cy="432048"/>
              </a:xfrm>
              <a:prstGeom prst="lef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27003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例題</a:t>
            </a:r>
            <a:r>
              <a:rPr lang="en-US" altLang="ja-JP" dirty="0"/>
              <a:t>4-2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2019/10/23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#05</a:t>
            </a:r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kumimoji="1" lang="en-US" altLang="ja-JP" dirty="0"/>
              <a:t>10</a:t>
            </a:r>
            <a:r>
              <a:rPr kumimoji="1" lang="ja-JP" altLang="en-US" dirty="0"/>
              <a:t>回の福引で景品が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個以上あたる確率：</a:t>
            </a:r>
            <a:r>
              <a:rPr kumimoji="1" lang="en-US" altLang="ja-JP" dirty="0"/>
              <a:t>	</a:t>
            </a:r>
            <a:r>
              <a:rPr kumimoji="1" lang="ja-JP" altLang="en-US" dirty="0"/>
              <a:t>二項分布</a:t>
            </a:r>
            <a:r>
              <a:rPr kumimoji="1" lang="en-US" altLang="ja-JP" dirty="0"/>
              <a:t>B(10, 0.1)</a:t>
            </a:r>
          </a:p>
          <a:p>
            <a:pPr algn="l"/>
            <a:r>
              <a:rPr lang="ja-JP" altLang="en-US" dirty="0"/>
              <a:t>平均値と分散を計算する</a:t>
            </a:r>
            <a:endParaRPr kumimoji="1" lang="ja-JP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077" y="1844675"/>
            <a:ext cx="6797846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角丸四角形吹き出し 6"/>
              <p:cNvSpPr/>
              <p:nvPr/>
            </p:nvSpPr>
            <p:spPr>
              <a:xfrm>
                <a:off x="3851920" y="3068960"/>
                <a:ext cx="4536504" cy="1368152"/>
              </a:xfrm>
              <a:prstGeom prst="wedgeRoundRectCallout">
                <a:avLst>
                  <a:gd name="adj1" fmla="val -60216"/>
                  <a:gd name="adj2" fmla="val -72198"/>
                  <a:gd name="adj3" fmla="val 16667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=0</m:t>
                              </m:r>
                            </m:e>
                          </m:d>
                        </m:e>
                      </m:func>
                      <m:sSub>
                        <m:sSub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10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0.1</m:t>
                              </m:r>
                            </m:e>
                          </m:d>
                        </m:e>
                        <m:sup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p>
                      <m:sSup>
                        <m:sSup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1−0.1</m:t>
                              </m:r>
                            </m:e>
                          </m:d>
                        </m:e>
                        <m:sup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角丸四角形吹き出し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3068960"/>
                <a:ext cx="4536504" cy="1368152"/>
              </a:xfrm>
              <a:prstGeom prst="wedgeRoundRectCallout">
                <a:avLst>
                  <a:gd name="adj1" fmla="val -60216"/>
                  <a:gd name="adj2" fmla="val -72198"/>
                  <a:gd name="adj3" fmla="val 16667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96920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例題</a:t>
            </a:r>
            <a:r>
              <a:rPr lang="en-US" altLang="ja-JP" dirty="0"/>
              <a:t>4-2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2019/10/23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#05</a:t>
            </a:r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kumimoji="1" lang="en-US" altLang="ja-JP" dirty="0"/>
              <a:t>10</a:t>
            </a:r>
            <a:r>
              <a:rPr kumimoji="1" lang="ja-JP" altLang="en-US" dirty="0"/>
              <a:t>回の福引で景品が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個以上あたる確率：</a:t>
            </a:r>
            <a:r>
              <a:rPr kumimoji="1" lang="en-US" altLang="ja-JP" dirty="0"/>
              <a:t>	</a:t>
            </a:r>
            <a:r>
              <a:rPr kumimoji="1" lang="ja-JP" altLang="en-US" dirty="0"/>
              <a:t>二項分布</a:t>
            </a:r>
            <a:r>
              <a:rPr kumimoji="1" lang="en-US" altLang="ja-JP" dirty="0"/>
              <a:t>B(10, 0.1)</a:t>
            </a:r>
          </a:p>
          <a:p>
            <a:pPr algn="l"/>
            <a:r>
              <a:rPr lang="ja-JP" altLang="en-US" dirty="0"/>
              <a:t>平均値と分散を計算する</a:t>
            </a:r>
            <a:endParaRPr kumimoji="1" lang="ja-JP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077" y="1844675"/>
            <a:ext cx="6797846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角丸四角形吹き出し 6"/>
              <p:cNvSpPr/>
              <p:nvPr/>
            </p:nvSpPr>
            <p:spPr>
              <a:xfrm>
                <a:off x="4211960" y="4293096"/>
                <a:ext cx="4536504" cy="1368152"/>
              </a:xfrm>
              <a:prstGeom prst="wedgeRoundRectCallout">
                <a:avLst>
                  <a:gd name="adj1" fmla="val -40060"/>
                  <a:gd name="adj2" fmla="val -136976"/>
                  <a:gd name="adj3" fmla="val 16667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func>
                        <m:func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altLang="ja-JP" i="1">
                          <a:solidFill>
                            <a:schemeClr val="tx1"/>
                          </a:solidFill>
                          <a:latin typeface="Cambria Math"/>
                        </a:rPr>
                        <m:t>=1</m:t>
                      </m:r>
                      <m:r>
                        <a:rPr lang="en-US" altLang="ja-JP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角丸四角形吹き出し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4293096"/>
                <a:ext cx="4536504" cy="1368152"/>
              </a:xfrm>
              <a:prstGeom prst="wedgeRoundRectCallout">
                <a:avLst>
                  <a:gd name="adj1" fmla="val -40060"/>
                  <a:gd name="adj2" fmla="val -136976"/>
                  <a:gd name="adj3" fmla="val 16667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12780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例題</a:t>
            </a:r>
            <a:r>
              <a:rPr lang="en-US" altLang="ja-JP" dirty="0"/>
              <a:t>4-2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2019/10/23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#05</a:t>
            </a:r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kumimoji="1" lang="en-US" altLang="ja-JP" dirty="0"/>
              <a:t>10</a:t>
            </a:r>
            <a:r>
              <a:rPr kumimoji="1" lang="ja-JP" altLang="en-US" dirty="0"/>
              <a:t>回の福引で景品が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個以上あたる確率：</a:t>
            </a:r>
            <a:r>
              <a:rPr kumimoji="1" lang="en-US" altLang="ja-JP" dirty="0"/>
              <a:t>	</a:t>
            </a:r>
            <a:r>
              <a:rPr kumimoji="1" lang="ja-JP" altLang="en-US" dirty="0"/>
              <a:t>二項分布</a:t>
            </a:r>
            <a:r>
              <a:rPr kumimoji="1" lang="en-US" altLang="ja-JP" dirty="0"/>
              <a:t>B(10, 0.1)</a:t>
            </a:r>
          </a:p>
          <a:p>
            <a:pPr algn="l"/>
            <a:r>
              <a:rPr lang="ja-JP" altLang="en-US" dirty="0"/>
              <a:t>平均値と分散を計算する</a:t>
            </a:r>
            <a:endParaRPr kumimoji="1" lang="ja-JP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077" y="1844675"/>
            <a:ext cx="6797846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角丸四角形吹き出し 7"/>
              <p:cNvSpPr/>
              <p:nvPr/>
            </p:nvSpPr>
            <p:spPr>
              <a:xfrm>
                <a:off x="5580112" y="4293096"/>
                <a:ext cx="3275856" cy="1368152"/>
              </a:xfrm>
              <a:prstGeom prst="wedgeRoundRectCallout">
                <a:avLst>
                  <a:gd name="adj1" fmla="val -76535"/>
                  <a:gd name="adj2" fmla="val 96431"/>
                  <a:gd name="adj3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altLang="ja-JP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func>
                            <m:func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角丸四角形吹き出し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4293096"/>
                <a:ext cx="3275856" cy="1368152"/>
              </a:xfrm>
              <a:prstGeom prst="wedgeRoundRectCallout">
                <a:avLst>
                  <a:gd name="adj1" fmla="val -76535"/>
                  <a:gd name="adj2" fmla="val 96431"/>
                  <a:gd name="adj3" fmla="val 16667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円/楕円 6"/>
          <p:cNvSpPr/>
          <p:nvPr/>
        </p:nvSpPr>
        <p:spPr>
          <a:xfrm>
            <a:off x="6372200" y="3861048"/>
            <a:ext cx="172819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平均</a:t>
            </a:r>
          </a:p>
        </p:txBody>
      </p:sp>
    </p:spTree>
    <p:extLst>
      <p:ext uri="{BB962C8B-B14F-4D97-AF65-F5344CB8AC3E}">
        <p14:creationId xmlns:p14="http://schemas.microsoft.com/office/powerpoint/2010/main" val="4271278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二項分布の例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2060848"/>
                <a:ext cx="9144000" cy="4464496"/>
              </a:xfrm>
            </p:spPr>
            <p:txBody>
              <a:bodyPr/>
              <a:lstStyle/>
              <a:p>
                <a:r>
                  <a:rPr kumimoji="1" lang="ja-JP" altLang="en-US" dirty="0"/>
                  <a:t>確率変数</a:t>
                </a:r>
                <a:r>
                  <a:rPr kumimoji="1" lang="en-US" altLang="ja-JP" dirty="0"/>
                  <a:t>X	</a:t>
                </a:r>
                <a:r>
                  <a:rPr kumimoji="1" lang="ja-JP" altLang="en-US" dirty="0"/>
                  <a:t>：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𝑋</m:t>
                    </m:r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0, 1, 2, 3, …,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kumimoji="1" lang="en-US" altLang="ja-JP" dirty="0"/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：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kumimoji="1" lang="ja-JP" altLang="en-US" dirty="0"/>
                  <a:t>人の調査で満足度</a:t>
                </a:r>
                <a:r>
                  <a:rPr kumimoji="1" lang="en-US" altLang="ja-JP" dirty="0"/>
                  <a:t>4</a:t>
                </a:r>
                <a:r>
                  <a:rPr kumimoji="1" lang="ja-JP" altLang="en-US" dirty="0"/>
                  <a:t>以上の人数</a:t>
                </a:r>
                <a:endParaRPr kumimoji="1" lang="en-US" altLang="ja-JP" dirty="0"/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𝜋</m:t>
                    </m:r>
                  </m:oMath>
                </a14:m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：</a:t>
                </a:r>
                <a:r>
                  <a:rPr lang="ja-JP" altLang="en-US" dirty="0"/>
                  <a:t>満足度が</a:t>
                </a:r>
                <a:r>
                  <a:rPr lang="en-US" altLang="ja-JP" dirty="0"/>
                  <a:t>4</a:t>
                </a:r>
                <a:r>
                  <a:rPr lang="ja-JP" altLang="en-US" dirty="0"/>
                  <a:t>人以上である母集団の比率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:r>
                  <a:rPr lang="ja-JP" altLang="en-US" dirty="0"/>
                  <a:t>離散確率変数</a:t>
                </a:r>
                <a:r>
                  <a:rPr lang="en-US" altLang="ja-JP" dirty="0"/>
                  <a:t>X</a:t>
                </a:r>
                <a:r>
                  <a:rPr lang="ja-JP" altLang="en-US" dirty="0"/>
                  <a:t>に対応する確率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ja-JP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ja-JP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=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𝜋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𝜋</m:t>
                              </m:r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𝑛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−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kumimoji="1" lang="en-US" altLang="ja-JP" dirty="0"/>
              </a:p>
              <a:p>
                <a:pPr lvl="2"/>
                <a:r>
                  <a:rPr lang="ja-JP" altLang="en-US" dirty="0"/>
                  <a:t>母集団の比率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𝜋</m:t>
                    </m:r>
                  </m:oMath>
                </a14:m>
                <a:r>
                  <a:rPr kumimoji="1" lang="ja-JP" altLang="en-US" dirty="0"/>
                  <a:t>がわかれば計算できそう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060848"/>
                <a:ext cx="9144000" cy="4464496"/>
              </a:xfrm>
              <a:blipFill rotWithShape="1">
                <a:blip r:embed="rId2"/>
                <a:stretch>
                  <a:fillRect l="-1467" t="-1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2019/10/23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#05</a:t>
            </a:r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kumimoji="1" lang="ja-JP" altLang="en-US" dirty="0"/>
              <a:t>標本：</a:t>
            </a:r>
            <a:r>
              <a:rPr kumimoji="1" lang="en-US" altLang="ja-JP" dirty="0"/>
              <a:t>	N</a:t>
            </a:r>
            <a:r>
              <a:rPr kumimoji="1" lang="ja-JP" altLang="en-US" dirty="0"/>
              <a:t>人の常連客を抽出して調査</a:t>
            </a:r>
            <a:endParaRPr kumimoji="1" lang="en-US" altLang="ja-JP" dirty="0"/>
          </a:p>
          <a:p>
            <a:pPr algn="l"/>
            <a:r>
              <a:rPr lang="ja-JP" altLang="en-US" dirty="0"/>
              <a:t>事象</a:t>
            </a:r>
            <a:r>
              <a:rPr lang="en-US" altLang="ja-JP" dirty="0"/>
              <a:t>A</a:t>
            </a:r>
            <a:r>
              <a:rPr lang="ja-JP" altLang="en-US" dirty="0"/>
              <a:t>：</a:t>
            </a:r>
            <a:r>
              <a:rPr lang="en-US" altLang="ja-JP" dirty="0"/>
              <a:t>	5</a:t>
            </a:r>
            <a:r>
              <a:rPr lang="ja-JP" altLang="en-US" dirty="0"/>
              <a:t>段階評価の満足度において</a:t>
            </a:r>
            <a:r>
              <a:rPr lang="en-US" altLang="ja-JP" dirty="0"/>
              <a:t>4</a:t>
            </a:r>
            <a:r>
              <a:rPr lang="ja-JP" altLang="en-US" dirty="0"/>
              <a:t>以上を記入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49814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例題</a:t>
            </a:r>
            <a:r>
              <a:rPr lang="en-US" altLang="ja-JP" dirty="0"/>
              <a:t>4-2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2019/10/23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#05</a:t>
            </a:r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kumimoji="1" lang="en-US" altLang="ja-JP" dirty="0"/>
              <a:t>10</a:t>
            </a:r>
            <a:r>
              <a:rPr kumimoji="1" lang="ja-JP" altLang="en-US" dirty="0"/>
              <a:t>回の福引で景品が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個以上あたる確率：</a:t>
            </a:r>
            <a:r>
              <a:rPr kumimoji="1" lang="en-US" altLang="ja-JP" dirty="0"/>
              <a:t>	</a:t>
            </a:r>
            <a:r>
              <a:rPr kumimoji="1" lang="ja-JP" altLang="en-US" dirty="0"/>
              <a:t>二項分布</a:t>
            </a:r>
            <a:r>
              <a:rPr kumimoji="1" lang="en-US" altLang="ja-JP" dirty="0"/>
              <a:t>B(10, 0.1)</a:t>
            </a:r>
          </a:p>
          <a:p>
            <a:pPr algn="l"/>
            <a:r>
              <a:rPr lang="ja-JP" altLang="en-US" dirty="0"/>
              <a:t>平均値と分散を計算する</a:t>
            </a:r>
            <a:endParaRPr kumimoji="1" lang="ja-JP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077" y="1844675"/>
            <a:ext cx="6797846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角丸四角形吹き出し 6"/>
              <p:cNvSpPr/>
              <p:nvPr/>
            </p:nvSpPr>
            <p:spPr>
              <a:xfrm>
                <a:off x="5652120" y="4869160"/>
                <a:ext cx="2736304" cy="919107"/>
              </a:xfrm>
              <a:prstGeom prst="wedgeRoundRectCallout">
                <a:avLst>
                  <a:gd name="adj1" fmla="val -38591"/>
                  <a:gd name="adj2" fmla="val -175241"/>
                  <a:gd name="adj3" fmla="val 16667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ja-JP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3−1</m:t>
                              </m:r>
                            </m:e>
                          </m:d>
                        </m:e>
                        <m:sup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角丸四角形吹き出し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4869160"/>
                <a:ext cx="2736304" cy="919107"/>
              </a:xfrm>
              <a:prstGeom prst="wedgeRoundRectCallout">
                <a:avLst>
                  <a:gd name="adj1" fmla="val -38591"/>
                  <a:gd name="adj2" fmla="val -175241"/>
                  <a:gd name="adj3" fmla="val 16667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12780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例題</a:t>
            </a:r>
            <a:r>
              <a:rPr lang="en-US" altLang="ja-JP" dirty="0"/>
              <a:t>4-2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2019/10/23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#05</a:t>
            </a:r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kumimoji="1" lang="en-US" altLang="ja-JP" dirty="0"/>
              <a:t>10</a:t>
            </a:r>
            <a:r>
              <a:rPr kumimoji="1" lang="ja-JP" altLang="en-US" dirty="0"/>
              <a:t>回の福引で景品が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個以上あたる確率：</a:t>
            </a:r>
            <a:r>
              <a:rPr kumimoji="1" lang="en-US" altLang="ja-JP" dirty="0"/>
              <a:t>	</a:t>
            </a:r>
            <a:r>
              <a:rPr kumimoji="1" lang="ja-JP" altLang="en-US" dirty="0"/>
              <a:t>二項分布</a:t>
            </a:r>
            <a:r>
              <a:rPr kumimoji="1" lang="en-US" altLang="ja-JP" dirty="0"/>
              <a:t>B(10, 0.1)</a:t>
            </a:r>
          </a:p>
          <a:p>
            <a:pPr algn="l"/>
            <a:r>
              <a:rPr lang="ja-JP" altLang="en-US" dirty="0"/>
              <a:t>平均値と分散を計算する</a:t>
            </a:r>
            <a:endParaRPr kumimoji="1" lang="ja-JP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077" y="1844675"/>
            <a:ext cx="6797846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角丸四角形吹き出し 7"/>
              <p:cNvSpPr/>
              <p:nvPr/>
            </p:nvSpPr>
            <p:spPr>
              <a:xfrm>
                <a:off x="3995936" y="4941168"/>
                <a:ext cx="4176464" cy="919107"/>
              </a:xfrm>
              <a:prstGeom prst="wedgeRoundRectCallout">
                <a:avLst>
                  <a:gd name="adj1" fmla="val 16029"/>
                  <a:gd name="adj2" fmla="val -141569"/>
                  <a:gd name="adj3" fmla="val 16667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=4</m:t>
                              </m:r>
                            </m:e>
                          </m:d>
                        </m:e>
                      </m:func>
                      <m:r>
                        <a:rPr lang="en-US" altLang="ja-JP" i="1">
                          <a:solidFill>
                            <a:schemeClr val="tx1"/>
                          </a:solidFill>
                          <a:latin typeface="Cambria Math"/>
                        </a:rPr>
                        <m:t>=9</m:t>
                      </m:r>
                      <m:r>
                        <a:rPr lang="en-US" altLang="ja-JP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×0.0112</m:t>
                      </m:r>
                    </m:oMath>
                  </m:oMathPara>
                </a14:m>
                <a:endParaRPr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角丸四角形吹き出し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4941168"/>
                <a:ext cx="4176464" cy="919107"/>
              </a:xfrm>
              <a:prstGeom prst="wedgeRoundRectCallout">
                <a:avLst>
                  <a:gd name="adj1" fmla="val 16029"/>
                  <a:gd name="adj2" fmla="val -141569"/>
                  <a:gd name="adj3" fmla="val 16667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12780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例題</a:t>
            </a:r>
            <a:r>
              <a:rPr lang="en-US" altLang="ja-JP" dirty="0"/>
              <a:t>4-2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2019/10/23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#05</a:t>
            </a:r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kumimoji="1" lang="en-US" altLang="ja-JP" dirty="0"/>
              <a:t>10</a:t>
            </a:r>
            <a:r>
              <a:rPr kumimoji="1" lang="ja-JP" altLang="en-US" dirty="0"/>
              <a:t>回の福引で景品が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個以上あたる確率：</a:t>
            </a:r>
            <a:r>
              <a:rPr kumimoji="1" lang="en-US" altLang="ja-JP" dirty="0"/>
              <a:t>	</a:t>
            </a:r>
            <a:r>
              <a:rPr kumimoji="1" lang="ja-JP" altLang="en-US" dirty="0"/>
              <a:t>二項分布</a:t>
            </a:r>
            <a:r>
              <a:rPr kumimoji="1" lang="en-US" altLang="ja-JP" dirty="0"/>
              <a:t>B(10, 0.1)</a:t>
            </a:r>
          </a:p>
          <a:p>
            <a:pPr algn="l"/>
            <a:r>
              <a:rPr lang="ja-JP" altLang="en-US" dirty="0"/>
              <a:t>平均値と分散を計算する</a:t>
            </a:r>
            <a:endParaRPr kumimoji="1" lang="ja-JP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077" y="1844675"/>
            <a:ext cx="6797846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角丸四角形吹き出し 6"/>
              <p:cNvSpPr/>
              <p:nvPr/>
            </p:nvSpPr>
            <p:spPr>
              <a:xfrm>
                <a:off x="2555776" y="4293096"/>
                <a:ext cx="3275856" cy="1368152"/>
              </a:xfrm>
              <a:prstGeom prst="wedgeRoundRectCallout">
                <a:avLst>
                  <a:gd name="adj1" fmla="val 72909"/>
                  <a:gd name="adj2" fmla="val 95403"/>
                  <a:gd name="adj3" fmla="val 16667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altLang="ja-JP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角丸四角形吹き出し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4293096"/>
                <a:ext cx="3275856" cy="1368152"/>
              </a:xfrm>
              <a:prstGeom prst="wedgeRoundRectCallout">
                <a:avLst>
                  <a:gd name="adj1" fmla="val 72909"/>
                  <a:gd name="adj2" fmla="val 95403"/>
                  <a:gd name="adj3" fmla="val 16667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円/楕円 7"/>
          <p:cNvSpPr/>
          <p:nvPr/>
        </p:nvSpPr>
        <p:spPr>
          <a:xfrm>
            <a:off x="3347864" y="3861048"/>
            <a:ext cx="1728192" cy="64807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分散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12780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例題</a:t>
            </a:r>
            <a:r>
              <a:rPr lang="en-US" altLang="ja-JP" dirty="0"/>
              <a:t>4-2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2019/10/23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#05</a:t>
            </a:r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kumimoji="1" lang="en-US" altLang="ja-JP" dirty="0"/>
              <a:t>10</a:t>
            </a:r>
            <a:r>
              <a:rPr kumimoji="1" lang="ja-JP" altLang="en-US" dirty="0"/>
              <a:t>回の福引で景品が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個以上あたる確率：</a:t>
            </a:r>
            <a:r>
              <a:rPr kumimoji="1" lang="en-US" altLang="ja-JP" dirty="0"/>
              <a:t>	</a:t>
            </a:r>
            <a:r>
              <a:rPr kumimoji="1" lang="ja-JP" altLang="en-US" dirty="0"/>
              <a:t>二項分布</a:t>
            </a:r>
            <a:r>
              <a:rPr kumimoji="1" lang="en-US" altLang="ja-JP" dirty="0"/>
              <a:t>B(10, 0.1)</a:t>
            </a:r>
          </a:p>
          <a:p>
            <a:pPr algn="l"/>
            <a:r>
              <a:rPr lang="ja-JP" altLang="en-US" dirty="0"/>
              <a:t>平均値と分散を計算する</a:t>
            </a:r>
            <a:endParaRPr kumimoji="1" lang="ja-JP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077" y="1844675"/>
            <a:ext cx="6797846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角丸四角形吹き出し 6"/>
          <p:cNvSpPr/>
          <p:nvPr/>
        </p:nvSpPr>
        <p:spPr>
          <a:xfrm>
            <a:off x="4572000" y="836712"/>
            <a:ext cx="3275856" cy="864096"/>
          </a:xfrm>
          <a:prstGeom prst="wedgeRoundRectCallout">
            <a:avLst>
              <a:gd name="adj1" fmla="val -89847"/>
              <a:gd name="adj2" fmla="val 156754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景品がまったく当たらない確率</a:t>
            </a:r>
          </a:p>
        </p:txBody>
      </p:sp>
      <p:sp>
        <p:nvSpPr>
          <p:cNvPr id="3" name="フローチャート : 代替処理 2"/>
          <p:cNvSpPr/>
          <p:nvPr/>
        </p:nvSpPr>
        <p:spPr>
          <a:xfrm>
            <a:off x="4139952" y="4437112"/>
            <a:ext cx="4176464" cy="1512168"/>
          </a:xfrm>
          <a:prstGeom prst="flowChartAlternate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景品が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個当たる確率は？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景品が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個以上当たる確率は？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24878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例題</a:t>
            </a:r>
            <a:r>
              <a:rPr lang="en-US" altLang="ja-JP" dirty="0"/>
              <a:t>4-2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2019/10/23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#05</a:t>
            </a:r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kumimoji="1" lang="en-US" altLang="ja-JP" dirty="0"/>
              <a:t>10</a:t>
            </a:r>
            <a:r>
              <a:rPr kumimoji="1" lang="ja-JP" altLang="en-US" dirty="0"/>
              <a:t>回の福引で景品が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個以上あたる確率：</a:t>
            </a:r>
            <a:r>
              <a:rPr kumimoji="1" lang="en-US" altLang="ja-JP" dirty="0"/>
              <a:t>	</a:t>
            </a:r>
            <a:r>
              <a:rPr kumimoji="1" lang="ja-JP" altLang="en-US" dirty="0"/>
              <a:t>二項分布</a:t>
            </a:r>
            <a:r>
              <a:rPr kumimoji="1" lang="en-US" altLang="ja-JP" dirty="0"/>
              <a:t>B(10, 0.1)</a:t>
            </a:r>
          </a:p>
          <a:p>
            <a:pPr algn="l"/>
            <a:r>
              <a:rPr lang="ja-JP" altLang="en-US" dirty="0"/>
              <a:t>平均値と分散を計算する</a:t>
            </a:r>
            <a:endParaRPr kumimoji="1" lang="ja-JP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077" y="1844675"/>
            <a:ext cx="6797846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角丸四角形吹き出し 6"/>
          <p:cNvSpPr/>
          <p:nvPr/>
        </p:nvSpPr>
        <p:spPr>
          <a:xfrm>
            <a:off x="4788024" y="2279786"/>
            <a:ext cx="3275856" cy="864096"/>
          </a:xfrm>
          <a:prstGeom prst="wedgeRoundRectCallout">
            <a:avLst>
              <a:gd name="adj1" fmla="val -95430"/>
              <a:gd name="adj2" fmla="val 114425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景品が</a:t>
            </a:r>
            <a:r>
              <a:rPr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</a:t>
            </a:r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個当たる確率</a:t>
            </a:r>
          </a:p>
        </p:txBody>
      </p:sp>
      <p:sp>
        <p:nvSpPr>
          <p:cNvPr id="3" name="フローチャート : 代替処理 2"/>
          <p:cNvSpPr/>
          <p:nvPr/>
        </p:nvSpPr>
        <p:spPr>
          <a:xfrm>
            <a:off x="4139952" y="4437112"/>
            <a:ext cx="4176464" cy="1512168"/>
          </a:xfrm>
          <a:prstGeom prst="flowChartAlternate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景品が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個当たる確率は？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⇒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0.0574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051720" y="3501008"/>
            <a:ext cx="1440160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41085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例題</a:t>
            </a:r>
            <a:r>
              <a:rPr lang="en-US" altLang="ja-JP" dirty="0"/>
              <a:t>4-2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2019/10/23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#05</a:t>
            </a:r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kumimoji="1" lang="en-US" altLang="ja-JP" dirty="0"/>
              <a:t>10</a:t>
            </a:r>
            <a:r>
              <a:rPr kumimoji="1" lang="ja-JP" altLang="en-US" dirty="0"/>
              <a:t>回の福引で景品が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個以上あたる確率：</a:t>
            </a:r>
            <a:r>
              <a:rPr kumimoji="1" lang="en-US" altLang="ja-JP" dirty="0"/>
              <a:t>	</a:t>
            </a:r>
            <a:r>
              <a:rPr kumimoji="1" lang="ja-JP" altLang="en-US" dirty="0"/>
              <a:t>二項分布</a:t>
            </a:r>
            <a:r>
              <a:rPr kumimoji="1" lang="en-US" altLang="ja-JP" dirty="0"/>
              <a:t>B(10, 0.1)</a:t>
            </a:r>
          </a:p>
          <a:p>
            <a:pPr algn="l"/>
            <a:r>
              <a:rPr lang="ja-JP" altLang="en-US" dirty="0"/>
              <a:t>平均値と分散を計算する</a:t>
            </a:r>
            <a:endParaRPr kumimoji="1" lang="ja-JP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077" y="1844675"/>
            <a:ext cx="6797846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角丸四角形吹き出し 6"/>
          <p:cNvSpPr/>
          <p:nvPr/>
        </p:nvSpPr>
        <p:spPr>
          <a:xfrm>
            <a:off x="4788024" y="2279786"/>
            <a:ext cx="3275856" cy="864096"/>
          </a:xfrm>
          <a:prstGeom prst="wedgeRoundRectCallout">
            <a:avLst>
              <a:gd name="adj1" fmla="val -94142"/>
              <a:gd name="adj2" fmla="val 173034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景品が</a:t>
            </a:r>
            <a:r>
              <a:rPr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</a:t>
            </a:r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個以上当たる確率</a:t>
            </a:r>
          </a:p>
        </p:txBody>
      </p:sp>
      <p:sp>
        <p:nvSpPr>
          <p:cNvPr id="3" name="フローチャート : 代替処理 2"/>
          <p:cNvSpPr/>
          <p:nvPr/>
        </p:nvSpPr>
        <p:spPr>
          <a:xfrm>
            <a:off x="4139952" y="4437112"/>
            <a:ext cx="4176464" cy="1512168"/>
          </a:xfrm>
          <a:prstGeom prst="flowChartAlternate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景品が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個以上当たる確率は？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0.0112+0.0015+0.0001+…+0.0000</a:t>
            </a:r>
          </a:p>
          <a:p>
            <a:pPr algn="ctr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=0.0128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051720" y="3861048"/>
            <a:ext cx="1440160" cy="23042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37350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章</a:t>
            </a:r>
            <a:r>
              <a:rPr kumimoji="1" lang="en-US" altLang="ja-JP" dirty="0"/>
              <a:t>(</a:t>
            </a:r>
            <a:r>
              <a:rPr kumimoji="1" lang="ja-JP" altLang="en-US" dirty="0"/>
              <a:t>後半</a:t>
            </a:r>
            <a:r>
              <a:rPr kumimoji="1" lang="en-US" altLang="ja-JP" dirty="0"/>
              <a:t>)</a:t>
            </a:r>
            <a:r>
              <a:rPr kumimoji="1" lang="ja-JP" altLang="en-US" dirty="0"/>
              <a:t>のまとめ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2019/10/23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#05</a:t>
            </a:r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>
          <a:xfrm>
            <a:off x="179512" y="764704"/>
            <a:ext cx="8784977" cy="5616624"/>
          </a:xfrm>
        </p:spPr>
        <p:txBody>
          <a:bodyPr/>
          <a:lstStyle/>
          <a:p>
            <a:pPr algn="l"/>
            <a:r>
              <a:rPr kumimoji="1" lang="ja-JP" altLang="en-US" dirty="0"/>
              <a:t>連続確率分布</a:t>
            </a:r>
            <a:endParaRPr kumimoji="1" lang="en-US" altLang="ja-JP" dirty="0"/>
          </a:p>
          <a:p>
            <a:pPr lvl="2" algn="l"/>
            <a:r>
              <a:rPr lang="ja-JP" altLang="en-US" dirty="0"/>
              <a:t>分布関数と確率密度で表現する</a:t>
            </a:r>
            <a:endParaRPr kumimoji="1" lang="en-US" altLang="ja-JP" dirty="0"/>
          </a:p>
          <a:p>
            <a:pPr lvl="1" algn="l"/>
            <a:r>
              <a:rPr lang="ja-JP" altLang="en-US" dirty="0"/>
              <a:t>一様分布</a:t>
            </a:r>
            <a:endParaRPr lang="en-US" altLang="ja-JP" dirty="0"/>
          </a:p>
          <a:p>
            <a:pPr lvl="2" algn="l"/>
            <a:r>
              <a:rPr lang="ja-JP" altLang="en-US" dirty="0"/>
              <a:t>値のとり得る範囲のみの情報がある確率分布</a:t>
            </a:r>
            <a:endParaRPr lang="en-US" altLang="ja-JP" dirty="0"/>
          </a:p>
          <a:p>
            <a:pPr lvl="1" algn="l"/>
            <a:r>
              <a:rPr lang="ja-JP" altLang="en-US" dirty="0"/>
              <a:t>その他の連続確率分布</a:t>
            </a:r>
            <a:endParaRPr lang="en-US" altLang="ja-JP" dirty="0"/>
          </a:p>
          <a:p>
            <a:pPr lvl="2" algn="l"/>
            <a:r>
              <a:rPr lang="ja-JP" altLang="en-US" dirty="0"/>
              <a:t>指数分布</a:t>
            </a:r>
            <a:endParaRPr lang="en-US" altLang="ja-JP" dirty="0"/>
          </a:p>
          <a:p>
            <a:pPr lvl="3" algn="l"/>
            <a:r>
              <a:rPr lang="ja-JP" altLang="en-US" dirty="0"/>
              <a:t>事象が起こる時間間隔を表現する分布</a:t>
            </a:r>
            <a:endParaRPr lang="en-US" altLang="ja-JP" dirty="0"/>
          </a:p>
          <a:p>
            <a:pPr lvl="2" algn="l"/>
            <a:r>
              <a:rPr lang="ja-JP" altLang="en-US" dirty="0"/>
              <a:t>正規分布</a:t>
            </a:r>
            <a:endParaRPr lang="en-US" altLang="ja-JP" dirty="0"/>
          </a:p>
          <a:p>
            <a:pPr lvl="2" algn="l"/>
            <a:r>
              <a:rPr lang="ja-JP" altLang="en-US" dirty="0"/>
              <a:t>カイ二乗分布</a:t>
            </a:r>
            <a:endParaRPr lang="en-US" altLang="ja-JP" dirty="0"/>
          </a:p>
          <a:p>
            <a:pPr lvl="2" algn="l"/>
            <a:r>
              <a:rPr lang="en-US" altLang="ja-JP" dirty="0"/>
              <a:t>t</a:t>
            </a:r>
            <a:r>
              <a:rPr lang="ja-JP" altLang="en-US" dirty="0"/>
              <a:t>分布</a:t>
            </a:r>
            <a:endParaRPr lang="en-US" altLang="ja-JP" dirty="0"/>
          </a:p>
          <a:p>
            <a:pPr lvl="2" algn="l"/>
            <a:r>
              <a:rPr lang="en-US" altLang="ja-JP" dirty="0"/>
              <a:t>F</a:t>
            </a:r>
            <a:r>
              <a:rPr lang="ja-JP" altLang="en-US" dirty="0"/>
              <a:t>分布</a:t>
            </a:r>
            <a:endParaRPr lang="en-US" altLang="ja-JP" dirty="0"/>
          </a:p>
          <a:p>
            <a:pPr algn="l"/>
            <a:endParaRPr kumimoji="1" lang="en-US" altLang="ja-JP" dirty="0"/>
          </a:p>
          <a:p>
            <a:pPr algn="l"/>
            <a:r>
              <a:rPr lang="ja-JP" altLang="en-US" dirty="0"/>
              <a:t>確率分布の平均と分散</a:t>
            </a:r>
            <a:endParaRPr lang="en-US" altLang="ja-JP" dirty="0"/>
          </a:p>
          <a:p>
            <a:pPr lvl="1" algn="l"/>
            <a:r>
              <a:rPr kumimoji="1" lang="ja-JP" altLang="en-US" dirty="0"/>
              <a:t>母集団の平均値と分散</a:t>
            </a:r>
            <a:endParaRPr kumimoji="1" lang="en-US" altLang="ja-JP" dirty="0"/>
          </a:p>
          <a:p>
            <a:pPr lvl="1" algn="l"/>
            <a:r>
              <a:rPr lang="ja-JP" altLang="en-US" dirty="0"/>
              <a:t>経験確率の考え方を利用</a:t>
            </a:r>
            <a:endParaRPr lang="en-US" altLang="ja-JP" dirty="0"/>
          </a:p>
          <a:p>
            <a:pPr lvl="2" algn="l"/>
            <a:r>
              <a:rPr kumimoji="1" lang="ja-JP" altLang="en-US" dirty="0"/>
              <a:t>標本の平均値</a:t>
            </a:r>
            <a:r>
              <a:rPr kumimoji="1" lang="en-US" altLang="ja-JP" dirty="0"/>
              <a:t>	</a:t>
            </a:r>
            <a:r>
              <a:rPr kumimoji="1" lang="ja-JP" altLang="en-US" dirty="0"/>
              <a:t>値と相対度数の積和</a:t>
            </a:r>
            <a:endParaRPr kumimoji="1" lang="en-US" altLang="ja-JP" dirty="0"/>
          </a:p>
          <a:p>
            <a:pPr lvl="2" algn="l"/>
            <a:r>
              <a:rPr lang="ja-JP" altLang="en-US" dirty="0"/>
              <a:t>母集団の平均値</a:t>
            </a:r>
            <a:r>
              <a:rPr lang="en-US" altLang="ja-JP" dirty="0"/>
              <a:t>	</a:t>
            </a:r>
            <a:r>
              <a:rPr lang="ja-JP" altLang="en-US" dirty="0"/>
              <a:t>値と確率の積和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65379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例題</a:t>
            </a:r>
            <a:r>
              <a:rPr kumimoji="1" lang="en-US" altLang="ja-JP" dirty="0"/>
              <a:t>4-1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2019/10/23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#05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0" y="692696"/>
                <a:ext cx="9143999" cy="1368152"/>
              </a:xfrm>
            </p:spPr>
            <p:txBody>
              <a:bodyPr/>
              <a:lstStyle/>
              <a:p>
                <a:pPr algn="l"/>
                <a:r>
                  <a:rPr kumimoji="1" lang="ja-JP" altLang="en-US" dirty="0"/>
                  <a:t>標本として</a:t>
                </a:r>
                <a:r>
                  <a:rPr kumimoji="1" lang="en-US" altLang="ja-JP" dirty="0">
                    <a:solidFill>
                      <a:srgbClr val="FF0000"/>
                    </a:solidFill>
                  </a:rPr>
                  <a:t>10</a:t>
                </a:r>
                <a:r>
                  <a:rPr kumimoji="1" lang="ja-JP" altLang="en-US" dirty="0">
                    <a:solidFill>
                      <a:srgbClr val="FF0000"/>
                    </a:solidFill>
                  </a:rPr>
                  <a:t>人</a:t>
                </a:r>
                <a:r>
                  <a:rPr kumimoji="1" lang="ja-JP" altLang="en-US" dirty="0"/>
                  <a:t>を無作為抽出</a:t>
                </a:r>
                <a:endParaRPr kumimoji="1" lang="en-US" altLang="ja-JP" dirty="0"/>
              </a:p>
              <a:p>
                <a:pPr algn="l"/>
                <a:r>
                  <a:rPr lang="ja-JP" altLang="en-US" dirty="0"/>
                  <a:t>母集団での比率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𝜋</m:t>
                    </m:r>
                  </m:oMath>
                </a14:m>
                <a:r>
                  <a:rPr kumimoji="1" lang="ja-JP" altLang="en-US" dirty="0"/>
                  <a:t>を</a:t>
                </a:r>
                <a:r>
                  <a:rPr kumimoji="1" lang="en-US" altLang="ja-JP" dirty="0">
                    <a:solidFill>
                      <a:srgbClr val="FF0000"/>
                    </a:solidFill>
                  </a:rPr>
                  <a:t>0.6</a:t>
                </a:r>
                <a:r>
                  <a:rPr kumimoji="1" lang="ja-JP" altLang="en-US" dirty="0"/>
                  <a:t>とする</a:t>
                </a:r>
                <a:endParaRPr kumimoji="1" lang="en-US" altLang="ja-JP" dirty="0"/>
              </a:p>
              <a:p>
                <a:pPr algn="l"/>
                <a:r>
                  <a:rPr lang="ja-JP" altLang="en-US" dirty="0"/>
                  <a:t>想定される二項分布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𝐵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10, 0.6</m:t>
                        </m:r>
                      </m:e>
                    </m:d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0" y="692696"/>
                <a:ext cx="9143999" cy="1368152"/>
              </a:xfrm>
              <a:blipFill rotWithShape="1">
                <a:blip r:embed="rId2"/>
                <a:stretch>
                  <a:fillRect l="-3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04864"/>
            <a:ext cx="4300982" cy="417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正方形/長方形 6"/>
          <p:cNvSpPr/>
          <p:nvPr/>
        </p:nvSpPr>
        <p:spPr>
          <a:xfrm>
            <a:off x="107504" y="4581128"/>
            <a:ext cx="4464496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吹き出し 7"/>
          <p:cNvSpPr/>
          <p:nvPr/>
        </p:nvSpPr>
        <p:spPr>
          <a:xfrm>
            <a:off x="4860032" y="2420888"/>
            <a:ext cx="3960440" cy="2016224"/>
          </a:xfrm>
          <a:prstGeom prst="wedgeRoundRectCallout">
            <a:avLst>
              <a:gd name="adj1" fmla="val -58840"/>
              <a:gd name="adj2" fmla="val 62500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標本比率が、</a:t>
            </a:r>
            <a:b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母集団での比率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(0.6)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</a:t>
            </a:r>
            <a:b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大きく変わらない</a:t>
            </a:r>
            <a:b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0.5</a:t>
            </a:r>
            <a:r>
              <a:rPr kumimoji="1"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以上</a:t>
            </a:r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0.7</a:t>
            </a:r>
            <a:r>
              <a:rPr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以下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になる確率は？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4860032" y="5049180"/>
            <a:ext cx="3960440" cy="118813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それぞれの事象は独立なので</a:t>
            </a:r>
            <a:b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それぞれの確率を足せばＯＫ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5012432" y="800708"/>
            <a:ext cx="3960440" cy="11881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p. 49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問題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4-1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もやってみよう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79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（５）その他の二項分布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2019/10/23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2735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その他の二項分布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340768"/>
                <a:ext cx="9144000" cy="5184576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dirty="0"/>
                  <a:t>超幾何分布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母集団が有限母集団のとき</a:t>
                </a:r>
                <a:endParaRPr lang="en-US" altLang="ja-JP" dirty="0"/>
              </a:p>
              <a:p>
                <a:pPr lvl="1"/>
                <a:r>
                  <a:rPr kumimoji="1" lang="ja-JP" altLang="en-US" dirty="0"/>
                  <a:t>母集団の大きさ</a:t>
                </a:r>
                <a:r>
                  <a:rPr kumimoji="1" lang="en-US" altLang="ja-JP" dirty="0"/>
                  <a:t>N</a:t>
                </a:r>
                <a:r>
                  <a:rPr kumimoji="1" lang="ja-JP" altLang="en-US" dirty="0"/>
                  <a:t>が大きいときは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超幾何分布の確率分布は二項分布と同じ</a:t>
                </a:r>
                <a:endParaRPr kumimoji="1" lang="en-US" altLang="ja-JP" dirty="0"/>
              </a:p>
              <a:p>
                <a:r>
                  <a:rPr lang="ja-JP" altLang="en-US" dirty="0"/>
                  <a:t>ポアソン分布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二項分布における確率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𝜋</m:t>
                    </m:r>
                  </m:oMath>
                </a14:m>
                <a:r>
                  <a:rPr lang="ja-JP" altLang="en-US" dirty="0"/>
                  <a:t>が小さくなり</a:t>
                </a:r>
                <a:br>
                  <a:rPr lang="en-US" altLang="ja-JP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/>
                      </a:rPr>
                      <m:t>n</m:t>
                    </m:r>
                    <m:r>
                      <a:rPr lang="en-US" altLang="ja-JP" b="0" i="1" smtClean="0">
                        <a:latin typeface="Cambria Math"/>
                      </a:rPr>
                      <m:t>𝜋</m:t>
                    </m:r>
                  </m:oMath>
                </a14:m>
                <a:r>
                  <a:rPr lang="ja-JP" altLang="en-US" dirty="0"/>
                  <a:t>は一定とみなせるとき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事象がめったに起こらない場合</a:t>
                </a:r>
                <a:endParaRPr lang="en-US" altLang="ja-JP" dirty="0"/>
              </a:p>
              <a:p>
                <a:r>
                  <a:rPr kumimoji="1" lang="ja-JP" altLang="en-US" dirty="0"/>
                  <a:t>多項分布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二項分布の拡張（事象を</a:t>
                </a:r>
                <a:r>
                  <a:rPr lang="en-US" altLang="ja-JP" dirty="0"/>
                  <a:t>3</a:t>
                </a:r>
                <a:r>
                  <a:rPr lang="ja-JP" altLang="en-US" dirty="0"/>
                  <a:t>つ以上に分類した場合）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40768"/>
                <a:ext cx="9144000" cy="5184576"/>
              </a:xfrm>
              <a:blipFill rotWithShape="1">
                <a:blip r:embed="rId2"/>
                <a:stretch>
                  <a:fillRect l="-1467" t="-1765" b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2019/10/23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8203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練習問題①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2400" dirty="0"/>
                  <a:t>１．この操作を</a:t>
                </a:r>
                <a:r>
                  <a:rPr lang="en-US" altLang="ja-JP" sz="2400" dirty="0"/>
                  <a:t>2</a:t>
                </a:r>
                <a:r>
                  <a:rPr lang="ja-JP" altLang="en-US" sz="2400" dirty="0"/>
                  <a:t>回繰り返したとき、</a:t>
                </a:r>
                <a:br>
                  <a:rPr lang="en-US" altLang="ja-JP" sz="2400" dirty="0"/>
                </a:br>
                <a:r>
                  <a:rPr lang="ja-JP" altLang="en-US" sz="2400" dirty="0"/>
                  <a:t>　　</a:t>
                </a:r>
                <a:r>
                  <a:rPr lang="en-US" altLang="ja-JP" sz="2400" dirty="0"/>
                  <a:t>2</a:t>
                </a:r>
                <a:r>
                  <a:rPr lang="ja-JP" altLang="en-US" sz="2400" dirty="0"/>
                  <a:t>回とも白球を取り出す確率は？（分数で解答）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ja-JP" sz="2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ja-JP" sz="2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9</m:t>
                          </m:r>
                        </m:num>
                        <m:den>
                          <m:r>
                            <a:rPr lang="en-US" altLang="ja-JP" sz="2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25</m:t>
                          </m:r>
                        </m:den>
                      </m:f>
                    </m:oMath>
                  </m:oMathPara>
                </a14:m>
                <a:endParaRPr lang="en-US" altLang="ja-JP" sz="2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ja-JP" altLang="en-US" sz="2400" dirty="0"/>
                  <a:t>２．以下のパターンで壺の中の球の数を変えたとき、</a:t>
                </a:r>
                <a:br>
                  <a:rPr lang="en-US" altLang="ja-JP" sz="2400" dirty="0"/>
                </a:br>
                <a:r>
                  <a:rPr lang="ja-JP" altLang="en-US" sz="2400" dirty="0"/>
                  <a:t>　　赤球を取り出す確率は？</a:t>
                </a:r>
                <a:endParaRPr lang="en-US" altLang="ja-JP" sz="2400" dirty="0"/>
              </a:p>
              <a:p>
                <a:r>
                  <a:rPr lang="ja-JP" altLang="en-US" sz="2400" dirty="0"/>
                  <a:t>Ａ．赤球を</a:t>
                </a:r>
                <a:r>
                  <a:rPr lang="en-US" altLang="ja-JP" sz="2400" dirty="0"/>
                  <a:t>1</a:t>
                </a:r>
                <a:r>
                  <a:rPr lang="ja-JP" altLang="en-US" sz="2400" dirty="0"/>
                  <a:t>つ増やし、白球も</a:t>
                </a:r>
                <a:r>
                  <a:rPr lang="en-US" altLang="ja-JP" sz="2400" dirty="0"/>
                  <a:t>1</a:t>
                </a:r>
                <a:r>
                  <a:rPr lang="ja-JP" altLang="en-US" sz="2400" dirty="0"/>
                  <a:t>つ増やす</a:t>
                </a:r>
                <a:endParaRPr lang="en-US" altLang="ja-JP" sz="2400" dirty="0"/>
              </a:p>
              <a:p>
                <a:pPr lvl="1"/>
                <a:r>
                  <a:rPr lang="ja-JP" altLang="en-US" sz="2000" dirty="0">
                    <a:solidFill>
                      <a:schemeClr val="bg1"/>
                    </a:solidFill>
                  </a:rPr>
                  <a:t>大きくなる</a:t>
                </a:r>
                <a:r>
                  <a:rPr lang="en-US" altLang="ja-JP" sz="2000" dirty="0">
                    <a:solidFill>
                      <a:schemeClr val="bg1"/>
                    </a:solidFill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altLang="ja-JP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en-US" altLang="ja-JP" sz="2000" b="0" i="1" smtClean="0">
                        <a:solidFill>
                          <a:schemeClr val="bg1"/>
                        </a:solidFill>
                        <a:latin typeface="Cambria Math"/>
                      </a:rPr>
                      <m:t>=40%</m:t>
                    </m:r>
                  </m:oMath>
                </a14:m>
                <a:r>
                  <a:rPr lang="ja-JP" altLang="en-US" sz="2000" dirty="0">
                    <a:solidFill>
                      <a:schemeClr val="bg1"/>
                    </a:solidFill>
                  </a:rPr>
                  <a:t>　⇒　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altLang="ja-JP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7</m:t>
                        </m:r>
                      </m:den>
                    </m:f>
                    <m:r>
                      <a:rPr lang="en-US" altLang="ja-JP" sz="2000" b="0" i="1" smtClean="0">
                        <a:solidFill>
                          <a:schemeClr val="bg1"/>
                        </a:solidFill>
                        <a:latin typeface="Cambria Math"/>
                      </a:rPr>
                      <m:t>=42.9%</m:t>
                    </m:r>
                  </m:oMath>
                </a14:m>
                <a:endParaRPr lang="en-US" altLang="ja-JP" sz="2000" dirty="0">
                  <a:solidFill>
                    <a:schemeClr val="bg1"/>
                  </a:solidFill>
                </a:endParaRPr>
              </a:p>
              <a:p>
                <a:r>
                  <a:rPr lang="ja-JP" altLang="en-US" sz="2400" dirty="0"/>
                  <a:t>Ｂ．赤球を</a:t>
                </a:r>
                <a:r>
                  <a:rPr lang="en-US" altLang="ja-JP" sz="2400" dirty="0"/>
                  <a:t>1</a:t>
                </a:r>
                <a:r>
                  <a:rPr lang="ja-JP" altLang="en-US" sz="2400" dirty="0"/>
                  <a:t>つ減らし、白球を</a:t>
                </a:r>
                <a:r>
                  <a:rPr lang="en-US" altLang="ja-JP" sz="2400" dirty="0"/>
                  <a:t>2</a:t>
                </a:r>
                <a:r>
                  <a:rPr lang="ja-JP" altLang="en-US" sz="2400" dirty="0"/>
                  <a:t>つ減らす</a:t>
                </a:r>
                <a:endParaRPr lang="en-US" altLang="ja-JP" sz="2400" dirty="0"/>
              </a:p>
              <a:p>
                <a:pPr lvl="1"/>
                <a:r>
                  <a:rPr kumimoji="1" lang="ja-JP" altLang="en-US" sz="2000" dirty="0">
                    <a:solidFill>
                      <a:schemeClr val="bg1"/>
                    </a:solidFill>
                  </a:rPr>
                  <a:t>大きくなる</a:t>
                </a:r>
                <a:r>
                  <a:rPr kumimoji="1" lang="en-US" altLang="ja-JP" sz="2000" dirty="0">
                    <a:solidFill>
                      <a:schemeClr val="bg1"/>
                    </a:solidFill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kumimoji="1" lang="en-US" altLang="ja-JP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kumimoji="1" lang="en-US" altLang="ja-JP" sz="2000" b="0" i="1" smtClean="0">
                        <a:solidFill>
                          <a:schemeClr val="bg1"/>
                        </a:solidFill>
                        <a:latin typeface="Cambria Math"/>
                      </a:rPr>
                      <m:t>=40%</m:t>
                    </m:r>
                  </m:oMath>
                </a14:m>
                <a:r>
                  <a:rPr kumimoji="1" lang="ja-JP" altLang="en-US" sz="2000" dirty="0">
                    <a:solidFill>
                      <a:schemeClr val="bg1"/>
                    </a:solidFill>
                  </a:rPr>
                  <a:t>　⇒　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kumimoji="1" lang="en-US" altLang="ja-JP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kumimoji="1" lang="en-US" altLang="ja-JP" sz="2000" b="0" i="1" smtClean="0">
                        <a:solidFill>
                          <a:schemeClr val="bg1"/>
                        </a:solidFill>
                        <a:latin typeface="Cambria Math"/>
                      </a:rPr>
                      <m:t>=50%</m:t>
                    </m:r>
                  </m:oMath>
                </a14:m>
                <a:endParaRPr kumimoji="1" lang="ja-JP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  <a:blipFill rotWithShape="1">
                <a:blip r:embed="rId2"/>
                <a:stretch>
                  <a:fillRect l="-1000" t="-10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2019/10/23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#05</a:t>
            </a:r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ja-JP" altLang="en-US" sz="1800" dirty="0"/>
              <a:t>赤球</a:t>
            </a:r>
            <a:r>
              <a:rPr lang="en-US" altLang="ja-JP" sz="1800" dirty="0"/>
              <a:t>2</a:t>
            </a:r>
            <a:r>
              <a:rPr lang="ja-JP" altLang="en-US" sz="1800" dirty="0"/>
              <a:t>個と白球</a:t>
            </a:r>
            <a:r>
              <a:rPr lang="en-US" altLang="ja-JP" sz="1800" dirty="0"/>
              <a:t>3</a:t>
            </a:r>
            <a:r>
              <a:rPr lang="ja-JP" altLang="en-US" sz="1800" dirty="0"/>
              <a:t>個が入った壺がある。</a:t>
            </a:r>
            <a:endParaRPr lang="en-US" altLang="ja-JP" sz="1800" dirty="0"/>
          </a:p>
          <a:p>
            <a:pPr algn="l"/>
            <a:r>
              <a:rPr lang="ja-JP" altLang="en-US" sz="1800" dirty="0"/>
              <a:t>この壺から</a:t>
            </a:r>
            <a:r>
              <a:rPr lang="en-US" altLang="ja-JP" sz="1800" dirty="0"/>
              <a:t>1</a:t>
            </a:r>
            <a:r>
              <a:rPr lang="ja-JP" altLang="en-US" sz="1800" dirty="0"/>
              <a:t>回に</a:t>
            </a:r>
            <a:r>
              <a:rPr lang="en-US" altLang="ja-JP" sz="1800" dirty="0"/>
              <a:t>1</a:t>
            </a:r>
            <a:r>
              <a:rPr lang="ja-JP" altLang="en-US" sz="1800" dirty="0" err="1"/>
              <a:t>つの</a:t>
            </a:r>
            <a:r>
              <a:rPr lang="ja-JP" altLang="en-US" sz="1800" dirty="0"/>
              <a:t>球を取り出し、色を記録した後、球を壺に戻す。</a:t>
            </a:r>
            <a:endParaRPr lang="en-US" altLang="ja-JP" sz="1800" dirty="0"/>
          </a:p>
          <a:p>
            <a:pPr algn="l"/>
            <a:r>
              <a:rPr lang="ja-JP" altLang="en-US" sz="1800" dirty="0"/>
              <a:t>球は色以外では区別がつかず、壺の中は見えない。</a:t>
            </a:r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86749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練習問題①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2400" dirty="0"/>
                  <a:t>１．この操作を</a:t>
                </a:r>
                <a:r>
                  <a:rPr lang="en-US" altLang="ja-JP" sz="2400" dirty="0"/>
                  <a:t>2</a:t>
                </a:r>
                <a:r>
                  <a:rPr lang="ja-JP" altLang="en-US" sz="2400" dirty="0"/>
                  <a:t>回繰り返したとき、</a:t>
                </a:r>
                <a:br>
                  <a:rPr lang="en-US" altLang="ja-JP" sz="2400" dirty="0"/>
                </a:br>
                <a:r>
                  <a:rPr lang="ja-JP" altLang="en-US" sz="2400" dirty="0"/>
                  <a:t>　　</a:t>
                </a:r>
                <a:r>
                  <a:rPr lang="en-US" altLang="ja-JP" sz="2400" dirty="0"/>
                  <a:t>2</a:t>
                </a:r>
                <a:r>
                  <a:rPr lang="ja-JP" altLang="en-US" sz="2400" dirty="0"/>
                  <a:t>回とも白球を取り出す確率は？（分数で解答）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4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ja-JP" sz="24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9</m:t>
                          </m:r>
                        </m:num>
                        <m:den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25</m:t>
                          </m:r>
                        </m:den>
                      </m:f>
                    </m:oMath>
                  </m:oMathPara>
                </a14:m>
                <a:endParaRPr lang="en-US" altLang="ja-JP" sz="24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ja-JP" altLang="en-US" sz="2400" dirty="0"/>
                  <a:t>２．以下のパターンで壺の中の球の数を変えたとき、</a:t>
                </a:r>
                <a:br>
                  <a:rPr lang="en-US" altLang="ja-JP" sz="2400" dirty="0"/>
                </a:br>
                <a:r>
                  <a:rPr lang="ja-JP" altLang="en-US" sz="2400" dirty="0"/>
                  <a:t>　　赤球を取り出す確率は？</a:t>
                </a:r>
                <a:endParaRPr lang="en-US" altLang="ja-JP" sz="2400" dirty="0"/>
              </a:p>
              <a:p>
                <a:r>
                  <a:rPr lang="ja-JP" altLang="en-US" sz="2400" dirty="0"/>
                  <a:t>Ａ．赤球を</a:t>
                </a:r>
                <a:r>
                  <a:rPr lang="en-US" altLang="ja-JP" sz="2400" dirty="0"/>
                  <a:t>1</a:t>
                </a:r>
                <a:r>
                  <a:rPr lang="ja-JP" altLang="en-US" sz="2400" dirty="0"/>
                  <a:t>つ増やし、白球も</a:t>
                </a:r>
                <a:r>
                  <a:rPr lang="en-US" altLang="ja-JP" sz="2400" dirty="0"/>
                  <a:t>1</a:t>
                </a:r>
                <a:r>
                  <a:rPr lang="ja-JP" altLang="en-US" sz="2400" dirty="0"/>
                  <a:t>つ増やす</a:t>
                </a:r>
                <a:endParaRPr lang="en-US" altLang="ja-JP" sz="2400" dirty="0"/>
              </a:p>
              <a:p>
                <a:pPr lvl="1"/>
                <a:r>
                  <a:rPr lang="ja-JP" altLang="en-US" sz="2000" dirty="0">
                    <a:solidFill>
                      <a:srgbClr val="FF0000"/>
                    </a:solidFill>
                  </a:rPr>
                  <a:t>大きくなる</a:t>
                </a:r>
                <a:r>
                  <a:rPr lang="en-US" altLang="ja-JP" sz="2000" dirty="0">
                    <a:solidFill>
                      <a:srgbClr val="FF0000"/>
                    </a:solidFill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altLang="ja-JP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en-US" altLang="ja-JP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=40%</m:t>
                    </m:r>
                  </m:oMath>
                </a14:m>
                <a:r>
                  <a:rPr lang="ja-JP" altLang="en-US" sz="2000" dirty="0">
                    <a:solidFill>
                      <a:srgbClr val="FF0000"/>
                    </a:solidFill>
                  </a:rPr>
                  <a:t>　⇒　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altLang="ja-JP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7</m:t>
                        </m:r>
                      </m:den>
                    </m:f>
                    <m:r>
                      <a:rPr lang="en-US" altLang="ja-JP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=42.9%</m:t>
                    </m:r>
                  </m:oMath>
                </a14:m>
                <a:endParaRPr lang="en-US" altLang="ja-JP" sz="2000" dirty="0">
                  <a:solidFill>
                    <a:srgbClr val="FF0000"/>
                  </a:solidFill>
                </a:endParaRPr>
              </a:p>
              <a:p>
                <a:r>
                  <a:rPr lang="ja-JP" altLang="en-US" sz="2400" dirty="0"/>
                  <a:t>Ｂ．赤球を</a:t>
                </a:r>
                <a:r>
                  <a:rPr lang="en-US" altLang="ja-JP" sz="2400" dirty="0"/>
                  <a:t>1</a:t>
                </a:r>
                <a:r>
                  <a:rPr lang="ja-JP" altLang="en-US" sz="2400" dirty="0"/>
                  <a:t>つ減らし、白球を</a:t>
                </a:r>
                <a:r>
                  <a:rPr lang="en-US" altLang="ja-JP" sz="2400" dirty="0"/>
                  <a:t>2</a:t>
                </a:r>
                <a:r>
                  <a:rPr lang="ja-JP" altLang="en-US" sz="2400" dirty="0"/>
                  <a:t>つ減らす</a:t>
                </a:r>
                <a:endParaRPr lang="en-US" altLang="ja-JP" sz="2400" dirty="0"/>
              </a:p>
              <a:p>
                <a:pPr lvl="1"/>
                <a:r>
                  <a:rPr kumimoji="1" lang="ja-JP" altLang="en-US" sz="2000" dirty="0">
                    <a:solidFill>
                      <a:srgbClr val="FF0000"/>
                    </a:solidFill>
                  </a:rPr>
                  <a:t>大きくなる</a:t>
                </a:r>
                <a:r>
                  <a:rPr kumimoji="1" lang="en-US" altLang="ja-JP" sz="2000" dirty="0">
                    <a:solidFill>
                      <a:srgbClr val="FF0000"/>
                    </a:solidFill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kumimoji="1" lang="en-US" altLang="ja-JP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=40%</m:t>
                    </m:r>
                  </m:oMath>
                </a14:m>
                <a:r>
                  <a:rPr kumimoji="1" lang="ja-JP" altLang="en-US" sz="2000" dirty="0">
                    <a:solidFill>
                      <a:srgbClr val="FF0000"/>
                    </a:solidFill>
                  </a:rPr>
                  <a:t>　⇒　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kumimoji="1" lang="en-US" altLang="ja-JP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=50%</m:t>
                    </m:r>
                  </m:oMath>
                </a14:m>
                <a:endParaRPr kumimoji="1" lang="ja-JP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  <a:blipFill rotWithShape="1">
                <a:blip r:embed="rId2"/>
                <a:stretch>
                  <a:fillRect l="-1000" t="-10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2019/10/23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#05</a:t>
            </a:r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ja-JP" altLang="en-US" sz="1800" dirty="0"/>
              <a:t>赤球</a:t>
            </a:r>
            <a:r>
              <a:rPr lang="en-US" altLang="ja-JP" sz="1800" dirty="0"/>
              <a:t>2</a:t>
            </a:r>
            <a:r>
              <a:rPr lang="ja-JP" altLang="en-US" sz="1800" dirty="0"/>
              <a:t>個と白球</a:t>
            </a:r>
            <a:r>
              <a:rPr lang="en-US" altLang="ja-JP" sz="1800" dirty="0"/>
              <a:t>3</a:t>
            </a:r>
            <a:r>
              <a:rPr lang="ja-JP" altLang="en-US" sz="1800" dirty="0"/>
              <a:t>個が入った壺がある。</a:t>
            </a:r>
            <a:endParaRPr lang="en-US" altLang="ja-JP" sz="1800" dirty="0"/>
          </a:p>
          <a:p>
            <a:pPr algn="l"/>
            <a:r>
              <a:rPr lang="ja-JP" altLang="en-US" sz="1800" dirty="0"/>
              <a:t>この壺から</a:t>
            </a:r>
            <a:r>
              <a:rPr lang="en-US" altLang="ja-JP" sz="1800" dirty="0"/>
              <a:t>1</a:t>
            </a:r>
            <a:r>
              <a:rPr lang="ja-JP" altLang="en-US" sz="1800" dirty="0"/>
              <a:t>回に</a:t>
            </a:r>
            <a:r>
              <a:rPr lang="en-US" altLang="ja-JP" sz="1800" dirty="0"/>
              <a:t>1</a:t>
            </a:r>
            <a:r>
              <a:rPr lang="ja-JP" altLang="en-US" sz="1800" dirty="0" err="1"/>
              <a:t>つの</a:t>
            </a:r>
            <a:r>
              <a:rPr lang="ja-JP" altLang="en-US" sz="1800" dirty="0"/>
              <a:t>球を取り出し、色を記録した後、球を壺に戻す。</a:t>
            </a:r>
            <a:endParaRPr lang="en-US" altLang="ja-JP" sz="1800" dirty="0"/>
          </a:p>
          <a:p>
            <a:pPr algn="l"/>
            <a:r>
              <a:rPr lang="ja-JP" altLang="en-US" sz="1800" dirty="0"/>
              <a:t>球は色以外では区別がつかず、壺の中は見えない。</a:t>
            </a:r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58828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1612</TotalTime>
  <Words>2382</Words>
  <Application>Microsoft Office PowerPoint</Application>
  <PresentationFormat>画面に合わせる (4:3)</PresentationFormat>
  <Paragraphs>412</Paragraphs>
  <Slides>46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46</vt:i4>
      </vt:variant>
    </vt:vector>
  </HeadingPairs>
  <TitlesOfParts>
    <vt:vector size="52" baseType="lpstr">
      <vt:lpstr>Meiryo UI</vt:lpstr>
      <vt:lpstr>メイリオ</vt:lpstr>
      <vt:lpstr>Arial</vt:lpstr>
      <vt:lpstr>Calibri</vt:lpstr>
      <vt:lpstr>Cambria Math</vt:lpstr>
      <vt:lpstr>Office ​​テーマ</vt:lpstr>
      <vt:lpstr>統計学B #05</vt:lpstr>
      <vt:lpstr>（復習）②二項分布</vt:lpstr>
      <vt:lpstr>PowerPoint プレゼンテーション</vt:lpstr>
      <vt:lpstr>二項分布の例</vt:lpstr>
      <vt:lpstr>例題4-1</vt:lpstr>
      <vt:lpstr>PowerPoint プレゼンテーション</vt:lpstr>
      <vt:lpstr>その他の二項分布</vt:lpstr>
      <vt:lpstr>練習問題①</vt:lpstr>
      <vt:lpstr>練習問題①</vt:lpstr>
      <vt:lpstr>練習問題②</vt:lpstr>
      <vt:lpstr>練習問題②</vt:lpstr>
      <vt:lpstr>練習問題③</vt:lpstr>
      <vt:lpstr>練習問題③</vt:lpstr>
      <vt:lpstr>確率分布（連続確率分布）</vt:lpstr>
      <vt:lpstr>確率分布の種類</vt:lpstr>
      <vt:lpstr>PowerPoint プレゼンテーション</vt:lpstr>
      <vt:lpstr>連続確率分布の性質</vt:lpstr>
      <vt:lpstr>分布関数</vt:lpstr>
      <vt:lpstr>確率密度関数</vt:lpstr>
      <vt:lpstr>確率密度分布 f(x)</vt:lpstr>
      <vt:lpstr>確率密度分布f(x)とx軸の間の面積は1</vt:lpstr>
      <vt:lpstr>xがyのときのf(x)とx軸で囲まれた部分の面積</vt:lpstr>
      <vt:lpstr>分布関数 F(x)</vt:lpstr>
      <vt:lpstr>色部分の面積　Pr⁡(α&lt;X&lt;β)　の求め方</vt:lpstr>
      <vt:lpstr>緑の面積から赤の面積を引く</vt:lpstr>
      <vt:lpstr>緑の面積から赤の面積を引く</vt:lpstr>
      <vt:lpstr>PowerPoint プレゼンテーション</vt:lpstr>
      <vt:lpstr>一様分布</vt:lpstr>
      <vt:lpstr>一様分布</vt:lpstr>
      <vt:lpstr>PowerPoint プレゼンテーション</vt:lpstr>
      <vt:lpstr>その他の連続確率分布</vt:lpstr>
      <vt:lpstr>PowerPoint プレゼンテーション</vt:lpstr>
      <vt:lpstr>確率分布の平均値と分散の定義</vt:lpstr>
      <vt:lpstr>確率分布の平均値と分散の定義</vt:lpstr>
      <vt:lpstr>PowerPoint プレゼンテーション</vt:lpstr>
      <vt:lpstr>離散変数における平均値と確率の考え方</vt:lpstr>
      <vt:lpstr>例題4-2</vt:lpstr>
      <vt:lpstr>例題4-2</vt:lpstr>
      <vt:lpstr>例題4-2</vt:lpstr>
      <vt:lpstr>例題4-2</vt:lpstr>
      <vt:lpstr>例題4-2</vt:lpstr>
      <vt:lpstr>例題4-2</vt:lpstr>
      <vt:lpstr>例題4-2</vt:lpstr>
      <vt:lpstr>例題4-2</vt:lpstr>
      <vt:lpstr>例題4-2</vt:lpstr>
      <vt:lpstr>第4章(後半)のまとめ</vt:lpstr>
    </vt:vector>
  </TitlesOfParts>
  <Company>University of Tsukuba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Tsukuba-Think</dc:creator>
  <cp:lastModifiedBy>Ikegawa Maria</cp:lastModifiedBy>
  <cp:revision>220</cp:revision>
  <dcterms:created xsi:type="dcterms:W3CDTF">2019-04-13T07:28:03Z</dcterms:created>
  <dcterms:modified xsi:type="dcterms:W3CDTF">2020-08-26T05:43:46Z</dcterms:modified>
</cp:coreProperties>
</file>