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90" r:id="rId2"/>
    <p:sldId id="469" r:id="rId3"/>
    <p:sldId id="443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1" r:id="rId15"/>
    <p:sldId id="482" r:id="rId16"/>
    <p:sldId id="483" r:id="rId17"/>
    <p:sldId id="484" r:id="rId18"/>
    <p:sldId id="486" r:id="rId19"/>
    <p:sldId id="487" r:id="rId20"/>
    <p:sldId id="514" r:id="rId21"/>
    <p:sldId id="515" r:id="rId22"/>
    <p:sldId id="516" r:id="rId23"/>
    <p:sldId id="488" r:id="rId24"/>
    <p:sldId id="489" r:id="rId25"/>
    <p:sldId id="490" r:id="rId26"/>
    <p:sldId id="491" r:id="rId27"/>
    <p:sldId id="492" r:id="rId28"/>
    <p:sldId id="421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4"/>
    <p:restoredTop sz="94708"/>
  </p:normalViewPr>
  <p:slideViewPr>
    <p:cSldViewPr>
      <p:cViewPr>
        <p:scale>
          <a:sx n="191" d="100"/>
          <a:sy n="191" d="100"/>
        </p:scale>
        <p:origin x="384" y="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2019/11/05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#06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大数の法則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57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A9C488-27A9-4D1B-A968-7DCFE75B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確率変数の和の期待値は</a:t>
                </a:r>
                <a:br>
                  <a:rPr lang="en-US" altLang="ja-JP" sz="3200" dirty="0"/>
                </a:br>
                <a:r>
                  <a:rPr lang="ja-JP" altLang="en-US" sz="3200" dirty="0"/>
                  <a:t>期待値の和と同じ</a:t>
                </a:r>
                <a:endParaRPr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ja-JP" altLang="en-US" sz="3200" dirty="0"/>
                  <a:t>が独立でなくても成り立つ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21CE41-FAFC-4B4F-BA1F-474392CA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𝑎𝑋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分散は散らばりを表すため</a:t>
                </a:r>
                <a:br>
                  <a:rPr lang="en-US" altLang="ja-JP" sz="3200" dirty="0"/>
                </a:br>
                <a:r>
                  <a:rPr lang="ja-JP" altLang="en-US" sz="3200" dirty="0"/>
                  <a:t>定数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ja-JP" altLang="en-US" sz="3200" dirty="0"/>
                  <a:t>が加えられても分散は変わらない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A6EF8F-D4C1-4EAD-B8C8-2320AA0F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分散は期待値の特別な形式</a:t>
                </a:r>
                <a:endParaRPr lang="en-US" altLang="ja-JP" sz="3200" dirty="0"/>
              </a:p>
              <a:p>
                <a:pPr lvl="2"/>
                <a:r>
                  <a:rPr lang="ja-JP" altLang="en-US" sz="3200" dirty="0"/>
                  <a:t>期待値を用いて書き直すことができる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B536EE-9F50-4604-BA53-1727750E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𝑋𝑌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ja-JP" altLang="en-US" sz="3200" dirty="0"/>
                  <a:t>が</a:t>
                </a:r>
                <a:r>
                  <a:rPr lang="ja-JP" altLang="en-US" sz="3200" dirty="0">
                    <a:solidFill>
                      <a:srgbClr val="FF0000"/>
                    </a:solidFill>
                  </a:rPr>
                  <a:t>独立</a:t>
                </a:r>
                <a:r>
                  <a:rPr lang="ja-JP" altLang="en-US" sz="3200" dirty="0"/>
                  <a:t>である場合のみ成り立つ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264DD1-7DBD-490E-B643-AF72DDBC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ja-JP" altLang="en-US" sz="3200" dirty="0"/>
                  <a:t>が</a:t>
                </a:r>
                <a:r>
                  <a:rPr lang="ja-JP" altLang="en-US" sz="3200" dirty="0">
                    <a:solidFill>
                      <a:srgbClr val="FF0000"/>
                    </a:solidFill>
                  </a:rPr>
                  <a:t>独立</a:t>
                </a:r>
                <a:r>
                  <a:rPr lang="ja-JP" altLang="en-US" sz="3200" dirty="0"/>
                  <a:t>である場合のみ成り立つ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0795D9-87B4-4260-8D61-7B83D675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10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４</a:t>
            </a:r>
            <a:r>
              <a:rPr kumimoji="1" lang="ja-JP" altLang="en-US" dirty="0"/>
              <a:t>）二項分布にしたがう確率変数の期待値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0D3967C-B884-440E-BA27-5EDE205D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06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二項分布にしたがう確率変数の期待値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276872"/>
                <a:ext cx="9144000" cy="4248472"/>
              </a:xfrm>
            </p:spPr>
            <p:txBody>
              <a:bodyPr/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期待値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分散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276872"/>
                <a:ext cx="9144000" cy="4248472"/>
              </a:xfrm>
              <a:blipFill>
                <a:blip r:embed="rId2"/>
                <a:stretch>
                  <a:fillRect l="-1533" t="-2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sz="2800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800" dirty="0"/>
                  <a:t>が二項分布にしたがう</a:t>
                </a:r>
                <a:r>
                  <a:rPr kumimoji="1" lang="en-US" altLang="ja-JP" sz="2800" dirty="0"/>
                  <a:t>	</a:t>
                </a:r>
                <a:r>
                  <a:rPr kumimoji="1" lang="ja-JP" altLang="en-US" sz="2800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2800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sz="28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 : 代替処理 6"/>
          <p:cNvSpPr/>
          <p:nvPr/>
        </p:nvSpPr>
        <p:spPr>
          <a:xfrm>
            <a:off x="6444208" y="5517232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8BC86C-D778-4B27-9A99-0FA135C6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14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打率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割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分</a:t>
                </a:r>
                <a:r>
                  <a:rPr lang="en-US" altLang="ja-JP" dirty="0"/>
                  <a:t>8</a:t>
                </a:r>
                <a:r>
                  <a:rPr lang="ja-JP" altLang="en-US" dirty="0"/>
                  <a:t>厘（</a:t>
                </a:r>
                <a:r>
                  <a:rPr lang="en-US" altLang="ja-JP" dirty="0"/>
                  <a:t>0.328</a:t>
                </a:r>
                <a:r>
                  <a:rPr lang="ja-JP" altLang="en-US" dirty="0"/>
                  <a:t>）の野球選手が、</a:t>
                </a:r>
                <a:br>
                  <a:rPr lang="en-US" altLang="ja-JP" dirty="0"/>
                </a:br>
                <a:r>
                  <a:rPr lang="ja-JP" altLang="en-US" dirty="0"/>
                  <a:t>今日の試合で</a:t>
                </a:r>
                <a:r>
                  <a:rPr lang="en-US" altLang="ja-JP" dirty="0"/>
                  <a:t>5</a:t>
                </a:r>
                <a:r>
                  <a:rPr lang="ja-JP" altLang="en-US" dirty="0"/>
                  <a:t>回打席に立つときの</a:t>
                </a:r>
                <a:br>
                  <a:rPr lang="en-US" altLang="ja-JP" dirty="0"/>
                </a:br>
                <a:r>
                  <a:rPr lang="ja-JP" altLang="en-US" dirty="0"/>
                  <a:t>ヒットの本数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の確率を考える。</a:t>
                </a:r>
                <a:br>
                  <a:rPr lang="en-US" altLang="ja-JP" dirty="0"/>
                </a:br>
                <a:r>
                  <a:rPr lang="ja-JP" altLang="en-US" dirty="0"/>
                  <a:t>ヒットの本数の期待値と分散を求めなさい。</a:t>
                </a:r>
                <a:endParaRPr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/>
                  <a:t>公式を用いて解くと簡単！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期待値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分散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  <a:blipFill>
                <a:blip r:embed="rId2"/>
                <a:stretch>
                  <a:fillRect l="-1533" t="-1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6FFE62-B1DA-49AE-BB31-BB1C80B4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48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64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5-1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が二項分布にしたがうとき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の関数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を確率変数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とする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の期待値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と分散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を求めよ</a:t>
                </a:r>
                <a:endParaRPr kumimoji="1" lang="en-US" altLang="ja-JP" sz="2400" dirty="0"/>
              </a:p>
              <a:p>
                <a:pPr lvl="1"/>
                <a:r>
                  <a:rPr lang="ja-JP" altLang="en-US" sz="2000" dirty="0"/>
                  <a:t>期待値の基本的性質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c</a:t>
                </a:r>
                <a:r>
                  <a:rPr lang="ja-JP" altLang="en-US" sz="2000" dirty="0"/>
                  <a:t>を使って解きます</a:t>
                </a:r>
                <a:endParaRPr lang="en-US" altLang="ja-JP" sz="2000" dirty="0"/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chemeClr val="bg1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より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chemeClr val="bg1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c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より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867" t="-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BC4981-7D11-42A1-9A47-3D5C1E25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95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64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5-1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が二項分布にしたがうとき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の関数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を確率変数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とする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の期待値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と分散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を求めよ</a:t>
                </a:r>
                <a:endParaRPr kumimoji="1" lang="en-US" altLang="ja-JP" sz="2400" dirty="0"/>
              </a:p>
              <a:p>
                <a:pPr lvl="1"/>
                <a:r>
                  <a:rPr lang="ja-JP" altLang="en-US" sz="2000" dirty="0"/>
                  <a:t>期待値の基本的性質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c</a:t>
                </a:r>
                <a:r>
                  <a:rPr lang="ja-JP" altLang="en-US" sz="2000" dirty="0"/>
                  <a:t>を使って解きます</a:t>
                </a:r>
                <a:endParaRPr lang="en-US" altLang="ja-JP" sz="2000" dirty="0"/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より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c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より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867" t="-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B8E1CE-EF63-4F5D-BD76-2B26A4A9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確率変数の期待値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26C7FF-B6C3-4663-A752-82560539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ある工場で不良品の製品は</a:t>
                </a:r>
                <a:br>
                  <a:rPr lang="en-US" altLang="ja-JP" dirty="0"/>
                </a:br>
                <a:r>
                  <a:rPr lang="en-US" altLang="ja-JP" dirty="0"/>
                  <a:t>1,000</a:t>
                </a:r>
                <a:r>
                  <a:rPr lang="ja-JP" altLang="en-US" dirty="0"/>
                  <a:t>個中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個あることがわかっている。</a:t>
                </a:r>
                <a:endParaRPr lang="en-US" altLang="ja-JP" dirty="0"/>
              </a:p>
              <a:p>
                <a:r>
                  <a:rPr lang="ja-JP" altLang="en-US" dirty="0"/>
                  <a:t>これから出荷する製品</a:t>
                </a:r>
                <a:r>
                  <a:rPr lang="en-US" altLang="ja-JP" dirty="0"/>
                  <a:t>3,500</a:t>
                </a:r>
                <a:r>
                  <a:rPr lang="ja-JP" altLang="en-US" dirty="0"/>
                  <a:t>個のうち、</a:t>
                </a:r>
                <a:br>
                  <a:rPr lang="en-US" altLang="ja-JP" dirty="0"/>
                </a:br>
                <a:r>
                  <a:rPr lang="ja-JP" altLang="en-US" dirty="0"/>
                  <a:t>不良品の数を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とすると</a:t>
                </a:r>
                <a:br>
                  <a:rPr lang="en-US" altLang="ja-JP" dirty="0"/>
                </a:br>
                <a:r>
                  <a:rPr lang="ja-JP" altLang="en-US" dirty="0"/>
                  <a:t>その確率分布は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ポアソン分布</a:t>
                </a:r>
                <a:r>
                  <a:rPr lang="ja-JP" altLang="en-US" dirty="0"/>
                  <a:t>で</a:t>
                </a:r>
                <a:br>
                  <a:rPr lang="en-US" altLang="ja-JP" dirty="0"/>
                </a:br>
                <a:r>
                  <a:rPr lang="ja-JP" altLang="en-US" dirty="0"/>
                  <a:t>近似できるものとする。</a:t>
                </a:r>
                <a:endParaRPr lang="en-US" altLang="ja-JP" dirty="0"/>
              </a:p>
              <a:p>
                <a:r>
                  <a:rPr lang="ja-JP" altLang="en-US" dirty="0"/>
                  <a:t>ただし、ポアソン分布関数は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kumimoji="1" lang="ja-JP" altLang="en-US" dirty="0"/>
                  <a:t>とする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 b="-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dirty="0"/>
                  <a:t>大数の法則</a:t>
                </a:r>
                <a:endParaRPr kumimoji="1" lang="en-US" altLang="ja-JP" dirty="0"/>
              </a:p>
              <a:p>
                <a:pPr lvl="1" algn="l"/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を大きくすればするほど標本の状況は母集団の状況に近づく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5FE73B-4C38-4263-A293-1ACCC11F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68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ポアソン分布の期待値と分散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/>
              <a:lstStyle/>
              <a:p>
                <a:r>
                  <a:rPr kumimoji="1" lang="ja-JP" altLang="en-US" dirty="0"/>
                  <a:t>ポアソン分布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二項分布のひとつ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（起こる確率）が極端に小さい場合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すなわち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が一定とみなせる</a:t>
                </a:r>
                <a:r>
                  <a:rPr kumimoji="1" lang="ja-JP" altLang="en-US" dirty="0"/>
                  <a:t>場合（</a:t>
                </a:r>
                <a:r>
                  <a:rPr kumimoji="1" lang="en-US" altLang="ja-JP" dirty="0"/>
                  <a:t>pp. 50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ja-JP" altLang="en-US" dirty="0">
                    <a:solidFill>
                      <a:srgbClr val="FF0000"/>
                    </a:solidFill>
                  </a:rPr>
                  <a:t>ポアソン分布では期待値と分散は同じ式で表せる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 dirty="0"/>
                  <a:t>が極端に小さいので，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≒1</m:t>
                    </m:r>
                  </m:oMath>
                </a14:m>
                <a:r>
                  <a:rPr lang="ja-JP" altLang="en-US" dirty="0"/>
                  <a:t>と考える．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期待値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分散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>
                <a:blip r:embed="rId2"/>
                <a:stretch>
                  <a:fillRect l="-1533" t="-1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1BFDE2-A056-4302-8DE7-C37E4D59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10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応用問題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488987"/>
            <a:ext cx="7200000" cy="2554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017379"/>
            <a:ext cx="7200000" cy="859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467544" y="10109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期待値と分散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9943" y="45373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確率分布関数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0B8DBC8-24AA-4D1F-81BA-41973774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28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pp. 65</a:t>
            </a:r>
            <a:r>
              <a:rPr lang="ja-JP" altLang="en-US" dirty="0"/>
              <a:t>）問題</a:t>
            </a:r>
            <a:r>
              <a:rPr lang="en-US" altLang="ja-JP" dirty="0"/>
              <a:t>5-2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dirty="0"/>
                  <a:t>あるテレビ番組の視聴を事象とすると</a:t>
                </a:r>
                <a:br>
                  <a:rPr lang="en-US" altLang="ja-JP" dirty="0"/>
                </a:br>
                <a:r>
                  <a:rPr lang="ja-JP" altLang="en-US" dirty="0"/>
                  <a:t>事象は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つ（視た・視なかった）なので</a:t>
                </a:r>
                <a:br>
                  <a:rPr lang="en-US" altLang="ja-JP" dirty="0"/>
                </a:br>
                <a:r>
                  <a:rPr lang="ja-JP" altLang="en-US" dirty="0"/>
                  <a:t>視聴した世帯数は二項分布にしたがう</a:t>
                </a:r>
                <a:endParaRPr lang="en-US" altLang="ja-JP" dirty="0"/>
              </a:p>
              <a:p>
                <a:r>
                  <a:rPr kumimoji="1" lang="ja-JP" altLang="en-US" dirty="0"/>
                  <a:t>視聴した世帯数を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とおくと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問題</a:t>
                </a:r>
                <a:r>
                  <a:rPr kumimoji="1" lang="en-US" altLang="ja-JP" dirty="0"/>
                  <a:t>5-1</a:t>
                </a:r>
                <a:r>
                  <a:rPr kumimoji="1" lang="ja-JP" altLang="en-US" dirty="0"/>
                  <a:t>で定義した確率変数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視聴率を表す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=200, </m:t>
                    </m:r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  <m:r>
                      <a:rPr kumimoji="1" lang="en-US" altLang="ja-JP" b="0" i="1" smtClean="0">
                        <a:latin typeface="Cambria Math"/>
                      </a:rPr>
                      <m:t>=0.10</m:t>
                    </m:r>
                  </m:oMath>
                </a14:m>
                <a:r>
                  <a:rPr kumimoji="1" lang="ja-JP" altLang="en-US" dirty="0"/>
                  <a:t>のときの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視聴率の期待値と標準偏差を求めよ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60D735-F544-4AA6-956F-C163A6E1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00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pp. 65</a:t>
            </a:r>
            <a:r>
              <a:rPr lang="ja-JP" altLang="en-US" dirty="0"/>
              <a:t>）問題</a:t>
            </a:r>
            <a:r>
              <a:rPr lang="en-US" altLang="ja-JP" dirty="0"/>
              <a:t>5-2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問題</a:t>
                </a:r>
                <a:r>
                  <a:rPr kumimoji="1" lang="en-US" altLang="ja-JP" dirty="0"/>
                  <a:t>5-1</a:t>
                </a:r>
                <a:r>
                  <a:rPr kumimoji="1" lang="ja-JP" altLang="en-US" dirty="0"/>
                  <a:t>より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期待値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𝜋</m:t>
                      </m:r>
                      <m:r>
                        <a:rPr lang="en-US" altLang="ja-JP" b="0" i="1" smtClean="0">
                          <a:latin typeface="Cambria Math"/>
                        </a:rPr>
                        <m:t>=0.10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分散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/>
                            </a:rPr>
                            <m:t>200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/>
                          <a:ea typeface="Cambria Math"/>
                        </a:rPr>
                        <m:t>×0.10×0.90=0.00045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標準偏差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e>
                      </m:ra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0.00045</m:t>
                          </m:r>
                        </m:e>
                      </m:rad>
                      <m:r>
                        <a:rPr kumimoji="1" lang="en-US" altLang="ja-JP" b="0" i="1" smtClean="0">
                          <a:latin typeface="Cambria Math"/>
                        </a:rPr>
                        <m:t>=0.0212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EA59C8-2634-470D-A9E0-61A6F4CC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5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大数の法則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46E4B72-5299-4B3D-844D-E47B7A90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60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大数の法則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4400" dirty="0"/>
                  <a:t>大数（たいすう）の法則</a:t>
                </a:r>
                <a:endParaRPr lang="en-US" altLang="ja-JP" sz="4400" dirty="0"/>
              </a:p>
              <a:p>
                <a:pPr lvl="1"/>
                <a:r>
                  <a:rPr kumimoji="1" lang="ja-JP" altLang="en-US" sz="4000" dirty="0"/>
                  <a:t>試行数あるいは標本数（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4000" dirty="0"/>
                  <a:t>）</a:t>
                </a:r>
                <a:br>
                  <a:rPr kumimoji="1" lang="en-US" altLang="ja-JP" sz="4000" dirty="0"/>
                </a:br>
                <a:r>
                  <a:rPr kumimoji="1" lang="ja-JP" altLang="en-US" sz="4000" dirty="0"/>
                  <a:t>の大きさを大きくすると</a:t>
                </a:r>
                <a:br>
                  <a:rPr lang="en-US" altLang="ja-JP" sz="4000" dirty="0"/>
                </a:br>
                <a:r>
                  <a:rPr lang="ja-JP" altLang="en-US" sz="4000" dirty="0"/>
                  <a:t>標本の状況は</a:t>
                </a:r>
                <a:br>
                  <a:rPr lang="en-US" altLang="ja-JP" sz="4000" dirty="0"/>
                </a:br>
                <a:r>
                  <a:rPr lang="ja-JP" altLang="en-US" sz="4000" dirty="0"/>
                  <a:t>母集団の状況に近づく</a:t>
                </a:r>
                <a:endParaRPr lang="en-US" altLang="ja-JP" sz="4000" dirty="0"/>
              </a:p>
              <a:p>
                <a:pPr lvl="2"/>
                <a:r>
                  <a:rPr lang="ja-JP" altLang="en-US" dirty="0"/>
                  <a:t>経験確率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：試行回数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lang="ja-JP" altLang="en-US" dirty="0"/>
                  <a:t>大きくしたときに</a:t>
                </a: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ja-JP" altLang="en-US" dirty="0"/>
                  <a:t>　相対度数がある値に近づくならば</a:t>
                </a: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ja-JP" altLang="en-US" dirty="0"/>
                  <a:t>　相対度数＝確率　とする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2400" t="-2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 : 代替処理 6"/>
          <p:cNvSpPr/>
          <p:nvPr/>
        </p:nvSpPr>
        <p:spPr>
          <a:xfrm>
            <a:off x="6444208" y="5517232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76FD17-9BF6-4664-8696-806F604A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67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大数の法則の事例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/>
              <a:lstStyle/>
              <a:p>
                <a:r>
                  <a:rPr lang="ja-JP" altLang="en-US" dirty="0"/>
                  <a:t>母集団での比率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=0.6</m:t>
                    </m:r>
                  </m:oMath>
                </a14:m>
                <a:endParaRPr lang="en-US" altLang="ja-JP" b="0" dirty="0"/>
              </a:p>
              <a:p>
                <a:r>
                  <a:rPr kumimoji="1" lang="ja-JP" altLang="en-US" dirty="0"/>
                  <a:t>標本比率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kumimoji="1" lang="ja-JP" altLang="en-US" dirty="0"/>
                  <a:t>標本比率が母集団の比率の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0.1</m:t>
                    </m:r>
                  </m:oMath>
                </a14:m>
                <a:r>
                  <a:rPr kumimoji="1" lang="ja-JP" altLang="en-US" dirty="0"/>
                  <a:t>の範囲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0.5&lt;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&lt;0.7</m:t>
                    </m:r>
                  </m:oMath>
                </a14:m>
                <a:r>
                  <a:rPr kumimoji="1" lang="ja-JP" altLang="en-US" dirty="0"/>
                  <a:t>に入る確率を計算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kumimoji="1" lang="ja-JP" altLang="en-US" dirty="0"/>
                  <a:t>例題</a:t>
                </a:r>
                <a:r>
                  <a:rPr kumimoji="1" lang="en-US" altLang="ja-JP" dirty="0"/>
                  <a:t>4-1	</a:t>
                </a:r>
                <a:r>
                  <a:rPr lang="ja-JP" altLang="en-US" dirty="0"/>
                  <a:t>⇒</a:t>
                </a:r>
                <a:r>
                  <a:rPr lang="en-US" altLang="ja-JP" dirty="0"/>
                  <a:t>	0.67</a:t>
                </a:r>
              </a:p>
              <a:p>
                <a:pPr lvl="2"/>
                <a:r>
                  <a:rPr lang="ja-JP" altLang="en-US" dirty="0"/>
                  <a:t>問題</a:t>
                </a:r>
                <a:r>
                  <a:rPr lang="en-US" altLang="ja-JP" dirty="0"/>
                  <a:t>4-1	</a:t>
                </a:r>
                <a:r>
                  <a:rPr lang="ja-JP" altLang="en-US" dirty="0"/>
                  <a:t>⇒</a:t>
                </a:r>
                <a:r>
                  <a:rPr lang="en-US" altLang="ja-JP" dirty="0"/>
                  <a:t>	0.75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467" t="-1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dirty="0"/>
                  <a:t>教科書 </a:t>
                </a:r>
                <a:r>
                  <a:rPr kumimoji="1" lang="en-US" altLang="ja-JP" dirty="0"/>
                  <a:t>pp. 48</a:t>
                </a:r>
                <a:r>
                  <a:rPr lang="ja-JP" altLang="en-US" dirty="0"/>
                  <a:t> </a:t>
                </a:r>
                <a:r>
                  <a:rPr kumimoji="1" lang="ja-JP" altLang="en-US" dirty="0"/>
                  <a:t>例題</a:t>
                </a:r>
                <a:r>
                  <a:rPr kumimoji="1" lang="en-US" altLang="ja-JP" dirty="0"/>
                  <a:t>4-1	</a:t>
                </a:r>
                <a:r>
                  <a:rPr kumimoji="1" lang="ja-JP" altLang="en-US" dirty="0"/>
                  <a:t>標本数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=10</m:t>
                    </m:r>
                  </m:oMath>
                </a14:m>
                <a:endParaRPr kumimoji="1" lang="en-US" altLang="ja-JP" dirty="0"/>
              </a:p>
              <a:p>
                <a:pPr algn="l"/>
                <a:r>
                  <a:rPr lang="ja-JP" altLang="en-US" dirty="0"/>
                  <a:t>教科書 </a:t>
                </a:r>
                <a:r>
                  <a:rPr lang="en-US" altLang="ja-JP" dirty="0"/>
                  <a:t>pp. 49 </a:t>
                </a:r>
                <a:r>
                  <a:rPr lang="ja-JP" altLang="en-US" dirty="0"/>
                  <a:t>問題</a:t>
                </a:r>
                <a:r>
                  <a:rPr lang="en-US" altLang="ja-JP" dirty="0"/>
                  <a:t>4-1	</a:t>
                </a:r>
                <a:r>
                  <a:rPr lang="ja-JP" altLang="en-US" dirty="0"/>
                  <a:t>標本数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=20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吹き出し 6"/>
          <p:cNvSpPr/>
          <p:nvPr/>
        </p:nvSpPr>
        <p:spPr>
          <a:xfrm>
            <a:off x="6012160" y="4941168"/>
            <a:ext cx="2808312" cy="1368152"/>
          </a:xfrm>
          <a:prstGeom prst="wedgeRoundRectCallout">
            <a:avLst>
              <a:gd name="adj1" fmla="val -96474"/>
              <a:gd name="adj2" fmla="val 16230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標本比率が</a:t>
            </a:r>
            <a:br>
              <a:rPr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母集団の比率に</a:t>
            </a:r>
            <a:br>
              <a:rPr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近づく可能性</a:t>
            </a:r>
            <a:endParaRPr kumimoji="1" lang="ja-JP" altLang="en-US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9E0952-1B98-483E-9E60-42D40C6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55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5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2400" dirty="0"/>
                  <a:t>確率変数の期待値</a:t>
                </a:r>
              </a:p>
              <a:p>
                <a:pPr lvl="1" algn="l"/>
                <a:r>
                  <a:rPr lang="ja-JP" altLang="en-US" sz="2400" dirty="0"/>
                  <a:t>確率変数と確率の積和</a:t>
                </a:r>
              </a:p>
              <a:p>
                <a:pPr lvl="1" algn="l"/>
                <a:r>
                  <a:rPr lang="ja-JP" altLang="en-US" sz="2400" dirty="0"/>
                  <a:t>確率分布の平均値と分散は期待値の特別な形式</a:t>
                </a:r>
              </a:p>
              <a:p>
                <a:pPr lvl="2" algn="l"/>
                <a:r>
                  <a:rPr lang="ja-JP" altLang="en-US" sz="2400" dirty="0"/>
                  <a:t>確率分布を特定できれば期待値を求めることができる</a:t>
                </a:r>
              </a:p>
              <a:p>
                <a:pPr algn="l"/>
                <a:r>
                  <a:rPr lang="ja-JP" altLang="en-US" sz="2400" dirty="0">
                    <a:solidFill>
                      <a:srgbClr val="FF0000"/>
                    </a:solidFill>
                  </a:rPr>
                  <a:t>確率変数が二項分布にしたがうとき</a:t>
                </a:r>
              </a:p>
              <a:p>
                <a:pPr lvl="1" algn="l"/>
                <a:r>
                  <a:rPr lang="ja-JP" altLang="en-US" sz="2400" dirty="0">
                    <a:solidFill>
                      <a:srgbClr val="FF0000"/>
                    </a:solidFill>
                  </a:rPr>
                  <a:t>期待値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  <a:p>
                <a:pPr lvl="1" algn="l"/>
                <a:r>
                  <a:rPr lang="ja-JP" altLang="en-US" sz="2400" dirty="0">
                    <a:solidFill>
                      <a:srgbClr val="FF0000"/>
                    </a:solidFill>
                  </a:rPr>
                  <a:t>分散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ja-JP" altLang="en-US" sz="2400" dirty="0"/>
                  <a:t>大数の法則</a:t>
                </a:r>
              </a:p>
              <a:p>
                <a:pPr lvl="1" algn="l"/>
                <a:r>
                  <a:rPr lang="ja-JP" altLang="en-US" sz="2400" dirty="0"/>
                  <a:t>標本の大きさ</a:t>
                </a:r>
                <a:r>
                  <a:rPr lang="en-US" altLang="ja-JP" sz="2400" dirty="0"/>
                  <a:t>n</a:t>
                </a:r>
                <a:r>
                  <a:rPr lang="ja-JP" altLang="en-US" sz="2400" dirty="0"/>
                  <a:t>を大きくしたときに</a:t>
                </a:r>
                <a:br>
                  <a:rPr lang="en-US" altLang="ja-JP" sz="2400" dirty="0"/>
                </a:br>
                <a:r>
                  <a:rPr lang="ja-JP" altLang="en-US" sz="2400" dirty="0"/>
                  <a:t>標本の状況が母集団の状況に近づくこと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4E1179-9E08-4DF2-9129-25F2AD99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（１）確率変数の関数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570FA75-20FE-417D-9A9F-AA0F07B4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確率変数は、関数の形式をとる場合も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標本での比率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kumimoji="1" lang="en-US" altLang="ja-JP" b="0" i="0" smtClean="0">
                        <a:latin typeface="Cambria Math"/>
                      </a:rPr>
                      <m:t>=</m:t>
                    </m:r>
                    <m:r>
                      <a:rPr lang="ja-JP" altLang="en-US" i="1">
                        <a:latin typeface="Cambria Math"/>
                      </a:rPr>
                      <m:t>確率変数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/>
                      </a:rPr>
                      <m:t>X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ja-JP" altLang="en-US" i="1">
                        <a:latin typeface="Cambria Math"/>
                      </a:rPr>
                      <m:t>係数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sz="3200" dirty="0"/>
              </a:p>
              <a:p>
                <a:pPr lvl="1"/>
                <a:r>
                  <a:rPr lang="ja-JP" altLang="en-US" sz="32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3200" dirty="0"/>
                  <a:t>の関数を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sz="3200" dirty="0"/>
                  <a:t>とすると</a:t>
                </a:r>
                <a:endParaRPr kumimoji="1"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sz="2800" dirty="0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kumimoji="1" lang="ja-JP" altLang="en-US" sz="2400" dirty="0"/>
                  <a:t>のとき</a:t>
                </a:r>
                <a:endParaRPr kumimoji="1" lang="en-US" altLang="ja-JP" sz="2400" dirty="0"/>
              </a:p>
              <a:p>
                <a:pPr lvl="4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83F338-C53B-4F78-8A07-50C32647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6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（２）期待値の定義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03060F-E39C-43EF-9321-4D8DDA9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確率変数の期待値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ja-JP" altLang="en-US" dirty="0"/>
                  <a:t>確率変数の期待値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  <m:e>
                              <m:nary>
                                <m:naryPr>
                                  <m:limLoc m:val="undOvr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の観測値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に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または確率密度関数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乗じたものの総和</a:t>
                </a:r>
                <a:endParaRPr kumimoji="1" lang="en-US" altLang="ja-JP" dirty="0"/>
              </a:p>
              <a:p>
                <a:pPr lvl="1"/>
                <a:r>
                  <a:rPr lang="ja-JP" altLang="en-US" b="1" dirty="0">
                    <a:solidFill>
                      <a:srgbClr val="FF0000"/>
                    </a:solidFill>
                  </a:rPr>
                  <a:t>確率変数と確率の積和</a:t>
                </a:r>
                <a:r>
                  <a:rPr lang="ja-JP" altLang="en-US" dirty="0"/>
                  <a:t>（</a:t>
                </a:r>
                <a:r>
                  <a:rPr kumimoji="1" lang="ja-JP" altLang="en-US" dirty="0"/>
                  <a:t>確率分布の平均値と同じ）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>
                <a:blip r:embed="rId2"/>
                <a:stretch>
                  <a:fillRect l="-1333" t="-1672" b="-1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31EB0-A0EC-4A49-84F6-1A4033D5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62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800" dirty="0"/>
                  <a:t>確率変数の関数として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sz="28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  <m:e>
                              <m:nary>
                                <m:naryPr>
                                  <m:limLoc m:val="undOvr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ja-JP" altLang="en-US" dirty="0"/>
                  <a:t>確率分布の分散と同じ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確率分布の平均値と分散は</a:t>
                </a:r>
                <a:br>
                  <a:rPr lang="en-US" altLang="ja-JP" dirty="0"/>
                </a:br>
                <a:r>
                  <a:rPr lang="ja-JP" altLang="en-US" b="1" dirty="0">
                    <a:solidFill>
                      <a:srgbClr val="FF0000"/>
                    </a:solidFill>
                  </a:rPr>
                  <a:t>期待値の特別な形式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133" t="-1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D5A35-4A97-466D-9159-A71401F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3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（３）期待値の基本的な性質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567CC0-E8A1-444D-8C4B-D4889392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𝑎𝑋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𝑎𝐸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定数（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ja-JP" altLang="en-US" sz="3200" dirty="0"/>
                  <a:t>）は確率変数ではないので</a:t>
                </a:r>
                <a:br>
                  <a:rPr lang="en-US" altLang="ja-JP" sz="3200" dirty="0"/>
                </a:br>
                <a:r>
                  <a:rPr lang="ja-JP" altLang="en-US" sz="3200" dirty="0"/>
                  <a:t>対応する確率は存在しない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BC83E0-9778-4D5D-AFB5-9C10A57E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14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1289</Words>
  <Application>Microsoft Macintosh PowerPoint</Application>
  <PresentationFormat>On-screen Show (4:3)</PresentationFormat>
  <Paragraphs>184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メイリオ</vt:lpstr>
      <vt:lpstr>Arial</vt:lpstr>
      <vt:lpstr>Calibri</vt:lpstr>
      <vt:lpstr>Cambria Math</vt:lpstr>
      <vt:lpstr>Office ​​テーマ</vt:lpstr>
      <vt:lpstr>大数の法則</vt:lpstr>
      <vt:lpstr>確率変数の期待値</vt:lpstr>
      <vt:lpstr>PowerPoint Presentation</vt:lpstr>
      <vt:lpstr>確率変数の関数</vt:lpstr>
      <vt:lpstr>PowerPoint Presentation</vt:lpstr>
      <vt:lpstr>確率変数の期待値</vt:lpstr>
      <vt:lpstr>確率変数の分散</vt:lpstr>
      <vt:lpstr>PowerPoint Presentation</vt:lpstr>
      <vt:lpstr>期待値の基本的な性質①</vt:lpstr>
      <vt:lpstr>期待値の基本的な性質②</vt:lpstr>
      <vt:lpstr>期待値の基本的な性質③</vt:lpstr>
      <vt:lpstr>期待値の基本的な性質④</vt:lpstr>
      <vt:lpstr>期待値の基本的な性質⑤</vt:lpstr>
      <vt:lpstr>期待値の基本的な性質⑥</vt:lpstr>
      <vt:lpstr>PowerPoint Presentation</vt:lpstr>
      <vt:lpstr>二項分布にしたがう確率変数の期待値</vt:lpstr>
      <vt:lpstr>練習問題</vt:lpstr>
      <vt:lpstr>（pp. 64）問題5-1</vt:lpstr>
      <vt:lpstr>（pp. 64）問題5-1</vt:lpstr>
      <vt:lpstr>応用問題</vt:lpstr>
      <vt:lpstr>ポアソン分布の期待値と分散</vt:lpstr>
      <vt:lpstr>応用問題</vt:lpstr>
      <vt:lpstr>（pp. 65）問題5-2</vt:lpstr>
      <vt:lpstr>（pp. 65）問題5-2</vt:lpstr>
      <vt:lpstr>大数の法則</vt:lpstr>
      <vt:lpstr>大数の法則</vt:lpstr>
      <vt:lpstr>大数の法則の事例</vt:lpstr>
      <vt:lpstr>第5章のまとめ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247</cp:revision>
  <dcterms:created xsi:type="dcterms:W3CDTF">2019-04-13T07:28:03Z</dcterms:created>
  <dcterms:modified xsi:type="dcterms:W3CDTF">2023-09-01T09:00:11Z</dcterms:modified>
</cp:coreProperties>
</file>