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ja-JP">
        <a:uFillTx/>
      </a:defRPr>
    </a:defPPr>
    <a:lvl1pPr algn="l" defTabSz="914400" eaLnBrk="1" hangingPunct="1" latinLnBrk="0" marL="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>
  <a:tblStyle styleId="{5C22544A-7EE6-4342-B048-85BDC9FD1C3A}" styleName="中間スタイル 2 - アクセント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sz="15620"/>
    <p:restoredTop sz="94660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85"/>
          <a:sy d="100" n="85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554" y="72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" n="1"/>
        <a:sy d="1" n="1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ヘッダー プレースホルダー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日付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1895A64F-7672-4A38-B12D-41B8FA3C90DE}" type="datetimeFigureOut">
              <a:rPr altLang="en-US" kumimoji="1" lang="ja-JP" smtClean="0">
                <a:uFillTx/>
              </a:rPr>
              <a:t>2020/8/26</a:t>
            </a:fld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スライド イメージ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/>
          <a:p>
            <a:endParaRPr altLang="en-US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ノート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/>
          <a:p>
            <a:pPr lvl="0"/>
            <a:r>
              <a:rPr altLang="en-US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kumimoji="1" lang="ja-JP">
                <a:uFillTx/>
              </a:rPr>
              <a:t>第 </a:t>
            </a:r>
            <a:r>
              <a:rPr altLang="ja-JP" kumimoji="1" lang="en-US">
                <a:uFillTx/>
              </a:rPr>
              <a:t>2 </a:t>
            </a:r>
            <a:r>
              <a:rPr altLang="en-US" kumimoji="1" lang="ja-JP">
                <a:uFillTx/>
              </a:rPr>
              <a:t>レベル</a:t>
            </a:r>
          </a:p>
          <a:p>
            <a:pPr lvl="2"/>
            <a:r>
              <a:rPr altLang="en-US" kumimoji="1" lang="ja-JP">
                <a:uFillTx/>
              </a:rPr>
              <a:t>第 </a:t>
            </a:r>
            <a:r>
              <a:rPr altLang="ja-JP" kumimoji="1" lang="en-US">
                <a:uFillTx/>
              </a:rPr>
              <a:t>3 </a:t>
            </a:r>
            <a:r>
              <a:rPr altLang="en-US" kumimoji="1" lang="ja-JP">
                <a:uFillTx/>
              </a:rPr>
              <a:t>レベル</a:t>
            </a:r>
          </a:p>
          <a:p>
            <a:pPr lvl="3"/>
            <a:r>
              <a:rPr altLang="en-US" kumimoji="1" lang="ja-JP">
                <a:uFillTx/>
              </a:rPr>
              <a:t>第 </a:t>
            </a:r>
            <a:r>
              <a:rPr altLang="ja-JP" kumimoji="1" lang="en-US">
                <a:uFillTx/>
              </a:rPr>
              <a:t>4 </a:t>
            </a:r>
            <a:r>
              <a:rPr altLang="en-US" kumimoji="1" lang="ja-JP">
                <a:uFillTx/>
              </a:rPr>
              <a:t>レベル</a:t>
            </a:r>
          </a:p>
          <a:p>
            <a:pPr lvl="4"/>
            <a:r>
              <a:rPr altLang="en-US" kumimoji="1" lang="ja-JP">
                <a:uFillTx/>
              </a:rPr>
              <a:t>第 </a:t>
            </a:r>
            <a:r>
              <a:rPr altLang="ja-JP" kumimoji="1" lang="en-US">
                <a:uFillTx/>
              </a:rPr>
              <a:t>5 </a:t>
            </a:r>
            <a:r>
              <a:rPr altLang="en-US" kumimoji="1" lang="ja-JP">
                <a:uFillTx/>
              </a:rPr>
              <a:t>レベル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フッター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スライド番号プレースホルダー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F564EE56-D8FA-46A2-BDA0-45859955D89D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defTabSz="914400" eaLnBrk="1" hangingPunct="1" latinLnBrk="0" marL="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タイトル スライド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2420888"/>
            <a:ext cx="9144000" cy="201622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>
              <a:defRPr sz="4800">
                <a:uFillTx/>
              </a:defRPr>
            </a:lvl1pPr>
          </a:lstStyle>
          <a:p>
            <a:r>
              <a:rPr altLang="en-US" dirty="0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サブタイトル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437112"/>
            <a:ext cx="9144000" cy="9856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altLang="en-US" dirty="0" kumimoji="1" lang="ja-JP">
                <a:uFillTx/>
              </a:rPr>
              <a:t>マスター サブタイトルの書式設定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スライド番号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タイトルとコンテンツ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コンテンツ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スライド番号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コンテンツ プレースホルダー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  <a:uFillTx/>
              </a:defRPr>
            </a:lvl1pPr>
            <a:lvl2pPr>
              <a:defRPr sz="1800">
                <a:solidFill>
                  <a:schemeClr val="tx1"/>
                </a:solidFill>
                <a:uFillTx/>
              </a:defRPr>
            </a:lvl2pPr>
            <a:lvl3pPr>
              <a:defRPr sz="1600">
                <a:solidFill>
                  <a:schemeClr val="tx1"/>
                </a:solidFill>
                <a:uFillTx/>
              </a:defRPr>
            </a:lvl3pPr>
            <a:lvl4pPr>
              <a:defRPr sz="1400">
                <a:solidFill>
                  <a:schemeClr val="tx1"/>
                </a:solidFill>
                <a:uFillTx/>
              </a:defRPr>
            </a:lvl4pPr>
            <a:lvl5pPr>
              <a:defRPr sz="1400">
                <a:solidFill>
                  <a:schemeClr val="tx1"/>
                </a:solidFill>
                <a:uFillTx/>
              </a:defRPr>
            </a:lvl5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セクション見出し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406901"/>
            <a:ext cx="9144000" cy="13620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algn="ctr">
              <a:defRPr b="1" cap="all" sz="4000">
                <a:uFillTx/>
              </a:defRPr>
            </a:lvl1pPr>
          </a:lstStyle>
          <a:p>
            <a:r>
              <a:rPr altLang="en-US" dirty="0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テキスト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2906713"/>
            <a:ext cx="9143999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altLang="en-US" kumimoji="1" lang="ja-JP">
                <a:uFillTx/>
              </a:rPr>
              <a:t>マスター テキストの書式設定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スライド番号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比較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テキスト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ctr" indent="0" marL="0">
              <a:buNone/>
              <a:defRPr b="1" sz="16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コンテンツ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テキスト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>
            <a:normAutofit/>
          </a:bodyPr>
          <a:lstStyle>
            <a:lvl1pPr algn="ctr" indent="0" marL="0">
              <a:buNone/>
              <a:defRPr b="1" sz="16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コンテンツ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日付プレースホルダー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フッター プレースホルダー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スライド番号プレースホルダー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926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コンテンツ プレースホルダー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Autofit/>
          </a:bodyPr>
          <a:lstStyle>
            <a:lvl1pPr>
              <a:defRPr sz="2000">
                <a:solidFill>
                  <a:schemeClr val="tx1"/>
                </a:solidFill>
                <a:uFillTx/>
              </a:defRPr>
            </a:lvl1pPr>
            <a:lvl2pPr>
              <a:defRPr sz="1800">
                <a:solidFill>
                  <a:schemeClr val="tx1"/>
                </a:solidFill>
                <a:uFillTx/>
              </a:defRPr>
            </a:lvl2pPr>
            <a:lvl3pPr>
              <a:defRPr sz="1600">
                <a:solidFill>
                  <a:schemeClr val="tx1"/>
                </a:solidFill>
                <a:uFillTx/>
              </a:defRPr>
            </a:lvl3pPr>
            <a:lvl4pPr>
              <a:defRPr sz="1400">
                <a:solidFill>
                  <a:schemeClr val="tx1"/>
                </a:solidFill>
                <a:uFillTx/>
              </a:defRPr>
            </a:lvl4pPr>
            <a:lvl5pPr>
              <a:defRPr sz="1400">
                <a:solidFill>
                  <a:schemeClr val="tx1"/>
                </a:solidFill>
                <a:uFillTx/>
              </a:defRPr>
            </a:lvl5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タイトルのみ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日付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フッター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スライド番号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白紙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日付プレースホルダー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フッター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スライド番号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タイトル付きの コンテンツ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3465515" cy="70767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>
            <a:normAutofit/>
          </a:bodyPr>
          <a:lstStyle>
            <a:lvl1pPr algn="ctr">
              <a:defRPr b="1" sz="1800">
                <a:uFillTx/>
              </a:defRPr>
            </a:lvl1pPr>
          </a:lstStyle>
          <a:p>
            <a:r>
              <a:rPr altLang="en-US" dirty="0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コンテンツ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91880" y="0"/>
            <a:ext cx="5652120" cy="65253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テキスト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92696"/>
            <a:ext cx="3465515" cy="583264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付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フッター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スライド番号プレースホルダー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タイトル付きの図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800600"/>
            <a:ext cx="9144000" cy="566739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altLang="en-US" dirty="0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図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479715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テキスト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5367338"/>
            <a:ext cx="9144000" cy="115800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altLang="en-US" kumimoji="1" lang="ja-JP">
                <a:uFillTx/>
              </a:rPr>
              <a:t>マスター テキストの書式設定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付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フッター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スライド番号プレースホルダー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3E4BC44-1CD2-4666-A5F4-A286043144FC}" type="slidenum">
              <a:rPr altLang="en-US" kumimoji="1" lang="ja-JP" smtClean="0">
                <a:uFillTx/>
              </a:rPr>
              <a:t>‹#›</a:t>
            </a:fld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正方形/長方形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プレースホルダー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altLang="en-US" dirty="0" kumimoji="1" lang="ja-JP">
                <a:uFillTx/>
              </a:rPr>
              <a:t>マスター タイトルの書式設定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テキスト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844824"/>
            <a:ext cx="9144000" cy="46805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altLang="en-US" dirty="0" kumimoji="1" lang="ja-JP">
                <a:uFillTx/>
              </a:rPr>
              <a:t>マスター テキストの書式設定</a:t>
            </a:r>
          </a:p>
          <a:p>
            <a:pPr lvl="1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2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2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3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3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4 </a:t>
            </a:r>
            <a:r>
              <a:rPr altLang="en-US" dirty="0" kumimoji="1" lang="ja-JP">
                <a:uFillTx/>
              </a:rPr>
              <a:t>レベル</a:t>
            </a:r>
          </a:p>
          <a:p>
            <a:pPr lvl="4"/>
            <a:r>
              <a:rPr altLang="en-US" dirty="0" kumimoji="1" lang="ja-JP">
                <a:uFillTx/>
              </a:rPr>
              <a:t>第 </a:t>
            </a:r>
            <a:r>
              <a:rPr altLang="ja-JP" dirty="0" kumimoji="1" lang="en-US">
                <a:uFillTx/>
              </a:rPr>
              <a:t>5 </a:t>
            </a:r>
            <a:r>
              <a:rPr altLang="en-US" dirty="0" kumimoji="1" lang="ja-JP">
                <a:uFillTx/>
              </a:rPr>
              <a:t>レベル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2460" y="6525344"/>
            <a:ext cx="1632132" cy="33265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b="1" sz="1400">
                <a:solidFill>
                  <a:schemeClr val="bg1"/>
                </a:solidFill>
                <a:uFillTx/>
                <a:latin charset="-128" panose="020B0604030504040204" pitchFamily="50" typeface="メイリオ"/>
                <a:ea charset="-128" panose="020B0604030504040204" pitchFamily="50" typeface="メイリオ"/>
                <a:cs charset="-128" panose="020B0604030504040204" pitchFamily="50" typeface="メイリオ"/>
              </a:defRPr>
            </a:lvl1pPr>
          </a:lstStyle>
          <a:p>
            <a:r>
              <a:rPr altLang="ja-JP" lang="en-US">
                <a:uFillTx/>
              </a:rPr>
              <a:t>2019/9/25</a:t>
            </a:r>
            <a:endParaRPr altLang="en-US" dirty="0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9692" y="6525343"/>
            <a:ext cx="5544616" cy="3275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bg1"/>
                </a:solidFill>
                <a:uFillTx/>
                <a:latin charset="-128" panose="020B0604030504040204" pitchFamily="50" typeface="メイリオ"/>
                <a:ea charset="-128" panose="020B0604030504040204" pitchFamily="50" typeface="メイリオ"/>
                <a:cs charset="-128" panose="020B0604030504040204" pitchFamily="50" typeface="メイリオ"/>
              </a:defRPr>
            </a:lvl1pPr>
          </a:lstStyle>
          <a:p>
            <a:r>
              <a:rPr altLang="en-US" lang="zh-TW">
                <a:uFillTx/>
              </a:rPr>
              <a:t>統計学</a:t>
            </a:r>
            <a:r>
              <a:rPr altLang="zh-TW" lang="en-US">
                <a:uFillTx/>
              </a:rPr>
              <a:t>B #01</a:t>
            </a:r>
            <a:endParaRPr altLang="en-US" dirty="0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スライド番号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b="1" sz="2400">
                <a:solidFill>
                  <a:schemeClr val="bg1">
                    <a:lumMod val="50000"/>
                  </a:schemeClr>
                </a:solidFill>
                <a:uFillTx/>
                <a:latin charset="-128" panose="020B0604030504040204" pitchFamily="50" typeface="メイリオ"/>
                <a:ea charset="-128" panose="020B0604030504040204" pitchFamily="50" typeface="メイリオ"/>
                <a:cs charset="-128" panose="020B0604030504040204" pitchFamily="50" typeface="メイリオ"/>
              </a:defRPr>
            </a:lvl1pPr>
          </a:lstStyle>
          <a:p>
            <a:fld id="{83E4BC44-1CD2-4666-A5F4-A286043144FC}" type="slidenum">
              <a:rPr altLang="en-US" lang="ja-JP" smtClean="0">
                <a:uFillTx/>
              </a:rPr>
              <a:pPr/>
              <a:t>‹#›</a:t>
            </a:fld>
            <a:endParaRPr altLang="en-US" dirty="0" lang="ja-JP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</p:sldLayoutIdLst>
  <p:hf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ctr" defTabSz="914400" eaLnBrk="1" hangingPunct="1" latinLnBrk="0" rtl="0">
        <a:spcBef>
          <a:spcPct val="0"/>
        </a:spcBef>
        <a:buNone/>
        <a:defRPr kern="1200" kumimoji="1" sz="3200">
          <a:solidFill>
            <a:schemeClr val="bg1"/>
          </a:solidFill>
          <a:uFillTx/>
          <a:latin charset="-128" panose="020B0604030504040204" pitchFamily="50" typeface="メイリオ"/>
          <a:ea charset="-128" panose="020B0604030504040204" pitchFamily="50" typeface="メイリオ"/>
          <a:cs charset="-128" panose="020B0604030504040204" pitchFamily="50" typeface="メイリオ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kumimoji="1" sz="3200">
          <a:solidFill>
            <a:schemeClr val="tx1">
              <a:lumMod val="95000"/>
              <a:lumOff val="5000"/>
            </a:schemeClr>
          </a:solidFill>
          <a:uFillTx/>
          <a:latin charset="-128" panose="020B0604030504040204" pitchFamily="50" typeface="メイリオ"/>
          <a:ea charset="-128" panose="020B0604030504040204" pitchFamily="50" typeface="メイリオ"/>
          <a:cs charset="-128" panose="020B0604030504040204" pitchFamily="50" typeface="メイリオ"/>
        </a:defRPr>
      </a:lvl1pPr>
      <a:lvl2pPr algn="l" defTabSz="914400" eaLnBrk="1" hangingPunct="1" indent="-285750" latinLnBrk="0" marL="742950" rtl="0">
        <a:spcBef>
          <a:spcPct val="20000"/>
        </a:spcBef>
        <a:buFont charset="0" panose="020B0604020202020204" pitchFamily="34" typeface="Arial"/>
        <a:buChar char="–"/>
        <a:defRPr kern="1200" kumimoji="1" sz="2800">
          <a:solidFill>
            <a:schemeClr val="tx1">
              <a:lumMod val="95000"/>
              <a:lumOff val="5000"/>
            </a:schemeClr>
          </a:solidFill>
          <a:uFillTx/>
          <a:latin charset="-128" panose="020B0604030504040204" pitchFamily="50" typeface="メイリオ"/>
          <a:ea charset="-128" panose="020B0604030504040204" pitchFamily="50" typeface="メイリオ"/>
          <a:cs charset="-128" panose="020B0604030504040204" pitchFamily="50" typeface="メイリオ"/>
        </a:defRPr>
      </a:lvl2pPr>
      <a:lvl3pPr algn="l" defTabSz="914400" eaLnBrk="1" hangingPunct="1" indent="-228600" latinLnBrk="0" marL="1143000" rtl="0">
        <a:spcBef>
          <a:spcPct val="20000"/>
        </a:spcBef>
        <a:buFont charset="0" panose="020B0604020202020204" pitchFamily="34" typeface="Arial"/>
        <a:buChar char="•"/>
        <a:defRPr kern="1200" kumimoji="1" sz="2400">
          <a:solidFill>
            <a:schemeClr val="tx1">
              <a:lumMod val="95000"/>
              <a:lumOff val="5000"/>
            </a:schemeClr>
          </a:solidFill>
          <a:uFillTx/>
          <a:latin charset="-128" panose="020B0604030504040204" pitchFamily="50" typeface="メイリオ"/>
          <a:ea charset="-128" panose="020B0604030504040204" pitchFamily="50" typeface="メイリオ"/>
          <a:cs charset="-128" panose="020B0604030504040204" pitchFamily="50" typeface="メイリオ"/>
        </a:defRPr>
      </a:lvl3pPr>
      <a:lvl4pPr algn="l" defTabSz="914400" eaLnBrk="1" hangingPunct="1" indent="-228600" latinLnBrk="0" marL="1600200" rtl="0">
        <a:spcBef>
          <a:spcPct val="20000"/>
        </a:spcBef>
        <a:buFont charset="0" panose="020B0604020202020204" pitchFamily="34" typeface="Arial"/>
        <a:buChar char="–"/>
        <a:defRPr kern="1200" kumimoji="1" sz="2000">
          <a:solidFill>
            <a:schemeClr val="tx1">
              <a:lumMod val="95000"/>
              <a:lumOff val="5000"/>
            </a:schemeClr>
          </a:solidFill>
          <a:uFillTx/>
          <a:latin charset="-128" panose="020B0604030504040204" pitchFamily="50" typeface="メイリオ"/>
          <a:ea charset="-128" panose="020B0604030504040204" pitchFamily="50" typeface="メイリオ"/>
          <a:cs charset="-128" panose="020B0604030504040204" pitchFamily="50" typeface="メイリオ"/>
        </a:defRPr>
      </a:lvl4pPr>
      <a:lvl5pPr algn="l" defTabSz="914400" eaLnBrk="1" hangingPunct="1" indent="-228600" latinLnBrk="0" marL="2057400" rtl="0">
        <a:spcBef>
          <a:spcPct val="20000"/>
        </a:spcBef>
        <a:buFont charset="0" panose="020B0604020202020204" pitchFamily="34" typeface="Arial"/>
        <a:buChar char="»"/>
        <a:defRPr kern="1200" kumimoji="1" sz="2000">
          <a:solidFill>
            <a:schemeClr val="tx1">
              <a:lumMod val="95000"/>
              <a:lumOff val="5000"/>
            </a:schemeClr>
          </a:solidFill>
          <a:uFillTx/>
          <a:latin charset="-128" panose="020B0604030504040204" pitchFamily="50" typeface="メイリオ"/>
          <a:ea charset="-128" panose="020B0604030504040204" pitchFamily="50" typeface="メイリオ"/>
          <a:cs charset="-128" panose="020B0604030504040204" pitchFamily="50" typeface="メイリオ"/>
        </a:defRPr>
      </a:lvl5pPr>
      <a:lvl6pPr algn="l" defTabSz="914400" eaLnBrk="1" hangingPunct="1" indent="-228600" latinLnBrk="0" marL="2514600" rtl="0">
        <a:spcBef>
          <a:spcPct val="20000"/>
        </a:spcBef>
        <a:buFont charset="0" panose="020B0604020202020204" pitchFamily="34" typeface="Arial"/>
        <a:buChar char="•"/>
        <a:defRPr kern="1200" kumimoji="1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anose="020B0604020202020204" pitchFamily="34" typeface="Arial"/>
        <a:buChar char="•"/>
        <a:defRPr kern="1200" kumimoji="1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anose="020B0604020202020204" pitchFamily="34" typeface="Arial"/>
        <a:buChar char="•"/>
        <a:defRPr kern="1200" kumimoji="1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anose="020B0604020202020204" pitchFamily="34" typeface="Arial"/>
        <a:buChar char="•"/>
        <a:defRPr kern="1200" kumimoji="1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ja-JP">
          <a:uFillTx/>
        </a:defRPr>
      </a:defPPr>
      <a:lvl1pPr algn="l" defTabSz="914400" eaLnBrk="1" hangingPunct="1" latinLnBrk="0" marL="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kumimoji="1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3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jp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ja-JP">
                <a:uFillTx/>
              </a:rPr>
              <a:t>統計学</a:t>
            </a:r>
            <a:r>
              <a:rPr altLang="ja-JP" dirty="0" lang="en-US">
                <a:uFillTx/>
              </a:rPr>
              <a:t>B #01</a:t>
            </a:r>
            <a:endParaRPr altLang="en-US" dirty="0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サブタイトル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2071687" y="1305769"/>
            <a:ext cx="9144000" cy="9856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池川　真里亜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ja-JP">
                <a:uFillTx/>
              </a:rPr>
              <a:t>履修について</a:t>
            </a:r>
            <a:endParaRPr altLang="en-US" dirty="0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テキスト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！！！重要！！！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！！！履修について！！！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コンテンツ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「統計学</a:t>
            </a:r>
            <a:r>
              <a:rPr altLang="ja-JP" dirty="0" lang="en-US">
                <a:uFillTx/>
              </a:rPr>
              <a:t>A</a:t>
            </a:r>
            <a:r>
              <a:rPr altLang="en-US" dirty="0" lang="ja-JP">
                <a:uFillTx/>
              </a:rPr>
              <a:t>」を履修済みの方は</a:t>
            </a:r>
            <a:br>
              <a:rPr altLang="ja-JP" dirty="0" lang="en-US">
                <a:uFillTx/>
              </a:rPr>
            </a:br>
            <a:r>
              <a:rPr altLang="ja-JP" b="1" dirty="0" lang="en-US">
                <a:solidFill>
                  <a:srgbClr val="FF0000"/>
                </a:solidFill>
                <a:uFillTx/>
              </a:rPr>
              <a:t>A</a:t>
            </a:r>
            <a:r>
              <a:rPr altLang="en-US" b="1" dirty="0" lang="ja-JP">
                <a:solidFill>
                  <a:srgbClr val="FF0000"/>
                </a:solidFill>
                <a:uFillTx/>
              </a:rPr>
              <a:t>の時の担当教官の授業を履修</a:t>
            </a:r>
            <a:r>
              <a:rPr altLang="en-US" dirty="0" lang="ja-JP">
                <a:uFillTx/>
              </a:rPr>
              <a:t>すること！</a:t>
            </a:r>
            <a:endParaRPr altLang="ja-JP" dirty="0" lang="en-US">
              <a:uFillTx/>
            </a:endParaRPr>
          </a:p>
          <a:p>
            <a:pPr lvl="1"/>
            <a:r>
              <a:rPr altLang="en-US" dirty="0" lang="ja-JP">
                <a:uFillTx/>
              </a:rPr>
              <a:t>水曜</a:t>
            </a:r>
            <a:r>
              <a:rPr altLang="ja-JP" dirty="0" lang="en-US">
                <a:uFillTx/>
              </a:rPr>
              <a:t>2</a:t>
            </a:r>
            <a:r>
              <a:rPr altLang="en-US" dirty="0" lang="ja-JP">
                <a:uFillTx/>
              </a:rPr>
              <a:t>限の私（池川）の担当クラスは</a:t>
            </a:r>
            <a:br>
              <a:rPr altLang="ja-JP" dirty="0" lang="en-US">
                <a:uFillTx/>
              </a:rPr>
            </a:br>
            <a:r>
              <a:rPr altLang="en-US" dirty="0" lang="ja-JP">
                <a:uFillTx/>
              </a:rPr>
              <a:t>「統計学</a:t>
            </a:r>
            <a:r>
              <a:rPr altLang="ja-JP" dirty="0" lang="en-US">
                <a:uFillTx/>
              </a:rPr>
              <a:t>B-2</a:t>
            </a:r>
            <a:r>
              <a:rPr altLang="en-US" dirty="0" lang="ja-JP">
                <a:uFillTx/>
              </a:rPr>
              <a:t>」です。</a:t>
            </a:r>
            <a:endParaRPr altLang="ja-JP" dirty="0" lang="en-US">
              <a:uFillTx/>
            </a:endParaRPr>
          </a:p>
          <a:p>
            <a:pPr lvl="1"/>
            <a:r>
              <a:rPr altLang="en-US" dirty="0" lang="ja-JP">
                <a:uFillTx/>
              </a:rPr>
              <a:t>履修人数調整、成績評価等に支障があるので</a:t>
            </a:r>
            <a:br>
              <a:rPr altLang="ja-JP" dirty="0" lang="en-US">
                <a:uFillTx/>
              </a:rPr>
            </a:br>
            <a:r>
              <a:rPr altLang="en-US" dirty="0" lang="ja-JP">
                <a:uFillTx/>
              </a:rPr>
              <a:t>特段の理由がある以外は厳守してください。</a:t>
            </a:r>
            <a:endParaRPr altLang="ja-JP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コンテンツ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ctr" indent="0" marL="0">
              <a:buNone/>
            </a:pPr>
            <a:r>
              <a:rPr altLang="en-US" dirty="0" lang="ja-JP" sz="3600">
                <a:uFillTx/>
              </a:rPr>
              <a:t>「統計学</a:t>
            </a:r>
            <a:r>
              <a:rPr altLang="ja-JP" dirty="0" lang="en-US" sz="3600">
                <a:uFillTx/>
              </a:rPr>
              <a:t>A</a:t>
            </a:r>
            <a:r>
              <a:rPr altLang="en-US" dirty="0" lang="ja-JP" sz="3600">
                <a:uFillTx/>
              </a:rPr>
              <a:t>」を履修済みの方</a:t>
            </a:r>
            <a:endParaRPr altLang="en-US" dirty="0" kumimoji="1" lang="ja-JP" sz="36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！！！履修について！！！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コンテンツ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「統計学</a:t>
            </a:r>
            <a:r>
              <a:rPr altLang="ja-JP" dirty="0" lang="en-US">
                <a:uFillTx/>
              </a:rPr>
              <a:t>A</a:t>
            </a:r>
            <a:r>
              <a:rPr altLang="en-US" dirty="0" lang="ja-JP">
                <a:uFillTx/>
              </a:rPr>
              <a:t>」を未履修の方は</a:t>
            </a:r>
            <a:br>
              <a:rPr altLang="ja-JP" dirty="0" lang="en-US">
                <a:uFillTx/>
              </a:rPr>
            </a:br>
            <a:r>
              <a:rPr altLang="en-US" b="1" dirty="0" lang="ja-JP">
                <a:solidFill>
                  <a:srgbClr val="FF0000"/>
                </a:solidFill>
                <a:uFillTx/>
              </a:rPr>
              <a:t>自由に選択可能</a:t>
            </a:r>
            <a:r>
              <a:rPr altLang="en-US" dirty="0" lang="ja-JP">
                <a:uFillTx/>
              </a:rPr>
              <a:t>です。</a:t>
            </a:r>
            <a:endParaRPr altLang="ja-JP" dirty="0" lang="en-US">
              <a:uFillTx/>
            </a:endParaRPr>
          </a:p>
          <a:p>
            <a:pPr lvl="1"/>
            <a:r>
              <a:rPr altLang="en-US" dirty="0" lang="ja-JP">
                <a:uFillTx/>
              </a:rPr>
              <a:t>ただし、</a:t>
            </a:r>
            <a:br>
              <a:rPr altLang="ja-JP" dirty="0" lang="en-US">
                <a:uFillTx/>
              </a:rPr>
            </a:br>
            <a:r>
              <a:rPr altLang="en-US" dirty="0" lang="ja-JP">
                <a:uFillTx/>
              </a:rPr>
              <a:t>月曜</a:t>
            </a:r>
            <a:r>
              <a:rPr altLang="ja-JP" dirty="0" lang="en-US">
                <a:uFillTx/>
              </a:rPr>
              <a:t>2</a:t>
            </a:r>
            <a:r>
              <a:rPr altLang="en-US" dirty="0" lang="ja-JP">
                <a:uFillTx/>
              </a:rPr>
              <a:t>限（横田先生担当）</a:t>
            </a:r>
            <a:br>
              <a:rPr altLang="ja-JP" dirty="0" lang="en-US">
                <a:uFillTx/>
              </a:rPr>
            </a:br>
            <a:r>
              <a:rPr altLang="en-US" dirty="0" lang="ja-JP">
                <a:uFillTx/>
              </a:rPr>
              <a:t>月曜</a:t>
            </a:r>
            <a:r>
              <a:rPr altLang="ja-JP" dirty="0" lang="en-US">
                <a:uFillTx/>
              </a:rPr>
              <a:t>4</a:t>
            </a:r>
            <a:r>
              <a:rPr altLang="en-US" dirty="0" lang="ja-JP">
                <a:uFillTx/>
              </a:rPr>
              <a:t>限（櫻井先生担当）</a:t>
            </a:r>
            <a:br>
              <a:rPr altLang="ja-JP" dirty="0" lang="en-US">
                <a:uFillTx/>
              </a:rPr>
            </a:br>
            <a:r>
              <a:rPr altLang="en-US" dirty="0" lang="ja-JP">
                <a:uFillTx/>
              </a:rPr>
              <a:t>は必修と時間が被る可能性があるので注意</a:t>
            </a:r>
            <a:endParaRPr altLang="ja-JP" dirty="0" lang="en-US">
              <a:uFillTx/>
            </a:endParaRPr>
          </a:p>
          <a:p>
            <a:pPr lvl="1"/>
            <a:r>
              <a:rPr altLang="en-US" dirty="0" lang="ja-JP">
                <a:uFillTx/>
              </a:rPr>
              <a:t>統計学</a:t>
            </a:r>
            <a:r>
              <a:rPr altLang="ja-JP" dirty="0" lang="en-US">
                <a:uFillTx/>
              </a:rPr>
              <a:t>A</a:t>
            </a:r>
            <a:r>
              <a:rPr altLang="en-US" dirty="0" lang="ja-JP">
                <a:uFillTx/>
              </a:rPr>
              <a:t>の内容を理解した上での授業になるので</a:t>
            </a:r>
            <a:br>
              <a:rPr altLang="ja-JP" dirty="0" lang="en-US">
                <a:uFillTx/>
              </a:rPr>
            </a:br>
            <a:r>
              <a:rPr altLang="en-US" dirty="0" lang="ja-JP">
                <a:uFillTx/>
              </a:rPr>
              <a:t>未履修の方は自習しておくこと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コンテンツ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3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ctr" indent="0" marL="0">
              <a:buNone/>
            </a:pPr>
            <a:r>
              <a:rPr altLang="en-US" dirty="0" lang="ja-JP" sz="3600">
                <a:uFillTx/>
              </a:rPr>
              <a:t>「統計学</a:t>
            </a:r>
            <a:r>
              <a:rPr altLang="ja-JP" dirty="0" lang="en-US" sz="3600">
                <a:uFillTx/>
              </a:rPr>
              <a:t>A</a:t>
            </a:r>
            <a:r>
              <a:rPr altLang="en-US" dirty="0" lang="ja-JP" sz="3600">
                <a:uFillTx/>
              </a:rPr>
              <a:t>」を未履修の方</a:t>
            </a:r>
            <a:endParaRPr altLang="en-US" dirty="0" kumimoji="1" lang="ja-JP" sz="36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教科書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コンテンツ プレースホルダー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02494" y="1"/>
            <a:ext cx="4617004" cy="6545128"/>
          </a:xfr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テキスト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endParaRPr altLang="ja-JP" dirty="0" kumimoji="1" lang="en-US" sz="1600">
              <a:uFillTx/>
            </a:endParaRPr>
          </a:p>
          <a:p>
            <a:r>
              <a:rPr altLang="ja-JP" dirty="0" lang="en-US" sz="1600">
                <a:uFillTx/>
              </a:rPr>
              <a:t>【</a:t>
            </a:r>
            <a:r>
              <a:rPr altLang="en-US" dirty="0" lang="ja-JP" sz="1600">
                <a:uFillTx/>
              </a:rPr>
              <a:t>タイトル</a:t>
            </a:r>
            <a:r>
              <a:rPr altLang="ja-JP" dirty="0" lang="en-US" sz="1600">
                <a:uFillTx/>
              </a:rPr>
              <a:t>】</a:t>
            </a:r>
          </a:p>
          <a:p>
            <a:r>
              <a:rPr altLang="en-US" dirty="0" lang="ja-JP" sz="1600">
                <a:uFillTx/>
              </a:rPr>
              <a:t>プレステップ　統計学</a:t>
            </a:r>
            <a:r>
              <a:rPr altLang="ja-JP" dirty="0" lang="en-US" sz="1600">
                <a:uFillTx/>
              </a:rPr>
              <a:t>Ⅱ</a:t>
            </a:r>
          </a:p>
          <a:p>
            <a:r>
              <a:rPr altLang="en-US" dirty="0" lang="ja-JP" sz="1600">
                <a:uFillTx/>
              </a:rPr>
              <a:t>：推測統計学</a:t>
            </a:r>
            <a:endParaRPr altLang="ja-JP" dirty="0" lang="en-US" sz="1600">
              <a:uFillTx/>
            </a:endParaRPr>
          </a:p>
          <a:p>
            <a:endParaRPr altLang="ja-JP" dirty="0" kumimoji="1" lang="en-US" sz="1600">
              <a:uFillTx/>
            </a:endParaRPr>
          </a:p>
          <a:p>
            <a:r>
              <a:rPr altLang="ja-JP" dirty="0" lang="en-US" sz="1600">
                <a:uFillTx/>
              </a:rPr>
              <a:t>【</a:t>
            </a:r>
            <a:r>
              <a:rPr altLang="en-US" dirty="0" lang="ja-JP" sz="1600">
                <a:uFillTx/>
              </a:rPr>
              <a:t>著者</a:t>
            </a:r>
            <a:r>
              <a:rPr altLang="ja-JP" dirty="0" lang="en-US" sz="1600">
                <a:uFillTx/>
              </a:rPr>
              <a:t>】</a:t>
            </a:r>
          </a:p>
          <a:p>
            <a:r>
              <a:rPr altLang="en-US" dirty="0" kumimoji="1" lang="ja-JP" sz="1600">
                <a:uFillTx/>
              </a:rPr>
              <a:t>稲葉由之</a:t>
            </a:r>
            <a:endParaRPr altLang="ja-JP" dirty="0" kumimoji="1" lang="en-US" sz="1600">
              <a:uFillTx/>
            </a:endParaRPr>
          </a:p>
          <a:p>
            <a:endParaRPr altLang="ja-JP" dirty="0" lang="en-US" sz="1600">
              <a:uFillTx/>
            </a:endParaRPr>
          </a:p>
          <a:p>
            <a:r>
              <a:rPr altLang="ja-JP" dirty="0" kumimoji="1" lang="en-US" sz="1600">
                <a:uFillTx/>
              </a:rPr>
              <a:t>【</a:t>
            </a:r>
            <a:r>
              <a:rPr altLang="en-US" dirty="0" kumimoji="1" lang="ja-JP" sz="1600">
                <a:uFillTx/>
              </a:rPr>
              <a:t>発行社</a:t>
            </a:r>
            <a:r>
              <a:rPr altLang="ja-JP" dirty="0" kumimoji="1" lang="en-US" sz="1600">
                <a:uFillTx/>
              </a:rPr>
              <a:t>】</a:t>
            </a:r>
          </a:p>
          <a:p>
            <a:r>
              <a:rPr altLang="en-US" dirty="0" lang="ja-JP" sz="1600">
                <a:uFillTx/>
              </a:rPr>
              <a:t>弘文堂</a:t>
            </a:r>
            <a:endParaRPr altLang="ja-JP" dirty="0" lang="en-US" sz="1600">
              <a:uFillTx/>
            </a:endParaRPr>
          </a:p>
          <a:p>
            <a:endParaRPr altLang="ja-JP" dirty="0" kumimoji="1" lang="en-US" sz="1600">
              <a:uFillTx/>
            </a:endParaRPr>
          </a:p>
          <a:p>
            <a:r>
              <a:rPr altLang="ja-JP" dirty="0" lang="en-US" sz="1600">
                <a:uFillTx/>
              </a:rPr>
              <a:t>【ISBN】</a:t>
            </a:r>
          </a:p>
          <a:p>
            <a:r>
              <a:rPr altLang="ja-JP" dirty="0" kumimoji="1" lang="en-US" sz="1600">
                <a:uFillTx/>
              </a:rPr>
              <a:t>978-4-335-00087-4</a:t>
            </a:r>
          </a:p>
          <a:p>
            <a:endParaRPr altLang="ja-JP" dirty="0" lang="en-US" sz="1600">
              <a:uFillTx/>
            </a:endParaRPr>
          </a:p>
          <a:p>
            <a:r>
              <a:rPr altLang="ja-JP" dirty="0" kumimoji="1" lang="en-US" sz="1600">
                <a:uFillTx/>
              </a:rPr>
              <a:t>【</a:t>
            </a:r>
            <a:r>
              <a:rPr altLang="en-US" dirty="0" lang="ja-JP" sz="1600">
                <a:uFillTx/>
              </a:rPr>
              <a:t>定価</a:t>
            </a:r>
            <a:r>
              <a:rPr altLang="ja-JP" dirty="0" kumimoji="1" lang="en-US" sz="1600">
                <a:uFillTx/>
              </a:rPr>
              <a:t>】</a:t>
            </a:r>
          </a:p>
          <a:p>
            <a:r>
              <a:rPr altLang="ja-JP" dirty="0" lang="en-US" sz="1600">
                <a:uFillTx/>
              </a:rPr>
              <a:t>1,800</a:t>
            </a:r>
            <a:r>
              <a:rPr altLang="en-US" dirty="0" lang="ja-JP" sz="1600">
                <a:uFillTx/>
              </a:rPr>
              <a:t>円（＋税）</a:t>
            </a:r>
            <a:endParaRPr altLang="en-US" dirty="0" kumimoji="1" lang="ja-JP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日付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フッター 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テキスト プレースホルダー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統計学</a:t>
            </a:r>
            <a:r>
              <a:rPr altLang="ja-JP" dirty="0" kumimoji="1" lang="en-US">
                <a:uFillTx/>
              </a:rPr>
              <a:t>A</a:t>
            </a:r>
            <a:endParaRPr altLang="en-US" dirty="0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コンテンツ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ja-JP">
                <a:uFillTx/>
              </a:rPr>
              <a:t>記述統計学</a:t>
            </a:r>
            <a:endParaRPr altLang="ja-JP" dirty="0" lang="en-US">
              <a:uFillTx/>
            </a:endParaRPr>
          </a:p>
          <a:p>
            <a:endParaRPr altLang="ja-JP" dirty="0" kumimoji="1" lang="en-US">
              <a:uFillTx/>
            </a:endParaRPr>
          </a:p>
          <a:p>
            <a:r>
              <a:rPr altLang="en-US" dirty="0" lang="ja-JP">
                <a:uFillTx/>
              </a:rPr>
              <a:t>データの分類</a:t>
            </a:r>
            <a:endParaRPr altLang="ja-JP" dirty="0" kumimoji="1" lang="en-US">
              <a:uFillTx/>
            </a:endParaRPr>
          </a:p>
          <a:p>
            <a:r>
              <a:rPr altLang="en-US" dirty="0" lang="ja-JP">
                <a:uFillTx/>
              </a:rPr>
              <a:t>平均・分散・標準偏差</a:t>
            </a:r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標準化</a:t>
            </a:r>
            <a:endParaRPr altLang="ja-JP" dirty="0" lang="en-US">
              <a:uFillTx/>
            </a:endParaRPr>
          </a:p>
          <a:p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データは母集団を想定</a:t>
            </a:r>
            <a:endParaRPr altLang="en-US" dirty="0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テキスト 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lang="ja-JP">
                <a:uFillTx/>
              </a:rPr>
              <a:t>統計学</a:t>
            </a:r>
            <a:r>
              <a:rPr altLang="ja-JP" dirty="0" lang="en-US">
                <a:uFillTx/>
              </a:rPr>
              <a:t>B</a:t>
            </a:r>
            <a:endParaRPr altLang="en-US" dirty="0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コンテンツ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推測統計学</a:t>
            </a:r>
            <a:endParaRPr altLang="ja-JP" dirty="0" kumimoji="1" lang="en-US">
              <a:uFillTx/>
            </a:endParaRPr>
          </a:p>
          <a:p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確率・分布</a:t>
            </a:r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法則・定理</a:t>
            </a:r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推定・仮説検定</a:t>
            </a:r>
            <a:endParaRPr altLang="ja-JP" dirty="0" lang="en-US">
              <a:uFillTx/>
            </a:endParaRPr>
          </a:p>
          <a:p>
            <a:endParaRPr altLang="ja-JP" dirty="0" lang="en-US">
              <a:uFillTx/>
            </a:endParaRPr>
          </a:p>
          <a:p>
            <a:r>
              <a:rPr altLang="en-US" dirty="0" lang="ja-JP">
                <a:uFillTx/>
              </a:rPr>
              <a:t>データは標本を想定</a:t>
            </a:r>
            <a:endParaRPr altLang="en-US" dirty="0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日付プレースホルダー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フッター プレースホルダー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タイトル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統計学</a:t>
            </a:r>
            <a:r>
              <a:rPr altLang="ja-JP" dirty="0" kumimoji="1" lang="en-US">
                <a:uFillTx/>
              </a:rPr>
              <a:t>A</a:t>
            </a:r>
            <a:r>
              <a:rPr altLang="en-US" dirty="0" kumimoji="1" lang="ja-JP">
                <a:uFillTx/>
              </a:rPr>
              <a:t>と</a:t>
            </a:r>
            <a:r>
              <a:rPr altLang="ja-JP" dirty="0" kumimoji="1" lang="en-US">
                <a:uFillTx/>
              </a:rPr>
              <a:t>B</a:t>
            </a:r>
            <a:r>
              <a:rPr altLang="en-US" dirty="0" kumimoji="1" lang="ja-JP">
                <a:uFillTx/>
              </a:rPr>
              <a:t>の違い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タイトル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今日の課題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コンテンツ プレースホルダー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dirty="0" kumimoji="1" lang="ja-JP">
                <a:uFillTx/>
              </a:rPr>
              <a:t>教科書　第</a:t>
            </a:r>
            <a:r>
              <a:rPr altLang="ja-JP" dirty="0" kumimoji="1" lang="en-US">
                <a:uFillTx/>
              </a:rPr>
              <a:t>2</a:t>
            </a:r>
            <a:r>
              <a:rPr altLang="en-US" dirty="0" kumimoji="1" lang="ja-JP">
                <a:uFillTx/>
              </a:rPr>
              <a:t>章を読んで</a:t>
            </a:r>
            <a:br>
              <a:rPr altLang="ja-JP" dirty="0" kumimoji="1" lang="en-US">
                <a:uFillTx/>
              </a:rPr>
            </a:br>
            <a:r>
              <a:rPr altLang="en-US" dirty="0" kumimoji="1" lang="ja-JP">
                <a:uFillTx/>
              </a:rPr>
              <a:t>記述統計学（統計学</a:t>
            </a:r>
            <a:r>
              <a:rPr altLang="ja-JP" dirty="0" kumimoji="1" lang="en-US">
                <a:uFillTx/>
              </a:rPr>
              <a:t>A</a:t>
            </a:r>
            <a:r>
              <a:rPr altLang="en-US" dirty="0" kumimoji="1" lang="ja-JP">
                <a:uFillTx/>
              </a:rPr>
              <a:t>）の内容を</a:t>
            </a:r>
            <a:br>
              <a:rPr altLang="ja-JP" dirty="0" kumimoji="1" lang="en-US">
                <a:uFillTx/>
              </a:rPr>
            </a:br>
            <a:r>
              <a:rPr altLang="en-US" dirty="0" kumimoji="1" lang="ja-JP">
                <a:uFillTx/>
              </a:rPr>
              <a:t>思い出しておくこと。</a:t>
            </a:r>
            <a:endParaRPr altLang="ja-JP" dirty="0" kumimoji="1" lang="en-US">
              <a:uFillTx/>
            </a:endParaRPr>
          </a:p>
          <a:p>
            <a:endParaRPr altLang="ja-JP" dirty="0" lang="en-US">
              <a:uFillTx/>
            </a:endParaRPr>
          </a:p>
          <a:p>
            <a:r>
              <a:rPr altLang="en-US" dirty="0" kumimoji="1" lang="ja-JP">
                <a:uFillTx/>
              </a:rPr>
              <a:t>次回は教科書　第</a:t>
            </a:r>
            <a:r>
              <a:rPr altLang="ja-JP" dirty="0" kumimoji="1" lang="en-US">
                <a:uFillTx/>
              </a:rPr>
              <a:t>1</a:t>
            </a:r>
            <a:r>
              <a:rPr altLang="en-US" dirty="0" kumimoji="1" lang="ja-JP">
                <a:uFillTx/>
              </a:rPr>
              <a:t>章と第</a:t>
            </a:r>
            <a:r>
              <a:rPr altLang="ja-JP" dirty="0" kumimoji="1" lang="en-US">
                <a:uFillTx/>
              </a:rPr>
              <a:t>2</a:t>
            </a:r>
            <a:r>
              <a:rPr altLang="en-US" dirty="0" kumimoji="1" lang="ja-JP">
                <a:uFillTx/>
              </a:rPr>
              <a:t>章をやります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日付プレースホルダー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ja-JP" kumimoji="1" lang="en-US">
                <a:uFillTx/>
              </a:rPr>
              <a:t>2019/9/25</a:t>
            </a:r>
            <a:endParaRPr altLang="en-US" kumimoji="1" lang="ja-JP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フッター プレースホルダー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altLang="en-US" kumimoji="1" lang="zh-TW">
                <a:uFillTx/>
              </a:rPr>
              <a:t>統計学</a:t>
            </a:r>
            <a:r>
              <a:rPr altLang="zh-TW" kumimoji="1" lang="en-US">
                <a:uFillTx/>
              </a:rPr>
              <a:t>B #01</a:t>
            </a:r>
            <a:endParaRPr altLang="en-US" kumimoji="1" lang="ja-JP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327</Words>
  <Application>Microsoft Office PowerPoint</Application>
  <PresentationFormat>画面に合わせる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Office ​​テーマ</vt:lpstr>
      <vt:lpstr>統計学B #01</vt:lpstr>
      <vt:lpstr>履修について</vt:lpstr>
      <vt:lpstr>！！！履修について！！！</vt:lpstr>
      <vt:lpstr>！！！履修について！！！</vt:lpstr>
      <vt:lpstr>教科書</vt:lpstr>
      <vt:lpstr>統計学AとBの違い</vt:lpstr>
      <vt:lpstr>今日の課題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75</cp:revision>
  <dcterms:created xsi:type="dcterms:W3CDTF">2019-04-13T07:28:03Z</dcterms:created>
  <dcterms:modified xsi:type="dcterms:W3CDTF">2020-08-26T05:39:31Z</dcterms:modified>
</cp:coreProperties>
</file>