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79" r:id="rId4"/>
    <p:sldId id="275" r:id="rId5"/>
    <p:sldId id="293" r:id="rId6"/>
    <p:sldId id="281" r:id="rId7"/>
    <p:sldId id="329" r:id="rId8"/>
    <p:sldId id="282" r:id="rId9"/>
    <p:sldId id="310" r:id="rId10"/>
    <p:sldId id="283" r:id="rId11"/>
    <p:sldId id="292" r:id="rId12"/>
    <p:sldId id="284" r:id="rId13"/>
    <p:sldId id="286" r:id="rId14"/>
    <p:sldId id="287" r:id="rId15"/>
    <p:sldId id="288" r:id="rId16"/>
    <p:sldId id="289" r:id="rId17"/>
    <p:sldId id="294" r:id="rId18"/>
    <p:sldId id="280" r:id="rId19"/>
    <p:sldId id="295" r:id="rId20"/>
    <p:sldId id="311" r:id="rId21"/>
    <p:sldId id="312" r:id="rId22"/>
    <p:sldId id="316" r:id="rId23"/>
    <p:sldId id="317" r:id="rId24"/>
    <p:sldId id="318" r:id="rId25"/>
    <p:sldId id="315" r:id="rId26"/>
    <p:sldId id="319" r:id="rId27"/>
    <p:sldId id="320" r:id="rId28"/>
    <p:sldId id="321" r:id="rId29"/>
    <p:sldId id="322" r:id="rId30"/>
    <p:sldId id="323" r:id="rId31"/>
    <p:sldId id="324" r:id="rId32"/>
    <p:sldId id="326" r:id="rId33"/>
    <p:sldId id="327" r:id="rId34"/>
    <p:sldId id="330" r:id="rId35"/>
    <p:sldId id="328" r:id="rId36"/>
    <p:sldId id="332" r:id="rId37"/>
    <p:sldId id="331" r:id="rId38"/>
    <p:sldId id="333" r:id="rId39"/>
    <p:sldId id="334" r:id="rId40"/>
    <p:sldId id="335" r:id="rId41"/>
    <p:sldId id="336" r:id="rId42"/>
    <p:sldId id="337" r:id="rId43"/>
    <p:sldId id="338" r:id="rId4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2019/10/02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#02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#02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なぜ標本が必要なの？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母集団（</a:t>
            </a:r>
            <a:r>
              <a:rPr kumimoji="1" lang="en-US" altLang="ja-JP" dirty="0"/>
              <a:t>population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対象とする集団（個人、世帯、企業</a:t>
            </a:r>
            <a:r>
              <a:rPr lang="en-US" altLang="ja-JP" dirty="0"/>
              <a:t>…</a:t>
            </a:r>
            <a:r>
              <a:rPr lang="ja-JP" altLang="en-US" dirty="0"/>
              <a:t>）</a:t>
            </a:r>
            <a:r>
              <a:rPr lang="ja-JP" altLang="en-US" dirty="0">
                <a:solidFill>
                  <a:srgbClr val="FF0000"/>
                </a:solidFill>
              </a:rPr>
              <a:t>全体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標本（</a:t>
            </a:r>
            <a:r>
              <a:rPr lang="en-US" altLang="ja-JP" dirty="0"/>
              <a:t>sample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母集団の一部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004048" y="836712"/>
            <a:ext cx="3888432" cy="1152128"/>
          </a:xfrm>
          <a:prstGeom prst="wedgeRoundRectCallout">
            <a:avLst>
              <a:gd name="adj1" fmla="val 15318"/>
              <a:gd name="adj2" fmla="val 8263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対象すべてに調査をすることが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不可能であるため</a:t>
            </a:r>
          </a:p>
        </p:txBody>
      </p:sp>
    </p:spTree>
    <p:extLst>
      <p:ext uri="{BB962C8B-B14F-4D97-AF65-F5344CB8AC3E}">
        <p14:creationId xmlns:p14="http://schemas.microsoft.com/office/powerpoint/2010/main" val="149415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8" name="フローチャート: 処理 17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</p:spTree>
    <p:extLst>
      <p:ext uri="{BB962C8B-B14F-4D97-AF65-F5344CB8AC3E}">
        <p14:creationId xmlns:p14="http://schemas.microsoft.com/office/powerpoint/2010/main" val="42885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4535996" y="4077072"/>
            <a:ext cx="3888432" cy="1152128"/>
          </a:xfrm>
          <a:prstGeom prst="wedgeRoundRectCallout">
            <a:avLst>
              <a:gd name="adj1" fmla="val -39085"/>
              <a:gd name="adj2" fmla="val -14835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ランダムに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一部を取り出す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5661248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歳未満単身勤労者の一部の</a:t>
            </a:r>
            <a:br>
              <a:rPr kumimoji="1" lang="en-US" altLang="ja-JP" sz="1600" dirty="0"/>
            </a:br>
            <a:r>
              <a:rPr kumimoji="1" lang="ja-JP" altLang="en-US" sz="1600" dirty="0"/>
              <a:t>調査結果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1799692" y="5581505"/>
            <a:ext cx="3888432" cy="1152128"/>
          </a:xfrm>
          <a:prstGeom prst="wedgeRoundRectCallout">
            <a:avLst>
              <a:gd name="adj1" fmla="val 80951"/>
              <a:gd name="adj2" fmla="val -19692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全員に調査をするのは無理なので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一部に対して調査を行う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5661248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歳未満単身勤労者の一部の</a:t>
            </a:r>
            <a:br>
              <a:rPr kumimoji="1" lang="en-US" altLang="ja-JP" sz="1600" dirty="0"/>
            </a:br>
            <a:r>
              <a:rPr kumimoji="1" lang="ja-JP" altLang="en-US" sz="1600" dirty="0"/>
              <a:t>調査結果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311309" y="5555924"/>
            <a:ext cx="3888432" cy="1152128"/>
          </a:xfrm>
          <a:prstGeom prst="wedgeRoundRectCallout">
            <a:avLst>
              <a:gd name="adj1" fmla="val 48660"/>
              <a:gd name="adj2" fmla="val -749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一部の結果から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全体の結果を</a:t>
            </a:r>
            <a:r>
              <a:rPr kumimoji="1"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推測する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827584" y="260648"/>
            <a:ext cx="3888432" cy="1152128"/>
          </a:xfrm>
          <a:prstGeom prst="wedgeRoundRectCallout">
            <a:avLst>
              <a:gd name="adj1" fmla="val 103764"/>
              <a:gd name="adj2" fmla="val 992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標本が母集団の特徴を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表現しているかどうか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311309" y="5555924"/>
            <a:ext cx="3888432" cy="1152128"/>
          </a:xfrm>
          <a:prstGeom prst="wedgeRoundRectCallout">
            <a:avLst>
              <a:gd name="adj1" fmla="val 48660"/>
              <a:gd name="adj2" fmla="val -749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推測統計学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記述統計学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データの分類</a:t>
            </a:r>
            <a:endParaRPr kumimoji="1" lang="en-US" altLang="ja-JP" dirty="0"/>
          </a:p>
          <a:p>
            <a:r>
              <a:rPr lang="ja-JP" altLang="en-US" dirty="0"/>
              <a:t>平均・分散・標準偏差</a:t>
            </a:r>
            <a:endParaRPr lang="en-US" altLang="ja-JP" dirty="0"/>
          </a:p>
          <a:p>
            <a:r>
              <a:rPr lang="ja-JP" altLang="en-US" dirty="0"/>
              <a:t>標準化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データは母集団を想定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推測統計学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確率・分布</a:t>
            </a:r>
            <a:endParaRPr lang="en-US" altLang="ja-JP" dirty="0"/>
          </a:p>
          <a:p>
            <a:r>
              <a:rPr lang="ja-JP" altLang="en-US" dirty="0"/>
              <a:t>法則・定理</a:t>
            </a:r>
            <a:endParaRPr lang="en-US" altLang="ja-JP" dirty="0"/>
          </a:p>
          <a:p>
            <a:r>
              <a:rPr lang="ja-JP" altLang="en-US" dirty="0"/>
              <a:t>推定・仮説検定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データは標本を想定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の違い</a:t>
            </a:r>
          </a:p>
        </p:txBody>
      </p:sp>
    </p:spTree>
    <p:extLst>
      <p:ext uri="{BB962C8B-B14F-4D97-AF65-F5344CB8AC3E}">
        <p14:creationId xmlns:p14="http://schemas.microsoft.com/office/powerpoint/2010/main" val="396179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  <a:r>
              <a:rPr kumimoji="1" lang="en-US" altLang="ja-JP" dirty="0"/>
              <a:t>1-1</a:t>
            </a:r>
            <a:r>
              <a:rPr lang="ja-JP" altLang="en-US" dirty="0"/>
              <a:t>（</a:t>
            </a:r>
            <a:r>
              <a:rPr lang="en-US" altLang="ja-JP" dirty="0"/>
              <a:t>pp.8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320480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大学の講義の休み時間を利用して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学生に調査票を記入してもらう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混雑していない時間帯の来店者に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調査票を渡して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店舗内の机で記入してもらう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ポイントカードの利用履歴から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平均して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週間で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回以上来店している人を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抽出して調査票を郵送する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b="1" dirty="0"/>
              <a:t>適切な調査対象はどれでしょう？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707871" y="1988840"/>
            <a:ext cx="3312368" cy="1152128"/>
          </a:xfrm>
          <a:prstGeom prst="wedgeRoundRectCallout">
            <a:avLst>
              <a:gd name="adj1" fmla="val -38765"/>
              <a:gd name="adj2" fmla="val -85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標本が母集団の特徴を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表現しているかどうか</a:t>
            </a:r>
          </a:p>
        </p:txBody>
      </p:sp>
    </p:spTree>
    <p:extLst>
      <p:ext uri="{BB962C8B-B14F-4D97-AF65-F5344CB8AC3E}">
        <p14:creationId xmlns:p14="http://schemas.microsoft.com/office/powerpoint/2010/main" val="212729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  <a:r>
              <a:rPr kumimoji="1" lang="en-US" altLang="ja-JP" dirty="0"/>
              <a:t>1-1</a:t>
            </a:r>
            <a:r>
              <a:rPr lang="ja-JP" altLang="en-US" dirty="0"/>
              <a:t>（</a:t>
            </a:r>
            <a:r>
              <a:rPr lang="en-US" altLang="ja-JP" dirty="0"/>
              <a:t>pp.8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320480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大学の講義の休み時間を利用して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学生に</a:t>
            </a:r>
            <a:r>
              <a:rPr kumimoji="1" lang="ja-JP" altLang="en-US" sz="2400" dirty="0"/>
              <a:t>調査票を記入してもらう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混雑していない時間帯の来店者</a:t>
            </a:r>
            <a:r>
              <a:rPr kumimoji="1" lang="ja-JP" altLang="en-US" sz="2400" dirty="0"/>
              <a:t>に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調査票を渡して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店舗内の机で記入してもらう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ポイントカードの利用履歴から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平均して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週間で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回以上来店している人を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抽出して調査票を郵送する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b="1" dirty="0"/>
              <a:t>適切な調査対象はどれでしょう？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707871" y="1988840"/>
            <a:ext cx="3312368" cy="1152128"/>
          </a:xfrm>
          <a:prstGeom prst="wedgeRoundRectCallout">
            <a:avLst>
              <a:gd name="adj1" fmla="val -38765"/>
              <a:gd name="adj2" fmla="val -85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標本として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なんでダメなのかを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理解するのが重要</a:t>
            </a:r>
          </a:p>
        </p:txBody>
      </p:sp>
      <p:sp>
        <p:nvSpPr>
          <p:cNvPr id="8" name="円/楕円 7"/>
          <p:cNvSpPr/>
          <p:nvPr/>
        </p:nvSpPr>
        <p:spPr>
          <a:xfrm>
            <a:off x="179512" y="4941168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4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履修について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！！！確認！！！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8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（２）母集団の例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1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母集団の例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有限母集団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母集団の規模</a:t>
            </a:r>
            <a:r>
              <a:rPr lang="ja-JP" altLang="en-US" dirty="0"/>
              <a:t>を確定できるもの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無限母集団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母集団の規模</a:t>
            </a:r>
            <a:r>
              <a:rPr lang="ja-JP" altLang="en-US" dirty="0"/>
              <a:t>が無限または不確定であるもの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枠母集団</a:t>
            </a:r>
            <a:endParaRPr kumimoji="1" lang="en-US" altLang="ja-JP" dirty="0"/>
          </a:p>
          <a:p>
            <a:pPr lvl="1"/>
            <a:r>
              <a:rPr lang="ja-JP" altLang="en-US" dirty="0"/>
              <a:t>標本を抽出するために設定した母集団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6372199" y="980728"/>
            <a:ext cx="2648039" cy="1152128"/>
          </a:xfrm>
          <a:prstGeom prst="wedgeRoundRectCallout">
            <a:avLst>
              <a:gd name="adj1" fmla="val -72357"/>
              <a:gd name="adj2" fmla="val -9149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母集団の規模</a:t>
            </a:r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816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7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644008" y="836712"/>
            <a:ext cx="3816424" cy="1368152"/>
          </a:xfrm>
          <a:prstGeom prst="wedgeRoundRectCallout">
            <a:avLst>
              <a:gd name="adj1" fmla="val -69662"/>
              <a:gd name="adj2" fmla="val 5408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どこからどこまでが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常連客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常連客の定義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が不明なので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無限母集団。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211960" y="3573016"/>
            <a:ext cx="4414251" cy="1368152"/>
          </a:xfrm>
          <a:prstGeom prst="wedgeRoundRectCallout">
            <a:avLst>
              <a:gd name="adj1" fmla="val 29011"/>
              <a:gd name="adj2" fmla="val -8756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期間が区切ってあるのがポイント。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の区切りがなければ無限。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74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000" y="908720"/>
            <a:ext cx="4176464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配布資料に書き込んで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解いてみよう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分程度）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を考えるのが重要！</a:t>
            </a:r>
          </a:p>
        </p:txBody>
      </p:sp>
    </p:spTree>
    <p:extLst>
      <p:ext uri="{BB962C8B-B14F-4D97-AF65-F5344CB8AC3E}">
        <p14:creationId xmlns:p14="http://schemas.microsoft.com/office/powerpoint/2010/main" val="333916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③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全国の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lang="ja-JP" altLang="en-US" sz="2800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④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⑤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accent1"/>
                </a:solidFill>
              </a:rPr>
              <a:t>T</a:t>
            </a:r>
            <a:r>
              <a:rPr lang="ja-JP" altLang="en-US" sz="2800" dirty="0">
                <a:solidFill>
                  <a:schemeClr val="accent1"/>
                </a:solidFill>
              </a:rPr>
              <a:t>年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月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日）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⑥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43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rgbClr val="FF0000"/>
                </a:solidFill>
              </a:rPr>
              <a:t>③</a:t>
            </a:r>
            <a:r>
              <a:rPr lang="en-US" altLang="ja-JP" sz="2800" b="1" dirty="0">
                <a:solidFill>
                  <a:srgbClr val="FF0000"/>
                </a:solidFill>
              </a:rPr>
              <a:t>	</a:t>
            </a:r>
            <a:r>
              <a:rPr lang="ja-JP" altLang="en-US" sz="2800" b="1" dirty="0">
                <a:solidFill>
                  <a:srgbClr val="FF0000"/>
                </a:solidFill>
              </a:rPr>
              <a:t>全国の</a:t>
            </a:r>
            <a:r>
              <a:rPr lang="en-US" altLang="ja-JP" sz="2800" b="1" dirty="0">
                <a:solidFill>
                  <a:srgbClr val="FF0000"/>
                </a:solidFill>
              </a:rPr>
              <a:t>20</a:t>
            </a:r>
            <a:r>
              <a:rPr lang="ja-JP" altLang="en-US" sz="2800" b="1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b="1" dirty="0">
                <a:solidFill>
                  <a:srgbClr val="FF0000"/>
                </a:solidFill>
              </a:rPr>
              <a:t>T</a:t>
            </a:r>
            <a:r>
              <a:rPr lang="ja-JP" altLang="en-US" sz="2800" b="1" dirty="0">
                <a:solidFill>
                  <a:srgbClr val="FF0000"/>
                </a:solidFill>
              </a:rPr>
              <a:t>年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月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日）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④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⑤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accent1"/>
                </a:solidFill>
              </a:rPr>
              <a:t>T</a:t>
            </a:r>
            <a:r>
              <a:rPr lang="ja-JP" altLang="en-US" sz="2800" dirty="0">
                <a:solidFill>
                  <a:schemeClr val="accent1"/>
                </a:solidFill>
              </a:rPr>
              <a:t>年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月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日）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⑥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908720"/>
            <a:ext cx="4414251" cy="1368152"/>
          </a:xfrm>
          <a:prstGeom prst="wedgeRoundRectCallout">
            <a:avLst>
              <a:gd name="adj1" fmla="val -20457"/>
              <a:gd name="adj2" fmla="val 10595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期間が区切ってあるのがポイント。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の区切りがなければ無限。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779912" y="4077072"/>
            <a:ext cx="3816424" cy="1368152"/>
          </a:xfrm>
          <a:prstGeom prst="wedgeRoundRectCallout">
            <a:avLst>
              <a:gd name="adj1" fmla="val -75741"/>
              <a:gd name="adj2" fmla="val -566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コインを投げる回数（試行回数）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は無限</a:t>
            </a:r>
          </a:p>
        </p:txBody>
      </p:sp>
    </p:spTree>
    <p:extLst>
      <p:ext uri="{BB962C8B-B14F-4D97-AF65-F5344CB8AC3E}">
        <p14:creationId xmlns:p14="http://schemas.microsoft.com/office/powerpoint/2010/main" val="203095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③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全国の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lang="ja-JP" altLang="en-US" sz="2800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④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⑤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b="1" dirty="0">
                <a:solidFill>
                  <a:schemeClr val="accent1"/>
                </a:solidFill>
              </a:rPr>
            </a:b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b="1" dirty="0">
                <a:solidFill>
                  <a:schemeClr val="accent1"/>
                </a:solidFill>
              </a:rPr>
              <a:t>T</a:t>
            </a:r>
            <a:r>
              <a:rPr lang="ja-JP" altLang="en-US" sz="2800" b="1" dirty="0">
                <a:solidFill>
                  <a:schemeClr val="accent1"/>
                </a:solidFill>
              </a:rPr>
              <a:t>年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</a:rPr>
              <a:t>月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</a:rPr>
              <a:t>日）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⑥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923928" y="1556792"/>
            <a:ext cx="3816424" cy="1368152"/>
          </a:xfrm>
          <a:prstGeom prst="wedgeRoundRectCallout">
            <a:avLst>
              <a:gd name="adj1" fmla="val -61437"/>
              <a:gd name="adj2" fmla="val 1388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長期にわたって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（中略）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定義が不明</a:t>
            </a:r>
          </a:p>
        </p:txBody>
      </p:sp>
      <p:sp>
        <p:nvSpPr>
          <p:cNvPr id="9" name="角丸四角形吹き出し 8"/>
          <p:cNvSpPr/>
          <p:nvPr/>
        </p:nvSpPr>
        <p:spPr>
          <a:xfrm>
            <a:off x="6228184" y="5733256"/>
            <a:ext cx="2592288" cy="891480"/>
          </a:xfrm>
          <a:prstGeom prst="wedgeRoundRectCallout">
            <a:avLst>
              <a:gd name="adj1" fmla="val -53033"/>
              <a:gd name="adj2" fmla="val -778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期間が無限</a:t>
            </a:r>
          </a:p>
        </p:txBody>
      </p:sp>
    </p:spTree>
    <p:extLst>
      <p:ext uri="{BB962C8B-B14F-4D97-AF65-F5344CB8AC3E}">
        <p14:creationId xmlns:p14="http://schemas.microsoft.com/office/powerpoint/2010/main" val="257698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（３）母集団の解釈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80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95715" y="5641751"/>
            <a:ext cx="3888432" cy="1152128"/>
          </a:xfrm>
          <a:prstGeom prst="wedgeRoundRectCallout">
            <a:avLst>
              <a:gd name="adj1" fmla="val 52871"/>
              <a:gd name="adj2" fmla="val -808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で関心のある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（取り扱う）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ところはここ！</a:t>
            </a:r>
          </a:p>
        </p:txBody>
      </p:sp>
    </p:spTree>
    <p:extLst>
      <p:ext uri="{BB962C8B-B14F-4D97-AF65-F5344CB8AC3E}">
        <p14:creationId xmlns:p14="http://schemas.microsoft.com/office/powerpoint/2010/main" val="150430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！！！履修について！！！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必ず</a:t>
            </a:r>
            <a:r>
              <a:rPr lang="ja-JP" altLang="en-US" b="1" dirty="0">
                <a:solidFill>
                  <a:srgbClr val="FF0000"/>
                </a:solidFill>
              </a:rPr>
              <a:t>履修登録をしたクラスに出席</a:t>
            </a:r>
            <a:r>
              <a:rPr lang="ja-JP" altLang="en-US" dirty="0"/>
              <a:t>すること！</a:t>
            </a:r>
            <a:endParaRPr lang="en-US" altLang="ja-JP" dirty="0"/>
          </a:p>
          <a:p>
            <a:r>
              <a:rPr lang="ja-JP" altLang="en-US" dirty="0"/>
              <a:t>登録したクラス以外に出席しても</a:t>
            </a:r>
            <a:br>
              <a:rPr lang="en-US" altLang="ja-JP" dirty="0"/>
            </a:br>
            <a:r>
              <a:rPr lang="ja-JP" altLang="en-US" dirty="0"/>
              <a:t>単位（成績）が出ません！！！</a:t>
            </a:r>
            <a:endParaRPr lang="en-US" altLang="ja-JP" dirty="0"/>
          </a:p>
          <a:p>
            <a:pPr lvl="1"/>
            <a:r>
              <a:rPr lang="ja-JP" altLang="en-US" dirty="0"/>
              <a:t>出席管理、成績評価は</a:t>
            </a:r>
            <a:br>
              <a:rPr lang="en-US" altLang="ja-JP" dirty="0"/>
            </a:br>
            <a:r>
              <a:rPr lang="ja-JP" altLang="en-US" dirty="0"/>
              <a:t>履修登録したクラスの先生が担当します。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3600" dirty="0"/>
              <a:t>このクラスは</a:t>
            </a:r>
            <a:r>
              <a:rPr lang="en-US" altLang="ja-JP" sz="3600" dirty="0"/>
              <a:t>【</a:t>
            </a:r>
            <a:r>
              <a:rPr lang="ja-JP" altLang="en-US" sz="3600" dirty="0"/>
              <a:t>統計学</a:t>
            </a:r>
            <a:r>
              <a:rPr lang="en-US" altLang="ja-JP" sz="3600" dirty="0"/>
              <a:t>B-2】</a:t>
            </a:r>
            <a:r>
              <a:rPr lang="ja-JP" altLang="en-US" sz="3600" dirty="0"/>
              <a:t>です！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9398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95715" y="5641751"/>
            <a:ext cx="3888432" cy="1152128"/>
          </a:xfrm>
          <a:prstGeom prst="wedgeRoundRectCallout">
            <a:avLst>
              <a:gd name="adj1" fmla="val 52871"/>
              <a:gd name="adj2" fmla="val -808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で関心のある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（取り扱う）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ところはここ！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39552" y="260648"/>
            <a:ext cx="3888432" cy="1152128"/>
          </a:xfrm>
          <a:prstGeom prst="wedgeRoundRectCallout">
            <a:avLst>
              <a:gd name="adj1" fmla="val 50765"/>
              <a:gd name="adj2" fmla="val 14779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社会調査論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】【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実験計画法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（もっと難しい学問）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4950102" y="5581825"/>
            <a:ext cx="3888432" cy="1152128"/>
          </a:xfrm>
          <a:prstGeom prst="wedgeRoundRectCallout">
            <a:avLst>
              <a:gd name="adj1" fmla="val -72781"/>
              <a:gd name="adj2" fmla="val -1568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あくまでも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手元にあるデータ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br>
              <a: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どう扱うか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70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（４）母数の定義と表記法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1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母数の定義と表記法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母数（パラメータ：</a:t>
            </a:r>
            <a:r>
              <a:rPr kumimoji="1" lang="en-US" altLang="ja-JP" dirty="0"/>
              <a:t>parameter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母集団の状況を表す統計数値</a:t>
            </a:r>
            <a:endParaRPr lang="en-US" altLang="ja-JP" dirty="0"/>
          </a:p>
          <a:p>
            <a:pPr lvl="1"/>
            <a:r>
              <a:rPr lang="ja-JP" altLang="en-US" dirty="0"/>
              <a:t>母集団の平均値や分散など</a:t>
            </a:r>
            <a:endParaRPr lang="en-US" altLang="ja-JP" dirty="0"/>
          </a:p>
          <a:p>
            <a:pPr lvl="2"/>
            <a:r>
              <a:rPr kumimoji="1" lang="ja-JP" altLang="en-US" dirty="0"/>
              <a:t>実は統計学Ａで計算した</a:t>
            </a:r>
            <a:br>
              <a:rPr kumimoji="1" lang="en-US" altLang="ja-JP" dirty="0"/>
            </a:br>
            <a:r>
              <a:rPr kumimoji="1" lang="ja-JP" altLang="en-US" dirty="0"/>
              <a:t>平均や分散などは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パラメータ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と呼ばれるもの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248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母数の定義と表記法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よく使う母数（パラメータ）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母平均</a:t>
                </a:r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（ミュー）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	</a:t>
                </a:r>
                <a:r>
                  <a:rPr lang="ja-JP" altLang="en-US" dirty="0"/>
                  <a:t>（シグマの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乗）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母標準偏差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（シグマ）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母相関係数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（ロー）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283968" y="4941168"/>
            <a:ext cx="4626574" cy="1728192"/>
          </a:xfrm>
          <a:prstGeom prst="wedgeRoundRectCallout">
            <a:avLst>
              <a:gd name="adj1" fmla="val -40038"/>
              <a:gd name="adj2" fmla="val -7964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ギリシャ文字</a:t>
            </a:r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統計学や計量経済学の世界では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頻繁に出てきますが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定義を示す</a:t>
            </a:r>
            <a:r>
              <a:rPr kumimoji="1"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ただの記号</a:t>
            </a:r>
            <a:r>
              <a:rPr kumimoji="1"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744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58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１</a:t>
            </a:r>
            <a:r>
              <a:rPr kumimoji="1" lang="ja-JP" altLang="en-US" dirty="0"/>
              <a:t>）標本の抽出方法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343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全数調査（悉皆調査）</a:t>
            </a:r>
            <a:endParaRPr kumimoji="1" lang="en-US" altLang="ja-JP" dirty="0"/>
          </a:p>
          <a:p>
            <a:pPr lvl="1"/>
            <a:r>
              <a:rPr lang="ja-JP" altLang="en-US" dirty="0"/>
              <a:t>母集団すべてに行う調査</a:t>
            </a:r>
            <a:endParaRPr kumimoji="1" lang="en-US" altLang="ja-JP" dirty="0"/>
          </a:p>
          <a:p>
            <a:r>
              <a:rPr lang="ja-JP" altLang="en-US" dirty="0"/>
              <a:t>標本調査</a:t>
            </a:r>
            <a:endParaRPr lang="en-US" altLang="ja-JP" dirty="0"/>
          </a:p>
          <a:p>
            <a:pPr lvl="1"/>
            <a:r>
              <a:rPr lang="ja-JP" altLang="en-US" dirty="0"/>
              <a:t>標本を抽出して、標本のみに行う調査</a:t>
            </a:r>
            <a:endParaRPr lang="en-US" altLang="ja-JP" dirty="0"/>
          </a:p>
          <a:p>
            <a:r>
              <a:rPr kumimoji="1" lang="ja-JP" altLang="en-US" dirty="0"/>
              <a:t>標本抽出</a:t>
            </a:r>
            <a:endParaRPr kumimoji="1" lang="en-US" altLang="ja-JP" dirty="0"/>
          </a:p>
          <a:p>
            <a:pPr lvl="1"/>
            <a:r>
              <a:rPr lang="ja-JP" altLang="en-US" dirty="0"/>
              <a:t>母集団の一部を取り出すこと</a:t>
            </a:r>
            <a:endParaRPr kumimoji="1" lang="en-US" altLang="ja-JP" dirty="0"/>
          </a:p>
          <a:p>
            <a:r>
              <a:rPr lang="ja-JP" altLang="en-US" dirty="0"/>
              <a:t>無作為抽出</a:t>
            </a:r>
            <a:endParaRPr lang="en-US" altLang="ja-JP" dirty="0"/>
          </a:p>
          <a:p>
            <a:pPr lvl="1"/>
            <a:r>
              <a:rPr kumimoji="1" lang="ja-JP" altLang="en-US" dirty="0"/>
              <a:t>ランダムな抽出方法</a:t>
            </a:r>
            <a:endParaRPr kumimoji="1" lang="en-US" altLang="ja-JP" dirty="0"/>
          </a:p>
          <a:p>
            <a:pPr lvl="2"/>
            <a:r>
              <a:rPr lang="ja-JP" altLang="en-US" dirty="0"/>
              <a:t>ランダム</a:t>
            </a:r>
            <a:r>
              <a:rPr lang="en-US" altLang="ja-JP" dirty="0"/>
              <a:t>	</a:t>
            </a:r>
            <a:r>
              <a:rPr lang="ja-JP" altLang="en-US" dirty="0"/>
              <a:t>：作為的でない、法則性がない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標本の抽出方法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1043608" y="1196752"/>
            <a:ext cx="1944216" cy="792088"/>
          </a:xfrm>
          <a:prstGeom prst="wedgeRoundRectCallout">
            <a:avLst>
              <a:gd name="adj1" fmla="val -3988"/>
              <a:gd name="adj2" fmla="val 1202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全数調査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4716016" y="3429000"/>
            <a:ext cx="1944216" cy="792088"/>
          </a:xfrm>
          <a:prstGeom prst="wedgeRoundRectCallout">
            <a:avLst>
              <a:gd name="adj1" fmla="val 78142"/>
              <a:gd name="adj2" fmla="val 305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標本調査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4257190" y="980728"/>
            <a:ext cx="1944216" cy="792088"/>
          </a:xfrm>
          <a:prstGeom prst="wedgeRoundRectCallout">
            <a:avLst>
              <a:gd name="adj1" fmla="val 7945"/>
              <a:gd name="adj2" fmla="val 132284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標本抽出</a:t>
            </a:r>
          </a:p>
        </p:txBody>
      </p:sp>
    </p:spTree>
    <p:extLst>
      <p:ext uri="{BB962C8B-B14F-4D97-AF65-F5344CB8AC3E}">
        <p14:creationId xmlns:p14="http://schemas.microsoft.com/office/powerpoint/2010/main" val="3045165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/>
              <a:t>若年層の週末の過ごし方を調べるために、</a:t>
            </a:r>
            <a:br>
              <a:rPr kumimoji="1" lang="en-US" altLang="ja-JP" dirty="0"/>
            </a:br>
            <a:r>
              <a:rPr kumimoji="1" lang="ja-JP" altLang="en-US" dirty="0"/>
              <a:t>東京都渋谷駅周辺において</a:t>
            </a:r>
            <a:br>
              <a:rPr kumimoji="1" lang="en-US" altLang="ja-JP" dirty="0"/>
            </a:br>
            <a:r>
              <a:rPr kumimoji="1" lang="ja-JP" altLang="en-US" dirty="0"/>
              <a:t>金曜日の</a:t>
            </a:r>
            <a:r>
              <a:rPr kumimoji="1" lang="en-US" altLang="ja-JP" dirty="0"/>
              <a:t>20</a:t>
            </a:r>
            <a:r>
              <a:rPr lang="ja-JP" altLang="en-US" dirty="0"/>
              <a:t>時から</a:t>
            </a:r>
            <a:r>
              <a:rPr lang="en-US" altLang="ja-JP" dirty="0"/>
              <a:t>24</a:t>
            </a:r>
            <a:r>
              <a:rPr lang="ja-JP" altLang="en-US" dirty="0"/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788024" y="3573016"/>
            <a:ext cx="4176464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配布資料に書き込んで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解いてみよう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分程度）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を考えるのが重要！</a:t>
            </a:r>
          </a:p>
        </p:txBody>
      </p:sp>
    </p:spTree>
    <p:extLst>
      <p:ext uri="{BB962C8B-B14F-4D97-AF65-F5344CB8AC3E}">
        <p14:creationId xmlns:p14="http://schemas.microsoft.com/office/powerpoint/2010/main" val="899060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dirty="0"/>
              <a:t>東京都渋谷駅周辺において</a:t>
            </a:r>
            <a:br>
              <a:rPr kumimoji="1" lang="en-US" altLang="ja-JP" dirty="0"/>
            </a:br>
            <a:r>
              <a:rPr kumimoji="1" lang="ja-JP" altLang="en-US" dirty="0"/>
              <a:t>金曜日の</a:t>
            </a:r>
            <a:r>
              <a:rPr kumimoji="1" lang="en-US" altLang="ja-JP" dirty="0"/>
              <a:t>20</a:t>
            </a:r>
            <a:r>
              <a:rPr lang="ja-JP" altLang="en-US" dirty="0"/>
              <a:t>時から</a:t>
            </a:r>
            <a:r>
              <a:rPr lang="en-US" altLang="ja-JP" dirty="0"/>
              <a:t>24</a:t>
            </a:r>
            <a:r>
              <a:rPr lang="ja-JP" altLang="en-US" dirty="0"/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563888" y="198037"/>
            <a:ext cx="1944216" cy="792088"/>
          </a:xfrm>
          <a:prstGeom prst="wedgeRoundRectCallout">
            <a:avLst>
              <a:gd name="adj1" fmla="val -76291"/>
              <a:gd name="adj2" fmla="val 7542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無限母集団</a:t>
            </a:r>
          </a:p>
        </p:txBody>
      </p:sp>
    </p:spTree>
    <p:extLst>
      <p:ext uri="{BB962C8B-B14F-4D97-AF65-F5344CB8AC3E}">
        <p14:creationId xmlns:p14="http://schemas.microsoft.com/office/powerpoint/2010/main" val="1077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教科書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94" y="1"/>
            <a:ext cx="4617004" cy="6545128"/>
          </a:xfr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kumimoji="1" lang="en-US" altLang="ja-JP" sz="1600" dirty="0"/>
          </a:p>
          <a:p>
            <a:r>
              <a:rPr lang="en-US" altLang="ja-JP" sz="1600" dirty="0"/>
              <a:t>【</a:t>
            </a:r>
            <a:r>
              <a:rPr lang="ja-JP" altLang="en-US" sz="1600" dirty="0"/>
              <a:t>タイトル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プレステップ　統計学</a:t>
            </a:r>
            <a:r>
              <a:rPr lang="en-US" altLang="ja-JP" sz="1600" dirty="0"/>
              <a:t>Ⅱ</a:t>
            </a:r>
          </a:p>
          <a:p>
            <a:r>
              <a:rPr lang="ja-JP" altLang="en-US" sz="1600" dirty="0"/>
              <a:t>：推測統計学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【</a:t>
            </a:r>
            <a:r>
              <a:rPr lang="ja-JP" altLang="en-US" sz="1600" dirty="0"/>
              <a:t>著者</a:t>
            </a:r>
            <a:r>
              <a:rPr lang="en-US" altLang="ja-JP" sz="1600" dirty="0"/>
              <a:t>】</a:t>
            </a:r>
          </a:p>
          <a:p>
            <a:r>
              <a:rPr kumimoji="1" lang="ja-JP" altLang="en-US" sz="1600" dirty="0"/>
              <a:t>稲葉由之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【</a:t>
            </a:r>
            <a:r>
              <a:rPr kumimoji="1" lang="ja-JP" altLang="en-US" sz="1600" dirty="0"/>
              <a:t>発行社</a:t>
            </a:r>
            <a:r>
              <a:rPr kumimoji="1" lang="en-US" altLang="ja-JP" sz="1600" dirty="0"/>
              <a:t>】</a:t>
            </a:r>
          </a:p>
          <a:p>
            <a:r>
              <a:rPr lang="ja-JP" altLang="en-US" sz="1600" dirty="0"/>
              <a:t>弘文堂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【ISBN】</a:t>
            </a:r>
          </a:p>
          <a:p>
            <a:r>
              <a:rPr kumimoji="1" lang="en-US" altLang="ja-JP" sz="1600" dirty="0"/>
              <a:t>978-4-335-00087-4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【</a:t>
            </a:r>
            <a:r>
              <a:rPr lang="ja-JP" altLang="en-US" sz="1600" dirty="0"/>
              <a:t>定価</a:t>
            </a:r>
            <a:r>
              <a:rPr kumimoji="1" lang="en-US" altLang="ja-JP" sz="1600" dirty="0"/>
              <a:t>】</a:t>
            </a:r>
          </a:p>
          <a:p>
            <a:r>
              <a:rPr lang="en-US" altLang="ja-JP" sz="1600" dirty="0"/>
              <a:t>1,800</a:t>
            </a:r>
            <a:r>
              <a:rPr lang="ja-JP" altLang="en-US" sz="1600" dirty="0"/>
              <a:t>円（＋税）</a:t>
            </a:r>
            <a:endParaRPr kumimoji="1" lang="ja-JP" altLang="en-US" sz="16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425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東京都渋谷駅周辺</a:t>
            </a:r>
            <a:r>
              <a:rPr kumimoji="1" lang="ja-JP" altLang="en-US" dirty="0"/>
              <a:t>において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金曜日の</a:t>
            </a:r>
            <a:r>
              <a:rPr kumimoji="1"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時から</a:t>
            </a:r>
            <a:r>
              <a:rPr lang="en-US" altLang="ja-JP" b="1" dirty="0">
                <a:solidFill>
                  <a:srgbClr val="FF0000"/>
                </a:solidFill>
              </a:rPr>
              <a:t>24</a:t>
            </a:r>
            <a:r>
              <a:rPr lang="ja-JP" altLang="en-US" b="1" dirty="0">
                <a:solidFill>
                  <a:srgbClr val="FF0000"/>
                </a:solidFill>
              </a:rPr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444208" y="2852936"/>
            <a:ext cx="2376264" cy="1152128"/>
          </a:xfrm>
          <a:prstGeom prst="wedgeRoundRectCallout">
            <a:avLst>
              <a:gd name="adj1" fmla="val -82928"/>
              <a:gd name="adj2" fmla="val -814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場所と時間が限定的過ぎ</a:t>
            </a:r>
          </a:p>
        </p:txBody>
      </p:sp>
    </p:spTree>
    <p:extLst>
      <p:ext uri="{BB962C8B-B14F-4D97-AF65-F5344CB8AC3E}">
        <p14:creationId xmlns:p14="http://schemas.microsoft.com/office/powerpoint/2010/main" val="4232045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東京都渋谷駅周辺</a:t>
            </a:r>
            <a:r>
              <a:rPr kumimoji="1" lang="ja-JP" altLang="en-US" dirty="0"/>
              <a:t>において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金曜日の</a:t>
            </a:r>
            <a:r>
              <a:rPr kumimoji="1"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時から</a:t>
            </a:r>
            <a:r>
              <a:rPr lang="en-US" altLang="ja-JP" b="1" dirty="0">
                <a:solidFill>
                  <a:srgbClr val="FF0000"/>
                </a:solidFill>
              </a:rPr>
              <a:t>24</a:t>
            </a:r>
            <a:r>
              <a:rPr lang="ja-JP" altLang="en-US" b="1" dirty="0">
                <a:solidFill>
                  <a:srgbClr val="FF0000"/>
                </a:solidFill>
              </a:rPr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街を歩いている若者</a:t>
            </a:r>
            <a:r>
              <a:rPr kumimoji="1" lang="ja-JP" altLang="en-US" dirty="0"/>
              <a:t>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580112" y="3717032"/>
            <a:ext cx="3240360" cy="1152128"/>
          </a:xfrm>
          <a:prstGeom prst="wedgeRoundRectCallout">
            <a:avLst>
              <a:gd name="adj1" fmla="val -96827"/>
              <a:gd name="adj2" fmla="val 7122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歩いている人だけ？</a:t>
            </a:r>
          </a:p>
        </p:txBody>
      </p:sp>
    </p:spTree>
    <p:extLst>
      <p:ext uri="{BB962C8B-B14F-4D97-AF65-F5344CB8AC3E}">
        <p14:creationId xmlns:p14="http://schemas.microsoft.com/office/powerpoint/2010/main" val="2139326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kumimoji="1" lang="ja-JP" altLang="en-US" sz="2800" dirty="0"/>
              <a:t>母集団と標本</a:t>
            </a:r>
            <a:endParaRPr kumimoji="1" lang="en-US" altLang="ja-JP" sz="2800" dirty="0"/>
          </a:p>
          <a:p>
            <a:pPr lvl="1" algn="l"/>
            <a:r>
              <a:rPr kumimoji="1" lang="ja-JP" altLang="en-US" sz="2400" dirty="0"/>
              <a:t>母集団（対象とするすべての事物）</a:t>
            </a:r>
            <a:endParaRPr kumimoji="1" lang="en-US" altLang="ja-JP" sz="2400" dirty="0"/>
          </a:p>
          <a:p>
            <a:pPr lvl="1" algn="l"/>
            <a:r>
              <a:rPr lang="ja-JP" altLang="en-US" sz="2400" dirty="0"/>
              <a:t>標本（母集団の一部）</a:t>
            </a:r>
            <a:endParaRPr kumimoji="1" lang="en-US" altLang="ja-JP" sz="2400" dirty="0"/>
          </a:p>
          <a:p>
            <a:pPr algn="l"/>
            <a:r>
              <a:rPr lang="ja-JP" altLang="en-US" sz="2800" dirty="0"/>
              <a:t>母集団</a:t>
            </a:r>
            <a:endParaRPr lang="en-US" altLang="ja-JP" sz="2800" dirty="0"/>
          </a:p>
          <a:p>
            <a:pPr lvl="1" algn="l"/>
            <a:r>
              <a:rPr lang="ja-JP" altLang="en-US" sz="2400" dirty="0"/>
              <a:t>無限母集団（母集団の規模が不明、無限）</a:t>
            </a:r>
            <a:endParaRPr lang="en-US" altLang="ja-JP" sz="2400" dirty="0"/>
          </a:p>
          <a:p>
            <a:pPr lvl="1" algn="l"/>
            <a:r>
              <a:rPr lang="ja-JP" altLang="en-US" sz="2400" dirty="0"/>
              <a:t>有限母集団（母集団の規模が確定できる）</a:t>
            </a:r>
            <a:endParaRPr lang="en-US" altLang="ja-JP" sz="2400" dirty="0"/>
          </a:p>
          <a:p>
            <a:pPr algn="l"/>
            <a:r>
              <a:rPr kumimoji="1" lang="ja-JP" altLang="en-US" sz="2800" dirty="0"/>
              <a:t>母数（パラメータ）</a:t>
            </a:r>
            <a:endParaRPr kumimoji="1" lang="en-US" altLang="ja-JP" sz="2800" dirty="0"/>
          </a:p>
          <a:p>
            <a:pPr lvl="1" algn="l"/>
            <a:r>
              <a:rPr lang="ja-JP" altLang="en-US" sz="2400" dirty="0"/>
              <a:t>母集団の特徴を表す統計数値（平均、分散など）</a:t>
            </a:r>
            <a:endParaRPr kumimoji="1" lang="en-US" altLang="ja-JP" sz="2400" dirty="0"/>
          </a:p>
          <a:p>
            <a:pPr algn="l"/>
            <a:r>
              <a:rPr lang="ja-JP" altLang="en-US" sz="2800" dirty="0"/>
              <a:t>標本の抽出</a:t>
            </a:r>
            <a:endParaRPr lang="en-US" altLang="ja-JP" sz="2800" dirty="0"/>
          </a:p>
          <a:p>
            <a:pPr lvl="1" algn="l"/>
            <a:r>
              <a:rPr kumimoji="1" lang="ja-JP" altLang="en-US" sz="2400" dirty="0"/>
              <a:t>無作為抽出（ランダムに選ぶ）でなければならない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</a:t>
            </a:r>
            <a:r>
              <a:rPr lang="en-US" altLang="ja-JP" dirty="0"/>
              <a:t>HW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ja-JP" altLang="en-US" dirty="0"/>
              <a:t>締切：</a:t>
            </a:r>
            <a:r>
              <a:rPr lang="en-US" altLang="ja-JP" dirty="0"/>
              <a:t>	10/07(</a:t>
            </a:r>
            <a:r>
              <a:rPr lang="ja-JP" altLang="en-US" dirty="0"/>
              <a:t>月</a:t>
            </a:r>
            <a:r>
              <a:rPr lang="en-US" altLang="ja-JP" dirty="0"/>
              <a:t>)17:00</a:t>
            </a:r>
          </a:p>
          <a:p>
            <a:r>
              <a:rPr kumimoji="1" lang="en-US" altLang="ja-JP" dirty="0"/>
              <a:t>	※</a:t>
            </a:r>
            <a:r>
              <a:rPr kumimoji="1" lang="ja-JP" altLang="en-US" dirty="0"/>
              <a:t>締切以降も提出は出来ますが、システム上</a:t>
            </a:r>
            <a:r>
              <a:rPr kumimoji="1" lang="en-US" altLang="ja-JP" dirty="0"/>
              <a:t>【</a:t>
            </a:r>
            <a:r>
              <a:rPr kumimoji="1" lang="ja-JP" altLang="en-US" dirty="0"/>
              <a:t>遅れて提出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の扱いになります</a:t>
            </a:r>
            <a:endParaRPr kumimoji="1" lang="en-US" altLang="ja-JP" dirty="0"/>
          </a:p>
          <a:p>
            <a:r>
              <a:rPr lang="ja-JP" altLang="en-US" dirty="0"/>
              <a:t>提出方法：</a:t>
            </a:r>
            <a:r>
              <a:rPr lang="en-US" altLang="ja-JP" dirty="0"/>
              <a:t>	Google classroom</a:t>
            </a:r>
            <a:r>
              <a:rPr lang="ja-JP" altLang="en-US" dirty="0"/>
              <a:t>上から回答して提出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28122" y="1052736"/>
            <a:ext cx="597791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Google Classroom</a:t>
            </a:r>
          </a:p>
          <a:p>
            <a:r>
              <a:rPr lang="ja-JP" altLang="en-US" sz="8800" dirty="0"/>
              <a:t>　　　</a:t>
            </a:r>
            <a:r>
              <a:rPr lang="en-US" altLang="ja-JP" sz="8800" dirty="0"/>
              <a:t>u26iot3</a:t>
            </a:r>
            <a:endParaRPr lang="en-US" altLang="zh-TW" sz="8800" dirty="0"/>
          </a:p>
        </p:txBody>
      </p:sp>
    </p:spTree>
    <p:extLst>
      <p:ext uri="{BB962C8B-B14F-4D97-AF65-F5344CB8AC3E}">
        <p14:creationId xmlns:p14="http://schemas.microsoft.com/office/powerpoint/2010/main" val="5109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記述統計学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データの分類</a:t>
            </a:r>
            <a:endParaRPr kumimoji="1" lang="en-US" altLang="ja-JP" dirty="0"/>
          </a:p>
          <a:p>
            <a:r>
              <a:rPr lang="ja-JP" altLang="en-US" dirty="0"/>
              <a:t>平均・分散・標準偏差</a:t>
            </a:r>
            <a:endParaRPr lang="en-US" altLang="ja-JP" dirty="0"/>
          </a:p>
          <a:p>
            <a:r>
              <a:rPr lang="ja-JP" altLang="en-US" dirty="0"/>
              <a:t>標準化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データは母集団を想定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推測統計学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確率・分布</a:t>
            </a:r>
            <a:endParaRPr lang="en-US" altLang="ja-JP" dirty="0"/>
          </a:p>
          <a:p>
            <a:r>
              <a:rPr lang="ja-JP" altLang="en-US" dirty="0"/>
              <a:t>法則・定理</a:t>
            </a:r>
            <a:endParaRPr lang="en-US" altLang="ja-JP" dirty="0"/>
          </a:p>
          <a:p>
            <a:r>
              <a:rPr lang="ja-JP" altLang="en-US" dirty="0"/>
              <a:t>推定・仮説検定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データは標本を想定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の違い</a:t>
            </a:r>
          </a:p>
        </p:txBody>
      </p:sp>
    </p:spTree>
    <p:extLst>
      <p:ext uri="{BB962C8B-B14F-4D97-AF65-F5344CB8AC3E}">
        <p14:creationId xmlns:p14="http://schemas.microsoft.com/office/powerpoint/2010/main" val="184957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8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ja-JP" altLang="en-US" dirty="0"/>
              <a:t>母集団と標本の定義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4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母集団（</a:t>
            </a:r>
            <a:r>
              <a:rPr kumimoji="1" lang="en-US" altLang="ja-JP" dirty="0"/>
              <a:t>population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対象とする集団（個人、世帯、企業</a:t>
            </a:r>
            <a:r>
              <a:rPr lang="en-US" altLang="ja-JP" dirty="0"/>
              <a:t>…</a:t>
            </a:r>
            <a:r>
              <a:rPr lang="ja-JP" altLang="en-US" dirty="0"/>
              <a:t>）全体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標本（</a:t>
            </a:r>
            <a:r>
              <a:rPr lang="en-US" altLang="ja-JP" dirty="0"/>
              <a:t>sample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母集団の一部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0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（１）標本から母集団を推し量る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2514</Words>
  <Application>Microsoft Office PowerPoint</Application>
  <PresentationFormat>画面に合わせる (4:3)</PresentationFormat>
  <Paragraphs>440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8" baseType="lpstr">
      <vt:lpstr>メイリオ</vt:lpstr>
      <vt:lpstr>Arial</vt:lpstr>
      <vt:lpstr>Calibri</vt:lpstr>
      <vt:lpstr>Cambria Math</vt:lpstr>
      <vt:lpstr>Office ​​テーマ</vt:lpstr>
      <vt:lpstr>統計学B #02</vt:lpstr>
      <vt:lpstr>履修について</vt:lpstr>
      <vt:lpstr>！！！履修について！！！</vt:lpstr>
      <vt:lpstr>教科書</vt:lpstr>
      <vt:lpstr>統計学AとBの違い</vt:lpstr>
      <vt:lpstr>母集団と標本</vt:lpstr>
      <vt:lpstr>母集団と標本の定義</vt:lpstr>
      <vt:lpstr>母集団と標本</vt:lpstr>
      <vt:lpstr>PowerPoint プレゼンテーション</vt:lpstr>
      <vt:lpstr>なぜ標本が必要なの？</vt:lpstr>
      <vt:lpstr>母集団と標本</vt:lpstr>
      <vt:lpstr>母集団と標本</vt:lpstr>
      <vt:lpstr>母集団と標本</vt:lpstr>
      <vt:lpstr>母集団と標本</vt:lpstr>
      <vt:lpstr>母集団と標本</vt:lpstr>
      <vt:lpstr>母集団と標本</vt:lpstr>
      <vt:lpstr>統計学AとBの違い</vt:lpstr>
      <vt:lpstr>クイズ1-1（pp.8）</vt:lpstr>
      <vt:lpstr>クイズ1-1（pp.8）</vt:lpstr>
      <vt:lpstr>PowerPoint プレゼンテーション</vt:lpstr>
      <vt:lpstr>母集団の例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PowerPoint プレゼンテーション</vt:lpstr>
      <vt:lpstr>母集団と標本</vt:lpstr>
      <vt:lpstr>母集団と標本</vt:lpstr>
      <vt:lpstr>PowerPoint プレゼンテーション</vt:lpstr>
      <vt:lpstr>母数の定義と表記法</vt:lpstr>
      <vt:lpstr>母数の定義と表記法</vt:lpstr>
      <vt:lpstr>標本の抽出</vt:lpstr>
      <vt:lpstr>PowerPoint プレゼンテーション</vt:lpstr>
      <vt:lpstr>標本の抽出方法</vt:lpstr>
      <vt:lpstr>標本の抽出方法</vt:lpstr>
      <vt:lpstr>枠母集団の設定</vt:lpstr>
      <vt:lpstr>枠母集団の設定</vt:lpstr>
      <vt:lpstr>枠母集団の設定</vt:lpstr>
      <vt:lpstr>枠母集団の設定</vt:lpstr>
      <vt:lpstr>第1章のまとめ</vt:lpstr>
      <vt:lpstr>本日のHW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106</cp:revision>
  <dcterms:created xsi:type="dcterms:W3CDTF">2019-04-13T07:28:03Z</dcterms:created>
  <dcterms:modified xsi:type="dcterms:W3CDTF">2020-08-26T05:41:16Z</dcterms:modified>
</cp:coreProperties>
</file>