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1" r:id="rId3"/>
    <p:sldId id="329" r:id="rId4"/>
    <p:sldId id="310" r:id="rId5"/>
    <p:sldId id="282" r:id="rId6"/>
    <p:sldId id="340" r:id="rId7"/>
    <p:sldId id="342" r:id="rId8"/>
    <p:sldId id="343" r:id="rId9"/>
    <p:sldId id="345" r:id="rId10"/>
    <p:sldId id="344" r:id="rId11"/>
    <p:sldId id="346" r:id="rId12"/>
    <p:sldId id="347" r:id="rId13"/>
    <p:sldId id="348" r:id="rId14"/>
    <p:sldId id="349" r:id="rId15"/>
    <p:sldId id="311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71" r:id="rId30"/>
    <p:sldId id="372" r:id="rId31"/>
    <p:sldId id="373" r:id="rId32"/>
    <p:sldId id="374" r:id="rId33"/>
    <p:sldId id="375" r:id="rId34"/>
    <p:sldId id="365" r:id="rId35"/>
    <p:sldId id="367" r:id="rId36"/>
    <p:sldId id="366" r:id="rId37"/>
    <p:sldId id="368" r:id="rId38"/>
    <p:sldId id="369" r:id="rId39"/>
    <p:sldId id="370" r:id="rId40"/>
    <p:sldId id="376" r:id="rId41"/>
    <p:sldId id="377" r:id="rId42"/>
    <p:sldId id="378" r:id="rId43"/>
    <p:sldId id="379" r:id="rId44"/>
    <p:sldId id="380" r:id="rId45"/>
    <p:sldId id="381" r:id="rId46"/>
    <p:sldId id="33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#03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#03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排反事象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積事象が</a:t>
                </a:r>
                <a:br>
                  <a:rPr lang="en-US" altLang="ja-JP" dirty="0"/>
                </a:br>
                <a:r>
                  <a:rPr lang="ja-JP" altLang="en-US" dirty="0"/>
                  <a:t>空事象であること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表と裏が</a:t>
                </a:r>
                <a:br>
                  <a:rPr lang="en-US" altLang="ja-JP" dirty="0"/>
                </a:br>
                <a:r>
                  <a:rPr lang="ja-JP" altLang="en-US" dirty="0"/>
                  <a:t>同時に出ることは</a:t>
                </a:r>
                <a:br>
                  <a:rPr lang="en-US" altLang="ja-JP" dirty="0"/>
                </a:br>
                <a:r>
                  <a:rPr lang="ja-JP" altLang="en-US" dirty="0"/>
                  <a:t>ありえないため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互いに排反</a:t>
                </a:r>
                <a:r>
                  <a:rPr lang="ja-JP" altLang="en-US" dirty="0"/>
                  <a:t>である。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903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9161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12648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816050" y="5085184"/>
            <a:ext cx="3580548" cy="1224136"/>
          </a:xfrm>
          <a:prstGeom prst="wedgeRectCallout">
            <a:avLst>
              <a:gd name="adj1" fmla="val -43048"/>
              <a:gd name="adj2" fmla="val -1226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要素ひとつひとつのことを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という</a:t>
            </a:r>
          </a:p>
        </p:txBody>
      </p:sp>
    </p:spTree>
    <p:extLst>
      <p:ext uri="{BB962C8B-B14F-4D97-AF65-F5344CB8AC3E}">
        <p14:creationId xmlns:p14="http://schemas.microsoft.com/office/powerpoint/2010/main" val="228987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014731" y="3969060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80112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88512" y="4581128"/>
            <a:ext cx="3399912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正確なベン図は↑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部分集合である</a:t>
            </a:r>
          </a:p>
        </p:txBody>
      </p:sp>
    </p:spTree>
    <p:extLst>
      <p:ext uri="{BB962C8B-B14F-4D97-AF65-F5344CB8AC3E}">
        <p14:creationId xmlns:p14="http://schemas.microsoft.com/office/powerpoint/2010/main" val="21451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（２）確率の公理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Ⅰ	</a:t>
                </a:r>
                <a:r>
                  <a:rPr kumimoji="1" lang="ja-JP" altLang="en-US" dirty="0"/>
                  <a:t>任意の事象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確率は必ず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の間の値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パーセント表示なら</a:t>
                </a:r>
                <a:r>
                  <a:rPr kumimoji="1" lang="en-US" altLang="ja-JP" dirty="0"/>
                  <a:t>0%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100%</a:t>
                </a:r>
              </a:p>
              <a:p>
                <a:r>
                  <a:rPr lang="en-US" altLang="ja-JP" dirty="0"/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全事象の根元事象の合計は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=100%</a:t>
                </a:r>
                <a:r>
                  <a:rPr lang="ja-JP" altLang="en-US" dirty="0"/>
                  <a:t>）</a:t>
                </a:r>
                <a:endParaRPr kumimoji="1" lang="en-US" altLang="ja-JP" dirty="0"/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Ⅰ	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任意の事象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確率は必ず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0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から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の間の値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kumimoji="1" lang="ja-JP" altLang="en-US" dirty="0">
                    <a:solidFill>
                      <a:schemeClr val="bg1"/>
                    </a:solidFill>
                  </a:rPr>
                  <a:t>パーセント表示なら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0%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～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100%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全事象の根元事象の合計は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=100%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409669" y="1754152"/>
            <a:ext cx="3338795" cy="26829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81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空事象はゼロ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②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以外の確率）＝（全体）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の確率）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③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に含まれるならば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4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①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空事象はゼロ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②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以外の確率）＝（全体）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-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の確率）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が事象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に含まれるならば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図で見ると一目瞭然</a:t>
                </a:r>
                <a:endParaRPr kumimoji="1" lang="en-US" altLang="ja-JP" dirty="0"/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④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4788024" y="692696"/>
            <a:ext cx="4032448" cy="3240360"/>
            <a:chOff x="4535891" y="1160748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535891" y="1160748"/>
              <a:ext cx="4032448" cy="3240360"/>
              <a:chOff x="4860032" y="2492896"/>
              <a:chExt cx="4032448" cy="3240360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4816050" y="1952836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690590" y="2636912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確率と確率変数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30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図でみるとわかりやすい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）の合計から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重複している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濃色部分（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を引く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4644008" y="2852936"/>
            <a:ext cx="4032448" cy="3240360"/>
            <a:chOff x="4860032" y="2492896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6" name="円/楕円 15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12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フローチャート: 処理 19"/>
          <p:cNvSpPr/>
          <p:nvPr/>
        </p:nvSpPr>
        <p:spPr>
          <a:xfrm>
            <a:off x="395536" y="4705980"/>
            <a:ext cx="3960440" cy="131530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確率の加法定理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（３）先験確率と経験確率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0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事象に含まれる根元事象の数を計算して定義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/>
              <a:t>相対度数を確率として定義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48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</a:t>
            </a:r>
            <a:r>
              <a:rPr lang="ja-JP" altLang="en-US" dirty="0">
                <a:solidFill>
                  <a:srgbClr val="FF0000"/>
                </a:solidFill>
              </a:rPr>
              <a:t>根元事象の数</a:t>
            </a:r>
            <a:r>
              <a:rPr lang="ja-JP" altLang="en-US" dirty="0"/>
              <a:t>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>
                <a:solidFill>
                  <a:schemeClr val="bg1"/>
                </a:solidFill>
              </a:rPr>
              <a:t>経験確率（客観確率）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試行の数を十分大きくしたときに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相対度数がある値に近づくならば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相対度数を確率として定義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試行：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同じ条件のもとで繰り返し実験を行うこと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試行できない場合や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事象がめったに起こらない場合は困難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504" y="3429000"/>
            <a:ext cx="4320000" cy="266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表、裏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⇒２個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3428111"/>
            <a:ext cx="4320000" cy="2664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サイコロ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1,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2, 3, 4, 5, 6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96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先験確率（事前確率）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根元事象の可能性が同等であると考えて定義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根元事象：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事象におけるひとつの要素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事象に含まれる根元事象の数を計算して定義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事象自体がまったくわからない場合は困難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相対度数</a:t>
            </a:r>
            <a:r>
              <a:rPr kumimoji="1" lang="ja-JP" altLang="en-US" dirty="0"/>
              <a:t>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504" y="837601"/>
            <a:ext cx="4320000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27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0.54		0.46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836712"/>
            <a:ext cx="432000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9948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10052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0.4974	0.5026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60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公理・定理・定義のちがい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0" y="873309"/>
            <a:ext cx="8552420" cy="550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0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（４）条件付き確率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0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同時確率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積事象の確率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0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同時確率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積事象の確率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251520" y="3140968"/>
            <a:ext cx="4032448" cy="3240360"/>
            <a:chOff x="251520" y="3140968"/>
            <a:chExt cx="4032448" cy="324036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51520" y="3140968"/>
              <a:ext cx="4032448" cy="3240360"/>
              <a:chOff x="251520" y="3212976"/>
              <a:chExt cx="4032448" cy="3240360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251520" y="3212976"/>
                <a:ext cx="4032448" cy="3240360"/>
                <a:chOff x="4860032" y="2492896"/>
                <a:chExt cx="4032448" cy="3240360"/>
              </a:xfrm>
            </p:grpSpPr>
            <p:grpSp>
              <p:nvGrpSpPr>
                <p:cNvPr id="9" name="グループ化 8"/>
                <p:cNvGrpSpPr/>
                <p:nvPr/>
              </p:nvGrpSpPr>
              <p:grpSpPr>
                <a:xfrm>
                  <a:off x="4860032" y="2492896"/>
                  <a:ext cx="4032448" cy="3240360"/>
                  <a:chOff x="4860032" y="2492896"/>
                  <a:chExt cx="4032448" cy="3240360"/>
                </a:xfrm>
              </p:grpSpPr>
              <p:sp>
                <p:nvSpPr>
                  <p:cNvPr id="20" name="角丸四角形 19"/>
                  <p:cNvSpPr/>
                  <p:nvPr/>
                </p:nvSpPr>
                <p:spPr>
                  <a:xfrm>
                    <a:off x="4860032" y="2780928"/>
                    <a:ext cx="4032448" cy="2952328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角丸四角形 20"/>
                      <p:cNvSpPr/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Ω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角丸四角形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5140191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8" name="円/楕円 17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角丸四角形 18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角丸四角形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6704515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6" name="円/楕円 15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" name="円/楕円 19"/>
                <p:cNvSpPr/>
                <p:nvPr/>
              </p:nvSpPr>
              <p:spPr>
                <a:xfrm flipH="1">
                  <a:off x="6817361" y="3667756"/>
                  <a:ext cx="346927" cy="1250680"/>
                </a:xfrm>
                <a:custGeom>
                  <a:avLst/>
                  <a:gdLst>
                    <a:gd name="connsiteX0" fmla="*/ 0 w 2016224"/>
                    <a:gd name="connsiteY0" fmla="*/ 1008112 h 2016224"/>
                    <a:gd name="connsiteX1" fmla="*/ 1008112 w 2016224"/>
                    <a:gd name="connsiteY1" fmla="*/ 0 h 2016224"/>
                    <a:gd name="connsiteX2" fmla="*/ 2016224 w 2016224"/>
                    <a:gd name="connsiteY2" fmla="*/ 1008112 h 2016224"/>
                    <a:gd name="connsiteX3" fmla="*/ 1008112 w 2016224"/>
                    <a:gd name="connsiteY3" fmla="*/ 2016224 h 2016224"/>
                    <a:gd name="connsiteX4" fmla="*/ 0 w 2016224"/>
                    <a:gd name="connsiteY4" fmla="*/ 1008112 h 2016224"/>
                    <a:gd name="connsiteX0" fmla="*/ 18691 w 2135102"/>
                    <a:gd name="connsiteY0" fmla="*/ 1008112 h 1633452"/>
                    <a:gd name="connsiteX1" fmla="*/ 1026803 w 2135102"/>
                    <a:gd name="connsiteY1" fmla="*/ 0 h 1633452"/>
                    <a:gd name="connsiteX2" fmla="*/ 2034915 w 2135102"/>
                    <a:gd name="connsiteY2" fmla="*/ 1008112 h 1633452"/>
                    <a:gd name="connsiteX3" fmla="*/ 1813612 w 2135102"/>
                    <a:gd name="connsiteY3" fmla="*/ 1633452 h 1633452"/>
                    <a:gd name="connsiteX4" fmla="*/ 18691 w 2135102"/>
                    <a:gd name="connsiteY4" fmla="*/ 1008112 h 1633452"/>
                    <a:gd name="connsiteX0" fmla="*/ 2 w 2116413"/>
                    <a:gd name="connsiteY0" fmla="*/ 625340 h 1250680"/>
                    <a:gd name="connsiteX1" fmla="*/ 1784290 w 2116413"/>
                    <a:gd name="connsiteY1" fmla="*/ 0 h 1250680"/>
                    <a:gd name="connsiteX2" fmla="*/ 2016226 w 2116413"/>
                    <a:gd name="connsiteY2" fmla="*/ 625340 h 1250680"/>
                    <a:gd name="connsiteX3" fmla="*/ 1794923 w 2116413"/>
                    <a:gd name="connsiteY3" fmla="*/ 1250680 h 1250680"/>
                    <a:gd name="connsiteX4" fmla="*/ 2 w 2116413"/>
                    <a:gd name="connsiteY4" fmla="*/ 625340 h 1250680"/>
                    <a:gd name="connsiteX0" fmla="*/ 17 w 442622"/>
                    <a:gd name="connsiteY0" fmla="*/ 636004 h 1250716"/>
                    <a:gd name="connsiteX1" fmla="*/ 210686 w 442622"/>
                    <a:gd name="connsiteY1" fmla="*/ 31 h 1250716"/>
                    <a:gd name="connsiteX2" fmla="*/ 442622 w 442622"/>
                    <a:gd name="connsiteY2" fmla="*/ 625371 h 1250716"/>
                    <a:gd name="connsiteX3" fmla="*/ 221319 w 442622"/>
                    <a:gd name="connsiteY3" fmla="*/ 1250711 h 1250716"/>
                    <a:gd name="connsiteX4" fmla="*/ 17 w 442622"/>
                    <a:gd name="connsiteY4" fmla="*/ 636004 h 1250716"/>
                    <a:gd name="connsiteX0" fmla="*/ 15 w 453253"/>
                    <a:gd name="connsiteY0" fmla="*/ 646725 h 1250822"/>
                    <a:gd name="connsiteX1" fmla="*/ 221317 w 453253"/>
                    <a:gd name="connsiteY1" fmla="*/ 119 h 1250822"/>
                    <a:gd name="connsiteX2" fmla="*/ 453253 w 453253"/>
                    <a:gd name="connsiteY2" fmla="*/ 625459 h 1250822"/>
                    <a:gd name="connsiteX3" fmla="*/ 231950 w 453253"/>
                    <a:gd name="connsiteY3" fmla="*/ 1250799 h 1250822"/>
                    <a:gd name="connsiteX4" fmla="*/ 15 w 453253"/>
                    <a:gd name="connsiteY4" fmla="*/ 646725 h 1250822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778 h 1250904"/>
                    <a:gd name="connsiteX1" fmla="*/ 221317 w 442620"/>
                    <a:gd name="connsiteY1" fmla="*/ 172 h 1250904"/>
                    <a:gd name="connsiteX2" fmla="*/ 442620 w 442620"/>
                    <a:gd name="connsiteY2" fmla="*/ 614879 h 1250904"/>
                    <a:gd name="connsiteX3" fmla="*/ 231950 w 442620"/>
                    <a:gd name="connsiteY3" fmla="*/ 1250852 h 1250904"/>
                    <a:gd name="connsiteX4" fmla="*/ 15 w 442620"/>
                    <a:gd name="connsiteY4" fmla="*/ 646778 h 1250904"/>
                    <a:gd name="connsiteX0" fmla="*/ 15 w 442620"/>
                    <a:gd name="connsiteY0" fmla="*/ 646670 h 1250796"/>
                    <a:gd name="connsiteX1" fmla="*/ 221317 w 442620"/>
                    <a:gd name="connsiteY1" fmla="*/ 64 h 1250796"/>
                    <a:gd name="connsiteX2" fmla="*/ 442620 w 442620"/>
                    <a:gd name="connsiteY2" fmla="*/ 614771 h 1250796"/>
                    <a:gd name="connsiteX3" fmla="*/ 231950 w 442620"/>
                    <a:gd name="connsiteY3" fmla="*/ 1250744 h 1250796"/>
                    <a:gd name="connsiteX4" fmla="*/ 15 w 442620"/>
                    <a:gd name="connsiteY4" fmla="*/ 646670 h 1250796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927" h="1250680">
                      <a:moveTo>
                        <a:pt x="15" y="646606"/>
                      </a:moveTo>
                      <a:cubicBezTo>
                        <a:pt x="-1757" y="438159"/>
                        <a:pt x="163498" y="0"/>
                        <a:pt x="221317" y="0"/>
                      </a:cubicBezTo>
                      <a:cubicBezTo>
                        <a:pt x="279136" y="0"/>
                        <a:pt x="155541" y="355653"/>
                        <a:pt x="346927" y="646604"/>
                      </a:cubicBezTo>
                      <a:cubicBezTo>
                        <a:pt x="198071" y="990717"/>
                        <a:pt x="289769" y="1250680"/>
                        <a:pt x="231950" y="1250680"/>
                      </a:cubicBezTo>
                      <a:cubicBezTo>
                        <a:pt x="174131" y="1250680"/>
                        <a:pt x="1787" y="855053"/>
                        <a:pt x="15" y="646606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円/楕円 19"/>
              <p:cNvSpPr/>
              <p:nvPr/>
            </p:nvSpPr>
            <p:spPr>
              <a:xfrm>
                <a:off x="2094648" y="438783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ja-JP" b="1" i="0" smtClean="0">
                                <a:latin typeface="Cambria Math"/>
                              </a:rPr>
                              <m:t>𝐏𝐫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𝑩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42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確率の乗法定理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確率の乗法定理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条件付き確率の右辺の分母を移項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条件付き確率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が起こった条件下で事象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56153" y="201989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3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確率の考え方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定理３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</p:spPr>
            <p:txBody>
              <a:bodyPr/>
              <a:lstStyle/>
              <a:p>
                <a:r>
                  <a:rPr lang="ja-JP" altLang="en-US" dirty="0"/>
                  <a:t>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の確率の書き換え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  <a:blipFill rotWithShape="1">
                <a:blip r:embed="rId2"/>
                <a:stretch>
                  <a:fillRect l="-1467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確率の乗法定理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70990" y="2060848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11953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3" y="4111954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179512" y="4145166"/>
            <a:ext cx="2376264" cy="1588089"/>
          </a:xfrm>
          <a:prstGeom prst="wedgeRoundRectCallout">
            <a:avLst>
              <a:gd name="adj1" fmla="val 51191"/>
              <a:gd name="adj2" fmla="val 707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の円）を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２つに分けて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乗法定理を代入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9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（５）事象の独立性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10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事象の独立性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独立</a:t>
            </a:r>
            <a:endParaRPr kumimoji="1" lang="en-US" altLang="ja-JP" dirty="0"/>
          </a:p>
          <a:p>
            <a:pPr lvl="1"/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の起こる確率が</a:t>
            </a:r>
            <a:br>
              <a:rPr lang="en-US" altLang="ja-JP" dirty="0"/>
            </a:b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の結果にまったく影響を受けない</a:t>
            </a:r>
            <a:endParaRPr lang="en-US" altLang="ja-JP" dirty="0"/>
          </a:p>
          <a:p>
            <a:pPr lvl="1"/>
            <a:r>
              <a:rPr kumimoji="1" lang="ja-JP" altLang="en-US" dirty="0"/>
              <a:t>条件付き確率でない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と事象</a:t>
            </a:r>
            <a:r>
              <a:rPr lang="en-US" altLang="ja-JP" dirty="0"/>
              <a:t>B</a:t>
            </a:r>
            <a:r>
              <a:rPr lang="ja-JP" altLang="en-US" dirty="0"/>
              <a:t>が独立のとき</a:t>
            </a:r>
            <a:br>
              <a:rPr lang="en-US" altLang="ja-JP" dirty="0"/>
            </a:br>
            <a:r>
              <a:rPr lang="ja-JP" altLang="en-US" dirty="0"/>
              <a:t>同時確率は積として表現できる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6330962" y="764704"/>
            <a:ext cx="2417502" cy="1942635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803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14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偶数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2, 4, 6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偶数かつ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以上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4, 6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81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33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935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>
            <a:normAutofit/>
          </a:bodyPr>
          <a:lstStyle/>
          <a:p>
            <a:r>
              <a:rPr lang="ja-JP" altLang="en-US" dirty="0"/>
              <a:t>病気にかかっているか判定する検査</a:t>
            </a:r>
            <a:endParaRPr lang="en-US" altLang="ja-JP" dirty="0"/>
          </a:p>
          <a:p>
            <a:r>
              <a:rPr lang="ja-JP" altLang="en-US" dirty="0"/>
              <a:t>病気は</a:t>
            </a:r>
            <a:r>
              <a:rPr lang="en-US" altLang="ja-JP" dirty="0"/>
              <a:t>10</a:t>
            </a:r>
            <a:r>
              <a:rPr lang="ja-JP" altLang="en-US" dirty="0"/>
              <a:t>万人に</a:t>
            </a:r>
            <a:r>
              <a:rPr lang="en-US" altLang="ja-JP" dirty="0"/>
              <a:t>1</a:t>
            </a:r>
            <a:r>
              <a:rPr lang="ja-JP" altLang="en-US" dirty="0"/>
              <a:t>人が罹患</a:t>
            </a:r>
            <a:endParaRPr lang="en-US" altLang="ja-JP" dirty="0"/>
          </a:p>
          <a:p>
            <a:r>
              <a:rPr lang="ja-JP" altLang="en-US" dirty="0"/>
              <a:t>検査の</a:t>
            </a:r>
            <a:r>
              <a:rPr kumimoji="1" lang="ja-JP" altLang="en-US" dirty="0"/>
              <a:t>判定が間違っている確率は</a:t>
            </a:r>
            <a:r>
              <a:rPr kumimoji="1" lang="en-US" altLang="ja-JP" dirty="0"/>
              <a:t>1%(=0.01)</a:t>
            </a:r>
          </a:p>
          <a:p>
            <a:pPr lvl="2"/>
            <a:r>
              <a:rPr lang="ja-JP" altLang="en-US" dirty="0"/>
              <a:t>病気なのに陰性反応が出る</a:t>
            </a:r>
            <a:endParaRPr lang="en-US" altLang="ja-JP" dirty="0"/>
          </a:p>
          <a:p>
            <a:pPr lvl="2"/>
            <a:r>
              <a:rPr kumimoji="1" lang="ja-JP" altLang="en-US" dirty="0"/>
              <a:t>病気でないのに陽性反応が出る</a:t>
            </a:r>
            <a:endParaRPr kumimoji="1" lang="en-US" altLang="ja-JP" dirty="0"/>
          </a:p>
          <a:p>
            <a:r>
              <a:rPr lang="ja-JP" altLang="en-US" dirty="0"/>
              <a:t>検査で陽性反応が出たとき</a:t>
            </a:r>
            <a:br>
              <a:rPr lang="en-US" altLang="ja-JP" dirty="0"/>
            </a:br>
            <a:r>
              <a:rPr lang="ja-JP" altLang="en-US" dirty="0"/>
              <a:t>あなたが本当に罹患している確率は？</a:t>
            </a:r>
            <a:endParaRPr lang="en-US" altLang="ja-JP" dirty="0"/>
          </a:p>
          <a:p>
            <a:pPr lvl="2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lang="ja-JP" altLang="en-US" dirty="0"/>
              <a:t>陽性反応が出る</a:t>
            </a:r>
            <a:endParaRPr lang="en-US" altLang="ja-JP" dirty="0"/>
          </a:p>
          <a:p>
            <a:pPr lvl="2"/>
            <a:r>
              <a:rPr lang="ja-JP" altLang="en-US" dirty="0"/>
              <a:t>同時確率：</a:t>
            </a:r>
            <a:r>
              <a:rPr lang="en-US" altLang="ja-JP" dirty="0"/>
              <a:t>	</a:t>
            </a:r>
            <a:r>
              <a:rPr lang="ja-JP" altLang="en-US" dirty="0"/>
              <a:t>本当に罹患していて、検査が正しい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0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</a:p>
              <a:p>
                <a:pPr lvl="1"/>
                <a:r>
                  <a:rPr lang="ja-JP" altLang="en-US" dirty="0"/>
                  <a:t>陽性反応が出る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罹患していないのに、検査が誤る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0.99999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×0.01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0.00001∗0.99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0.99999∗0.01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=0.0100098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467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1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同時確率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0.0000099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0.0100098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/>
                            </a:rPr>
                            <m:t>=0.001…=0.1%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467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（１）確率に関する諸定義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5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56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</a:t>
            </a:r>
            <a:endParaRPr kumimoji="1" lang="en-US" altLang="ja-JP" dirty="0"/>
          </a:p>
          <a:p>
            <a:pPr lvl="1"/>
            <a:r>
              <a:rPr lang="ja-JP" altLang="en-US" dirty="0"/>
              <a:t>変数の概念に確率が加わったもの</a:t>
            </a:r>
            <a:endParaRPr lang="en-US" altLang="ja-JP" dirty="0"/>
          </a:p>
          <a:p>
            <a:pPr lvl="2"/>
            <a:r>
              <a:rPr lang="ja-JP" altLang="en-US" dirty="0"/>
              <a:t>サイコロの出た目</a:t>
            </a:r>
            <a:endParaRPr lang="en-US" altLang="ja-JP" dirty="0"/>
          </a:p>
          <a:p>
            <a:pPr lvl="3"/>
            <a:r>
              <a:rPr lang="ja-JP" altLang="en-US" dirty="0"/>
              <a:t>偶然性を伴って生じる結果</a:t>
            </a:r>
            <a:endParaRPr lang="en-US" altLang="ja-JP" dirty="0"/>
          </a:p>
          <a:p>
            <a:pPr lvl="1"/>
            <a:r>
              <a:rPr kumimoji="1" lang="ja-JP" altLang="en-US" dirty="0"/>
              <a:t>観測値に確率が対応している変数のこと</a:t>
            </a:r>
            <a:endParaRPr kumimoji="1" lang="en-US" altLang="ja-JP" dirty="0"/>
          </a:p>
          <a:p>
            <a:pPr lvl="2"/>
            <a:r>
              <a:rPr lang="ja-JP" altLang="en-US" dirty="0"/>
              <a:t>変数</a:t>
            </a:r>
            <a:endParaRPr lang="en-US" altLang="ja-JP" dirty="0"/>
          </a:p>
          <a:p>
            <a:pPr lvl="3"/>
            <a:r>
              <a:rPr kumimoji="1" lang="ja-JP" altLang="en-US" dirty="0"/>
              <a:t>観測値の集合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8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ja-JP" altLang="en-US" dirty="0"/>
                  <a:t>：事象を表す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変数が離散変数のとき、確率変数は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離散確率変数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コイン投げの事例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={1, 0}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表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裏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69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サイコロの出た目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X={1, 2, 3, 4, 5, 6}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先験確率で考えると</a:t>
                </a:r>
                <a:r>
                  <a:rPr kumimoji="1" lang="en-US" altLang="ja-JP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:1</m:t>
                            </m:r>
                            <m:r>
                              <a:rPr lang="ja-JP" altLang="en-US" i="1">
                                <a:latin typeface="Cambria Math"/>
                              </a:rPr>
                              <m:t>の目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:2</m:t>
                            </m:r>
                            <m:r>
                              <a:rPr kumimoji="1" lang="ja-JP" altLang="en-US" b="0" i="1" smtClean="0">
                                <a:latin typeface="Cambria Math"/>
                              </a:rPr>
                              <m:t>の目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 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コイン投げの結果は、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前の回の影響を受けないので</a:t>
                </a:r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独立</a:t>
                </a:r>
                <a:r>
                  <a:rPr kumimoji="1" lang="en-US" altLang="ja-JP" dirty="0"/>
                  <a:t>】</a:t>
                </a:r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例：表が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回のとき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7308304" y="3284984"/>
            <a:ext cx="1512168" cy="648072"/>
          </a:xfrm>
          <a:prstGeom prst="wedgeRoundRectCallout">
            <a:avLst>
              <a:gd name="adj1" fmla="val -59906"/>
              <a:gd name="adj2" fmla="val 9723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定理</a:t>
            </a:r>
            <a:r>
              <a:rPr kumimoji="1" lang="en-US" altLang="ja-JP" dirty="0"/>
              <a:t>4]</a:t>
            </a:r>
            <a:r>
              <a:rPr kumimoji="1" lang="ja-JP" altLang="en-US" dirty="0"/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875693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kumimoji="1" lang="ja-JP" altLang="en-US" sz="2400" dirty="0"/>
                  <a:t>確率の公理</a:t>
                </a:r>
                <a:endParaRPr kumimoji="1" lang="en-US" altLang="ja-JP" sz="2400" dirty="0"/>
              </a:p>
              <a:p>
                <a:pPr lvl="1" algn="l"/>
                <a:r>
                  <a:rPr kumimoji="1" lang="en-US" altLang="ja-JP" sz="2000" dirty="0"/>
                  <a:t>【</a:t>
                </a:r>
                <a:r>
                  <a:rPr kumimoji="1" lang="ja-JP" altLang="en-US" sz="2000" dirty="0"/>
                  <a:t>確率の公理</a:t>
                </a:r>
                <a:r>
                  <a:rPr kumimoji="1" lang="en-US" altLang="ja-JP" sz="2000" dirty="0"/>
                  <a:t>】</a:t>
                </a:r>
                <a:r>
                  <a:rPr kumimoji="1" lang="ja-JP" altLang="en-US" sz="2000" dirty="0"/>
                  <a:t>を満たさないものは確率ではない</a:t>
                </a:r>
                <a:endParaRPr kumimoji="1" lang="en-US" altLang="ja-JP" sz="2000" dirty="0"/>
              </a:p>
              <a:p>
                <a:pPr lvl="2" algn="l"/>
                <a:r>
                  <a:rPr lang="en-US" altLang="ja-JP" sz="2000" dirty="0"/>
                  <a:t>0</a:t>
                </a:r>
                <a:r>
                  <a:rPr lang="ja-JP" altLang="en-US" sz="2000" dirty="0"/>
                  <a:t>から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の間</a:t>
                </a:r>
                <a:endParaRPr lang="en-US" altLang="ja-JP" sz="2000" dirty="0"/>
              </a:p>
              <a:p>
                <a:pPr lvl="2" algn="l"/>
                <a:r>
                  <a:rPr kumimoji="1" lang="ja-JP" altLang="en-US" sz="2000" dirty="0"/>
                  <a:t>全部足したら</a:t>
                </a:r>
                <a:r>
                  <a:rPr kumimoji="1" lang="en-US" altLang="ja-JP" sz="2000" dirty="0"/>
                  <a:t>1</a:t>
                </a:r>
              </a:p>
              <a:p>
                <a:pPr lvl="2" algn="l"/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B</a:t>
                </a:r>
                <a:r>
                  <a:rPr lang="ja-JP" altLang="en-US" sz="2000" dirty="0" err="1"/>
                  <a:t>が排</a:t>
                </a:r>
                <a:r>
                  <a:rPr lang="ja-JP" altLang="en-US" sz="2000" dirty="0"/>
                  <a:t>反ならば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400" dirty="0"/>
                  <a:t>先験確率と経験確率</a:t>
                </a:r>
                <a:endParaRPr lang="en-US" altLang="ja-JP" sz="2400" dirty="0"/>
              </a:p>
              <a:p>
                <a:pPr lvl="1" algn="l"/>
                <a:r>
                  <a:rPr lang="ja-JP" altLang="en-US" sz="2000" dirty="0"/>
                  <a:t>先験確率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根元事象の確率が同等であると定義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事象自体が不明な場合は困難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経験確率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相対度数を確率として定義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試行できない場合やめったに起こらない場合は困難</a:t>
                </a:r>
                <a:endParaRPr lang="en-US" altLang="ja-JP" sz="2000" dirty="0"/>
              </a:p>
              <a:p>
                <a:pPr algn="l"/>
                <a:r>
                  <a:rPr kumimoji="1" lang="ja-JP" altLang="en-US" sz="2400" dirty="0"/>
                  <a:t>確率変数</a:t>
                </a:r>
                <a:endParaRPr kumimoji="1" lang="en-US" altLang="ja-JP" sz="2400" dirty="0"/>
              </a:p>
              <a:p>
                <a:pPr lvl="1" algn="l"/>
                <a:r>
                  <a:rPr kumimoji="1" lang="ja-JP" altLang="en-US" sz="2000" dirty="0"/>
                  <a:t>確率が付与された変数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</a:t>
            </a:r>
            <a:endParaRPr kumimoji="1" lang="en-US" altLang="ja-JP" dirty="0"/>
          </a:p>
          <a:p>
            <a:pPr lvl="1"/>
            <a:r>
              <a:rPr lang="ja-JP" altLang="en-US" dirty="0"/>
              <a:t>偶然性の確からしさを測る指標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事象</a:t>
            </a:r>
            <a:endParaRPr lang="en-US" altLang="ja-JP" dirty="0"/>
          </a:p>
          <a:p>
            <a:pPr lvl="1"/>
            <a:r>
              <a:rPr kumimoji="1" lang="ja-JP" altLang="en-US" dirty="0"/>
              <a:t>偶然性を伴って生じる結果</a:t>
            </a:r>
            <a:endParaRPr kumimoji="1" lang="en-US" altLang="ja-JP" dirty="0"/>
          </a:p>
          <a:p>
            <a:pPr lvl="2"/>
            <a:r>
              <a:rPr lang="ja-JP" altLang="en-US" dirty="0"/>
              <a:t>サイコロを投げて「</a:t>
            </a:r>
            <a:r>
              <a:rPr lang="en-US" altLang="ja-JP" dirty="0"/>
              <a:t>2</a:t>
            </a:r>
            <a:r>
              <a:rPr lang="ja-JP" altLang="en-US" dirty="0"/>
              <a:t>」の目が出ること</a:t>
            </a:r>
            <a:endParaRPr lang="en-US" altLang="ja-JP" dirty="0"/>
          </a:p>
          <a:p>
            <a:pPr lvl="2"/>
            <a:r>
              <a:rPr kumimoji="1" lang="ja-JP" altLang="en-US" dirty="0"/>
              <a:t>コインを投げて表が出ること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余事象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の補集合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コイン投げで</a:t>
                </a:r>
                <a:br>
                  <a:rPr lang="en-US" altLang="ja-JP" dirty="0"/>
                </a:br>
                <a:r>
                  <a:rPr lang="ja-JP" altLang="en-US" dirty="0"/>
                  <a:t>「裏」が出る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dirty="0" smtClean="0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780928"/>
            <a:ext cx="4032448" cy="2952328"/>
            <a:chOff x="4860032" y="2780928"/>
            <a:chExt cx="4032448" cy="295232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/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06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全事象（標本空間）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起こり得る</a:t>
                </a:r>
                <a:br>
                  <a:rPr lang="en-US" altLang="ja-JP" dirty="0"/>
                </a:br>
                <a:r>
                  <a:rPr lang="ja-JP" altLang="en-US" dirty="0"/>
                  <a:t>結果すべて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Ω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/>
                          </a:rPr>
                          <m:t>表</m:t>
                        </m:r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r>
                          <a:rPr lang="ja-JP" altLang="en-US" i="1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空事象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事象が何も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𝜙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 15"/>
              <p:cNvSpPr/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角丸四角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4860032" y="1973608"/>
            <a:ext cx="4032448" cy="3759648"/>
            <a:chOff x="4860032" y="1973608"/>
            <a:chExt cx="4032448" cy="375964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角丸四角形 7"/>
                <p:cNvSpPr/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角丸四角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noFill/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角丸四角形 13"/>
                <p:cNvSpPr/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kumimoji="1" lang="en-US" altLang="ja-JP" sz="28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角丸四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9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和事象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または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少なくとも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つが</a:t>
                </a:r>
                <a:br>
                  <a:rPr lang="en-US" altLang="ja-JP" dirty="0"/>
                </a:br>
                <a:r>
                  <a:rPr lang="ja-JP" altLang="en-US" dirty="0"/>
                  <a:t>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表か裏の</a:t>
                </a:r>
                <a:br>
                  <a:rPr lang="en-US" altLang="ja-JP" dirty="0"/>
                </a:br>
                <a:r>
                  <a:rPr lang="ja-JP" altLang="en-US" dirty="0"/>
                  <a:t>どちらかが出ること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06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積</a:t>
                </a:r>
                <a:r>
                  <a:rPr kumimoji="1" lang="ja-JP" altLang="en-US" dirty="0"/>
                  <a:t>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かつ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ともに起こること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表と裏の</a:t>
                </a:r>
                <a:br>
                  <a:rPr lang="en-US" altLang="ja-JP" dirty="0"/>
                </a:br>
                <a:r>
                  <a:rPr lang="ja-JP" altLang="en-US" dirty="0"/>
                  <a:t>両方が出ること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#03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グループ化 22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20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9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2870</Words>
  <Application>Microsoft Office PowerPoint</Application>
  <PresentationFormat>画面に合わせる (4:3)</PresentationFormat>
  <Paragraphs>509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Meiryo UI</vt:lpstr>
      <vt:lpstr>メイリオ</vt:lpstr>
      <vt:lpstr>Arial</vt:lpstr>
      <vt:lpstr>Calibri</vt:lpstr>
      <vt:lpstr>Cambria Math</vt:lpstr>
      <vt:lpstr>Office ​​テーマ</vt:lpstr>
      <vt:lpstr>統計学B #03</vt:lpstr>
      <vt:lpstr>確率と確率変数</vt:lpstr>
      <vt:lpstr>確率の考え方</vt:lpstr>
      <vt:lpstr>PowerPoint プレゼンテーション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例題3-1　サイコロによる事象の例</vt:lpstr>
      <vt:lpstr>例題3-1　サイコロによる事象の例</vt:lpstr>
      <vt:lpstr>例題3-1　サイコロによる事象の例</vt:lpstr>
      <vt:lpstr>例題3-1　サイコロによる事象の例</vt:lpstr>
      <vt:lpstr>PowerPoint プレゼンテーション</vt:lpstr>
      <vt:lpstr>【！重要！】確率の公理</vt:lpstr>
      <vt:lpstr>【！重要！】確率の公理</vt:lpstr>
      <vt:lpstr>確率の公理から導かれる定理１</vt:lpstr>
      <vt:lpstr>確率の公理から導かれる定理１</vt:lpstr>
      <vt:lpstr>確率の公理から導かれる定理１</vt:lpstr>
      <vt:lpstr>PowerPoint プレゼンテーション</vt:lpstr>
      <vt:lpstr>先験確率と経験確率</vt:lpstr>
      <vt:lpstr>先験確率と経験確率</vt:lpstr>
      <vt:lpstr>先験確率と経験確率</vt:lpstr>
      <vt:lpstr>公理・定理・定義のちがい</vt:lpstr>
      <vt:lpstr>PowerPoint プレゼンテーション</vt:lpstr>
      <vt:lpstr>条件付き確率</vt:lpstr>
      <vt:lpstr>条件付き確率</vt:lpstr>
      <vt:lpstr>確率の乗法定理</vt:lpstr>
      <vt:lpstr>定理３</vt:lpstr>
      <vt:lpstr>PowerPoint プレゼンテーション</vt:lpstr>
      <vt:lpstr>事象の独立性</vt:lpstr>
      <vt:lpstr>PowerPoint プレゼンテーション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確率変数の定義</vt:lpstr>
      <vt:lpstr>PowerPoint プレゼンテーション</vt:lpstr>
      <vt:lpstr>確率変数の定義</vt:lpstr>
      <vt:lpstr>確率変数の定義</vt:lpstr>
      <vt:lpstr>例題3-2</vt:lpstr>
      <vt:lpstr>問題3-2</vt:lpstr>
      <vt:lpstr>第3章のまとめ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152</cp:revision>
  <dcterms:created xsi:type="dcterms:W3CDTF">2019-04-13T07:28:03Z</dcterms:created>
  <dcterms:modified xsi:type="dcterms:W3CDTF">2020-08-26T05:41:54Z</dcterms:modified>
</cp:coreProperties>
</file>