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588" r:id="rId3"/>
    <p:sldId id="589" r:id="rId4"/>
    <p:sldId id="590" r:id="rId5"/>
    <p:sldId id="591" r:id="rId6"/>
    <p:sldId id="509" r:id="rId7"/>
    <p:sldId id="592" r:id="rId8"/>
    <p:sldId id="593" r:id="rId9"/>
    <p:sldId id="469" r:id="rId10"/>
    <p:sldId id="577" r:id="rId11"/>
    <p:sldId id="595" r:id="rId12"/>
    <p:sldId id="596" r:id="rId13"/>
    <p:sldId id="598" r:id="rId14"/>
    <p:sldId id="599" r:id="rId15"/>
    <p:sldId id="597" r:id="rId16"/>
    <p:sldId id="600" r:id="rId17"/>
    <p:sldId id="601" r:id="rId18"/>
    <p:sldId id="603" r:id="rId19"/>
    <p:sldId id="604" r:id="rId20"/>
    <p:sldId id="605" r:id="rId21"/>
    <p:sldId id="606" r:id="rId22"/>
    <p:sldId id="421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936104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  <a:lvl2pPr algn="l">
              <a:defRPr sz="1800">
                <a:solidFill>
                  <a:schemeClr val="tx1"/>
                </a:solidFill>
              </a:defRPr>
            </a:lvl2pPr>
            <a:lvl3pPr algn="l">
              <a:defRPr sz="16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61662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9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2020/01/15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</a:t>
            </a:r>
            <a:r>
              <a:rPr lang="en-US" altLang="zh-TW"/>
              <a:t>B #15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8" r:id="rId5"/>
    <p:sldLayoutId id="2147483659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r>
              <a:rPr lang="en-US" altLang="ja-JP" dirty="0"/>
              <a:t>B #15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池川　真里亜</a:t>
            </a:r>
          </a:p>
        </p:txBody>
      </p:sp>
    </p:spTree>
    <p:extLst>
      <p:ext uri="{BB962C8B-B14F-4D97-AF65-F5344CB8AC3E}">
        <p14:creationId xmlns:p14="http://schemas.microsoft.com/office/powerpoint/2010/main" val="22250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（復習）区間推定の考え方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区間推定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推定量の確率分布における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区間</a:t>
                </a:r>
                <a:r>
                  <a:rPr lang="ja-JP" altLang="en-US" dirty="0"/>
                  <a:t>を用いて母数を推定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ある区間内に母数が含まれることを信頼度で示す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lang="ja-JP" altLang="en-US" dirty="0"/>
                  <a:t>推定した区間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信頼係数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%</m:t>
                    </m:r>
                  </m:oMath>
                </a14:m>
                <a:r>
                  <a:rPr kumimoji="1" lang="ja-JP" altLang="en-US" dirty="0"/>
                  <a:t>の信頼区間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信頼係数</a:t>
                </a:r>
                <a:r>
                  <a:rPr lang="en-US" altLang="ja-JP" dirty="0"/>
                  <a:t>	confidence coefficient</a:t>
                </a:r>
              </a:p>
              <a:p>
                <a:pPr lvl="2"/>
                <a:r>
                  <a:rPr kumimoji="1" lang="ja-JP" altLang="en-US" dirty="0">
                    <a:solidFill>
                      <a:srgbClr val="FF0000"/>
                    </a:solidFill>
                  </a:rPr>
                  <a:t>信頼区間</a:t>
                </a:r>
                <a:r>
                  <a:rPr kumimoji="1" lang="en-US" altLang="ja-JP" dirty="0"/>
                  <a:t>	confidence interval</a:t>
                </a:r>
              </a:p>
              <a:p>
                <a:pPr lvl="1"/>
                <a:r>
                  <a:rPr kumimoji="1" lang="ja-JP" altLang="en-US" dirty="0"/>
                  <a:t>信頼係数</a:t>
                </a:r>
                <a:r>
                  <a:rPr kumimoji="1" lang="en-US" altLang="ja-JP" dirty="0"/>
                  <a:t>95%</a:t>
                </a:r>
                <a:r>
                  <a:rPr kumimoji="1" lang="ja-JP" altLang="en-US" dirty="0"/>
                  <a:t>の信頼区間のことを</a:t>
                </a:r>
                <a:br>
                  <a:rPr kumimoji="1" lang="en-US" altLang="ja-JP" dirty="0"/>
                </a:br>
                <a:r>
                  <a:rPr kumimoji="1" lang="en-US" altLang="ja-JP" dirty="0">
                    <a:solidFill>
                      <a:srgbClr val="FF0000"/>
                    </a:solidFill>
                  </a:rPr>
                  <a:t>95%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信頼区間</a:t>
                </a:r>
                <a:r>
                  <a:rPr kumimoji="1" lang="ja-JP" altLang="en-US" dirty="0"/>
                  <a:t>ともいう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信頼区間は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（下限値，上限値）</a:t>
                </a:r>
                <a:r>
                  <a:rPr lang="ja-JP" altLang="en-US" dirty="0"/>
                  <a:t>で表す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 r="-600" b="-30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11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kumimoji="1" lang="ja-JP" altLang="en-US" dirty="0"/>
                  <a:t>のカイ二乗分布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を含む統計量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𝑈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5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59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カイ二乗分布は自由度が小さいと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左右非対称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79003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角丸四角形吹き出し 7"/>
          <p:cNvSpPr/>
          <p:nvPr/>
        </p:nvSpPr>
        <p:spPr>
          <a:xfrm>
            <a:off x="3534467" y="2060848"/>
            <a:ext cx="1800200" cy="936104"/>
          </a:xfrm>
          <a:prstGeom prst="wedgeRoundRectCallout">
            <a:avLst>
              <a:gd name="adj1" fmla="val 130769"/>
              <a:gd name="adj2" fmla="val -57724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自由度</a:t>
            </a:r>
            <a:r>
              <a:rPr lang="en-US" altLang="ja-JP" sz="2400" dirty="0"/>
              <a:t>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032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カイ二乗分布は自由度が小さいと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左右非対称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79003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6228184" y="4149080"/>
            <a:ext cx="1800200" cy="936104"/>
          </a:xfrm>
          <a:prstGeom prst="wedgeRoundRectCallout">
            <a:avLst>
              <a:gd name="adj1" fmla="val -71627"/>
              <a:gd name="adj2" fmla="val 10908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上側</a:t>
            </a:r>
            <a:r>
              <a:rPr lang="en-US" altLang="ja-JP" sz="2400" dirty="0"/>
              <a:t>2.5%</a:t>
            </a:r>
            <a:endParaRPr kumimoji="1" lang="ja-JP" altLang="en-US" sz="24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1907704" y="4604803"/>
            <a:ext cx="1800200" cy="936104"/>
          </a:xfrm>
          <a:prstGeom prst="wedgeRoundRectCallout">
            <a:avLst>
              <a:gd name="adj1" fmla="val -77879"/>
              <a:gd name="adj2" fmla="val 4747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下側</a:t>
            </a:r>
            <a:r>
              <a:rPr lang="en-US" altLang="ja-JP" sz="2400" dirty="0"/>
              <a:t>2.5%</a:t>
            </a:r>
            <a:endParaRPr kumimoji="1" lang="ja-JP" altLang="en-US" sz="24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3534467" y="2060848"/>
            <a:ext cx="1800200" cy="936104"/>
          </a:xfrm>
          <a:prstGeom prst="wedgeRoundRectCallout">
            <a:avLst>
              <a:gd name="adj1" fmla="val -95071"/>
              <a:gd name="adj2" fmla="val 101572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95%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140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カイ二乗分布は自由度が小さいと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左右非対称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79003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5796136" y="5769260"/>
                <a:ext cx="1800200" cy="936104"/>
              </a:xfrm>
              <a:prstGeom prst="wedgeRoundRectCallout">
                <a:avLst>
                  <a:gd name="adj1" fmla="val -76316"/>
                  <a:gd name="adj2" fmla="val -57724"/>
                  <a:gd name="adj3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0.025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769260"/>
                <a:ext cx="1800200" cy="936104"/>
              </a:xfrm>
              <a:prstGeom prst="wedgeRoundRectCallout">
                <a:avLst>
                  <a:gd name="adj1" fmla="val -76316"/>
                  <a:gd name="adj2" fmla="val -57724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角丸四角形吹き出し 8"/>
              <p:cNvSpPr/>
              <p:nvPr/>
            </p:nvSpPr>
            <p:spPr>
              <a:xfrm>
                <a:off x="1907704" y="5909567"/>
                <a:ext cx="1800200" cy="936104"/>
              </a:xfrm>
              <a:prstGeom prst="wedgeRoundRectCallout">
                <a:avLst>
                  <a:gd name="adj1" fmla="val -70846"/>
                  <a:gd name="adj2" fmla="val -71249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0.975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角丸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909567"/>
                <a:ext cx="1800200" cy="936104"/>
              </a:xfrm>
              <a:prstGeom prst="wedgeRoundRectCallout">
                <a:avLst>
                  <a:gd name="adj1" fmla="val -70846"/>
                  <a:gd name="adj2" fmla="val -71249"/>
                  <a:gd name="adj3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吹き出し 9"/>
          <p:cNvSpPr/>
          <p:nvPr/>
        </p:nvSpPr>
        <p:spPr>
          <a:xfrm>
            <a:off x="3534467" y="2060848"/>
            <a:ext cx="1800200" cy="936104"/>
          </a:xfrm>
          <a:prstGeom prst="wedgeRoundRectCallout">
            <a:avLst>
              <a:gd name="adj1" fmla="val -95071"/>
              <a:gd name="adj2" fmla="val 101572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95%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169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カイ二乗分布は自由度が小さいと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左右非対称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b="0" i="1" smtClean="0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b="0" i="1" smtClean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kumimoji="1"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0.025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nary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0.975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marL="0" indent="0" algn="r">
                  <a:buNone/>
                </a:pPr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en-US" altLang="ja-JP" sz="2000" dirty="0"/>
                  <a:t>※</a:t>
                </a:r>
                <a:r>
                  <a:rPr lang="ja-JP" altLang="en-US" sz="2000" dirty="0"/>
                  <a:t>式の変形については教科書</a:t>
                </a:r>
                <a:r>
                  <a:rPr lang="en-US" altLang="ja-JP" sz="2000" dirty="0"/>
                  <a:t>pp.119</a:t>
                </a:r>
                <a:r>
                  <a:rPr lang="ja-JP" altLang="en-US" sz="2000" dirty="0"/>
                  <a:t>を参照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 r="-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323528" y="5589240"/>
            <a:ext cx="2304256" cy="936104"/>
          </a:xfrm>
          <a:prstGeom prst="wedgeRoundRectCallout">
            <a:avLst>
              <a:gd name="adj1" fmla="val 56214"/>
              <a:gd name="adj2" fmla="val -74255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母分散の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</a:t>
            </a:r>
          </a:p>
        </p:txBody>
      </p:sp>
    </p:spTree>
    <p:extLst>
      <p:ext uri="{BB962C8B-B14F-4D97-AF65-F5344CB8AC3E}">
        <p14:creationId xmlns:p14="http://schemas.microsoft.com/office/powerpoint/2010/main" val="144561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母分散の区間推定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カイ二乗分布表をつかう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92" y="2420888"/>
            <a:ext cx="7873386" cy="341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矢印 7"/>
          <p:cNvSpPr/>
          <p:nvPr/>
        </p:nvSpPr>
        <p:spPr>
          <a:xfrm>
            <a:off x="1331640" y="1616689"/>
            <a:ext cx="6768752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確率</a:t>
            </a:r>
          </a:p>
        </p:txBody>
      </p:sp>
      <p:sp>
        <p:nvSpPr>
          <p:cNvPr id="10" name="右矢印 9"/>
          <p:cNvSpPr/>
          <p:nvPr/>
        </p:nvSpPr>
        <p:spPr>
          <a:xfrm rot="5400000">
            <a:off x="-1147656" y="3701883"/>
            <a:ext cx="3384376" cy="7200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自由度</a:t>
            </a:r>
          </a:p>
        </p:txBody>
      </p:sp>
    </p:spTree>
    <p:extLst>
      <p:ext uri="{BB962C8B-B14F-4D97-AF65-F5344CB8AC3E}">
        <p14:creationId xmlns:p14="http://schemas.microsoft.com/office/powerpoint/2010/main" val="376640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母分散の区間推定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カイ二乗分布表をつかう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92" y="2420888"/>
            <a:ext cx="7873386" cy="341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矢印 7"/>
          <p:cNvSpPr/>
          <p:nvPr/>
        </p:nvSpPr>
        <p:spPr>
          <a:xfrm>
            <a:off x="1331640" y="1616689"/>
            <a:ext cx="6768752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確率</a:t>
            </a:r>
          </a:p>
        </p:txBody>
      </p:sp>
      <p:sp>
        <p:nvSpPr>
          <p:cNvPr id="10" name="右矢印 9"/>
          <p:cNvSpPr/>
          <p:nvPr/>
        </p:nvSpPr>
        <p:spPr>
          <a:xfrm rot="5400000">
            <a:off x="-1147656" y="3701883"/>
            <a:ext cx="3384376" cy="7200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自由度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043608" y="2708920"/>
            <a:ext cx="504056" cy="3240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295636" y="2513751"/>
            <a:ext cx="7696472" cy="339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65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ja-JP" altLang="en-US" dirty="0"/>
              <a:t>分布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57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ja-JP" altLang="en-US" dirty="0"/>
              <a:t>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F</a:t>
                </a:r>
                <a:r>
                  <a:rPr kumimoji="1" lang="ja-JP" altLang="en-US" dirty="0"/>
                  <a:t>分布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カイ二乗分布にしたがう互いに独立な確率変数の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比に関する確率分布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左右非対称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𝐹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ja-JP" b="0" i="1" smtClean="0">
                          <a:latin typeface="Cambria Math"/>
                        </a:rPr>
                        <m:t>~</m:t>
                      </m:r>
                      <m:r>
                        <a:rPr lang="en-US" altLang="ja-JP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kumimoji="1" lang="ja-JP" altLang="en-US" dirty="0"/>
                  <a:t>自由度が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つ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分子の自由度が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つめ（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）</a:t>
                </a:r>
                <a:br>
                  <a:rPr lang="en-US" altLang="ja-JP" dirty="0"/>
                </a:br>
                <a:r>
                  <a:rPr lang="ja-JP" altLang="en-US" dirty="0"/>
                  <a:t>分母の自由度が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つめ（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72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期末試験について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2565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日時：</a:t>
            </a:r>
            <a:r>
              <a:rPr kumimoji="1" lang="en-US" altLang="ja-JP" dirty="0"/>
              <a:t>	1/27(</a:t>
            </a:r>
            <a:r>
              <a:rPr kumimoji="1" lang="ja-JP" altLang="en-US" dirty="0">
                <a:solidFill>
                  <a:srgbClr val="FF0000"/>
                </a:solidFill>
              </a:rPr>
              <a:t>月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</a:t>
            </a:r>
            <a:r>
              <a:rPr kumimoji="1" lang="en-US" altLang="ja-JP" dirty="0">
                <a:solidFill>
                  <a:srgbClr val="FF0000"/>
                </a:solidFill>
              </a:rPr>
              <a:t>11:40</a:t>
            </a:r>
            <a:r>
              <a:rPr kumimoji="1" lang="ja-JP" altLang="en-US" dirty="0">
                <a:solidFill>
                  <a:srgbClr val="FF0000"/>
                </a:solidFill>
              </a:rPr>
              <a:t>～</a:t>
            </a:r>
            <a:r>
              <a:rPr kumimoji="1" lang="en-US" altLang="ja-JP" dirty="0">
                <a:solidFill>
                  <a:srgbClr val="FF0000"/>
                </a:solidFill>
              </a:rPr>
              <a:t>12:40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			</a:t>
            </a:r>
            <a:r>
              <a:rPr kumimoji="1" lang="ja-JP" altLang="en-US" sz="2400" dirty="0">
                <a:solidFill>
                  <a:srgbClr val="FF0000"/>
                </a:solidFill>
              </a:rPr>
              <a:t>→</a:t>
            </a:r>
            <a:r>
              <a:rPr kumimoji="1" lang="en-US" altLang="ja-JP" sz="2400" dirty="0">
                <a:solidFill>
                  <a:srgbClr val="FF0000"/>
                </a:solidFill>
              </a:rPr>
              <a:t>30</a:t>
            </a:r>
            <a:r>
              <a:rPr kumimoji="1" lang="ja-JP" altLang="en-US" sz="2400" dirty="0">
                <a:solidFill>
                  <a:srgbClr val="FF0000"/>
                </a:solidFill>
              </a:rPr>
              <a:t>分以上の遅刻は入場不可！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場所：</a:t>
            </a:r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1503</a:t>
            </a:r>
            <a:r>
              <a:rPr lang="ja-JP" altLang="en-US" dirty="0"/>
              <a:t>教室</a:t>
            </a:r>
            <a:endParaRPr lang="en-US" altLang="ja-JP" dirty="0"/>
          </a:p>
          <a:p>
            <a:r>
              <a:rPr kumimoji="1" lang="ja-JP" altLang="en-US" dirty="0"/>
              <a:t>もってくるもの</a:t>
            </a:r>
            <a:br>
              <a:rPr kumimoji="1" lang="en-US" altLang="ja-JP" dirty="0"/>
            </a:br>
            <a:r>
              <a:rPr kumimoji="1" lang="en-US" altLang="ja-JP" dirty="0"/>
              <a:t>		</a:t>
            </a:r>
            <a:r>
              <a:rPr kumimoji="1" lang="ja-JP" altLang="en-US" dirty="0"/>
              <a:t>電卓</a:t>
            </a:r>
            <a:br>
              <a:rPr kumimoji="1" lang="en-US" altLang="ja-JP" dirty="0"/>
            </a:br>
            <a:r>
              <a:rPr kumimoji="1" lang="en-US" altLang="ja-JP" sz="2400" dirty="0"/>
              <a:t>			</a:t>
            </a:r>
            <a:r>
              <a:rPr kumimoji="1" lang="ja-JP" altLang="en-US" sz="2400" dirty="0"/>
              <a:t>→√とべき乗の計算ができるもの</a:t>
            </a:r>
            <a:br>
              <a:rPr kumimoji="1" lang="en-US" altLang="ja-JP" sz="2400" dirty="0"/>
            </a:br>
            <a:r>
              <a:rPr kumimoji="1" lang="en-US" altLang="ja-JP" sz="2400" dirty="0"/>
              <a:t>			</a:t>
            </a:r>
            <a:r>
              <a:rPr kumimoji="1" lang="ja-JP" altLang="en-US" sz="2400" dirty="0"/>
              <a:t>→スマホ不可</a:t>
            </a:r>
            <a:br>
              <a:rPr kumimoji="1" lang="en-US" altLang="ja-JP" sz="2400" dirty="0"/>
            </a:br>
            <a:r>
              <a:rPr kumimoji="1" lang="en-US" altLang="ja-JP" dirty="0"/>
              <a:t>		</a:t>
            </a:r>
            <a:r>
              <a:rPr kumimoji="1" lang="ja-JP" altLang="en-US" dirty="0"/>
              <a:t>学生証</a:t>
            </a:r>
            <a:br>
              <a:rPr kumimoji="1" lang="en-US" altLang="ja-JP" dirty="0"/>
            </a:br>
            <a:r>
              <a:rPr kumimoji="1" lang="en-US" altLang="ja-JP" sz="2400" dirty="0"/>
              <a:t>			</a:t>
            </a:r>
            <a:r>
              <a:rPr kumimoji="1" lang="ja-JP" altLang="en-US" sz="2400" dirty="0"/>
              <a:t>→忘れた場合は仮学生証の発行必須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606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ja-JP" altLang="en-US" dirty="0"/>
              <a:t>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F</a:t>
                </a:r>
                <a:r>
                  <a:rPr kumimoji="1" lang="ja-JP" altLang="en-US" dirty="0"/>
                  <a:t>分布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カイ二乗分布にしたがう互いに独立な確率変数の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比に関する確率分布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左右非対称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 algn="r">
                  <a:buNone/>
                </a:pPr>
                <a:endParaRPr kumimoji="1" lang="en-US" altLang="ja-JP" sz="2000" dirty="0"/>
              </a:p>
              <a:p>
                <a:pPr marL="457200" lvl="1" indent="0" algn="r">
                  <a:buNone/>
                </a:pPr>
                <a:r>
                  <a:rPr kumimoji="1" lang="en-US" altLang="ja-JP" sz="2000" dirty="0"/>
                  <a:t>※</a:t>
                </a:r>
                <a:r>
                  <a:rPr kumimoji="1" lang="ja-JP" altLang="en-US" sz="2000" dirty="0"/>
                  <a:t>式の展開については教科書</a:t>
                </a:r>
                <a:r>
                  <a:rPr kumimoji="1" lang="en-US" altLang="ja-JP" sz="2000" dirty="0"/>
                  <a:t>pp.125</a:t>
                </a:r>
                <a:r>
                  <a:rPr kumimoji="1" lang="ja-JP" altLang="en-US" sz="2000" dirty="0"/>
                  <a:t>参照</a:t>
                </a:r>
                <a:endParaRPr kumimoji="1" lang="en-US" altLang="ja-JP" sz="2000" dirty="0"/>
              </a:p>
              <a:p>
                <a:pPr lvl="1"/>
                <a:r>
                  <a:rPr kumimoji="1" lang="ja-JP" altLang="en-US" dirty="0"/>
                  <a:t>自由度が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つ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分子の自由度が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つめ（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）</a:t>
                </a:r>
                <a:br>
                  <a:rPr lang="en-US" altLang="ja-JP" dirty="0"/>
                </a:br>
                <a:r>
                  <a:rPr lang="ja-JP" altLang="en-US" dirty="0"/>
                  <a:t>分母の自由度が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つめ（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 r="-667" b="-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70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ja-JP" altLang="en-US" dirty="0"/>
              <a:t>分布のパーセント点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F</a:t>
            </a:r>
            <a:r>
              <a:rPr kumimoji="1" lang="ja-JP" altLang="en-US" dirty="0"/>
              <a:t>分布表をつかう</a:t>
            </a:r>
          </a:p>
        </p:txBody>
      </p:sp>
      <p:sp>
        <p:nvSpPr>
          <p:cNvPr id="8" name="右矢印 7"/>
          <p:cNvSpPr/>
          <p:nvPr/>
        </p:nvSpPr>
        <p:spPr>
          <a:xfrm>
            <a:off x="1331640" y="1616689"/>
            <a:ext cx="6768752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自由度１つめ</a:t>
            </a:r>
          </a:p>
        </p:txBody>
      </p:sp>
      <p:sp>
        <p:nvSpPr>
          <p:cNvPr id="10" name="右矢印 9"/>
          <p:cNvSpPr/>
          <p:nvPr/>
        </p:nvSpPr>
        <p:spPr>
          <a:xfrm rot="5400000">
            <a:off x="-1147656" y="3701883"/>
            <a:ext cx="3384376" cy="72008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自由度２つめ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60" y="2371227"/>
            <a:ext cx="7863023" cy="307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47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10</a:t>
            </a:r>
            <a:r>
              <a:rPr kumimoji="1" lang="ja-JP" altLang="en-US" dirty="0"/>
              <a:t>章のまとめ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sz="2800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800" dirty="0"/>
                  <a:t>の区間推定</a:t>
                </a:r>
                <a:endParaRPr lang="en-US" altLang="ja-JP" sz="2800" dirty="0"/>
              </a:p>
              <a:p>
                <a:pPr lvl="2"/>
                <a:r>
                  <a:rPr lang="ja-JP" altLang="en-US" sz="2400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400" dirty="0"/>
                  <a:t>を含む</a:t>
                </a:r>
                <a:br>
                  <a:rPr lang="en-US" altLang="ja-JP" sz="2400" dirty="0"/>
                </a:br>
                <a:r>
                  <a:rPr lang="ja-JP" altLang="en-US" sz="2400" dirty="0"/>
                  <a:t>カイ二乗分布にしたがう統計量に基づいて行う</a:t>
                </a:r>
                <a:endParaRPr lang="en-US" altLang="ja-JP" sz="2400" dirty="0"/>
              </a:p>
              <a:p>
                <a:r>
                  <a:rPr lang="ja-JP" altLang="en-US" sz="2800" dirty="0"/>
                  <a:t>母分散の</a:t>
                </a:r>
                <a:r>
                  <a:rPr lang="en-US" altLang="ja-JP" sz="2800" dirty="0"/>
                  <a:t>95%</a:t>
                </a:r>
                <a:r>
                  <a:rPr lang="ja-JP" altLang="en-US" sz="2800" dirty="0"/>
                  <a:t>信頼区間</a:t>
                </a:r>
                <a:endParaRPr lang="en-US" altLang="ja-JP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0.025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ja-JP" sz="2000" i="1">
                              <a:latin typeface="Cambria Math"/>
                            </a:rPr>
                            <m:t> ,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0.975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algn="l"/>
                <a:r>
                  <a:rPr lang="en-US" altLang="ja-JP" sz="2800" dirty="0"/>
                  <a:t>F</a:t>
                </a:r>
                <a:r>
                  <a:rPr lang="ja-JP" altLang="en-US" sz="2800" dirty="0"/>
                  <a:t>分布</a:t>
                </a:r>
                <a:endParaRPr lang="en-US" altLang="ja-JP" sz="2800" dirty="0"/>
              </a:p>
              <a:p>
                <a:pPr lvl="2"/>
                <a:r>
                  <a:rPr lang="ja-JP" altLang="en-US" sz="2000" dirty="0"/>
                  <a:t>カイ二乗分布にしたがう互いに独立な確率変数の比</a:t>
                </a:r>
                <a:endParaRPr lang="en-US" altLang="ja-JP" sz="2000" dirty="0"/>
              </a:p>
              <a:p>
                <a:pPr lvl="2"/>
                <a:r>
                  <a:rPr lang="ja-JP" altLang="en-US" sz="2000" dirty="0"/>
                  <a:t>自由度を</a:t>
                </a:r>
                <a:r>
                  <a:rPr lang="en-US" altLang="ja-JP" sz="2000" dirty="0"/>
                  <a:t>2</a:t>
                </a:r>
                <a:r>
                  <a:rPr lang="ja-JP" altLang="en-US" sz="2000" dirty="0"/>
                  <a:t>つもつ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前回までの復習を兼ねて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4461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第</a:t>
            </a:r>
            <a:r>
              <a:rPr lang="en-US" altLang="ja-JP" dirty="0"/>
              <a:t>13</a:t>
            </a:r>
            <a:r>
              <a:rPr lang="ja-JP" altLang="en-US" dirty="0"/>
              <a:t>回目の演習問題（本日返却）について</a:t>
            </a:r>
            <a:endParaRPr lang="en-US" altLang="ja-JP" dirty="0"/>
          </a:p>
          <a:p>
            <a:r>
              <a:rPr kumimoji="1" lang="ja-JP" altLang="en-US" dirty="0"/>
              <a:t>統計学</a:t>
            </a:r>
            <a:r>
              <a:rPr kumimoji="1" lang="en-US" altLang="ja-JP" dirty="0"/>
              <a:t>B</a:t>
            </a:r>
            <a:r>
              <a:rPr kumimoji="1" lang="ja-JP" altLang="en-US" dirty="0"/>
              <a:t>全受講者数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74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r>
              <a:rPr lang="ja-JP" altLang="en-US" dirty="0"/>
              <a:t>演習問題受講者数</a:t>
            </a:r>
            <a:r>
              <a:rPr lang="en-US" altLang="ja-JP" dirty="0"/>
              <a:t>		</a:t>
            </a:r>
            <a:r>
              <a:rPr lang="ja-JP" altLang="en-US" dirty="0"/>
              <a:t>：</a:t>
            </a:r>
            <a:r>
              <a:rPr lang="en-US" altLang="ja-JP" dirty="0"/>
              <a:t>50</a:t>
            </a:r>
            <a:r>
              <a:rPr lang="ja-JP" altLang="en-US" dirty="0"/>
              <a:t>名</a:t>
            </a:r>
            <a:endParaRPr lang="en-US" altLang="ja-JP" dirty="0"/>
          </a:p>
          <a:p>
            <a:r>
              <a:rPr lang="ja-JP" altLang="en-US" dirty="0"/>
              <a:t>最高点</a:t>
            </a:r>
            <a:r>
              <a:rPr lang="en-US" altLang="ja-JP" dirty="0"/>
              <a:t>		</a:t>
            </a:r>
            <a:r>
              <a:rPr lang="ja-JP" altLang="en-US" dirty="0"/>
              <a:t>：</a:t>
            </a:r>
            <a:r>
              <a:rPr lang="en-US" altLang="ja-JP" dirty="0"/>
              <a:t>82</a:t>
            </a:r>
            <a:r>
              <a:rPr lang="ja-JP" altLang="en-US" dirty="0"/>
              <a:t>点</a:t>
            </a:r>
            <a:endParaRPr lang="en-US" altLang="ja-JP" dirty="0"/>
          </a:p>
          <a:p>
            <a:r>
              <a:rPr kumimoji="1" lang="ja-JP" altLang="en-US" dirty="0"/>
              <a:t>平均点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43.2</a:t>
            </a:r>
            <a:r>
              <a:rPr kumimoji="1" lang="ja-JP" altLang="en-US" dirty="0"/>
              <a:t>点</a:t>
            </a:r>
            <a:endParaRPr kumimoji="1" lang="en-US" altLang="ja-JP" dirty="0"/>
          </a:p>
          <a:p>
            <a:r>
              <a:rPr lang="ja-JP" altLang="en-US" dirty="0"/>
              <a:t>標準偏差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16.59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12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前回までの復習を兼ねて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第</a:t>
            </a:r>
            <a:r>
              <a:rPr lang="en-US" altLang="ja-JP" dirty="0"/>
              <a:t>13</a:t>
            </a:r>
            <a:r>
              <a:rPr lang="ja-JP" altLang="en-US" dirty="0"/>
              <a:t>回目の演習問題（本日返却）について</a:t>
            </a:r>
            <a:endParaRPr lang="en-US" altLang="ja-JP" dirty="0"/>
          </a:p>
          <a:p>
            <a:pPr lvl="2"/>
            <a:r>
              <a:rPr lang="ja-JP" altLang="en-US" dirty="0"/>
              <a:t>演習問題受講者数</a:t>
            </a:r>
            <a:r>
              <a:rPr lang="en-US" altLang="ja-JP" dirty="0"/>
              <a:t>		</a:t>
            </a:r>
            <a:r>
              <a:rPr lang="ja-JP" altLang="en-US" dirty="0"/>
              <a:t>：</a:t>
            </a:r>
            <a:r>
              <a:rPr lang="en-US" altLang="ja-JP" dirty="0"/>
              <a:t>50</a:t>
            </a:r>
            <a:r>
              <a:rPr lang="ja-JP" altLang="en-US" dirty="0"/>
              <a:t>名</a:t>
            </a:r>
            <a:endParaRPr lang="en-US" altLang="ja-JP" dirty="0"/>
          </a:p>
          <a:p>
            <a:pPr lvl="2"/>
            <a:r>
              <a:rPr kumimoji="1" lang="ja-JP" altLang="en-US" dirty="0"/>
              <a:t>平均点</a:t>
            </a:r>
            <a:r>
              <a:rPr kumimoji="1" lang="en-US" altLang="ja-JP" dirty="0"/>
              <a:t>		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43.2</a:t>
            </a:r>
            <a:r>
              <a:rPr kumimoji="1" lang="ja-JP" altLang="en-US" dirty="0"/>
              <a:t>点</a:t>
            </a:r>
            <a:endParaRPr kumimoji="1" lang="en-US" altLang="ja-JP" dirty="0"/>
          </a:p>
          <a:p>
            <a:pPr lvl="2"/>
            <a:r>
              <a:rPr lang="ja-JP" altLang="en-US" dirty="0"/>
              <a:t>標準偏差</a:t>
            </a:r>
            <a:r>
              <a:rPr lang="en-US" altLang="ja-JP" dirty="0"/>
              <a:t>			</a:t>
            </a:r>
            <a:r>
              <a:rPr lang="ja-JP" altLang="en-US" dirty="0"/>
              <a:t>：</a:t>
            </a:r>
            <a:r>
              <a:rPr lang="en-US" altLang="ja-JP" dirty="0"/>
              <a:t>16.59</a:t>
            </a:r>
          </a:p>
          <a:p>
            <a:endParaRPr kumimoji="1" lang="en-US" altLang="ja-JP" dirty="0"/>
          </a:p>
          <a:p>
            <a:pPr lvl="1"/>
            <a:r>
              <a:rPr lang="ja-JP" altLang="en-US" dirty="0"/>
              <a:t>高い方から</a:t>
            </a:r>
            <a:r>
              <a:rPr lang="en-US" altLang="ja-JP" dirty="0"/>
              <a:t>5%</a:t>
            </a:r>
            <a:r>
              <a:rPr lang="ja-JP" altLang="en-US" dirty="0"/>
              <a:t>をＳ評価とする場合、</a:t>
            </a:r>
            <a:br>
              <a:rPr lang="en-US" altLang="ja-JP" dirty="0"/>
            </a:br>
            <a:r>
              <a:rPr lang="en-US" altLang="ja-JP" dirty="0"/>
              <a:t>S</a:t>
            </a:r>
            <a:r>
              <a:rPr lang="ja-JP" altLang="en-US" dirty="0"/>
              <a:t>評価取得に必要な最低点は何点か（整数値）</a:t>
            </a:r>
            <a:endParaRPr lang="en-US" altLang="ja-JP" dirty="0"/>
          </a:p>
          <a:p>
            <a:pPr lvl="1"/>
            <a:r>
              <a:rPr kumimoji="1" lang="ja-JP" altLang="en-US" dirty="0"/>
              <a:t>低い方から</a:t>
            </a:r>
            <a:r>
              <a:rPr kumimoji="1" lang="en-US" altLang="ja-JP" dirty="0"/>
              <a:t>10%</a:t>
            </a:r>
            <a:r>
              <a:rPr kumimoji="1" lang="ja-JP" altLang="en-US" dirty="0"/>
              <a:t>を</a:t>
            </a:r>
            <a:r>
              <a:rPr kumimoji="1" lang="en-US" altLang="ja-JP" dirty="0"/>
              <a:t>D</a:t>
            </a:r>
            <a:r>
              <a:rPr kumimoji="1" lang="ja-JP" altLang="en-US" dirty="0"/>
              <a:t>評価とする場合、</a:t>
            </a:r>
            <a:br>
              <a:rPr kumimoji="1" lang="en-US" altLang="ja-JP" dirty="0"/>
            </a:br>
            <a:r>
              <a:rPr kumimoji="1" lang="ja-JP" altLang="en-US" dirty="0"/>
              <a:t>単位取得に必要な最低点は何点か（整数値）</a:t>
            </a:r>
            <a:endParaRPr kumimoji="1" lang="en-US" altLang="ja-JP" dirty="0"/>
          </a:p>
          <a:p>
            <a:pPr lvl="1"/>
            <a:r>
              <a:rPr lang="ja-JP" altLang="en-US" dirty="0"/>
              <a:t>低い方から</a:t>
            </a:r>
            <a:r>
              <a:rPr lang="en-US" altLang="ja-JP" dirty="0"/>
              <a:t>20%</a:t>
            </a:r>
            <a:r>
              <a:rPr lang="ja-JP" altLang="en-US" dirty="0"/>
              <a:t>を</a:t>
            </a:r>
            <a:r>
              <a:rPr lang="en-US" altLang="ja-JP" dirty="0"/>
              <a:t>D</a:t>
            </a:r>
            <a:r>
              <a:rPr lang="ja-JP" altLang="en-US" dirty="0"/>
              <a:t>評価とする場合、</a:t>
            </a:r>
            <a:br>
              <a:rPr lang="en-US" altLang="ja-JP" dirty="0"/>
            </a:br>
            <a:r>
              <a:rPr lang="ja-JP" altLang="en-US" dirty="0"/>
              <a:t>単位取得に必要な最低点は何点か（整数値）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38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前回までの復習を兼ねて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>
                <a:normAutofit fontScale="92500" lnSpcReduction="10000"/>
              </a:bodyPr>
              <a:lstStyle/>
              <a:p>
                <a:pPr lvl="2"/>
                <a:r>
                  <a:rPr lang="ja-JP" altLang="en-US" dirty="0"/>
                  <a:t>演習問題受講者数</a:t>
                </a:r>
                <a:r>
                  <a:rPr lang="en-US" altLang="ja-JP" dirty="0"/>
                  <a:t>		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50</a:t>
                </a:r>
                <a:r>
                  <a:rPr lang="ja-JP" altLang="en-US" dirty="0"/>
                  <a:t>名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平均点</a:t>
                </a:r>
                <a:r>
                  <a:rPr kumimoji="1" lang="en-US" altLang="ja-JP" dirty="0"/>
                  <a:t>			</a:t>
                </a:r>
                <a:r>
                  <a:rPr kumimoji="1" lang="ja-JP" altLang="en-US" dirty="0"/>
                  <a:t>：</a:t>
                </a:r>
                <a:r>
                  <a:rPr kumimoji="1" lang="en-US" altLang="ja-JP" dirty="0"/>
                  <a:t>43.2</a:t>
                </a:r>
                <a:r>
                  <a:rPr kumimoji="1" lang="ja-JP" altLang="en-US" dirty="0"/>
                  <a:t>点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標準偏差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16.59</a:t>
                </a:r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高い方から</a:t>
                </a:r>
                <a:r>
                  <a:rPr lang="en-US" altLang="ja-JP" dirty="0"/>
                  <a:t>5%</a:t>
                </a:r>
                <a:r>
                  <a:rPr lang="ja-JP" altLang="en-US" dirty="0"/>
                  <a:t>をＳ評価とする場合、</a:t>
                </a:r>
                <a:br>
                  <a:rPr lang="en-US" altLang="ja-JP" dirty="0"/>
                </a:br>
                <a:r>
                  <a:rPr lang="en-US" altLang="ja-JP" dirty="0"/>
                  <a:t>S</a:t>
                </a:r>
                <a:r>
                  <a:rPr lang="ja-JP" altLang="en-US" dirty="0"/>
                  <a:t>評価取得に必要な最低点は何点か（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71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点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16.59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×1.65</m:t>
                        </m:r>
                      </m:e>
                    </m:d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+43.2=70.5735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ja-JP" altLang="en-US" dirty="0"/>
                  <a:t>低い方から</a:t>
                </a:r>
                <a:r>
                  <a:rPr kumimoji="1" lang="en-US" altLang="ja-JP" dirty="0"/>
                  <a:t>10%</a:t>
                </a:r>
                <a:r>
                  <a:rPr kumimoji="1" lang="ja-JP" altLang="en-US" dirty="0"/>
                  <a:t>を</a:t>
                </a:r>
                <a:r>
                  <a:rPr kumimoji="1" lang="en-US" altLang="ja-JP" dirty="0"/>
                  <a:t>D</a:t>
                </a:r>
                <a:r>
                  <a:rPr kumimoji="1" lang="ja-JP" altLang="en-US" dirty="0"/>
                  <a:t>評価とする場合、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単位取得に必要な最低点は何点か（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22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点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16.59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−1.29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+43.2=21.7989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/>
                  <a:t>低い方から</a:t>
                </a:r>
                <a:r>
                  <a:rPr lang="en-US" altLang="ja-JP" dirty="0"/>
                  <a:t>20%</a:t>
                </a:r>
                <a:r>
                  <a:rPr lang="ja-JP" altLang="en-US" dirty="0"/>
                  <a:t>を</a:t>
                </a:r>
                <a:r>
                  <a:rPr lang="en-US" altLang="ja-JP" dirty="0"/>
                  <a:t>D</a:t>
                </a:r>
                <a:r>
                  <a:rPr lang="ja-JP" altLang="en-US" dirty="0"/>
                  <a:t>評価とする場合、</a:t>
                </a:r>
                <a:br>
                  <a:rPr lang="en-US" altLang="ja-JP" dirty="0"/>
                </a:br>
                <a:r>
                  <a:rPr lang="ja-JP" altLang="en-US" dirty="0"/>
                  <a:t>単位取得に必要な最低点は何点か（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30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点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16.59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−0.85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+43.2=29.0985</m:t>
                    </m:r>
                  </m:oMath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t="-14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9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母分散の区間推定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10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117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確率分布の関連性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179512" y="188640"/>
            <a:ext cx="8568952" cy="6120680"/>
            <a:chOff x="179512" y="188640"/>
            <a:chExt cx="8568952" cy="6120680"/>
          </a:xfrm>
        </p:grpSpPr>
        <p:sp>
          <p:nvSpPr>
            <p:cNvPr id="26" name="下矢印 25"/>
            <p:cNvSpPr/>
            <p:nvPr/>
          </p:nvSpPr>
          <p:spPr>
            <a:xfrm>
              <a:off x="1907704" y="2276872"/>
              <a:ext cx="432048" cy="57606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下矢印 26"/>
            <p:cNvSpPr/>
            <p:nvPr/>
          </p:nvSpPr>
          <p:spPr>
            <a:xfrm>
              <a:off x="1907704" y="4295335"/>
              <a:ext cx="432048" cy="57606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下矢印 27"/>
            <p:cNvSpPr/>
            <p:nvPr/>
          </p:nvSpPr>
          <p:spPr>
            <a:xfrm rot="16200000">
              <a:off x="4247966" y="5193197"/>
              <a:ext cx="432048" cy="79208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下矢印 28"/>
            <p:cNvSpPr/>
            <p:nvPr/>
          </p:nvSpPr>
          <p:spPr>
            <a:xfrm rot="16200000">
              <a:off x="4247963" y="3104965"/>
              <a:ext cx="432048" cy="79208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下矢印 29"/>
            <p:cNvSpPr/>
            <p:nvPr/>
          </p:nvSpPr>
          <p:spPr>
            <a:xfrm rot="13055529">
              <a:off x="4247966" y="4093813"/>
              <a:ext cx="432048" cy="152160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/>
                <p:cNvSpPr/>
                <p:nvPr/>
              </p:nvSpPr>
              <p:spPr>
                <a:xfrm>
                  <a:off x="181646" y="836712"/>
                  <a:ext cx="3888432" cy="144016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【</a:t>
                  </a:r>
                  <a:r>
                    <a:rPr lang="ja-JP" altLang="en-US" dirty="0">
                      <a:solidFill>
                        <a:srgbClr val="00B05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二項分布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】</a:t>
                  </a:r>
                </a:p>
                <a:p>
                  <a:pPr algn="ctr"/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標本の大きさ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が大きいときに</a:t>
                  </a:r>
                  <a:br>
                    <a: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</a:br>
                  <a:r>
                    <a:rPr kumimoji="1" lang="ja-JP" altLang="en-US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正規分布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に近似</a:t>
                  </a:r>
                </a:p>
              </p:txBody>
            </p:sp>
          </mc:Choice>
          <mc:Fallback xmlns="">
            <p:sp>
              <p:nvSpPr>
                <p:cNvPr id="31" name="正方形/長方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46" y="836712"/>
                  <a:ext cx="3888432" cy="144016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/>
                <p:cNvSpPr/>
                <p:nvPr/>
              </p:nvSpPr>
              <p:spPr>
                <a:xfrm>
                  <a:off x="179512" y="2852936"/>
                  <a:ext cx="3888432" cy="144016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【</a:t>
                  </a:r>
                  <a:r>
                    <a:rPr kumimoji="1" lang="ja-JP" altLang="en-US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正規分布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】</a:t>
                  </a:r>
                </a:p>
                <a:p>
                  <a:pPr algn="ctr"/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標本の大きさ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が大きいときに</a:t>
                  </a:r>
                  <a:br>
                    <a: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</a:br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和の分布は</a:t>
                  </a:r>
                  <a:r>
                    <a:rPr kumimoji="1" lang="ja-JP" altLang="en-US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正規分布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に近似</a:t>
                  </a:r>
                </a:p>
              </p:txBody>
            </p:sp>
          </mc:Choice>
          <mc:Fallback xmlns="">
            <p:sp>
              <p:nvSpPr>
                <p:cNvPr id="32" name="正方形/長方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852936"/>
                  <a:ext cx="3888432" cy="14401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正方形/長方形 32"/>
            <p:cNvSpPr/>
            <p:nvPr/>
          </p:nvSpPr>
          <p:spPr>
            <a:xfrm>
              <a:off x="181646" y="4869160"/>
              <a:ext cx="3888432" cy="14401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</a:t>
              </a:r>
              <a:r>
                <a:rPr kumimoji="1" lang="ja-JP" altLang="en-US" dirty="0">
                  <a:solidFill>
                    <a:srgbClr val="00B0F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カイ二乗分布</a:t>
              </a:r>
              <a:r>
                <a: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】</a:t>
              </a:r>
            </a:p>
            <a:p>
              <a:pPr algn="ctr"/>
              <a:endPara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標準</a:t>
              </a:r>
              <a:r>
                <a:rPr kumimoji="1" lang="ja-JP" altLang="en-US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正規分布</a:t>
              </a:r>
              <a:r>
                <a:rPr kumimoji="1"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にしたがう統計量の</a:t>
              </a:r>
              <a:br>
                <a: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kumimoji="1"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平方和に関する確率分布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60032" y="4725144"/>
              <a:ext cx="3888432" cy="15841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</a:t>
              </a:r>
              <a:r>
                <a:rPr kumimoji="1" lang="en-US" altLang="ja-JP" dirty="0">
                  <a:solidFill>
                    <a:srgbClr val="7030A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F</a:t>
              </a:r>
              <a:r>
                <a:rPr kumimoji="1" lang="ja-JP" altLang="en-US" dirty="0">
                  <a:solidFill>
                    <a:srgbClr val="7030A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分布</a:t>
              </a:r>
              <a:r>
                <a: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】</a:t>
              </a:r>
            </a:p>
            <a:p>
              <a:pPr algn="ctr"/>
              <a:endPara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dirty="0">
                  <a:solidFill>
                    <a:srgbClr val="00B0F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カイ二乗分布</a:t>
              </a: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にしたがう統計量</a:t>
              </a:r>
              <a:b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（互いに独立）の</a:t>
              </a:r>
              <a:b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比に関する確率分布</a:t>
              </a:r>
              <a:endPara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60032" y="2276872"/>
              <a:ext cx="3888432" cy="2016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</a:t>
              </a:r>
              <a:r>
                <a:rPr lang="en-US" altLang="ja-JP" dirty="0">
                  <a:solidFill>
                    <a:schemeClr val="accent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</a:t>
              </a:r>
              <a:r>
                <a:rPr lang="ja-JP" altLang="en-US" dirty="0">
                  <a:solidFill>
                    <a:schemeClr val="accent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分布</a:t>
              </a:r>
              <a: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】</a:t>
              </a:r>
            </a:p>
            <a:p>
              <a:pPr algn="ctr"/>
              <a:endPara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標準</a:t>
              </a:r>
              <a:r>
                <a:rPr lang="ja-JP" altLang="en-US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正規分布</a:t>
              </a: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にしたがう統計量と</a:t>
              </a:r>
              <a:b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dirty="0">
                  <a:solidFill>
                    <a:srgbClr val="00B0F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カイ二乗分布</a:t>
              </a: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にしたがう統計量</a:t>
              </a:r>
              <a:b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（互いに独立）の</a:t>
              </a:r>
              <a:b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比に関する確率分布</a:t>
              </a:r>
              <a:endPara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491880" y="188640"/>
              <a:ext cx="2592288" cy="1224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</a:t>
              </a: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ポアソン分布</a:t>
              </a:r>
              <a: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】</a:t>
              </a:r>
            </a:p>
            <a:p>
              <a:pPr algn="ctr"/>
              <a:endPara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dirty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二項分布</a:t>
              </a: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のひとつ</a:t>
              </a:r>
              <a:br>
                <a: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lang="ja-JP" altLang="en-US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期待値＝分散</a:t>
              </a:r>
              <a:endPara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56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確率分布の関連性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907704" y="2276872"/>
            <a:ext cx="432048" cy="5760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907704" y="4295335"/>
            <a:ext cx="432048" cy="5760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 rot="16200000">
            <a:off x="4247966" y="5193197"/>
            <a:ext cx="432048" cy="79208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 rot="16200000">
            <a:off x="4247963" y="3104965"/>
            <a:ext cx="432048" cy="79208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 rot="13055529">
            <a:off x="4247966" y="4093813"/>
            <a:ext cx="432048" cy="15216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181646" y="836712"/>
                <a:ext cx="3888432" cy="14401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lang="ja-JP" altLang="en-US" dirty="0">
                    <a:solidFill>
                      <a:srgbClr val="00B05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二項分布</a:t>
                </a:r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が大きいときに</a:t>
                </a:r>
                <a:b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正規分布</a:t>
                </a:r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に近似</a:t>
                </a: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6" y="836712"/>
                <a:ext cx="3888432" cy="1440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179512" y="2852936"/>
                <a:ext cx="3888432" cy="14401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kumimoji="1" lang="ja-JP" altLang="en-US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正規分布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𝑍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852936"/>
                <a:ext cx="3888432" cy="1440160"/>
              </a:xfrm>
              <a:prstGeom prst="rect">
                <a:avLst/>
              </a:prstGeom>
              <a:blipFill rotWithShape="1">
                <a:blip r:embed="rId3"/>
                <a:stretch>
                  <a:fillRect t="-3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181646" y="4869160"/>
                <a:ext cx="3888432" cy="14401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kumimoji="1" lang="ja-JP" altLang="en-US" dirty="0">
                    <a:solidFill>
                      <a:srgbClr val="00B0F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カイ二乗分布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𝑈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6" y="4869160"/>
                <a:ext cx="3888432" cy="14401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4860032" y="4725144"/>
                <a:ext cx="3888432" cy="15841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kumimoji="1" lang="en-US" altLang="ja-JP" dirty="0">
                    <a:solidFill>
                      <a:srgbClr val="7030A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F</a:t>
                </a:r>
                <a:r>
                  <a:rPr kumimoji="1" lang="ja-JP" altLang="en-US" dirty="0">
                    <a:solidFill>
                      <a:srgbClr val="7030A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分布</a:t>
                </a:r>
                <a:r>
                  <a:rPr kumimoji="1"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𝐹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3888432" cy="15841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4860032" y="2276872"/>
                <a:ext cx="3888432" cy="2016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【</a:t>
                </a:r>
                <a:r>
                  <a:rPr lang="en-US" altLang="ja-JP" dirty="0">
                    <a:solidFill>
                      <a:schemeClr val="accent6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</a:t>
                </a:r>
                <a:r>
                  <a:rPr lang="ja-JP" altLang="en-US" dirty="0">
                    <a:solidFill>
                      <a:schemeClr val="accent6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分布</a:t>
                </a:r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】</a:t>
                </a: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𝑡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276872"/>
                <a:ext cx="3888432" cy="20162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3491880" y="188640"/>
            <a:ext cx="2592288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ポアソン分布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algn="ctr"/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二項分布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のひとつ</a:t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期待値＝分散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44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母分散の区間推定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2020/01/15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#15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1108</Words>
  <Application>Microsoft Office PowerPoint</Application>
  <PresentationFormat>画面に合わせる (4:3)</PresentationFormat>
  <Paragraphs>229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メイリオ</vt:lpstr>
      <vt:lpstr>Arial</vt:lpstr>
      <vt:lpstr>Calibri</vt:lpstr>
      <vt:lpstr>Cambria Math</vt:lpstr>
      <vt:lpstr>Office ​​テーマ</vt:lpstr>
      <vt:lpstr>統計学B #15</vt:lpstr>
      <vt:lpstr>期末試験について</vt:lpstr>
      <vt:lpstr>前回までの復習を兼ねて…</vt:lpstr>
      <vt:lpstr>前回までの復習を兼ねて…</vt:lpstr>
      <vt:lpstr>前回までの復習を兼ねて…</vt:lpstr>
      <vt:lpstr>母分散の区間推定</vt:lpstr>
      <vt:lpstr>確率分布の関連性</vt:lpstr>
      <vt:lpstr>確率分布の関連性</vt:lpstr>
      <vt:lpstr>母分散の区間推定</vt:lpstr>
      <vt:lpstr>（復習）区間推定の考え方</vt:lpstr>
      <vt:lpstr>母分散の区間推定</vt:lpstr>
      <vt:lpstr>母分散の区間推定</vt:lpstr>
      <vt:lpstr>母分散の区間推定</vt:lpstr>
      <vt:lpstr>母分散の区間推定</vt:lpstr>
      <vt:lpstr>母分散の区間推定</vt:lpstr>
      <vt:lpstr>母分散の区間推定</vt:lpstr>
      <vt:lpstr>母分散の区間推定</vt:lpstr>
      <vt:lpstr>F分布</vt:lpstr>
      <vt:lpstr>F分布</vt:lpstr>
      <vt:lpstr>F分布</vt:lpstr>
      <vt:lpstr>F分布のパーセント点</vt:lpstr>
      <vt:lpstr>第10章のまとめ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356</cp:revision>
  <dcterms:created xsi:type="dcterms:W3CDTF">2019-04-13T07:28:03Z</dcterms:created>
  <dcterms:modified xsi:type="dcterms:W3CDTF">2020-08-26T05:46:44Z</dcterms:modified>
</cp:coreProperties>
</file>