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509" r:id="rId2"/>
    <p:sldId id="592" r:id="rId3"/>
    <p:sldId id="593" r:id="rId4"/>
    <p:sldId id="469" r:id="rId5"/>
    <p:sldId id="577" r:id="rId6"/>
    <p:sldId id="595" r:id="rId7"/>
    <p:sldId id="596" r:id="rId8"/>
    <p:sldId id="598" r:id="rId9"/>
    <p:sldId id="599" r:id="rId10"/>
    <p:sldId id="597" r:id="rId11"/>
    <p:sldId id="609" r:id="rId12"/>
    <p:sldId id="600" r:id="rId13"/>
    <p:sldId id="601" r:id="rId14"/>
    <p:sldId id="608" r:id="rId15"/>
    <p:sldId id="603" r:id="rId16"/>
    <p:sldId id="604" r:id="rId17"/>
    <p:sldId id="605" r:id="rId18"/>
    <p:sldId id="606" r:id="rId19"/>
    <p:sldId id="421" r:id="rId2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74"/>
    <p:restoredTop sz="94767"/>
  </p:normalViewPr>
  <p:slideViewPr>
    <p:cSldViewPr>
      <p:cViewPr varScale="1">
        <p:scale>
          <a:sx n="158" d="100"/>
          <a:sy n="158" d="100"/>
        </p:scale>
        <p:origin x="42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5A64F-7672-4A38-B12D-41B8FA3C90DE}" type="datetimeFigureOut">
              <a:rPr kumimoji="1" lang="ja-JP" altLang="en-US" smtClean="0"/>
              <a:t>2023/12/10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4EE56-D8FA-46A2-BDA0-45859955D8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9029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420888"/>
            <a:ext cx="9144000" cy="201622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0" y="4437112"/>
            <a:ext cx="9144000" cy="9856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2020/01/15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#12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5765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3465515" cy="707679"/>
          </a:xfrm>
        </p:spPr>
        <p:txBody>
          <a:bodyPr anchor="ctr">
            <a:normAutofit/>
          </a:bodyPr>
          <a:lstStyle>
            <a:lvl1pPr algn="ctr">
              <a:defRPr sz="1800" b="1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491880" y="0"/>
            <a:ext cx="5652120" cy="65253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0" y="692696"/>
            <a:ext cx="3465515" cy="58326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2020/01/15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#12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8870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800600"/>
            <a:ext cx="91440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47971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0" y="5367338"/>
            <a:ext cx="9144000" cy="115800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2020/01/15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#12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6183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2020/01/15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#12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13"/>
          </p:nvPr>
        </p:nvSpPr>
        <p:spPr>
          <a:xfrm>
            <a:off x="0" y="692696"/>
            <a:ext cx="9143999" cy="936104"/>
          </a:xfrm>
          <a:ln w="38100">
            <a:solidFill>
              <a:schemeClr val="tx1"/>
            </a:solidFill>
          </a:ln>
        </p:spPr>
        <p:txBody>
          <a:bodyPr anchor="ctr">
            <a:noAutofit/>
          </a:bodyPr>
          <a:lstStyle>
            <a:lvl1pPr algn="l">
              <a:defRPr sz="2000">
                <a:solidFill>
                  <a:schemeClr val="tx1"/>
                </a:solidFill>
              </a:defRPr>
            </a:lvl1pPr>
            <a:lvl2pPr algn="l">
              <a:defRPr sz="1800">
                <a:solidFill>
                  <a:schemeClr val="tx1"/>
                </a:solidFill>
              </a:defRPr>
            </a:lvl2pPr>
            <a:lvl3pPr algn="l">
              <a:defRPr sz="1600">
                <a:solidFill>
                  <a:schemeClr val="tx1"/>
                </a:solidFill>
              </a:defRPr>
            </a:lvl3pPr>
            <a:lvl4pPr algn="l">
              <a:defRPr sz="1400">
                <a:solidFill>
                  <a:schemeClr val="tx1"/>
                </a:solidFill>
              </a:defRPr>
            </a:lvl4pPr>
            <a:lvl5pPr algn="l"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551987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616624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2020/01/15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#12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0099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第x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406901"/>
            <a:ext cx="91440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0" y="2906713"/>
            <a:ext cx="91439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2020/01/15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#12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61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406901"/>
            <a:ext cx="9144000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2020/01/15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#12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5794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（x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0" y="2906713"/>
            <a:ext cx="91439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2020/01/15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#12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821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0" y="1844824"/>
            <a:ext cx="4507200" cy="360040"/>
          </a:xfrm>
          <a:ln>
            <a:solidFill>
              <a:schemeClr val="tx1"/>
            </a:solidFill>
          </a:ln>
        </p:spPr>
        <p:txBody>
          <a:bodyPr anchor="b">
            <a:norm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0" y="2276872"/>
            <a:ext cx="4507732" cy="4239320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36800" y="1844824"/>
            <a:ext cx="4507200" cy="360040"/>
          </a:xfrm>
          <a:ln>
            <a:solidFill>
              <a:schemeClr val="tx1"/>
            </a:solidFill>
          </a:ln>
        </p:spPr>
        <p:txBody>
          <a:bodyPr anchor="b">
            <a:norm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6921" y="2276872"/>
            <a:ext cx="4507200" cy="4239320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2020/01/15</a:t>
            </a:r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#12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1" name="コンテンツ プレースホルダー 7"/>
          <p:cNvSpPr>
            <a:spLocks noGrp="1"/>
          </p:cNvSpPr>
          <p:nvPr>
            <p:ph sz="quarter" idx="13"/>
          </p:nvPr>
        </p:nvSpPr>
        <p:spPr>
          <a:xfrm>
            <a:off x="0" y="692696"/>
            <a:ext cx="9143999" cy="1152128"/>
          </a:xfrm>
          <a:ln w="38100">
            <a:solidFill>
              <a:schemeClr val="tx1"/>
            </a:solidFill>
          </a:ln>
        </p:spPr>
        <p:txBody>
          <a:bodyPr anchor="ctr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  <a:lvl2pPr algn="ctr">
              <a:defRPr sz="1800">
                <a:solidFill>
                  <a:schemeClr val="tx1"/>
                </a:solidFill>
              </a:defRPr>
            </a:lvl2pPr>
            <a:lvl3pPr algn="ctr">
              <a:defRPr sz="1600">
                <a:solidFill>
                  <a:schemeClr val="tx1"/>
                </a:solidFill>
              </a:defRPr>
            </a:lvl3pPr>
            <a:lvl4pPr algn="ctr">
              <a:defRPr sz="1400">
                <a:solidFill>
                  <a:schemeClr val="tx1"/>
                </a:solidFill>
              </a:defRPr>
            </a:lvl4pPr>
            <a:lvl5pPr algn="ctr"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09098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2020/01/15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#12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458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2020/01/15</a:t>
            </a:r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#12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0349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0" y="1844824"/>
            <a:ext cx="9144000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-12460" y="6525344"/>
            <a:ext cx="1632132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en-US" altLang="ja-JP"/>
              <a:t>2020/01/15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799692" y="6525343"/>
            <a:ext cx="5544616" cy="3275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zh-TW" altLang="en-US"/>
              <a:t>統計学 </a:t>
            </a:r>
            <a:r>
              <a:rPr lang="en-US" altLang="zh-TW"/>
              <a:t>#12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341568" y="6138000"/>
            <a:ext cx="802432" cy="72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2400" b="1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83E4BC44-1CD2-4666-A5F4-A286043144FC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23309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8" r:id="rId5"/>
    <p:sldLayoutId id="2147483659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3200" kern="1200">
          <a:solidFill>
            <a:schemeClr val="bg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母分散の区間推定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第</a:t>
            </a:r>
            <a:r>
              <a:rPr lang="en-US" altLang="ja-JP" dirty="0"/>
              <a:t>10</a:t>
            </a:r>
            <a:r>
              <a:rPr kumimoji="1" lang="ja-JP" altLang="en-US" dirty="0"/>
              <a:t>章（</a:t>
            </a:r>
            <a:r>
              <a:rPr kumimoji="1" lang="en-US" altLang="ja-JP" dirty="0"/>
              <a:t>pp. 117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8135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母分散の区間推定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ja-JP" altLang="en-US" dirty="0"/>
                  <a:t>カイ二乗分布は自由度が小さいと</a:t>
                </a:r>
                <a:r>
                  <a:rPr kumimoji="1" lang="ja-JP" altLang="en-US" dirty="0">
                    <a:solidFill>
                      <a:srgbClr val="FF0000"/>
                    </a:solidFill>
                  </a:rPr>
                  <a:t>左右非対称</a:t>
                </a:r>
                <a:endParaRPr kumimoji="1" lang="en-US" altLang="ja-JP" dirty="0">
                  <a:solidFill>
                    <a:srgbClr val="FF0000"/>
                  </a:solidFill>
                </a:endParaRPr>
              </a:p>
              <a:p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0.975</m:t>
                                  </m:r>
                                </m:sub>
                                <m:sup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&lt;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𝑈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&lt;</m:t>
                              </m:r>
                              <m:sSubSup>
                                <m:sSubSup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0.025</m:t>
                                  </m:r>
                                </m:sub>
                                <m:sup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kumimoji="1" lang="en-US" altLang="ja-JP" dirty="0"/>
              </a:p>
              <a:p>
                <a:pPr marL="0" indent="0">
                  <a:buNone/>
                </a:pPr>
                <a:endParaRPr kumimoji="1" lang="en-US" altLang="ja-JP" b="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kumimoji="1"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p>
                                        <m:sSupPr>
                                          <m:ctrlPr>
                                            <a:rPr kumimoji="1" lang="en-US" altLang="ja-JP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kumimoji="1" lang="en-US" altLang="ja-JP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ja-JP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ja-JP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ja-JP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ja-JP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/>
                                                </a:rPr>
                                                <m:t>−</m:t>
                                              </m:r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kumimoji="1" lang="en-US" altLang="ja-JP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kumimoji="1" lang="en-US" altLang="ja-JP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acc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kumimoji="1" lang="en-US" altLang="ja-JP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</m:num>
                                <m:den>
                                  <m:sSubSup>
                                    <m:sSubSupPr>
                                      <m:ctrlPr>
                                        <a:rPr kumimoji="1"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𝜒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0.025</m:t>
                                      </m:r>
                                    </m:sub>
                                    <m:sup>
                                      <m:r>
                                        <a:rPr kumimoji="1"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kumimoji="1"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kumimoji="1"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−1</m:t>
                                      </m:r>
                                    </m:e>
                                  </m:d>
                                </m:den>
                              </m:f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&lt;</m:t>
                              </m:r>
                              <m:sSubSup>
                                <m:sSubSupPr>
                                  <m:ctrlPr>
                                    <a:rPr kumimoji="1"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kumimoji="1"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&lt;</m:t>
                              </m:r>
                              <m:f>
                                <m:fPr>
                                  <m:ctrlPr>
                                    <a:rPr kumimoji="1"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kumimoji="1"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nary>
                                        <m:naryPr>
                                          <m:chr m:val="∑"/>
                                          <m:subHide m:val="on"/>
                                          <m:supHide m:val="on"/>
                                          <m:ctrlPr>
                                            <a:rPr kumimoji="1" lang="en-US" altLang="ja-JP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/>
                                        <m:sup/>
                                        <m:e>
                                          <m:d>
                                            <m:dPr>
                                              <m:ctrlPr>
                                                <a:rPr kumimoji="1" lang="en-US" altLang="ja-JP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ja-JP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ja-JP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ja-JP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ja-JP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/>
                                                </a:rPr>
                                                <m:t>−</m:t>
                                              </m:r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kumimoji="1" lang="en-US" altLang="ja-JP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kumimoji="1" lang="en-US" altLang="ja-JP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acc>
                                            </m:e>
                                          </m:d>
                                        </m:e>
                                      </m:nary>
                                    </m:e>
                                    <m:sup>
                                      <m:r>
                                        <a:rPr kumimoji="1"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bSup>
                                    <m:sSubSupPr>
                                      <m:ctrlPr>
                                        <a:rPr kumimoji="1"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𝜒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0.975</m:t>
                                      </m:r>
                                    </m:sub>
                                    <m:sup>
                                      <m:r>
                                        <a:rPr kumimoji="1"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kumimoji="1"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kumimoji="1"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−1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func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=0.95</m:t>
                      </m:r>
                    </m:oMath>
                  </m:oMathPara>
                </a14:m>
                <a:endParaRPr kumimoji="1" lang="en-US" altLang="ja-JP" dirty="0"/>
              </a:p>
              <a:p>
                <a:pPr marL="0" indent="0" algn="r">
                  <a:buNone/>
                </a:pPr>
                <a:endParaRPr lang="en-US" altLang="ja-JP" sz="2000" dirty="0"/>
              </a:p>
              <a:p>
                <a:pPr marL="0" indent="0" algn="r">
                  <a:buNone/>
                </a:pPr>
                <a:r>
                  <a:rPr lang="en-US" altLang="ja-JP" sz="2000" dirty="0"/>
                  <a:t>※</a:t>
                </a:r>
                <a:r>
                  <a:rPr lang="ja-JP" altLang="en-US" sz="2000" dirty="0"/>
                  <a:t>式の変形については教科書</a:t>
                </a:r>
                <a:r>
                  <a:rPr lang="en-US" altLang="ja-JP" sz="2000" dirty="0"/>
                  <a:t>pp.119</a:t>
                </a:r>
                <a:r>
                  <a:rPr lang="ja-JP" altLang="en-US" sz="2000" dirty="0"/>
                  <a:t>を参照</a:t>
                </a:r>
                <a:endParaRPr kumimoji="1" lang="en-US" altLang="ja-JP" sz="20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33" t="-1737" r="-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7" name="角丸四角形吹き出し 6"/>
          <p:cNvSpPr/>
          <p:nvPr/>
        </p:nvSpPr>
        <p:spPr>
          <a:xfrm>
            <a:off x="467544" y="5013175"/>
            <a:ext cx="2304256" cy="936104"/>
          </a:xfrm>
          <a:prstGeom prst="wedgeRoundRectCallout">
            <a:avLst>
              <a:gd name="adj1" fmla="val 56214"/>
              <a:gd name="adj2" fmla="val -74255"/>
              <a:gd name="adj3" fmla="val 1666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母分散の</a:t>
            </a:r>
            <a:br>
              <a:rPr kumimoji="1" lang="en-US" altLang="ja-JP" sz="2400" dirty="0"/>
            </a:br>
            <a:r>
              <a:rPr kumimoji="1" lang="en-US" altLang="ja-JP" sz="2400" dirty="0"/>
              <a:t>95%</a:t>
            </a:r>
            <a:r>
              <a:rPr kumimoji="1" lang="ja-JP" altLang="en-US" sz="2400" dirty="0"/>
              <a:t>信頼区間</a:t>
            </a:r>
          </a:p>
        </p:txBody>
      </p:sp>
    </p:spTree>
    <p:extLst>
      <p:ext uri="{BB962C8B-B14F-4D97-AF65-F5344CB8AC3E}">
        <p14:creationId xmlns:p14="http://schemas.microsoft.com/office/powerpoint/2010/main" val="1445615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母分散の区間推定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ja-JP" altLang="en-US" dirty="0"/>
                  <a:t>カイ二乗分布は自由度が小さいと</a:t>
                </a:r>
                <a:r>
                  <a:rPr kumimoji="1" lang="ja-JP" altLang="en-US" dirty="0">
                    <a:solidFill>
                      <a:srgbClr val="FF0000"/>
                    </a:solidFill>
                  </a:rPr>
                  <a:t>左右非対称</a:t>
                </a:r>
                <a:endParaRPr kumimoji="1" lang="en-US" altLang="ja-JP" dirty="0">
                  <a:solidFill>
                    <a:srgbClr val="FF0000"/>
                  </a:solidFill>
                </a:endParaRPr>
              </a:p>
              <a:p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0.975</m:t>
                                  </m:r>
                                </m:sub>
                                <m:sup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&lt;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𝑈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&lt;</m:t>
                              </m:r>
                              <m:sSubSup>
                                <m:sSubSup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0.025</m:t>
                                  </m:r>
                                </m:sub>
                                <m:sup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kumimoji="1" lang="en-US" altLang="ja-JP" dirty="0"/>
              </a:p>
              <a:p>
                <a:pPr marL="0" indent="0">
                  <a:buNone/>
                </a:pPr>
                <a:endParaRPr kumimoji="1" lang="en-US" altLang="ja-JP" b="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kumimoji="1"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p>
                                        <m:sSupPr>
                                          <m:ctrlPr>
                                            <a:rPr kumimoji="1" lang="en-US" altLang="ja-JP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kumimoji="1" lang="en-US" altLang="ja-JP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ja-JP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ja-JP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ja-JP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ja-JP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/>
                                                </a:rPr>
                                                <m:t>−</m:t>
                                              </m:r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kumimoji="1" lang="en-US" altLang="ja-JP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kumimoji="1" lang="en-US" altLang="ja-JP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acc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kumimoji="1" lang="en-US" altLang="ja-JP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</m:num>
                                <m:den>
                                  <m:sSubSup>
                                    <m:sSubSupPr>
                                      <m:ctrlPr>
                                        <a:rPr kumimoji="1"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𝜒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0.025</m:t>
                                      </m:r>
                                    </m:sub>
                                    <m:sup>
                                      <m:r>
                                        <a:rPr kumimoji="1"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kumimoji="1"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kumimoji="1"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−1</m:t>
                                      </m:r>
                                    </m:e>
                                  </m:d>
                                </m:den>
                              </m:f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&lt;</m:t>
                              </m:r>
                              <m:sSubSup>
                                <m:sSubSupPr>
                                  <m:ctrlPr>
                                    <a:rPr kumimoji="1"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kumimoji="1"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&lt;</m:t>
                              </m:r>
                              <m:f>
                                <m:fPr>
                                  <m:ctrlPr>
                                    <a:rPr kumimoji="1"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kumimoji="1"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nary>
                                        <m:naryPr>
                                          <m:chr m:val="∑"/>
                                          <m:subHide m:val="on"/>
                                          <m:supHide m:val="on"/>
                                          <m:ctrlPr>
                                            <a:rPr kumimoji="1" lang="en-US" altLang="ja-JP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/>
                                        <m:sup/>
                                        <m:e>
                                          <m:d>
                                            <m:dPr>
                                              <m:ctrlPr>
                                                <a:rPr kumimoji="1" lang="en-US" altLang="ja-JP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ja-JP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ja-JP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ja-JP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ja-JP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/>
                                                </a:rPr>
                                                <m:t>−</m:t>
                                              </m:r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kumimoji="1" lang="en-US" altLang="ja-JP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kumimoji="1" lang="en-US" altLang="ja-JP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acc>
                                            </m:e>
                                          </m:d>
                                        </m:e>
                                      </m:nary>
                                    </m:e>
                                    <m:sup>
                                      <m:r>
                                        <a:rPr kumimoji="1"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bSup>
                                    <m:sSubSupPr>
                                      <m:ctrlPr>
                                        <a:rPr kumimoji="1"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𝜒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0.975</m:t>
                                      </m:r>
                                    </m:sub>
                                    <m:sup>
                                      <m:r>
                                        <a:rPr kumimoji="1"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kumimoji="1"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kumimoji="1"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−1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func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=0.95</m:t>
                      </m:r>
                    </m:oMath>
                  </m:oMathPara>
                </a14:m>
                <a:endParaRPr kumimoji="1" lang="en-US" altLang="ja-JP" dirty="0"/>
              </a:p>
              <a:p>
                <a:pPr marL="0" indent="0" algn="r">
                  <a:buNone/>
                </a:pPr>
                <a:endParaRPr lang="en-US" altLang="ja-JP" sz="2000" dirty="0"/>
              </a:p>
              <a:p>
                <a:pPr marL="0" indent="0" algn="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kumimoji="1"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ja-JP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ja-JP" alt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偏差</m:t>
                                  </m:r>
                                  <m:r>
                                    <a:rPr lang="ja-JP" altLang="en-US" sz="2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平方和</m:t>
                                  </m:r>
                                </m:num>
                                <m:den>
                                  <m:r>
                                    <a:rPr lang="ja-JP" alt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カイ二乗</m:t>
                                  </m:r>
                                  <m:r>
                                    <a:rPr lang="ja-JP" altLang="en-US" sz="2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統計量</m:t>
                                  </m:r>
                                  <m:r>
                                    <a:rPr lang="en-US" altLang="ja-JP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0.025</m:t>
                                  </m:r>
                                </m:den>
                              </m:f>
                              <m:r>
                                <a:rPr kumimoji="1" lang="en-US" altLang="ja-JP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&lt;</m:t>
                              </m:r>
                              <m:sSubSup>
                                <m:sSubSupPr>
                                  <m:ctrlPr>
                                    <a:rPr kumimoji="1" lang="en-US" altLang="ja-JP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24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kumimoji="1" lang="en-US" altLang="ja-JP" sz="24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kumimoji="1" lang="en-US" altLang="ja-JP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&lt;</m:t>
                              </m:r>
                              <m:f>
                                <m:fPr>
                                  <m:ctrlPr>
                                    <a:rPr kumimoji="1" lang="en-US" altLang="ja-JP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ja-JP" alt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偏差平方和</m:t>
                                  </m:r>
                                </m:num>
                                <m:den>
                                  <m:r>
                                    <a:rPr lang="ja-JP" alt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カイ二乗</m:t>
                                  </m:r>
                                  <m:r>
                                    <a:rPr lang="ja-JP" altLang="en-US" sz="2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統計量</m:t>
                                  </m:r>
                                  <m:r>
                                    <a:rPr lang="en-US" altLang="ja-JP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0.975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kumimoji="1"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=0.95</m:t>
                      </m:r>
                    </m:oMath>
                  </m:oMathPara>
                </a14:m>
                <a:endParaRPr kumimoji="1" lang="en-US" altLang="ja-JP" sz="2400" dirty="0"/>
              </a:p>
              <a:p>
                <a:pPr marL="0" indent="0" algn="r">
                  <a:buNone/>
                </a:pPr>
                <a:endParaRPr lang="en-US" altLang="ja-JP" sz="20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33" t="-173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7058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母分散の区間推定</a:t>
            </a:r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3"/>
          </p:nvPr>
        </p:nvSpPr>
        <p:spPr>
          <a:xfrm>
            <a:off x="0" y="692696"/>
            <a:ext cx="9143999" cy="839874"/>
          </a:xfrm>
        </p:spPr>
        <p:txBody>
          <a:bodyPr/>
          <a:lstStyle/>
          <a:p>
            <a:pPr marL="0" indent="0" algn="ctr">
              <a:buNone/>
            </a:pPr>
            <a:r>
              <a:rPr kumimoji="1" lang="ja-JP" altLang="en-US" dirty="0"/>
              <a:t>カイ二乗分布表をつかう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92" y="2420888"/>
            <a:ext cx="7873386" cy="3417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右矢印 7"/>
          <p:cNvSpPr/>
          <p:nvPr/>
        </p:nvSpPr>
        <p:spPr>
          <a:xfrm>
            <a:off x="1331640" y="1616689"/>
            <a:ext cx="6768752" cy="72008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確率</a:t>
            </a:r>
          </a:p>
        </p:txBody>
      </p:sp>
      <p:sp>
        <p:nvSpPr>
          <p:cNvPr id="10" name="右矢印 9"/>
          <p:cNvSpPr/>
          <p:nvPr/>
        </p:nvSpPr>
        <p:spPr>
          <a:xfrm rot="5400000">
            <a:off x="-1147656" y="3701883"/>
            <a:ext cx="3384376" cy="720080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ja-JP" altLang="en-US" dirty="0"/>
              <a:t>自由度</a:t>
            </a:r>
          </a:p>
        </p:txBody>
      </p:sp>
    </p:spTree>
    <p:extLst>
      <p:ext uri="{BB962C8B-B14F-4D97-AF65-F5344CB8AC3E}">
        <p14:creationId xmlns:p14="http://schemas.microsoft.com/office/powerpoint/2010/main" val="3766406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母分散の区間推定</a:t>
            </a:r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3"/>
          </p:nvPr>
        </p:nvSpPr>
        <p:spPr>
          <a:xfrm>
            <a:off x="0" y="692696"/>
            <a:ext cx="9143999" cy="839874"/>
          </a:xfrm>
        </p:spPr>
        <p:txBody>
          <a:bodyPr/>
          <a:lstStyle/>
          <a:p>
            <a:pPr marL="0" indent="0" algn="ctr">
              <a:buNone/>
            </a:pPr>
            <a:r>
              <a:rPr kumimoji="1" lang="ja-JP" altLang="en-US" dirty="0"/>
              <a:t>カイ二乗分布表をつかう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92" y="2420888"/>
            <a:ext cx="7873386" cy="3417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右矢印 7"/>
          <p:cNvSpPr/>
          <p:nvPr/>
        </p:nvSpPr>
        <p:spPr>
          <a:xfrm>
            <a:off x="1331640" y="1616689"/>
            <a:ext cx="6768752" cy="72008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確率</a:t>
            </a:r>
          </a:p>
        </p:txBody>
      </p:sp>
      <p:sp>
        <p:nvSpPr>
          <p:cNvPr id="10" name="右矢印 9"/>
          <p:cNvSpPr/>
          <p:nvPr/>
        </p:nvSpPr>
        <p:spPr>
          <a:xfrm rot="5400000">
            <a:off x="-1147656" y="3701883"/>
            <a:ext cx="3384376" cy="720080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ja-JP" altLang="en-US" dirty="0"/>
              <a:t>自由度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1043608" y="2708920"/>
            <a:ext cx="504056" cy="324036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1295636" y="2513751"/>
            <a:ext cx="7696472" cy="3391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0654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5E535C-A201-0A6B-5192-0A3FB848C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（</a:t>
            </a:r>
            <a:r>
              <a:rPr kumimoji="1" lang="en-US" altLang="ja-JP" dirty="0"/>
              <a:t>pp.123</a:t>
            </a:r>
            <a:r>
              <a:rPr kumimoji="1" lang="ja-JP" altLang="en-US" dirty="0"/>
              <a:t>）　問題</a:t>
            </a:r>
            <a:r>
              <a:rPr kumimoji="1" lang="en-US" altLang="ja-JP" dirty="0"/>
              <a:t>10-2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 6">
                <a:extLst>
                  <a:ext uri="{FF2B5EF4-FFF2-40B4-BE49-F238E27FC236}">
                    <a16:creationId xmlns:a16="http://schemas.microsoft.com/office/drawing/2014/main" id="{CD60627F-03A5-518F-47AD-7A136C4273F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42032121"/>
                  </p:ext>
                </p:extLst>
              </p:nvPr>
            </p:nvGraphicFramePr>
            <p:xfrm>
              <a:off x="755576" y="1844675"/>
              <a:ext cx="7632848" cy="3665855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1908212">
                      <a:extLst>
                        <a:ext uri="{9D8B030D-6E8A-4147-A177-3AD203B41FA5}">
                          <a16:colId xmlns:a16="http://schemas.microsoft.com/office/drawing/2014/main" val="2945110620"/>
                        </a:ext>
                      </a:extLst>
                    </a:gridCol>
                    <a:gridCol w="1908212">
                      <a:extLst>
                        <a:ext uri="{9D8B030D-6E8A-4147-A177-3AD203B41FA5}">
                          <a16:colId xmlns:a16="http://schemas.microsoft.com/office/drawing/2014/main" val="2484845167"/>
                        </a:ext>
                      </a:extLst>
                    </a:gridCol>
                    <a:gridCol w="1908212">
                      <a:extLst>
                        <a:ext uri="{9D8B030D-6E8A-4147-A177-3AD203B41FA5}">
                          <a16:colId xmlns:a16="http://schemas.microsoft.com/office/drawing/2014/main" val="1956698483"/>
                        </a:ext>
                      </a:extLst>
                    </a:gridCol>
                    <a:gridCol w="1908212">
                      <a:extLst>
                        <a:ext uri="{9D8B030D-6E8A-4147-A177-3AD203B41FA5}">
                          <a16:colId xmlns:a16="http://schemas.microsoft.com/office/drawing/2014/main" val="246931736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b="1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1" baseline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2400" b="1" baseline="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 baseline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2400" b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kumimoji="1" lang="en-US" altLang="ja-JP" sz="2400" b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kumimoji="1" lang="en-US" altLang="ja-JP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ja-JP" sz="2400" b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1" lang="en-US" altLang="ja-JP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kumimoji="1" lang="en-US" altLang="ja-JP" sz="2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ja-JP" sz="24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ja-JP" sz="2400" b="1" smtClean="0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ja-JP" sz="2400" b="1" smtClean="0"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  <m:r>
                                          <a:rPr kumimoji="1" lang="en-US" altLang="ja-JP" sz="2400" b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kumimoji="1" lang="en-US" altLang="ja-JP" sz="24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kumimoji="1" lang="en-US" altLang="ja-JP" sz="2400" b="1" smtClean="0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kumimoji="1" lang="en-US" altLang="ja-JP" sz="2400" b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21202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1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5.6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61565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2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5.2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89575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3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3.2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22532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4.6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61289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5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8.4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182155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合計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276318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平均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73029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 6">
                <a:extLst>
                  <a:ext uri="{FF2B5EF4-FFF2-40B4-BE49-F238E27FC236}">
                    <a16:creationId xmlns:a16="http://schemas.microsoft.com/office/drawing/2014/main" id="{CD60627F-03A5-518F-47AD-7A136C4273F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42032121"/>
                  </p:ext>
                </p:extLst>
              </p:nvPr>
            </p:nvGraphicFramePr>
            <p:xfrm>
              <a:off x="755576" y="1844675"/>
              <a:ext cx="7632848" cy="3665855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1908212">
                      <a:extLst>
                        <a:ext uri="{9D8B030D-6E8A-4147-A177-3AD203B41FA5}">
                          <a16:colId xmlns:a16="http://schemas.microsoft.com/office/drawing/2014/main" val="2945110620"/>
                        </a:ext>
                      </a:extLst>
                    </a:gridCol>
                    <a:gridCol w="1908212">
                      <a:extLst>
                        <a:ext uri="{9D8B030D-6E8A-4147-A177-3AD203B41FA5}">
                          <a16:colId xmlns:a16="http://schemas.microsoft.com/office/drawing/2014/main" val="2484845167"/>
                        </a:ext>
                      </a:extLst>
                    </a:gridCol>
                    <a:gridCol w="1908212">
                      <a:extLst>
                        <a:ext uri="{9D8B030D-6E8A-4147-A177-3AD203B41FA5}">
                          <a16:colId xmlns:a16="http://schemas.microsoft.com/office/drawing/2014/main" val="1956698483"/>
                        </a:ext>
                      </a:extLst>
                    </a:gridCol>
                    <a:gridCol w="1908212">
                      <a:extLst>
                        <a:ext uri="{9D8B030D-6E8A-4147-A177-3AD203B41FA5}">
                          <a16:colId xmlns:a16="http://schemas.microsoft.com/office/drawing/2014/main" val="2469317369"/>
                        </a:ext>
                      </a:extLst>
                    </a:gridCol>
                  </a:tblGrid>
                  <a:tr h="46545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318" t="-1316" r="-300318" b="-717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00639" t="-1316" r="-201278" b="-717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316" r="-100637" b="-717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300958" t="-1316" r="-958" b="-7171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21202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1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5.6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61565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2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5.2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895750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3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3.2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225322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4.6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612897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5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8.4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1821552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合計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2763182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平均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730299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78CCF85-D013-F113-9879-51FEF71EB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07BC9292-19A5-D830-83B1-A8EAFB5E9A2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ja-JP" altLang="en-US" dirty="0"/>
              <a:t>業種「機械」に分類される企業のうち，</a:t>
            </a:r>
            <a:r>
              <a:rPr kumimoji="1" lang="en-US" altLang="ja-JP" dirty="0"/>
              <a:t>5</a:t>
            </a:r>
            <a:r>
              <a:rPr kumimoji="1" lang="ja-JP" altLang="en-US" dirty="0"/>
              <a:t>社を無作為抽出して</a:t>
            </a:r>
            <a:r>
              <a:rPr kumimoji="1" lang="en-US" altLang="ja-JP" dirty="0"/>
              <a:t>ROA</a:t>
            </a:r>
            <a:r>
              <a:rPr kumimoji="1" lang="ja-JP" altLang="en-US" dirty="0"/>
              <a:t>を調べた</a:t>
            </a:r>
            <a:endParaRPr kumimoji="1" lang="en-US" altLang="ja-JP" dirty="0"/>
          </a:p>
          <a:p>
            <a:r>
              <a:rPr lang="ja-JP" altLang="en-US" dirty="0"/>
              <a:t>母分散の</a:t>
            </a:r>
            <a:r>
              <a:rPr lang="en-US" altLang="ja-JP" dirty="0"/>
              <a:t>95%</a:t>
            </a:r>
            <a:r>
              <a:rPr lang="ja-JP" altLang="en-US" dirty="0"/>
              <a:t>信頼区間を求めよ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A869888D-97CD-2768-55AC-0D0F345C1487}"/>
                  </a:ext>
                </a:extLst>
              </p:cNvPr>
              <p:cNvSpPr/>
              <p:nvPr/>
            </p:nvSpPr>
            <p:spPr>
              <a:xfrm>
                <a:off x="2987824" y="5230952"/>
                <a:ext cx="5976664" cy="136815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ja-JP" altLang="en-US" dirty="0"/>
                  <a:t>母分散の区間推定に必要なもの</a:t>
                </a:r>
                <a:endParaRPr lang="en-US" altLang="ja-JP" dirty="0"/>
              </a:p>
              <a:p>
                <a:r>
                  <a:rPr kumimoji="1" lang="ja-JP" altLang="en-US" dirty="0"/>
                  <a:t>①自由度：　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kumimoji="1" lang="en-US" altLang="ja-JP" dirty="0"/>
              </a:p>
              <a:p>
                <a:r>
                  <a:rPr lang="ja-JP" altLang="en-US" dirty="0"/>
                  <a:t>②カイ二乗統計量：　統計表から読む</a:t>
                </a:r>
                <a:endParaRPr lang="en-US" altLang="ja-JP" dirty="0"/>
              </a:p>
              <a:p>
                <a:r>
                  <a:rPr kumimoji="1" lang="ja-JP" altLang="en-US" dirty="0"/>
                  <a:t>③偏差平方和：　表を書いて計算（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ja-JP" altLang="en-US" dirty="0"/>
                  <a:t>を合計したもの）</a:t>
                </a:r>
              </a:p>
            </p:txBody>
          </p:sp>
        </mc:Choice>
        <mc:Fallback xmlns="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A869888D-97CD-2768-55AC-0D0F345C14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230952"/>
                <a:ext cx="5976664" cy="1368152"/>
              </a:xfrm>
              <a:prstGeom prst="rect">
                <a:avLst/>
              </a:prstGeom>
              <a:blipFill>
                <a:blip r:embed="rId3"/>
                <a:stretch>
                  <a:fillRect l="-609" r="-10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5157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</a:t>
            </a:r>
            <a:r>
              <a:rPr kumimoji="1" lang="ja-JP" altLang="en-US" dirty="0"/>
              <a:t>分布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2579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</a:t>
            </a:r>
            <a:r>
              <a:rPr kumimoji="1" lang="ja-JP" altLang="en-US" dirty="0"/>
              <a:t>分布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ja-JP" dirty="0"/>
                  <a:t>F</a:t>
                </a:r>
                <a:r>
                  <a:rPr kumimoji="1" lang="ja-JP" altLang="en-US" dirty="0"/>
                  <a:t>分布</a:t>
                </a:r>
                <a:endParaRPr kumimoji="1" lang="en-US" altLang="ja-JP" dirty="0"/>
              </a:p>
              <a:p>
                <a:pPr lvl="1"/>
                <a:r>
                  <a:rPr kumimoji="1" lang="ja-JP" altLang="en-US" dirty="0"/>
                  <a:t>カイ二乗分布にしたがう互いに独立な確率変数の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比に関する確率分布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左右非対称</a:t>
                </a:r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/>
                        </a:rPr>
                        <m:t>𝐹</m:t>
                      </m:r>
                      <m:r>
                        <a:rPr lang="en-US" altLang="ja-JP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𝜈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𝜈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  <m:r>
                        <a:rPr lang="en-US" altLang="ja-JP" b="0" i="1" smtClean="0">
                          <a:latin typeface="Cambria Math"/>
                        </a:rPr>
                        <m:t>~</m:t>
                      </m:r>
                      <m:r>
                        <a:rPr lang="en-US" altLang="ja-JP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ja-JP" dirty="0"/>
              </a:p>
              <a:p>
                <a:pPr lvl="1"/>
                <a:r>
                  <a:rPr kumimoji="1" lang="ja-JP" altLang="en-US" dirty="0"/>
                  <a:t>自由度が</a:t>
                </a:r>
                <a:r>
                  <a:rPr kumimoji="1" lang="en-US" altLang="ja-JP" dirty="0"/>
                  <a:t>2</a:t>
                </a:r>
                <a:r>
                  <a:rPr kumimoji="1" lang="ja-JP" altLang="en-US" dirty="0"/>
                  <a:t>つ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分子の自由度が</a:t>
                </a:r>
                <a:r>
                  <a:rPr lang="en-US" altLang="ja-JP" dirty="0"/>
                  <a:t>1</a:t>
                </a:r>
                <a:r>
                  <a:rPr lang="ja-JP" altLang="en-US" dirty="0"/>
                  <a:t>つめ（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𝜈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dirty="0"/>
                  <a:t>）</a:t>
                </a:r>
                <a:br>
                  <a:rPr lang="en-US" altLang="ja-JP" dirty="0"/>
                </a:br>
                <a:r>
                  <a:rPr lang="ja-JP" altLang="en-US" dirty="0"/>
                  <a:t>分母の自由度が</a:t>
                </a:r>
                <a:r>
                  <a:rPr lang="en-US" altLang="ja-JP" dirty="0"/>
                  <a:t>2</a:t>
                </a:r>
                <a:r>
                  <a:rPr lang="ja-JP" altLang="en-US" dirty="0"/>
                  <a:t>つめ（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𝜈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ja-JP" altLang="en-US" dirty="0"/>
                  <a:t>）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67" t="-16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4725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</a:t>
            </a:r>
            <a:r>
              <a:rPr kumimoji="1" lang="ja-JP" altLang="en-US" dirty="0"/>
              <a:t>分布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ja-JP" dirty="0"/>
                  <a:t>F</a:t>
                </a:r>
                <a:r>
                  <a:rPr kumimoji="1" lang="ja-JP" altLang="en-US" dirty="0"/>
                  <a:t>分布</a:t>
                </a:r>
                <a:endParaRPr kumimoji="1" lang="en-US" altLang="ja-JP" dirty="0"/>
              </a:p>
              <a:p>
                <a:pPr lvl="1"/>
                <a:r>
                  <a:rPr kumimoji="1" lang="ja-JP" altLang="en-US" dirty="0"/>
                  <a:t>カイ二乗分布にしたがう互いに独立な確率変数の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比に関する確率分布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左右非対称</a:t>
                </a:r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𝐹</m:t>
                      </m:r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Sup>
                                <m:sSubSupPr>
                                  <m:ctrlPr>
                                    <a:rPr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acc>
                        </m:num>
                        <m:den>
                          <m:acc>
                            <m:accPr>
                              <m:chr m:val="̂"/>
                              <m:ctrlP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Sup>
                                <m:sSubSupPr>
                                  <m:ctrlPr>
                                    <a:rPr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acc>
                        </m:den>
                      </m:f>
                      <m:f>
                        <m:fPr>
                          <m:ctrlP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~</m:t>
                      </m:r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−1, 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altLang="ja-JP" dirty="0">
                  <a:solidFill>
                    <a:srgbClr val="FF0000"/>
                  </a:solidFill>
                </a:endParaRPr>
              </a:p>
              <a:p>
                <a:pPr marL="457200" lvl="1" indent="0" algn="r">
                  <a:buNone/>
                </a:pPr>
                <a:endParaRPr kumimoji="1" lang="en-US" altLang="ja-JP" sz="2000" dirty="0"/>
              </a:p>
              <a:p>
                <a:pPr marL="457200" lvl="1" indent="0" algn="r">
                  <a:buNone/>
                </a:pPr>
                <a:r>
                  <a:rPr kumimoji="1" lang="en-US" altLang="ja-JP" sz="2000" dirty="0"/>
                  <a:t>※</a:t>
                </a:r>
                <a:r>
                  <a:rPr kumimoji="1" lang="ja-JP" altLang="en-US" sz="2000" dirty="0"/>
                  <a:t>式の展開については教科書</a:t>
                </a:r>
                <a:r>
                  <a:rPr kumimoji="1" lang="en-US" altLang="ja-JP" sz="2000" dirty="0"/>
                  <a:t>pp.125</a:t>
                </a:r>
                <a:r>
                  <a:rPr kumimoji="1" lang="ja-JP" altLang="en-US" sz="2000" dirty="0"/>
                  <a:t>参照</a:t>
                </a:r>
                <a:endParaRPr kumimoji="1" lang="en-US" altLang="ja-JP" sz="2000" dirty="0"/>
              </a:p>
              <a:p>
                <a:pPr lvl="1"/>
                <a:r>
                  <a:rPr kumimoji="1" lang="ja-JP" altLang="en-US" dirty="0"/>
                  <a:t>自由度が</a:t>
                </a:r>
                <a:r>
                  <a:rPr kumimoji="1" lang="en-US" altLang="ja-JP" dirty="0"/>
                  <a:t>2</a:t>
                </a:r>
                <a:r>
                  <a:rPr kumimoji="1" lang="ja-JP" altLang="en-US" dirty="0"/>
                  <a:t>つ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分子の自由度が</a:t>
                </a:r>
                <a:r>
                  <a:rPr lang="en-US" altLang="ja-JP" dirty="0"/>
                  <a:t>1</a:t>
                </a:r>
                <a:r>
                  <a:rPr lang="ja-JP" altLang="en-US" dirty="0"/>
                  <a:t>つめ（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𝜈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dirty="0"/>
                  <a:t>）</a:t>
                </a:r>
                <a:br>
                  <a:rPr lang="en-US" altLang="ja-JP" dirty="0"/>
                </a:br>
                <a:r>
                  <a:rPr lang="ja-JP" altLang="en-US" dirty="0"/>
                  <a:t>分母の自由度が</a:t>
                </a:r>
                <a:r>
                  <a:rPr lang="en-US" altLang="ja-JP" dirty="0"/>
                  <a:t>2</a:t>
                </a:r>
                <a:r>
                  <a:rPr lang="ja-JP" altLang="en-US" dirty="0"/>
                  <a:t>つめ（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𝜈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ja-JP" altLang="en-US" dirty="0"/>
                  <a:t>）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67" t="-1629" r="-667" b="-6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5700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</a:t>
            </a:r>
            <a:r>
              <a:rPr kumimoji="1" lang="ja-JP" altLang="en-US" dirty="0"/>
              <a:t>分布のパーセント点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kumimoji="1" lang="en-US" altLang="ja-JP" dirty="0"/>
              <a:t>F</a:t>
            </a:r>
            <a:r>
              <a:rPr kumimoji="1" lang="ja-JP" altLang="en-US" dirty="0"/>
              <a:t>分布表をつかう</a:t>
            </a:r>
          </a:p>
        </p:txBody>
      </p:sp>
      <p:sp>
        <p:nvSpPr>
          <p:cNvPr id="8" name="右矢印 7"/>
          <p:cNvSpPr/>
          <p:nvPr/>
        </p:nvSpPr>
        <p:spPr>
          <a:xfrm>
            <a:off x="1331640" y="1616689"/>
            <a:ext cx="6768752" cy="72008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自由度１つめ</a:t>
            </a:r>
          </a:p>
        </p:txBody>
      </p:sp>
      <p:sp>
        <p:nvSpPr>
          <p:cNvPr id="10" name="右矢印 9"/>
          <p:cNvSpPr/>
          <p:nvPr/>
        </p:nvSpPr>
        <p:spPr>
          <a:xfrm rot="5400000">
            <a:off x="-1147656" y="3701883"/>
            <a:ext cx="3384376" cy="720080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ja-JP" altLang="en-US" dirty="0"/>
              <a:t>自由度２つめ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60" y="2371227"/>
            <a:ext cx="7863023" cy="3074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3475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第</a:t>
            </a:r>
            <a:r>
              <a:rPr kumimoji="1" lang="en-US" altLang="ja-JP" dirty="0"/>
              <a:t>10</a:t>
            </a:r>
            <a:r>
              <a:rPr kumimoji="1" lang="ja-JP" altLang="en-US" dirty="0"/>
              <a:t>章のまとめ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5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79512" y="764704"/>
                <a:ext cx="8784977" cy="5616624"/>
              </a:xfrm>
            </p:spPr>
            <p:txBody>
              <a:bodyPr/>
              <a:lstStyle/>
              <a:p>
                <a:pPr algn="l"/>
                <a:r>
                  <a:rPr lang="ja-JP" altLang="en-US" sz="2800" dirty="0"/>
                  <a:t>母分散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2800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/>
                          </a:rPr>
                          <m:t>𝑥</m:t>
                        </m:r>
                      </m:sub>
                      <m:sup>
                        <m:r>
                          <a:rPr lang="en-US" altLang="ja-JP" sz="2800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ja-JP" altLang="en-US" sz="2800" dirty="0"/>
                  <a:t>の区間推定</a:t>
                </a:r>
                <a:endParaRPr lang="en-US" altLang="ja-JP" sz="2800" dirty="0"/>
              </a:p>
              <a:p>
                <a:pPr lvl="2"/>
                <a:r>
                  <a:rPr lang="ja-JP" altLang="en-US" sz="2400" dirty="0"/>
                  <a:t>母分散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2400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/>
                          </a:rPr>
                          <m:t>𝑥</m:t>
                        </m:r>
                      </m:sub>
                      <m:sup>
                        <m:r>
                          <a:rPr lang="en-US" altLang="ja-JP" sz="2400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ja-JP" altLang="en-US" sz="2400" dirty="0"/>
                  <a:t>を含む</a:t>
                </a:r>
                <a:br>
                  <a:rPr lang="en-US" altLang="ja-JP" sz="2400" dirty="0"/>
                </a:br>
                <a:r>
                  <a:rPr lang="ja-JP" altLang="en-US" sz="2400" dirty="0"/>
                  <a:t>カイ二乗分布にしたがう統計量に基づいて行う</a:t>
                </a:r>
                <a:endParaRPr lang="en-US" altLang="ja-JP" sz="2400" dirty="0"/>
              </a:p>
              <a:p>
                <a:r>
                  <a:rPr lang="ja-JP" altLang="en-US" sz="2800" dirty="0"/>
                  <a:t>母分散の</a:t>
                </a:r>
                <a:r>
                  <a:rPr lang="en-US" altLang="ja-JP" sz="2800" dirty="0"/>
                  <a:t>95%</a:t>
                </a:r>
                <a:r>
                  <a:rPr lang="ja-JP" altLang="en-US" sz="2800" dirty="0"/>
                  <a:t>信頼区間</a:t>
                </a:r>
                <a:endParaRPr lang="en-US" altLang="ja-JP" sz="28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d>
                                        <m:d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000" i="1"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2000" i="1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ja-JP" sz="2000" i="1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ja-JP" sz="2000" i="1"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</m:nary>
                                </m:e>
                                <m:sup>
                                  <m:r>
                                    <a:rPr lang="en-US" altLang="ja-JP" sz="20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Sup>
                                <m:sSubSup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000" i="1">
                                      <a:latin typeface="Cambria Math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/>
                                    </a:rPr>
                                    <m:t>0.025</m:t>
                                  </m:r>
                                </m:sub>
                                <m:sup>
                                  <m:r>
                                    <a:rPr lang="en-US" altLang="ja-JP" sz="20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000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altLang="ja-JP" sz="2000" i="1"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</m:d>
                            </m:den>
                          </m:f>
                          <m:r>
                            <a:rPr lang="en-US" altLang="ja-JP" sz="2000" i="1">
                              <a:latin typeface="Cambria Math"/>
                            </a:rPr>
                            <m:t> ,</m:t>
                          </m:r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d>
                                        <m:d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000" i="1"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2000" i="1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ja-JP" sz="2000" i="1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ja-JP" sz="2000" i="1"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</m:nary>
                                </m:e>
                                <m:sup>
                                  <m:r>
                                    <a:rPr lang="en-US" altLang="ja-JP" sz="20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Sup>
                                <m:sSubSup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000" i="1">
                                      <a:latin typeface="Cambria Math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/>
                                    </a:rPr>
                                    <m:t>0.975</m:t>
                                  </m:r>
                                </m:sub>
                                <m:sup>
                                  <m:r>
                                    <a:rPr lang="en-US" altLang="ja-JP" sz="20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000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altLang="ja-JP" sz="2000" i="1"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US" altLang="ja-JP" sz="2000" dirty="0"/>
              </a:p>
              <a:p>
                <a:pPr algn="l"/>
                <a:r>
                  <a:rPr lang="en-US" altLang="ja-JP" sz="2800" dirty="0"/>
                  <a:t>F</a:t>
                </a:r>
                <a:r>
                  <a:rPr lang="ja-JP" altLang="en-US" sz="2800" dirty="0"/>
                  <a:t>分布</a:t>
                </a:r>
                <a:endParaRPr lang="en-US" altLang="ja-JP" sz="2800" dirty="0"/>
              </a:p>
              <a:p>
                <a:pPr lvl="2"/>
                <a:r>
                  <a:rPr lang="ja-JP" altLang="en-US" sz="2000" dirty="0"/>
                  <a:t>カイ二乗分布にしたがう互いに独立な確率変数の比</a:t>
                </a:r>
                <a:endParaRPr lang="en-US" altLang="ja-JP" sz="2000" dirty="0"/>
              </a:p>
              <a:p>
                <a:pPr lvl="2"/>
                <a:r>
                  <a:rPr lang="ja-JP" altLang="en-US" sz="2000" dirty="0"/>
                  <a:t>自由度を</a:t>
                </a:r>
                <a:r>
                  <a:rPr lang="en-US" altLang="ja-JP" sz="2000" dirty="0"/>
                  <a:t>2</a:t>
                </a:r>
                <a:r>
                  <a:rPr lang="ja-JP" altLang="en-US" sz="2000" dirty="0"/>
                  <a:t>つもつ</a:t>
                </a:r>
                <a:endParaRPr lang="en-US" altLang="ja-JP" sz="2000" dirty="0"/>
              </a:p>
            </p:txBody>
          </p:sp>
        </mc:Choice>
        <mc:Fallback xmlns="">
          <p:sp>
            <p:nvSpPr>
              <p:cNvPr id="6" name="コンテンツ プレースホルダー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79512" y="764704"/>
                <a:ext cx="8784977" cy="5616624"/>
              </a:xfrm>
              <a:blipFill rotWithShape="1">
                <a:blip r:embed="rId2"/>
                <a:stretch>
                  <a:fillRect l="-9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5379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下矢印 25"/>
          <p:cNvSpPr/>
          <p:nvPr/>
        </p:nvSpPr>
        <p:spPr>
          <a:xfrm>
            <a:off x="1907704" y="2276872"/>
            <a:ext cx="432048" cy="57606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下矢印 26"/>
          <p:cNvSpPr/>
          <p:nvPr/>
        </p:nvSpPr>
        <p:spPr>
          <a:xfrm>
            <a:off x="1907704" y="4295335"/>
            <a:ext cx="432048" cy="57606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下矢印 27"/>
          <p:cNvSpPr/>
          <p:nvPr/>
        </p:nvSpPr>
        <p:spPr>
          <a:xfrm rot="16200000">
            <a:off x="4247966" y="5193197"/>
            <a:ext cx="432048" cy="79208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下矢印 28"/>
          <p:cNvSpPr/>
          <p:nvPr/>
        </p:nvSpPr>
        <p:spPr>
          <a:xfrm rot="16200000">
            <a:off x="4247963" y="3104965"/>
            <a:ext cx="432048" cy="79208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下矢印 29"/>
          <p:cNvSpPr/>
          <p:nvPr/>
        </p:nvSpPr>
        <p:spPr>
          <a:xfrm rot="13055529">
            <a:off x="4247966" y="4093813"/>
            <a:ext cx="432048" cy="152160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正方形/長方形 30"/>
              <p:cNvSpPr/>
              <p:nvPr/>
            </p:nvSpPr>
            <p:spPr>
              <a:xfrm>
                <a:off x="181646" y="836712"/>
                <a:ext cx="3888432" cy="144016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【</a:t>
                </a:r>
                <a:r>
                  <a:rPr lang="ja-JP" altLang="en-US" dirty="0">
                    <a:solidFill>
                      <a:srgbClr val="00B050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二項分布</a:t>
                </a:r>
                <a:r>
                  <a:rPr lang="en-US" altLang="ja-JP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】</a:t>
                </a:r>
              </a:p>
              <a:p>
                <a:pPr algn="ctr"/>
                <a:endParaRPr lang="en-US" altLang="ja-JP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 algn="ctr"/>
                <a:r>
                  <a:rPr kumimoji="1" lang="ja-JP" altLang="en-US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標本の大きさ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chemeClr val="tx1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kumimoji="1" lang="ja-JP" altLang="en-US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が大きいときに</a:t>
                </a:r>
                <a:br>
                  <a:rPr kumimoji="1" lang="en-US" altLang="ja-JP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</a:br>
                <a:r>
                  <a:rPr kumimoji="1" lang="ja-JP" altLang="en-US" dirty="0">
                    <a:solidFill>
                      <a:srgbClr val="FF0000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正規分布</a:t>
                </a:r>
                <a:r>
                  <a:rPr kumimoji="1" lang="ja-JP" altLang="en-US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に近似</a:t>
                </a:r>
              </a:p>
            </p:txBody>
          </p:sp>
        </mc:Choice>
        <mc:Fallback>
          <p:sp>
            <p:nvSpPr>
              <p:cNvPr id="31" name="正方形/長方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646" y="836712"/>
                <a:ext cx="3888432" cy="14401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正方形/長方形 31"/>
              <p:cNvSpPr/>
              <p:nvPr/>
            </p:nvSpPr>
            <p:spPr>
              <a:xfrm>
                <a:off x="179512" y="2852936"/>
                <a:ext cx="3888432" cy="144016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【</a:t>
                </a:r>
                <a:r>
                  <a:rPr kumimoji="1" lang="ja-JP" altLang="en-US" dirty="0">
                    <a:solidFill>
                      <a:srgbClr val="FF0000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正規分布</a:t>
                </a:r>
                <a:r>
                  <a:rPr kumimoji="1" lang="en-US" altLang="ja-JP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】</a:t>
                </a:r>
              </a:p>
              <a:p>
                <a:pPr algn="ctr"/>
                <a:endParaRPr lang="en-US" altLang="ja-JP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 algn="ctr"/>
                <a:r>
                  <a:rPr kumimoji="1" lang="ja-JP" altLang="en-US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標本の大きさ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chemeClr val="tx1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kumimoji="1" lang="ja-JP" altLang="en-US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が大きいときに</a:t>
                </a:r>
                <a:br>
                  <a:rPr kumimoji="1" lang="en-US" altLang="ja-JP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</a:br>
                <a:r>
                  <a:rPr kumimoji="1" lang="ja-JP" altLang="en-US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和の分布は</a:t>
                </a:r>
                <a:r>
                  <a:rPr kumimoji="1" lang="ja-JP" altLang="en-US" dirty="0">
                    <a:solidFill>
                      <a:srgbClr val="FF0000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正規分布</a:t>
                </a:r>
                <a:r>
                  <a:rPr kumimoji="1" lang="ja-JP" altLang="en-US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に近似</a:t>
                </a:r>
              </a:p>
            </p:txBody>
          </p:sp>
        </mc:Choice>
        <mc:Fallback>
          <p:sp>
            <p:nvSpPr>
              <p:cNvPr id="32" name="正方形/長方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852936"/>
                <a:ext cx="3888432" cy="14401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正方形/長方形 32"/>
          <p:cNvSpPr/>
          <p:nvPr/>
        </p:nvSpPr>
        <p:spPr>
          <a:xfrm>
            <a:off x="181646" y="4869160"/>
            <a:ext cx="3888432" cy="14401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【</a:t>
            </a:r>
            <a:r>
              <a:rPr kumimoji="1" lang="ja-JP" altLang="en-US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カイ二乗分布</a:t>
            </a:r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】</a:t>
            </a:r>
          </a:p>
          <a:p>
            <a:pPr algn="ctr"/>
            <a:endParaRPr lang="en-US" altLang="ja-JP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標準</a:t>
            </a:r>
            <a:r>
              <a:rPr kumimoji="1"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正規分布</a:t>
            </a:r>
            <a:r>
              <a:rPr kumimoji="1"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にしたがう統計量の</a:t>
            </a:r>
            <a:b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平方和に関する確率分布</a:t>
            </a:r>
          </a:p>
        </p:txBody>
      </p:sp>
      <p:sp>
        <p:nvSpPr>
          <p:cNvPr id="34" name="正方形/長方形 33"/>
          <p:cNvSpPr/>
          <p:nvPr/>
        </p:nvSpPr>
        <p:spPr>
          <a:xfrm>
            <a:off x="4860032" y="4725144"/>
            <a:ext cx="3888432" cy="15841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【</a:t>
            </a:r>
            <a:r>
              <a:rPr kumimoji="1" lang="en-US" altLang="ja-JP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F</a:t>
            </a:r>
            <a:r>
              <a:rPr kumimoji="1" lang="ja-JP" altLang="en-US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分布</a:t>
            </a:r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】</a:t>
            </a:r>
          </a:p>
          <a:p>
            <a:pPr algn="ctr"/>
            <a:endParaRPr lang="en-US" altLang="ja-JP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カイ二乗分布</a:t>
            </a:r>
            <a:r>
              <a:rPr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にしたがう統計量</a:t>
            </a:r>
            <a:br>
              <a:rPr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（互いに独立）の</a:t>
            </a:r>
            <a:br>
              <a:rPr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比に関する確率分布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4860032" y="2276872"/>
            <a:ext cx="3888432" cy="20162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【</a:t>
            </a:r>
            <a:r>
              <a:rPr lang="en-US" altLang="ja-JP" dirty="0">
                <a:solidFill>
                  <a:schemeClr val="accent6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</a:t>
            </a:r>
            <a:r>
              <a:rPr lang="ja-JP" altLang="en-US" dirty="0">
                <a:solidFill>
                  <a:schemeClr val="accent6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分布</a:t>
            </a:r>
            <a:r>
              <a:rPr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】</a:t>
            </a:r>
          </a:p>
          <a:p>
            <a:pPr algn="ctr"/>
            <a:endParaRPr kumimoji="1" lang="en-US" altLang="ja-JP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標準</a:t>
            </a:r>
            <a:r>
              <a:rPr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正規分布</a:t>
            </a:r>
            <a:r>
              <a:rPr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にしたがう統計量と</a:t>
            </a:r>
            <a:br>
              <a:rPr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カイ二乗分布</a:t>
            </a:r>
            <a:r>
              <a:rPr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にしたがう統計量</a:t>
            </a:r>
            <a:br>
              <a:rPr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（互いに独立）の</a:t>
            </a:r>
            <a:br>
              <a:rPr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比に関する確率分布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4860030" y="836712"/>
            <a:ext cx="2592288" cy="12241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【</a:t>
            </a:r>
            <a:r>
              <a:rPr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ポアソン分布</a:t>
            </a:r>
            <a:r>
              <a:rPr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】</a:t>
            </a:r>
          </a:p>
          <a:p>
            <a:pPr algn="ctr"/>
            <a:endParaRPr lang="en-US" altLang="ja-JP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二項分布</a:t>
            </a:r>
            <a:r>
              <a:rPr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のひとつ</a:t>
            </a:r>
            <a:br>
              <a:rPr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期待値＝分散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2156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確率分布の関連性</a:t>
            </a:r>
            <a:endParaRPr kumimoji="1" lang="ja-JP" altLang="en-US" dirty="0"/>
          </a:p>
        </p:txBody>
      </p:sp>
      <p:sp>
        <p:nvSpPr>
          <p:cNvPr id="13" name="下矢印 12"/>
          <p:cNvSpPr/>
          <p:nvPr/>
        </p:nvSpPr>
        <p:spPr>
          <a:xfrm>
            <a:off x="1907704" y="2276872"/>
            <a:ext cx="432048" cy="57606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下矢印 13"/>
          <p:cNvSpPr/>
          <p:nvPr/>
        </p:nvSpPr>
        <p:spPr>
          <a:xfrm>
            <a:off x="1907704" y="4295335"/>
            <a:ext cx="432048" cy="57606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下矢印 14"/>
          <p:cNvSpPr/>
          <p:nvPr/>
        </p:nvSpPr>
        <p:spPr>
          <a:xfrm rot="16200000">
            <a:off x="4247966" y="5193197"/>
            <a:ext cx="432048" cy="79208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下矢印 15"/>
          <p:cNvSpPr/>
          <p:nvPr/>
        </p:nvSpPr>
        <p:spPr>
          <a:xfrm rot="16200000">
            <a:off x="4247963" y="3104965"/>
            <a:ext cx="432048" cy="79208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下矢印 16"/>
          <p:cNvSpPr/>
          <p:nvPr/>
        </p:nvSpPr>
        <p:spPr>
          <a:xfrm rot="13055529">
            <a:off x="4247966" y="4093813"/>
            <a:ext cx="432048" cy="152160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正方形/長方形 17"/>
              <p:cNvSpPr/>
              <p:nvPr/>
            </p:nvSpPr>
            <p:spPr>
              <a:xfrm>
                <a:off x="181646" y="836712"/>
                <a:ext cx="3888432" cy="144016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【</a:t>
                </a:r>
                <a:r>
                  <a:rPr lang="ja-JP" altLang="en-US" dirty="0">
                    <a:solidFill>
                      <a:srgbClr val="00B050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二項分布</a:t>
                </a:r>
                <a:r>
                  <a:rPr lang="en-US" altLang="ja-JP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】</a:t>
                </a:r>
              </a:p>
              <a:p>
                <a:pPr algn="ctr"/>
                <a:endParaRPr lang="en-US" altLang="ja-JP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 algn="ctr"/>
                <a:r>
                  <a:rPr kumimoji="1" lang="ja-JP" altLang="en-US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標本の大きさ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chemeClr val="tx1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kumimoji="1" lang="ja-JP" altLang="en-US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が大きいときに</a:t>
                </a:r>
                <a:br>
                  <a:rPr kumimoji="1" lang="en-US" altLang="ja-JP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</a:br>
                <a:r>
                  <a:rPr kumimoji="1" lang="ja-JP" altLang="en-US" dirty="0">
                    <a:solidFill>
                      <a:srgbClr val="FF0000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正規分布</a:t>
                </a:r>
                <a:r>
                  <a:rPr kumimoji="1" lang="ja-JP" altLang="en-US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に近似</a:t>
                </a:r>
              </a:p>
            </p:txBody>
          </p:sp>
        </mc:Choice>
        <mc:Fallback xmlns="">
          <p:sp>
            <p:nvSpPr>
              <p:cNvPr id="18" name="正方形/長方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646" y="836712"/>
                <a:ext cx="3888432" cy="144016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正方形/長方形 18"/>
              <p:cNvSpPr/>
              <p:nvPr/>
            </p:nvSpPr>
            <p:spPr>
              <a:xfrm>
                <a:off x="179512" y="2852936"/>
                <a:ext cx="3888432" cy="144016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【</a:t>
                </a:r>
                <a:r>
                  <a:rPr kumimoji="1" lang="ja-JP" altLang="en-US" dirty="0">
                    <a:solidFill>
                      <a:srgbClr val="FF0000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正規</a:t>
                </a:r>
                <a:r>
                  <a:rPr kumimoji="1" lang="ja-JP" altLang="en-US">
                    <a:solidFill>
                      <a:srgbClr val="FF0000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分布</a:t>
                </a:r>
                <a:r>
                  <a:rPr kumimoji="1" lang="en-US" altLang="ja-JP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】</a:t>
                </a:r>
                <a:endParaRPr lang="en-US" altLang="ja-JP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𝑍</m:t>
                      </m:r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</m:ctrlPr>
                            </m:accPr>
                            <m:e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  <m:t>𝑋</m:t>
                              </m:r>
                            </m:e>
                          </m:acc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  <m:t>𝜇</m:t>
                              </m:r>
                            </m:e>
                            <m:sub>
                              <m:r>
                                <a:rPr kumimoji="1" lang="en-US" altLang="ja-JP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  <a:cs typeface="メイリオ" panose="020B0604030504040204" pitchFamily="50" charset="-128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  <a:cs typeface="メイリオ" panose="020B0604030504040204" pitchFamily="50" charset="-128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メイリオ" panose="020B0604030504040204" pitchFamily="50" charset="-128"/>
                                          <a:cs typeface="メイリオ" panose="020B0604030504040204" pitchFamily="50" charset="-128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メイリオ" panose="020B0604030504040204" pitchFamily="50" charset="-128"/>
                                          <a:cs typeface="メイリオ" panose="020B0604030504040204" pitchFamily="50" charset="-128"/>
                                        </a:rPr>
                                        <m:t>𝑥</m:t>
                                      </m:r>
                                    </m:sub>
                                    <m:sup>
                                      <m:r>
                                        <a:rPr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メイリオ" panose="020B0604030504040204" pitchFamily="50" charset="-128"/>
                                          <a:cs typeface="メイリオ" panose="020B0604030504040204" pitchFamily="50" charset="-128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メイリオ" panose="020B0604030504040204" pitchFamily="50" charset="-128"/>
                                      <a:cs typeface="メイリオ" panose="020B0604030504040204" pitchFamily="50" charset="-128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altLang="ja-JP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>
          <p:sp>
            <p:nvSpPr>
              <p:cNvPr id="19" name="正方形/長方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852936"/>
                <a:ext cx="3888432" cy="14401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正方形/長方形 19"/>
              <p:cNvSpPr/>
              <p:nvPr/>
            </p:nvSpPr>
            <p:spPr>
              <a:xfrm>
                <a:off x="181646" y="4869160"/>
                <a:ext cx="3888432" cy="144016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【</a:t>
                </a:r>
                <a:r>
                  <a:rPr kumimoji="1" lang="ja-JP" altLang="en-US" dirty="0">
                    <a:solidFill>
                      <a:srgbClr val="00B0F0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カイ二乗分布</a:t>
                </a:r>
                <a:r>
                  <a:rPr kumimoji="1" lang="en-US" altLang="ja-JP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】</a:t>
                </a:r>
              </a:p>
              <a:p>
                <a:pPr algn="ctr"/>
                <a:endParaRPr lang="en-US" altLang="ja-JP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𝑈</m:t>
                      </m:r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  <a:cs typeface="メイリオ" panose="020B0604030504040204" pitchFamily="50" charset="-128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  <a:cs typeface="メイリオ" panose="020B0604030504040204" pitchFamily="50" charset="-128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  <a:cs typeface="メイリオ" panose="020B0604030504040204" pitchFamily="50" charset="-128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メイリオ" panose="020B0604030504040204" pitchFamily="50" charset="-128"/>
                                              <a:cs typeface="メイリオ" panose="020B0604030504040204" pitchFamily="50" charset="-128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ja-JP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メイリオ" panose="020B0604030504040204" pitchFamily="50" charset="-128"/>
                                              <a:cs typeface="メイリオ" panose="020B0604030504040204" pitchFamily="50" charset="-128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メイリオ" panose="020B0604030504040204" pitchFamily="50" charset="-128"/>
                                          <a:cs typeface="メイリオ" panose="020B0604030504040204" pitchFamily="50" charset="-128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ja-JP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  <a:cs typeface="メイリオ" panose="020B0604030504040204" pitchFamily="50" charset="-128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ja-JP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メイリオ" panose="020B0604030504040204" pitchFamily="50" charset="-128"/>
                                              <a:cs typeface="メイリオ" panose="020B0604030504040204" pitchFamily="50" charset="-128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メイリオ" panose="020B0604030504040204" pitchFamily="50" charset="-128"/>
                                      <a:cs typeface="メイリオ" panose="020B0604030504040204" pitchFamily="50" charset="-128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sSubSup>
                            <m:sSubSupPr>
                              <m:ctrlP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</m:ctrlPr>
                            </m:sSubSupPr>
                            <m:e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altLang="ja-JP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0" name="正方形/長方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646" y="4869160"/>
                <a:ext cx="3888432" cy="144016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正方形/長方形 20"/>
              <p:cNvSpPr/>
              <p:nvPr/>
            </p:nvSpPr>
            <p:spPr>
              <a:xfrm>
                <a:off x="4860032" y="4725144"/>
                <a:ext cx="3888432" cy="158417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【</a:t>
                </a:r>
                <a:r>
                  <a:rPr kumimoji="1" lang="en-US" altLang="ja-JP" dirty="0">
                    <a:solidFill>
                      <a:srgbClr val="7030A0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F</a:t>
                </a:r>
                <a:r>
                  <a:rPr kumimoji="1" lang="ja-JP" altLang="en-US" dirty="0">
                    <a:solidFill>
                      <a:srgbClr val="7030A0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分布</a:t>
                </a:r>
                <a:r>
                  <a:rPr kumimoji="1" lang="en-US" altLang="ja-JP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】</a:t>
                </a:r>
              </a:p>
              <a:p>
                <a:pPr algn="ctr"/>
                <a:endParaRPr lang="en-US" altLang="ja-JP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𝐹</m:t>
                      </m:r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</m:ctrlPr>
                            </m:accPr>
                            <m:e>
                              <m:sSubSup>
                                <m:sSubSupPr>
                                  <m:ctrlP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  <a:cs typeface="メイリオ" panose="020B0604030504040204" pitchFamily="50" charset="-128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メイリオ" panose="020B0604030504040204" pitchFamily="50" charset="-128"/>
                                      <a:cs typeface="メイリオ" panose="020B0604030504040204" pitchFamily="50" charset="-128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メイリオ" panose="020B0604030504040204" pitchFamily="50" charset="-128"/>
                                      <a:cs typeface="メイリオ" panose="020B0604030504040204" pitchFamily="50" charset="-128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メイリオ" panose="020B0604030504040204" pitchFamily="50" charset="-128"/>
                                      <a:cs typeface="メイリオ" panose="020B0604030504040204" pitchFamily="50" charset="-128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acc>
                        </m:num>
                        <m:den>
                          <m:acc>
                            <m:accPr>
                              <m:chr m:val="̂"/>
                              <m:ctrlP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</m:ctrlPr>
                            </m:accPr>
                            <m:e>
                              <m:sSubSup>
                                <m:sSubSupPr>
                                  <m:ctrlP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  <a:cs typeface="メイリオ" panose="020B0604030504040204" pitchFamily="50" charset="-128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メイリオ" panose="020B0604030504040204" pitchFamily="50" charset="-128"/>
                                      <a:cs typeface="メイリオ" panose="020B0604030504040204" pitchFamily="50" charset="-128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メイリオ" panose="020B0604030504040204" pitchFamily="50" charset="-128"/>
                                      <a:cs typeface="メイリオ" panose="020B0604030504040204" pitchFamily="50" charset="-128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メイリオ" panose="020B0604030504040204" pitchFamily="50" charset="-128"/>
                                      <a:cs typeface="メイリオ" panose="020B0604030504040204" pitchFamily="50" charset="-128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acc>
                        </m:den>
                      </m:f>
                      <m:f>
                        <m:fPr>
                          <m:ctrlP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</m:ctrlPr>
                            </m:sSubSupPr>
                            <m:e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</m:ctrlPr>
                            </m:sSubSupPr>
                            <m:e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altLang="ja-JP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1" name="正方形/長方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4725144"/>
                <a:ext cx="3888432" cy="158417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正方形/長方形 21"/>
              <p:cNvSpPr/>
              <p:nvPr/>
            </p:nvSpPr>
            <p:spPr>
              <a:xfrm>
                <a:off x="4860032" y="2276872"/>
                <a:ext cx="3888432" cy="201622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【</a:t>
                </a:r>
                <a:r>
                  <a:rPr lang="en-US" altLang="ja-JP" dirty="0">
                    <a:solidFill>
                      <a:schemeClr val="accent6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t</a:t>
                </a:r>
                <a:r>
                  <a:rPr lang="ja-JP" altLang="en-US" dirty="0">
                    <a:solidFill>
                      <a:schemeClr val="accent6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分布</a:t>
                </a:r>
                <a:r>
                  <a:rPr lang="en-US" altLang="ja-JP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】</a:t>
                </a:r>
              </a:p>
              <a:p>
                <a:pPr algn="ctr"/>
                <a:endParaRPr kumimoji="1" lang="en-US" altLang="ja-JP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𝑡</m:t>
                      </m:r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  <m:t>𝑋</m:t>
                              </m:r>
                            </m:e>
                          </m:acc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  <m:t>𝜇</m:t>
                              </m:r>
                            </m:e>
                            <m:sub>
                              <m:r>
                                <a:rPr kumimoji="1" lang="en-US" altLang="ja-JP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kumimoji="1"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  <a:cs typeface="メイリオ" panose="020B0604030504040204" pitchFamily="50" charset="-128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̂"/>
                                      <m:ctrlPr>
                                        <a:rPr kumimoji="1"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  <a:cs typeface="メイリオ" panose="020B0604030504040204" pitchFamily="50" charset="-128"/>
                                        </a:rPr>
                                      </m:ctrlPr>
                                    </m:accPr>
                                    <m:e>
                                      <m:sSubSup>
                                        <m:sSubSupPr>
                                          <m:ctrlPr>
                                            <a:rPr kumimoji="1" lang="en-US" altLang="ja-JP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  <a:cs typeface="メイリオ" panose="020B0604030504040204" pitchFamily="50" charset="-128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kumimoji="1" lang="en-US" altLang="ja-JP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メイリオ" panose="020B0604030504040204" pitchFamily="50" charset="-128"/>
                                              <a:cs typeface="メイリオ" panose="020B0604030504040204" pitchFamily="50" charset="-128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メイリオ" panose="020B0604030504040204" pitchFamily="50" charset="-128"/>
                                              <a:cs typeface="メイリオ" panose="020B0604030504040204" pitchFamily="50" charset="-128"/>
                                            </a:rPr>
                                            <m:t>𝑥</m:t>
                                          </m:r>
                                        </m:sub>
                                        <m:sup>
                                          <m:r>
                                            <a:rPr kumimoji="1" lang="en-US" altLang="ja-JP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メイリオ" panose="020B0604030504040204" pitchFamily="50" charset="-128"/>
                                              <a:cs typeface="メイリオ" panose="020B0604030504040204" pitchFamily="50" charset="-128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acc>
                                </m:num>
                                <m:den>
                                  <m:r>
                                    <a:rPr kumimoji="1"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メイリオ" panose="020B0604030504040204" pitchFamily="50" charset="-128"/>
                                      <a:cs typeface="メイリオ" panose="020B0604030504040204" pitchFamily="50" charset="-128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kumimoji="1" lang="en-US" altLang="ja-JP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2" name="正方形/長方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2276872"/>
                <a:ext cx="3888432" cy="201622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正方形/長方形 22"/>
          <p:cNvSpPr/>
          <p:nvPr/>
        </p:nvSpPr>
        <p:spPr>
          <a:xfrm>
            <a:off x="4860030" y="842170"/>
            <a:ext cx="2592288" cy="12241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【</a:t>
            </a:r>
            <a:r>
              <a:rPr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ポアソン分布</a:t>
            </a:r>
            <a:r>
              <a:rPr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】</a:t>
            </a:r>
          </a:p>
          <a:p>
            <a:pPr algn="ctr"/>
            <a:endParaRPr lang="en-US" altLang="ja-JP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二項分布</a:t>
            </a:r>
            <a:r>
              <a:rPr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のひとつ</a:t>
            </a:r>
            <a:br>
              <a:rPr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期待値＝分散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19447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母分散の区間推定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4749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（復習）区間推定の考え方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区間推定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推定量の確率分布における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区間</a:t>
                </a:r>
                <a:r>
                  <a:rPr lang="ja-JP" altLang="en-US" dirty="0"/>
                  <a:t>を用いて母数を推定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ある区間内に母数が含まれることを信頼度で示す</a:t>
                </a:r>
              </a:p>
              <a:p>
                <a:pPr marL="0" indent="0">
                  <a:buNone/>
                </a:pPr>
                <a:endParaRPr kumimoji="1" lang="en-US" altLang="ja-JP" dirty="0"/>
              </a:p>
              <a:p>
                <a:r>
                  <a:rPr lang="ja-JP" altLang="en-US" dirty="0"/>
                  <a:t>推定した区間</a:t>
                </a:r>
                <a:endParaRPr lang="en-US" altLang="ja-JP" dirty="0"/>
              </a:p>
              <a:p>
                <a:pPr lvl="1"/>
                <a:r>
                  <a:rPr kumimoji="1" lang="ja-JP" altLang="en-US" dirty="0"/>
                  <a:t>信頼係数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100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1−</m:t>
                        </m:r>
                        <m:r>
                          <a:rPr kumimoji="1" lang="en-US" altLang="ja-JP" b="0" i="1" smtClean="0">
                            <a:latin typeface="Cambria Math"/>
                          </a:rPr>
                          <m:t>𝛼</m:t>
                        </m:r>
                      </m:e>
                    </m:d>
                    <m:r>
                      <a:rPr kumimoji="1" lang="en-US" altLang="ja-JP" b="0" i="1" smtClean="0">
                        <a:latin typeface="Cambria Math"/>
                      </a:rPr>
                      <m:t>%</m:t>
                    </m:r>
                  </m:oMath>
                </a14:m>
                <a:r>
                  <a:rPr kumimoji="1" lang="ja-JP" altLang="en-US" dirty="0"/>
                  <a:t>の信頼区間</a:t>
                </a:r>
                <a:endParaRPr kumimoji="1" lang="en-US" altLang="ja-JP" dirty="0"/>
              </a:p>
              <a:p>
                <a:pPr lvl="2"/>
                <a:r>
                  <a:rPr lang="ja-JP" altLang="en-US" dirty="0">
                    <a:solidFill>
                      <a:srgbClr val="FF0000"/>
                    </a:solidFill>
                  </a:rPr>
                  <a:t>信頼係数</a:t>
                </a:r>
                <a:r>
                  <a:rPr lang="en-US" altLang="ja-JP" dirty="0"/>
                  <a:t>	confidence coefficient</a:t>
                </a:r>
              </a:p>
              <a:p>
                <a:pPr lvl="2"/>
                <a:r>
                  <a:rPr kumimoji="1" lang="ja-JP" altLang="en-US" dirty="0">
                    <a:solidFill>
                      <a:srgbClr val="FF0000"/>
                    </a:solidFill>
                  </a:rPr>
                  <a:t>信頼区間</a:t>
                </a:r>
                <a:r>
                  <a:rPr kumimoji="1" lang="en-US" altLang="ja-JP" dirty="0"/>
                  <a:t>	confidence interval</a:t>
                </a:r>
              </a:p>
              <a:p>
                <a:pPr lvl="1"/>
                <a:r>
                  <a:rPr kumimoji="1" lang="ja-JP" altLang="en-US" dirty="0"/>
                  <a:t>信頼係数</a:t>
                </a:r>
                <a:r>
                  <a:rPr kumimoji="1" lang="en-US" altLang="ja-JP" dirty="0"/>
                  <a:t>95%</a:t>
                </a:r>
                <a:r>
                  <a:rPr kumimoji="1" lang="ja-JP" altLang="en-US" dirty="0"/>
                  <a:t>の信頼区間のことを</a:t>
                </a:r>
                <a:br>
                  <a:rPr kumimoji="1" lang="en-US" altLang="ja-JP" dirty="0"/>
                </a:br>
                <a:r>
                  <a:rPr kumimoji="1" lang="en-US" altLang="ja-JP" dirty="0">
                    <a:solidFill>
                      <a:srgbClr val="FF0000"/>
                    </a:solidFill>
                  </a:rPr>
                  <a:t>95%</a:t>
                </a:r>
                <a:r>
                  <a:rPr kumimoji="1" lang="ja-JP" altLang="en-US" dirty="0">
                    <a:solidFill>
                      <a:srgbClr val="FF0000"/>
                    </a:solidFill>
                  </a:rPr>
                  <a:t>信頼区間</a:t>
                </a:r>
                <a:r>
                  <a:rPr kumimoji="1" lang="ja-JP" altLang="en-US" dirty="0"/>
                  <a:t>ともいう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信頼区間は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（下限値，上限値）</a:t>
                </a:r>
                <a:r>
                  <a:rPr lang="ja-JP" altLang="en-US" dirty="0"/>
                  <a:t>で表す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67" t="-1629" r="-600" b="-304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0114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母分散の区間推定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自由度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𝑛</m:t>
                    </m:r>
                    <m:r>
                      <a:rPr kumimoji="1" lang="en-US" altLang="ja-JP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kumimoji="1" lang="ja-JP" altLang="en-US" dirty="0"/>
                  <a:t>のカイ二乗分布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母分散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𝑥</m:t>
                        </m:r>
                      </m:sub>
                      <m:sup>
                        <m:r>
                          <a:rPr lang="en-US" altLang="ja-JP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kumimoji="1" lang="ja-JP" altLang="en-US" dirty="0"/>
                  <a:t>を含む統計量</a:t>
                </a:r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𝑈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kumimoji="1" lang="en-US" altLang="ja-JP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1" lang="en-US" altLang="ja-JP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sSubSup>
                            <m:sSub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  <m:sup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kumimoji="1" lang="en-US" altLang="ja-JP" b="0" i="1" smtClean="0">
                          <a:latin typeface="Cambria Math"/>
                        </a:rPr>
                        <m:t>~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𝜒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𝑛</m:t>
                          </m:r>
                          <m:r>
                            <a:rPr kumimoji="1" lang="en-US" altLang="ja-JP" b="0" i="1" smtClean="0">
                              <a:latin typeface="Cambria Math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67" t="-152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6599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母分散の区間推定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ja-JP" altLang="en-US" dirty="0"/>
                  <a:t>カイ二乗分布は自由度が小さいと</a:t>
                </a:r>
                <a:r>
                  <a:rPr kumimoji="1" lang="ja-JP" altLang="en-US" dirty="0">
                    <a:solidFill>
                      <a:srgbClr val="FF0000"/>
                    </a:solidFill>
                  </a:rPr>
                  <a:t>左右非対称</a:t>
                </a:r>
                <a:endParaRPr kumimoji="1" lang="en-US" altLang="ja-JP" dirty="0">
                  <a:solidFill>
                    <a:srgbClr val="FF0000"/>
                  </a:solidFill>
                </a:endParaRPr>
              </a:p>
              <a:p>
                <a:endParaRPr lang="en-US" altLang="ja-JP" dirty="0"/>
              </a:p>
              <a:p>
                <a:endParaRPr kumimoji="1" lang="en-US" altLang="ja-JP" dirty="0"/>
              </a:p>
              <a:p>
                <a:endParaRPr lang="en-US" altLang="ja-JP" dirty="0"/>
              </a:p>
              <a:p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0.975</m:t>
                                  </m:r>
                                </m:sub>
                                <m:sup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kumimoji="1"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&lt;</m:t>
                              </m:r>
                              <m:r>
                                <a:rPr kumimoji="1"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𝑈</m:t>
                              </m:r>
                              <m:r>
                                <a:rPr kumimoji="1"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&lt;</m:t>
                              </m:r>
                              <m:sSubSup>
                                <m:sSubSupPr>
                                  <m:ctrlP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0.025</m:t>
                                  </m:r>
                                </m:sub>
                                <m:sup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kumimoji="1" lang="en-US" altLang="ja-JP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kumimoji="1" lang="en-US" altLang="ja-JP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0.975</m:t>
                                  </m:r>
                                </m:sub>
                                <m:sup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kumimoji="1"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&lt;</m:t>
                              </m:r>
                              <m:f>
                                <m:fPr>
                                  <m:ctrlP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kumimoji="1" lang="en-US" altLang="ja-JP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d>
                                        <m:dPr>
                                          <m:ctrlPr>
                                            <a:rPr kumimoji="1" lang="en-US" altLang="ja-JP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ja-JP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ja-JP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ja-JP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ja-JP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kumimoji="1" lang="en-US" altLang="ja-JP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kumimoji="1" lang="en-US" altLang="ja-JP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</m:nary>
                                </m:num>
                                <m:den>
                                  <m:sSubSup>
                                    <m:sSubSupPr>
                                      <m:ctrlPr>
                                        <a:rPr kumimoji="1" lang="en-US" altLang="ja-JP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ja-JP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sub>
                                    <m:sup>
                                      <m:r>
                                        <a:rPr kumimoji="1" lang="en-US" altLang="ja-JP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kumimoji="1"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&lt;</m:t>
                              </m:r>
                              <m:sSubSup>
                                <m:sSubSupPr>
                                  <m:ctrlP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0.025</m:t>
                                  </m:r>
                                </m:sub>
                                <m:sup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kumimoji="1" lang="en-US" altLang="ja-JP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67" t="-16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7790031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角丸四角形吹き出し 7"/>
          <p:cNvSpPr/>
          <p:nvPr/>
        </p:nvSpPr>
        <p:spPr>
          <a:xfrm>
            <a:off x="3534467" y="2060848"/>
            <a:ext cx="1800200" cy="936104"/>
          </a:xfrm>
          <a:prstGeom prst="wedgeRoundRectCallout">
            <a:avLst>
              <a:gd name="adj1" fmla="val 130769"/>
              <a:gd name="adj2" fmla="val -57724"/>
              <a:gd name="adj3" fmla="val 16667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自由度</a:t>
            </a:r>
            <a:r>
              <a:rPr lang="en-US" altLang="ja-JP" sz="2400" dirty="0"/>
              <a:t>5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10320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母分散の区間推定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ja-JP" altLang="en-US" dirty="0"/>
                  <a:t>カイ二乗分布は自由度が小さいと</a:t>
                </a:r>
                <a:r>
                  <a:rPr kumimoji="1" lang="ja-JP" altLang="en-US" dirty="0">
                    <a:solidFill>
                      <a:srgbClr val="FF0000"/>
                    </a:solidFill>
                  </a:rPr>
                  <a:t>左右非対称</a:t>
                </a:r>
                <a:endParaRPr kumimoji="1" lang="en-US" altLang="ja-JP" dirty="0">
                  <a:solidFill>
                    <a:srgbClr val="FF0000"/>
                  </a:solidFill>
                </a:endParaRPr>
              </a:p>
              <a:p>
                <a:endParaRPr lang="en-US" altLang="ja-JP" dirty="0"/>
              </a:p>
              <a:p>
                <a:endParaRPr kumimoji="1" lang="en-US" altLang="ja-JP" dirty="0"/>
              </a:p>
              <a:p>
                <a:endParaRPr lang="en-US" altLang="ja-JP" dirty="0"/>
              </a:p>
              <a:p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0.975</m:t>
                                  </m:r>
                                </m:sub>
                                <m:sup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kumimoji="1"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&lt;</m:t>
                              </m:r>
                              <m:r>
                                <a:rPr kumimoji="1"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𝑈</m:t>
                              </m:r>
                              <m:r>
                                <a:rPr kumimoji="1"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&lt;</m:t>
                              </m:r>
                              <m:sSubSup>
                                <m:sSubSupPr>
                                  <m:ctrlP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0.025</m:t>
                                  </m:r>
                                </m:sub>
                                <m:sup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kumimoji="1" lang="en-US" altLang="ja-JP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kumimoji="1" lang="en-US" altLang="ja-JP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0.975</m:t>
                                  </m:r>
                                </m:sub>
                                <m:sup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kumimoji="1"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&lt;</m:t>
                              </m:r>
                              <m:f>
                                <m:fPr>
                                  <m:ctrlP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kumimoji="1" lang="en-US" altLang="ja-JP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d>
                                        <m:dPr>
                                          <m:ctrlPr>
                                            <a:rPr kumimoji="1" lang="en-US" altLang="ja-JP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ja-JP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ja-JP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ja-JP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ja-JP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kumimoji="1" lang="en-US" altLang="ja-JP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kumimoji="1" lang="en-US" altLang="ja-JP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</m:nary>
                                </m:num>
                                <m:den>
                                  <m:sSubSup>
                                    <m:sSubSupPr>
                                      <m:ctrlPr>
                                        <a:rPr kumimoji="1" lang="en-US" altLang="ja-JP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ja-JP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sub>
                                    <m:sup>
                                      <m:r>
                                        <a:rPr kumimoji="1" lang="en-US" altLang="ja-JP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kumimoji="1"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&lt;</m:t>
                              </m:r>
                              <m:sSubSup>
                                <m:sSubSupPr>
                                  <m:ctrlP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0.025</m:t>
                                  </m:r>
                                </m:sub>
                                <m:sup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kumimoji="1" lang="en-US" altLang="ja-JP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67" t="-16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7790031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角丸四角形吹き出し 6"/>
          <p:cNvSpPr/>
          <p:nvPr/>
        </p:nvSpPr>
        <p:spPr>
          <a:xfrm>
            <a:off x="6228184" y="4149080"/>
            <a:ext cx="1800200" cy="936104"/>
          </a:xfrm>
          <a:prstGeom prst="wedgeRoundRectCallout">
            <a:avLst>
              <a:gd name="adj1" fmla="val -71627"/>
              <a:gd name="adj2" fmla="val 109086"/>
              <a:gd name="adj3" fmla="val 1666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上側</a:t>
            </a:r>
            <a:r>
              <a:rPr lang="en-US" altLang="ja-JP" sz="2400" dirty="0"/>
              <a:t>2.5%</a:t>
            </a:r>
            <a:endParaRPr kumimoji="1" lang="ja-JP" altLang="en-US" sz="2400" dirty="0"/>
          </a:p>
        </p:txBody>
      </p:sp>
      <p:sp>
        <p:nvSpPr>
          <p:cNvPr id="9" name="角丸四角形吹き出し 8"/>
          <p:cNvSpPr/>
          <p:nvPr/>
        </p:nvSpPr>
        <p:spPr>
          <a:xfrm>
            <a:off x="1907704" y="4604803"/>
            <a:ext cx="1800200" cy="936104"/>
          </a:xfrm>
          <a:prstGeom prst="wedgeRoundRectCallout">
            <a:avLst>
              <a:gd name="adj1" fmla="val -77879"/>
              <a:gd name="adj2" fmla="val 47472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下側</a:t>
            </a:r>
            <a:r>
              <a:rPr lang="en-US" altLang="ja-JP" sz="2400" dirty="0"/>
              <a:t>2.5%</a:t>
            </a:r>
            <a:endParaRPr kumimoji="1" lang="ja-JP" altLang="en-US" sz="2400" dirty="0"/>
          </a:p>
        </p:txBody>
      </p:sp>
      <p:sp>
        <p:nvSpPr>
          <p:cNvPr id="10" name="角丸四角形吹き出し 9"/>
          <p:cNvSpPr/>
          <p:nvPr/>
        </p:nvSpPr>
        <p:spPr>
          <a:xfrm>
            <a:off x="3534467" y="2060848"/>
            <a:ext cx="1800200" cy="936104"/>
          </a:xfrm>
          <a:prstGeom prst="wedgeRoundRectCallout">
            <a:avLst>
              <a:gd name="adj1" fmla="val -95071"/>
              <a:gd name="adj2" fmla="val 101572"/>
              <a:gd name="adj3" fmla="val 16667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95%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71400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母分散の区間推定</a:t>
            </a:r>
            <a:endParaRPr kumimoji="1" lang="ja-JP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7790031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角丸四角形吹き出し 6"/>
              <p:cNvSpPr/>
              <p:nvPr/>
            </p:nvSpPr>
            <p:spPr>
              <a:xfrm>
                <a:off x="6084168" y="4293096"/>
                <a:ext cx="1800200" cy="936104"/>
              </a:xfrm>
              <a:prstGeom prst="wedgeRoundRectCallout">
                <a:avLst>
                  <a:gd name="adj1" fmla="val -58459"/>
                  <a:gd name="adj2" fmla="val 82693"/>
                  <a:gd name="adj3" fmla="val 16667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𝜒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0.025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5</m:t>
                          </m:r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7" name="角丸四角形吹き出し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4293096"/>
                <a:ext cx="1800200" cy="936104"/>
              </a:xfrm>
              <a:prstGeom prst="wedgeRoundRectCallout">
                <a:avLst>
                  <a:gd name="adj1" fmla="val -58459"/>
                  <a:gd name="adj2" fmla="val 82693"/>
                  <a:gd name="adj3" fmla="val 16667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角丸四角形吹き出し 8"/>
              <p:cNvSpPr/>
              <p:nvPr/>
            </p:nvSpPr>
            <p:spPr>
              <a:xfrm>
                <a:off x="1979712" y="4365104"/>
                <a:ext cx="1800200" cy="936104"/>
              </a:xfrm>
              <a:prstGeom prst="wedgeRoundRectCallout">
                <a:avLst>
                  <a:gd name="adj1" fmla="val -77989"/>
                  <a:gd name="adj2" fmla="val 56195"/>
                  <a:gd name="adj3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𝜒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0.975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5</m:t>
                          </m:r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9" name="角丸四角形吹き出し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4365104"/>
                <a:ext cx="1800200" cy="936104"/>
              </a:xfrm>
              <a:prstGeom prst="wedgeRoundRectCallout">
                <a:avLst>
                  <a:gd name="adj1" fmla="val -77989"/>
                  <a:gd name="adj2" fmla="val 56195"/>
                  <a:gd name="adj3" fmla="val 16667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角丸四角形吹き出し 9"/>
          <p:cNvSpPr/>
          <p:nvPr/>
        </p:nvSpPr>
        <p:spPr>
          <a:xfrm>
            <a:off x="3534467" y="2060848"/>
            <a:ext cx="1800200" cy="936104"/>
          </a:xfrm>
          <a:prstGeom prst="wedgeRoundRectCallout">
            <a:avLst>
              <a:gd name="adj1" fmla="val -95071"/>
              <a:gd name="adj2" fmla="val 101572"/>
              <a:gd name="adj3" fmla="val 16667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95%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31695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4233</TotalTime>
  <Words>721</Words>
  <Application>Microsoft Macintosh PowerPoint</Application>
  <PresentationFormat>On-screen Show (4:3)</PresentationFormat>
  <Paragraphs>167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メイリオ</vt:lpstr>
      <vt:lpstr>Arial</vt:lpstr>
      <vt:lpstr>Calibri</vt:lpstr>
      <vt:lpstr>Cambria Math</vt:lpstr>
      <vt:lpstr>Office ​​テーマ</vt:lpstr>
      <vt:lpstr>母分散の区間推定</vt:lpstr>
      <vt:lpstr>PowerPoint Presentation</vt:lpstr>
      <vt:lpstr>確率分布の関連性</vt:lpstr>
      <vt:lpstr>母分散の区間推定</vt:lpstr>
      <vt:lpstr>（復習）区間推定の考え方</vt:lpstr>
      <vt:lpstr>母分散の区間推定</vt:lpstr>
      <vt:lpstr>母分散の区間推定</vt:lpstr>
      <vt:lpstr>母分散の区間推定</vt:lpstr>
      <vt:lpstr>母分散の区間推定</vt:lpstr>
      <vt:lpstr>母分散の区間推定</vt:lpstr>
      <vt:lpstr>母分散の区間推定</vt:lpstr>
      <vt:lpstr>母分散の区間推定</vt:lpstr>
      <vt:lpstr>母分散の区間推定</vt:lpstr>
      <vt:lpstr>（pp.123）　問題10-2</vt:lpstr>
      <vt:lpstr>F分布</vt:lpstr>
      <vt:lpstr>F分布</vt:lpstr>
      <vt:lpstr>F分布</vt:lpstr>
      <vt:lpstr>F分布のパーセント点</vt:lpstr>
      <vt:lpstr>第10章のまとめ</vt:lpstr>
    </vt:vector>
  </TitlesOfParts>
  <Company>University of Tsukuba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Tsukuba-Think</dc:creator>
  <cp:lastModifiedBy>Yoh Kawano</cp:lastModifiedBy>
  <cp:revision>362</cp:revision>
  <dcterms:created xsi:type="dcterms:W3CDTF">2019-04-13T07:28:03Z</dcterms:created>
  <dcterms:modified xsi:type="dcterms:W3CDTF">2023-12-11T08:35:35Z</dcterms:modified>
</cp:coreProperties>
</file>