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81" r:id="rId2"/>
    <p:sldId id="329" r:id="rId3"/>
    <p:sldId id="310" r:id="rId4"/>
    <p:sldId id="282" r:id="rId5"/>
    <p:sldId id="340" r:id="rId6"/>
    <p:sldId id="342" r:id="rId7"/>
    <p:sldId id="343" r:id="rId8"/>
    <p:sldId id="345" r:id="rId9"/>
    <p:sldId id="344" r:id="rId10"/>
    <p:sldId id="346" r:id="rId11"/>
    <p:sldId id="347" r:id="rId12"/>
    <p:sldId id="348" r:id="rId13"/>
    <p:sldId id="349" r:id="rId14"/>
    <p:sldId id="311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2" r:id="rId26"/>
    <p:sldId id="363" r:id="rId27"/>
    <p:sldId id="364" r:id="rId28"/>
    <p:sldId id="371" r:id="rId29"/>
    <p:sldId id="372" r:id="rId30"/>
    <p:sldId id="373" r:id="rId31"/>
    <p:sldId id="374" r:id="rId32"/>
    <p:sldId id="365" r:id="rId33"/>
    <p:sldId id="367" r:id="rId34"/>
    <p:sldId id="366" r:id="rId35"/>
    <p:sldId id="368" r:id="rId36"/>
    <p:sldId id="369" r:id="rId37"/>
    <p:sldId id="370" r:id="rId38"/>
    <p:sldId id="376" r:id="rId39"/>
    <p:sldId id="377" r:id="rId40"/>
    <p:sldId id="378" r:id="rId41"/>
    <p:sldId id="379" r:id="rId42"/>
    <p:sldId id="380" r:id="rId43"/>
    <p:sldId id="382" r:id="rId44"/>
    <p:sldId id="383" r:id="rId45"/>
    <p:sldId id="384" r:id="rId46"/>
    <p:sldId id="385" r:id="rId47"/>
    <p:sldId id="387" r:id="rId48"/>
    <p:sldId id="388" r:id="rId49"/>
    <p:sldId id="337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04"/>
  </p:normalViewPr>
  <p:slideViewPr>
    <p:cSldViewPr>
      <p:cViewPr>
        <p:scale>
          <a:sx n="190" d="100"/>
          <a:sy n="190" d="100"/>
        </p:scale>
        <p:origin x="32" y="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74B30-4791-4A48-89A3-C898E4DE977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ABA17B7-D806-4235-AF2F-F9C705C6B865}">
      <dgm:prSet phldrT="[テキスト]"/>
      <dgm:spPr/>
      <dgm:t>
        <a:bodyPr/>
        <a:lstStyle/>
        <a:p>
          <a:r>
            <a:rPr kumimoji="1" lang="ja-JP" altLang="en-US" dirty="0"/>
            <a:t>確率</a:t>
          </a:r>
        </a:p>
      </dgm:t>
    </dgm:pt>
    <dgm:pt modelId="{96AD4C67-5694-46D2-9E23-3C0C48C777CD}" type="parTrans" cxnId="{949A819D-14C7-49D9-9BEE-6E7DAE50D788}">
      <dgm:prSet/>
      <dgm:spPr/>
      <dgm:t>
        <a:bodyPr/>
        <a:lstStyle/>
        <a:p>
          <a:endParaRPr kumimoji="1" lang="ja-JP" altLang="en-US"/>
        </a:p>
      </dgm:t>
    </dgm:pt>
    <dgm:pt modelId="{2D15EB82-AA1E-4233-B096-7F3AF6CBA28C}" type="sibTrans" cxnId="{949A819D-14C7-49D9-9BEE-6E7DAE50D788}">
      <dgm:prSet/>
      <dgm:spPr/>
      <dgm:t>
        <a:bodyPr/>
        <a:lstStyle/>
        <a:p>
          <a:endParaRPr kumimoji="1" lang="ja-JP" altLang="en-US"/>
        </a:p>
      </dgm:t>
    </dgm:pt>
    <dgm:pt modelId="{184F2897-8BD4-470C-AD09-3D5B92C2FCA7}">
      <dgm:prSet phldrT="[テキスト]"/>
      <dgm:spPr/>
      <dgm:t>
        <a:bodyPr/>
        <a:lstStyle/>
        <a:p>
          <a:r>
            <a:rPr kumimoji="1" lang="ja-JP" altLang="en-US" dirty="0"/>
            <a:t>事象</a:t>
          </a:r>
        </a:p>
      </dgm:t>
    </dgm:pt>
    <dgm:pt modelId="{8B716635-1820-4ADB-9ADF-D592981A18C2}" type="parTrans" cxnId="{842EE19D-BDFF-42F8-836C-44A7B2924C91}">
      <dgm:prSet/>
      <dgm:spPr/>
      <dgm:t>
        <a:bodyPr/>
        <a:lstStyle/>
        <a:p>
          <a:endParaRPr kumimoji="1" lang="ja-JP" altLang="en-US"/>
        </a:p>
      </dgm:t>
    </dgm:pt>
    <dgm:pt modelId="{84B319B5-494B-489E-BF0E-5B6AC4F50037}" type="sibTrans" cxnId="{842EE19D-BDFF-42F8-836C-44A7B2924C91}">
      <dgm:prSet/>
      <dgm:spPr/>
      <dgm:t>
        <a:bodyPr/>
        <a:lstStyle/>
        <a:p>
          <a:endParaRPr kumimoji="1" lang="ja-JP" altLang="en-US"/>
        </a:p>
      </dgm:t>
    </dgm:pt>
    <dgm:pt modelId="{52CD0727-3CEA-4D32-8348-C9B9E86385D2}">
      <dgm:prSet phldrT="[テキスト]"/>
      <dgm:spPr/>
      <dgm:t>
        <a:bodyPr/>
        <a:lstStyle/>
        <a:p>
          <a:r>
            <a:rPr kumimoji="1" lang="ja-JP" altLang="en-US" dirty="0"/>
            <a:t>確率</a:t>
          </a:r>
          <a:br>
            <a:rPr kumimoji="1" lang="en-US" altLang="ja-JP" dirty="0"/>
          </a:br>
          <a:r>
            <a:rPr kumimoji="1" lang="ja-JP" altLang="en-US" dirty="0"/>
            <a:t>変数</a:t>
          </a:r>
        </a:p>
      </dgm:t>
    </dgm:pt>
    <dgm:pt modelId="{2ACBC76D-BA3C-4E32-A8CA-634B533AF2E9}" type="parTrans" cxnId="{7B0D81E0-E9EB-46AA-A073-552BE5B2EA70}">
      <dgm:prSet/>
      <dgm:spPr/>
      <dgm:t>
        <a:bodyPr/>
        <a:lstStyle/>
        <a:p>
          <a:endParaRPr kumimoji="1" lang="ja-JP" altLang="en-US"/>
        </a:p>
      </dgm:t>
    </dgm:pt>
    <dgm:pt modelId="{27CB82FA-4895-410A-B84C-A21F7AEB041A}" type="sibTrans" cxnId="{7B0D81E0-E9EB-46AA-A073-552BE5B2EA70}">
      <dgm:prSet/>
      <dgm:spPr/>
      <dgm:t>
        <a:bodyPr/>
        <a:lstStyle/>
        <a:p>
          <a:endParaRPr kumimoji="1" lang="ja-JP" altLang="en-US"/>
        </a:p>
      </dgm:t>
    </dgm:pt>
    <dgm:pt modelId="{93448C00-8228-45CB-99E0-73A994D74401}" type="pres">
      <dgm:prSet presAssocID="{CE974B30-4791-4A48-89A3-C898E4DE977A}" presName="CompostProcess" presStyleCnt="0">
        <dgm:presLayoutVars>
          <dgm:dir/>
          <dgm:resizeHandles val="exact"/>
        </dgm:presLayoutVars>
      </dgm:prSet>
      <dgm:spPr/>
    </dgm:pt>
    <dgm:pt modelId="{DEE2B0E9-E732-4760-A5AF-84EA33E1A847}" type="pres">
      <dgm:prSet presAssocID="{CE974B30-4791-4A48-89A3-C898E4DE977A}" presName="arrow" presStyleLbl="bgShp" presStyleIdx="0" presStyleCnt="1" custScaleX="88940" custScaleY="84607"/>
      <dgm:spPr/>
    </dgm:pt>
    <dgm:pt modelId="{F1F273B7-4EDF-4DC8-B681-A78F652A9ABD}" type="pres">
      <dgm:prSet presAssocID="{CE974B30-4791-4A48-89A3-C898E4DE977A}" presName="linearProcess" presStyleCnt="0"/>
      <dgm:spPr/>
    </dgm:pt>
    <dgm:pt modelId="{20F0B890-DEF8-4523-8B7E-64467E4BA6FA}" type="pres">
      <dgm:prSet presAssocID="{2ABA17B7-D806-4235-AF2F-F9C705C6B865}" presName="textNode" presStyleLbl="node1" presStyleIdx="0" presStyleCnt="3">
        <dgm:presLayoutVars>
          <dgm:bulletEnabled val="1"/>
        </dgm:presLayoutVars>
      </dgm:prSet>
      <dgm:spPr/>
    </dgm:pt>
    <dgm:pt modelId="{8FEC720C-7B80-4C40-B653-42C81FD7256E}" type="pres">
      <dgm:prSet presAssocID="{2D15EB82-AA1E-4233-B096-7F3AF6CBA28C}" presName="sibTrans" presStyleCnt="0"/>
      <dgm:spPr/>
    </dgm:pt>
    <dgm:pt modelId="{72CF9D7A-FD90-4954-828C-30DDD320CBE2}" type="pres">
      <dgm:prSet presAssocID="{184F2897-8BD4-470C-AD09-3D5B92C2FCA7}" presName="textNode" presStyleLbl="node1" presStyleIdx="1" presStyleCnt="3">
        <dgm:presLayoutVars>
          <dgm:bulletEnabled val="1"/>
        </dgm:presLayoutVars>
      </dgm:prSet>
      <dgm:spPr/>
    </dgm:pt>
    <dgm:pt modelId="{BB239BC8-160C-480F-962A-1952CD727551}" type="pres">
      <dgm:prSet presAssocID="{84B319B5-494B-489E-BF0E-5B6AC4F50037}" presName="sibTrans" presStyleCnt="0"/>
      <dgm:spPr/>
    </dgm:pt>
    <dgm:pt modelId="{F8FFE220-358A-42C9-8BEB-7E66BEDA9285}" type="pres">
      <dgm:prSet presAssocID="{52CD0727-3CEA-4D32-8348-C9B9E86385D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205640B-03C7-424D-B85D-DFA53607C57F}" type="presOf" srcId="{184F2897-8BD4-470C-AD09-3D5B92C2FCA7}" destId="{72CF9D7A-FD90-4954-828C-30DDD320CBE2}" srcOrd="0" destOrd="0" presId="urn:microsoft.com/office/officeart/2005/8/layout/hProcess9"/>
    <dgm:cxn modelId="{6852F369-734E-4819-B5FC-781DDDADADA0}" type="presOf" srcId="{2ABA17B7-D806-4235-AF2F-F9C705C6B865}" destId="{20F0B890-DEF8-4523-8B7E-64467E4BA6FA}" srcOrd="0" destOrd="0" presId="urn:microsoft.com/office/officeart/2005/8/layout/hProcess9"/>
    <dgm:cxn modelId="{949A819D-14C7-49D9-9BEE-6E7DAE50D788}" srcId="{CE974B30-4791-4A48-89A3-C898E4DE977A}" destId="{2ABA17B7-D806-4235-AF2F-F9C705C6B865}" srcOrd="0" destOrd="0" parTransId="{96AD4C67-5694-46D2-9E23-3C0C48C777CD}" sibTransId="{2D15EB82-AA1E-4233-B096-7F3AF6CBA28C}"/>
    <dgm:cxn modelId="{842EE19D-BDFF-42F8-836C-44A7B2924C91}" srcId="{CE974B30-4791-4A48-89A3-C898E4DE977A}" destId="{184F2897-8BD4-470C-AD09-3D5B92C2FCA7}" srcOrd="1" destOrd="0" parTransId="{8B716635-1820-4ADB-9ADF-D592981A18C2}" sibTransId="{84B319B5-494B-489E-BF0E-5B6AC4F50037}"/>
    <dgm:cxn modelId="{7B0D81E0-E9EB-46AA-A073-552BE5B2EA70}" srcId="{CE974B30-4791-4A48-89A3-C898E4DE977A}" destId="{52CD0727-3CEA-4D32-8348-C9B9E86385D2}" srcOrd="2" destOrd="0" parTransId="{2ACBC76D-BA3C-4E32-A8CA-634B533AF2E9}" sibTransId="{27CB82FA-4895-410A-B84C-A21F7AEB041A}"/>
    <dgm:cxn modelId="{6D1F94F6-8E44-4CFA-BFA0-50F5AD255087}" type="presOf" srcId="{52CD0727-3CEA-4D32-8348-C9B9E86385D2}" destId="{F8FFE220-358A-42C9-8BEB-7E66BEDA9285}" srcOrd="0" destOrd="0" presId="urn:microsoft.com/office/officeart/2005/8/layout/hProcess9"/>
    <dgm:cxn modelId="{584505F9-9CC4-4FB5-92B6-0C5003C7ABB0}" type="presOf" srcId="{CE974B30-4791-4A48-89A3-C898E4DE977A}" destId="{93448C00-8228-45CB-99E0-73A994D74401}" srcOrd="0" destOrd="0" presId="urn:microsoft.com/office/officeart/2005/8/layout/hProcess9"/>
    <dgm:cxn modelId="{5ACD249B-E65C-4C40-8BE3-8FA4BD8C719E}" type="presParOf" srcId="{93448C00-8228-45CB-99E0-73A994D74401}" destId="{DEE2B0E9-E732-4760-A5AF-84EA33E1A847}" srcOrd="0" destOrd="0" presId="urn:microsoft.com/office/officeart/2005/8/layout/hProcess9"/>
    <dgm:cxn modelId="{904594F7-223F-4BE9-9CB9-55AC702EB440}" type="presParOf" srcId="{93448C00-8228-45CB-99E0-73A994D74401}" destId="{F1F273B7-4EDF-4DC8-B681-A78F652A9ABD}" srcOrd="1" destOrd="0" presId="urn:microsoft.com/office/officeart/2005/8/layout/hProcess9"/>
    <dgm:cxn modelId="{F52E128D-8C57-4054-A1AD-0A5DA4B2291C}" type="presParOf" srcId="{F1F273B7-4EDF-4DC8-B681-A78F652A9ABD}" destId="{20F0B890-DEF8-4523-8B7E-64467E4BA6FA}" srcOrd="0" destOrd="0" presId="urn:microsoft.com/office/officeart/2005/8/layout/hProcess9"/>
    <dgm:cxn modelId="{4A09DD3B-A04B-4F61-8C3C-C4CB17C71B63}" type="presParOf" srcId="{F1F273B7-4EDF-4DC8-B681-A78F652A9ABD}" destId="{8FEC720C-7B80-4C40-B653-42C81FD7256E}" srcOrd="1" destOrd="0" presId="urn:microsoft.com/office/officeart/2005/8/layout/hProcess9"/>
    <dgm:cxn modelId="{62BE9F3E-FDF7-4969-A0FA-8B99BB87AB0E}" type="presParOf" srcId="{F1F273B7-4EDF-4DC8-B681-A78F652A9ABD}" destId="{72CF9D7A-FD90-4954-828C-30DDD320CBE2}" srcOrd="2" destOrd="0" presId="urn:microsoft.com/office/officeart/2005/8/layout/hProcess9"/>
    <dgm:cxn modelId="{199D2C10-0B0D-46E1-BA8D-F0759DAAD00C}" type="presParOf" srcId="{F1F273B7-4EDF-4DC8-B681-A78F652A9ABD}" destId="{BB239BC8-160C-480F-962A-1952CD727551}" srcOrd="3" destOrd="0" presId="urn:microsoft.com/office/officeart/2005/8/layout/hProcess9"/>
    <dgm:cxn modelId="{6EE55A8D-4343-455E-B61D-4EB7D1AF9C6A}" type="presParOf" srcId="{F1F273B7-4EDF-4DC8-B681-A78F652A9ABD}" destId="{F8FFE220-358A-42C9-8BEB-7E66BEDA92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2B0E9-E732-4760-A5AF-84EA33E1A847}">
      <dsp:nvSpPr>
        <dsp:cNvPr id="0" name=""/>
        <dsp:cNvSpPr/>
      </dsp:nvSpPr>
      <dsp:spPr>
        <a:xfrm>
          <a:off x="1115613" y="360192"/>
          <a:ext cx="6912772" cy="395956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0B890-DEF8-4523-8B7E-64467E4BA6FA}">
      <dsp:nvSpPr>
        <dsp:cNvPr id="0" name=""/>
        <dsp:cNvSpPr/>
      </dsp:nvSpPr>
      <dsp:spPr>
        <a:xfrm>
          <a:off x="0" y="1403985"/>
          <a:ext cx="2743200" cy="1871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確率</a:t>
          </a:r>
        </a:p>
      </dsp:txBody>
      <dsp:txXfrm>
        <a:off x="91383" y="1495368"/>
        <a:ext cx="2560434" cy="1689214"/>
      </dsp:txXfrm>
    </dsp:sp>
    <dsp:sp modelId="{72CF9D7A-FD90-4954-828C-30DDD320CBE2}">
      <dsp:nvSpPr>
        <dsp:cNvPr id="0" name=""/>
        <dsp:cNvSpPr/>
      </dsp:nvSpPr>
      <dsp:spPr>
        <a:xfrm>
          <a:off x="3200400" y="1403985"/>
          <a:ext cx="2743200" cy="1871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事象</a:t>
          </a:r>
        </a:p>
      </dsp:txBody>
      <dsp:txXfrm>
        <a:off x="3291783" y="1495368"/>
        <a:ext cx="2560434" cy="1689214"/>
      </dsp:txXfrm>
    </dsp:sp>
    <dsp:sp modelId="{F8FFE220-358A-42C9-8BEB-7E66BEDA9285}">
      <dsp:nvSpPr>
        <dsp:cNvPr id="0" name=""/>
        <dsp:cNvSpPr/>
      </dsp:nvSpPr>
      <dsp:spPr>
        <a:xfrm>
          <a:off x="6400800" y="1403985"/>
          <a:ext cx="2743200" cy="1871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確率</a:t>
          </a:r>
          <a:br>
            <a:rPr kumimoji="1" lang="en-US" altLang="ja-JP" sz="4500" kern="1200" dirty="0"/>
          </a:br>
          <a:r>
            <a:rPr kumimoji="1" lang="ja-JP" altLang="en-US" sz="4500" kern="1200" dirty="0"/>
            <a:t>変数</a:t>
          </a:r>
        </a:p>
      </dsp:txBody>
      <dsp:txXfrm>
        <a:off x="6492183" y="1495368"/>
        <a:ext cx="2560434" cy="1689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#03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2019/10/09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#03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確率と確率変数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3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30</a:t>
            </a:r>
            <a:r>
              <a:rPr kumimoji="1" lang="ja-JP" altLang="en-US" dirty="0"/>
              <a:t>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7AED2-B215-4CAD-8D55-2B665FD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CBC43-523B-452A-830D-A28F0E46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9161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1, 3, 5</a:t>
            </a:r>
          </a:p>
          <a:p>
            <a:pPr lvl="4"/>
            <a:r>
              <a:rPr kumimoji="1" lang="en-US" altLang="ja-JP" dirty="0"/>
              <a:t>A</a:t>
            </a:r>
            <a:r>
              <a:rPr kumimoji="1" lang="ja-JP" altLang="en-US" dirty="0"/>
              <a:t>の円に入らないもの</a:t>
            </a:r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1, 3, 4, 5, 6</a:t>
            </a:r>
          </a:p>
          <a:p>
            <a:pPr lvl="4"/>
            <a:r>
              <a:rPr lang="en-US" altLang="ja-JP" dirty="0"/>
              <a:t>B</a:t>
            </a:r>
            <a:r>
              <a:rPr lang="ja-JP" altLang="en-US" dirty="0"/>
              <a:t>の円に入らないもの</a:t>
            </a:r>
            <a:endParaRPr lang="en-US" altLang="ja-JP" dirty="0"/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正方形/長方形 17"/>
          <p:cNvSpPr/>
          <p:nvPr/>
        </p:nvSpPr>
        <p:spPr>
          <a:xfrm>
            <a:off x="7740352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212648" y="256490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7974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56464" y="3573016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0032" y="220486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20560" y="18448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4816050" y="5085184"/>
            <a:ext cx="3580548" cy="1224136"/>
          </a:xfrm>
          <a:prstGeom prst="wedgeRectCallout">
            <a:avLst>
              <a:gd name="adj1" fmla="val -43048"/>
              <a:gd name="adj2" fmla="val -1226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要素ひとつひとつのことを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という</a:t>
            </a:r>
          </a:p>
        </p:txBody>
      </p:sp>
    </p:spTree>
    <p:extLst>
      <p:ext uri="{BB962C8B-B14F-4D97-AF65-F5344CB8AC3E}">
        <p14:creationId xmlns:p14="http://schemas.microsoft.com/office/powerpoint/2010/main" val="228987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3-1</a:t>
            </a:r>
            <a:r>
              <a:rPr lang="ja-JP" altLang="en-US" dirty="0"/>
              <a:t>　サイコロによる事象の例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</a:p>
          <a:p>
            <a:pPr lvl="1"/>
            <a:r>
              <a:rPr lang="ja-JP" altLang="en-US" dirty="0"/>
              <a:t>出た目が偶数</a:t>
            </a:r>
            <a:endParaRPr lang="en-US" altLang="ja-JP" dirty="0"/>
          </a:p>
          <a:p>
            <a:pPr lvl="2"/>
            <a:r>
              <a:rPr kumimoji="1" lang="en-US" altLang="ja-JP" dirty="0"/>
              <a:t>2, 4, 6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1, 3, 5</a:t>
            </a:r>
          </a:p>
          <a:p>
            <a:pPr lvl="4"/>
            <a:r>
              <a:rPr kumimoji="1" lang="en-US" altLang="ja-JP" dirty="0"/>
              <a:t>A</a:t>
            </a:r>
            <a:r>
              <a:rPr kumimoji="1" lang="ja-JP" altLang="en-US" dirty="0"/>
              <a:t>の円に入らないもの</a:t>
            </a:r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B</a:t>
            </a:r>
          </a:p>
          <a:p>
            <a:pPr lvl="1"/>
            <a:r>
              <a:rPr lang="ja-JP" altLang="en-US" dirty="0"/>
              <a:t>出た目が</a:t>
            </a:r>
            <a:r>
              <a:rPr lang="en-US" altLang="ja-JP" dirty="0"/>
              <a:t>2</a:t>
            </a:r>
          </a:p>
          <a:p>
            <a:pPr lvl="2"/>
            <a:r>
              <a:rPr lang="en-US" altLang="ja-JP" dirty="0"/>
              <a:t>2</a:t>
            </a:r>
          </a:p>
          <a:p>
            <a:pPr lvl="3"/>
            <a:r>
              <a:rPr lang="ja-JP" altLang="en-US" dirty="0"/>
              <a:t>余事象：</a:t>
            </a:r>
            <a:r>
              <a:rPr lang="en-US" altLang="ja-JP" dirty="0"/>
              <a:t>1, 3, 4, 5, 6</a:t>
            </a:r>
          </a:p>
          <a:p>
            <a:pPr lvl="4"/>
            <a:r>
              <a:rPr lang="en-US" altLang="ja-JP" dirty="0"/>
              <a:t>B</a:t>
            </a:r>
            <a:r>
              <a:rPr lang="ja-JP" altLang="en-US" dirty="0"/>
              <a:t>の円に入らないもの</a:t>
            </a:r>
            <a:endParaRPr lang="en-US" altLang="ja-JP" dirty="0"/>
          </a:p>
          <a:p>
            <a:r>
              <a:rPr lang="ja-JP" altLang="en-US" dirty="0"/>
              <a:t>全事象</a:t>
            </a:r>
            <a:endParaRPr lang="en-US" altLang="ja-JP" dirty="0"/>
          </a:p>
          <a:p>
            <a:pPr lvl="1"/>
            <a:r>
              <a:rPr lang="ja-JP" altLang="en-US" dirty="0"/>
              <a:t>サイコロの目すべて</a:t>
            </a:r>
            <a:endParaRPr lang="en-US" altLang="ja-JP" dirty="0"/>
          </a:p>
          <a:p>
            <a:pPr lvl="2"/>
            <a:r>
              <a:rPr kumimoji="1" lang="en-US" altLang="ja-JP" dirty="0"/>
              <a:t>1, 2, 3, 4, 5, 6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535891" y="1160748"/>
            <a:ext cx="4032448" cy="32403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014731" y="3969060"/>
              <a:ext cx="1057186" cy="1044116"/>
              <a:chOff x="4450407" y="3969060"/>
              <a:chExt cx="1057186" cy="1044116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4450407" y="3969060"/>
                <a:ext cx="1044116" cy="1044116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" name="正方形/長方形 17"/>
          <p:cNvSpPr/>
          <p:nvPr/>
        </p:nvSpPr>
        <p:spPr>
          <a:xfrm>
            <a:off x="7740352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80112" y="256490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7974" y="36450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56464" y="3573016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0032" y="220486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20560" y="1844824"/>
            <a:ext cx="80762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988512" y="4581128"/>
            <a:ext cx="3399912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正確なベン図は↑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は事象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部分集合である</a:t>
            </a:r>
          </a:p>
        </p:txBody>
      </p:sp>
    </p:spTree>
    <p:extLst>
      <p:ext uri="{BB962C8B-B14F-4D97-AF65-F5344CB8AC3E}">
        <p14:creationId xmlns:p14="http://schemas.microsoft.com/office/powerpoint/2010/main" val="214519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（２）確率の公理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3735C39-51A2-49D7-B360-7465056D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！重要！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確率の公理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Ⅰ	</a:t>
                </a:r>
                <a:r>
                  <a:rPr kumimoji="1" lang="ja-JP" altLang="en-US" dirty="0"/>
                  <a:t>任意の事象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に対して、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≤1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確率は必ず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の間の値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パーセント表示なら</a:t>
                </a:r>
                <a:r>
                  <a:rPr kumimoji="1" lang="en-US" altLang="ja-JP" dirty="0"/>
                  <a:t>0%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100%</a:t>
                </a:r>
              </a:p>
              <a:p>
                <a:r>
                  <a:rPr lang="en-US" altLang="ja-JP" dirty="0"/>
                  <a:t>Ⅱ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全事象の根元事象の合計は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=100%</a:t>
                </a:r>
                <a:r>
                  <a:rPr lang="ja-JP" altLang="en-US" dirty="0"/>
                  <a:t>）</a:t>
                </a:r>
                <a:endParaRPr kumimoji="1" lang="en-US" altLang="ja-JP" dirty="0"/>
              </a:p>
              <a:p>
                <a:r>
                  <a:rPr lang="en-US" altLang="ja-JP" dirty="0"/>
                  <a:t>Ⅲ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 err="1"/>
                  <a:t>が排</a:t>
                </a:r>
                <a:r>
                  <a:rPr lang="ja-JP" altLang="en-US" dirty="0"/>
                  <a:t>反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ならば、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積事象が空事象であれば、和事象の確率は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和事象を構成する事象の確率の和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 b="-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確率の公理（</a:t>
            </a:r>
            <a:r>
              <a:rPr kumimoji="1" lang="en-US" altLang="ja-JP" dirty="0"/>
              <a:t>probability axioms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 algn="l"/>
            <a:r>
              <a:rPr lang="ja-JP" altLang="en-US" dirty="0"/>
              <a:t>以下の性質を満たさないものは確率ではない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4AD68-C80B-4671-B9AC-CEC4897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3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！重要！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確率の公理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4929750" cy="446449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kumimoji="1" lang="en-US" altLang="ja-JP" dirty="0">
                    <a:solidFill>
                      <a:schemeClr val="bg1"/>
                    </a:solidFill>
                  </a:rPr>
                  <a:t>Ⅰ	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任意の事象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に対して、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0≤</m:t>
                    </m:r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確率は必ず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0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から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の間の値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kumimoji="1" lang="ja-JP" altLang="en-US" dirty="0">
                    <a:solidFill>
                      <a:schemeClr val="bg1"/>
                    </a:solidFill>
                  </a:rPr>
                  <a:t>パーセント表示なら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0%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～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100%</a:t>
                </a:r>
              </a:p>
              <a:p>
                <a:r>
                  <a:rPr lang="en-US" altLang="ja-JP" dirty="0">
                    <a:solidFill>
                      <a:schemeClr val="bg1"/>
                    </a:solidFill>
                  </a:rPr>
                  <a:t>Ⅱ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全事象の根元事象の合計は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=100%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r>
                  <a:rPr lang="en-US" altLang="ja-JP" dirty="0"/>
                  <a:t>Ⅲ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 err="1"/>
                  <a:t>が排</a:t>
                </a:r>
                <a:r>
                  <a:rPr lang="ja-JP" altLang="en-US" dirty="0"/>
                  <a:t>反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ならば、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積事象が空事象であれば、和事象の確率は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和事象を構成する事象の確率の和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4929750" cy="4464496"/>
              </a:xfrm>
              <a:blipFill>
                <a:blip r:embed="rId2"/>
                <a:stretch>
                  <a:fillRect l="-2057" t="-284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確率の公理（</a:t>
            </a:r>
            <a:r>
              <a:rPr kumimoji="1" lang="en-US" altLang="ja-JP" dirty="0"/>
              <a:t>probability axioms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 algn="l"/>
            <a:r>
              <a:rPr lang="ja-JP" altLang="en-US" dirty="0"/>
              <a:t>以下の性質を満たさないものは確率ではない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409669" y="2402224"/>
            <a:ext cx="3338795" cy="2682960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F1572024-C53C-458B-B7E6-DAEE8B68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1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/>
              <a:lstStyle/>
              <a:p>
                <a:r>
                  <a:rPr kumimoji="1" lang="ja-JP" altLang="en-US" dirty="0"/>
                  <a:t>①</a:t>
                </a:r>
                <a:r>
                  <a:rPr kumimoji="1"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空事象はゼロ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②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以外の確率）＝（全体）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の確率）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③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に含まれるならば</a:t>
                </a:r>
                <a:br>
                  <a:rPr lang="en-US" altLang="ja-JP" dirty="0"/>
                </a:b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/>
                  <a:t>④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72263-AF00-4860-AD72-1418C0A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4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/>
              <a:lstStyle/>
              <a:p>
                <a:r>
                  <a:rPr kumimoji="1" lang="ja-JP" altLang="en-US" dirty="0">
                    <a:solidFill>
                      <a:schemeClr val="bg1"/>
                    </a:solidFill>
                  </a:rPr>
                  <a:t>①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空事象はゼロ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r>
                  <a:rPr lang="ja-JP" altLang="en-US" dirty="0">
                    <a:solidFill>
                      <a:schemeClr val="bg1"/>
                    </a:solidFill>
                  </a:rPr>
                  <a:t>②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=1−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以外の確率）＝（全体）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-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の確率）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③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事象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が事象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に含まれるならば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図で見ると一目瞭然</a:t>
                </a:r>
                <a:endParaRPr kumimoji="1" lang="en-US" altLang="ja-JP" dirty="0"/>
              </a:p>
              <a:p>
                <a:r>
                  <a:rPr lang="ja-JP" altLang="en-US" dirty="0">
                    <a:solidFill>
                      <a:schemeClr val="bg1"/>
                    </a:solidFill>
                  </a:rPr>
                  <a:t>④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4788024" y="692696"/>
            <a:ext cx="4032448" cy="3240360"/>
            <a:chOff x="4535891" y="1160748"/>
            <a:chExt cx="4032448" cy="324036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535891" y="1160748"/>
              <a:ext cx="4032448" cy="3240360"/>
              <a:chOff x="4860032" y="2492896"/>
              <a:chExt cx="4032448" cy="3240360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グループ化 7"/>
            <p:cNvGrpSpPr/>
            <p:nvPr/>
          </p:nvGrpSpPr>
          <p:grpSpPr>
            <a:xfrm>
              <a:off x="4816050" y="1952836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2653" y="424186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690590" y="2636912"/>
              <a:ext cx="1057186" cy="1044116"/>
              <a:chOff x="4450407" y="3969060"/>
              <a:chExt cx="1057186" cy="1044116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4450407" y="3969060"/>
                <a:ext cx="1044116" cy="1044116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角丸四角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969" y="4329100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35E6FE59-13D9-472B-87CB-75F0822E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5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確率の公理から導かれる定理１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④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図でみるとわかりやすい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薄い円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薄い円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）の合計から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重複している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濃色部分（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）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を引く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5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4644008" y="2852936"/>
            <a:ext cx="4032448" cy="3240360"/>
            <a:chOff x="4860032" y="2492896"/>
            <a:chExt cx="4032448" cy="324036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8" name="角丸四角形 17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グループ化 7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6" name="円/楕円 15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角丸四角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6703160" y="3667756"/>
              <a:ext cx="461128" cy="1250681"/>
              <a:chOff x="6703160" y="3667756"/>
              <a:chExt cx="461128" cy="1250681"/>
            </a:xfrm>
            <a:solidFill>
              <a:schemeClr val="accent2"/>
            </a:solidFill>
          </p:grpSpPr>
          <p:sp>
            <p:nvSpPr>
              <p:cNvPr id="12" name="円/楕円 19"/>
              <p:cNvSpPr/>
              <p:nvPr/>
            </p:nvSpPr>
            <p:spPr>
              <a:xfrm>
                <a:off x="6703160" y="366775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9"/>
              <p:cNvSpPr/>
              <p:nvPr/>
            </p:nvSpPr>
            <p:spPr>
              <a:xfrm flipH="1">
                <a:off x="6817361" y="3667756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フローチャート: 処理 19"/>
          <p:cNvSpPr/>
          <p:nvPr/>
        </p:nvSpPr>
        <p:spPr>
          <a:xfrm>
            <a:off x="395536" y="4705980"/>
            <a:ext cx="3960440" cy="131530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確率の加法定理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6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ja-JP" altLang="en-US" dirty="0"/>
              <a:t>確率の考え方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292143-FC36-4381-804E-0D06AB9E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4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（３）先験確率と経験確率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60CE55F-9100-4A65-A32C-4BFCCB3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0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先験確率（事前確率）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根元事象の可能性が同等であると考えて定義</a:t>
            </a:r>
            <a:endParaRPr kumimoji="1" lang="en-US" altLang="ja-JP" dirty="0"/>
          </a:p>
          <a:p>
            <a:pPr lvl="2"/>
            <a:r>
              <a:rPr lang="ja-JP" altLang="en-US" dirty="0"/>
              <a:t>根元事象：</a:t>
            </a:r>
            <a:r>
              <a:rPr lang="en-US" altLang="ja-JP" dirty="0"/>
              <a:t>	</a:t>
            </a:r>
            <a:r>
              <a:rPr lang="ja-JP" altLang="en-US" dirty="0"/>
              <a:t>事象におけるひとつの要素</a:t>
            </a:r>
            <a:endParaRPr kumimoji="1" lang="en-US" altLang="ja-JP" dirty="0"/>
          </a:p>
          <a:p>
            <a:pPr lvl="1"/>
            <a:r>
              <a:rPr lang="ja-JP" altLang="en-US" dirty="0"/>
              <a:t>事象に含まれる根元事象の数を計算して定義</a:t>
            </a:r>
            <a:endParaRPr lang="en-US" altLang="ja-JP" dirty="0"/>
          </a:p>
          <a:p>
            <a:pPr lvl="1"/>
            <a:r>
              <a:rPr kumimoji="1" lang="ja-JP" altLang="en-US" dirty="0"/>
              <a:t>事象自体がまったくわからない場合は困難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経験確率（客観確率）</a:t>
            </a:r>
            <a:endParaRPr lang="en-US" altLang="ja-JP" dirty="0"/>
          </a:p>
          <a:p>
            <a:pPr lvl="1"/>
            <a:r>
              <a:rPr kumimoji="1" lang="ja-JP" altLang="en-US" dirty="0"/>
              <a:t>試行の数を十分大きくしたときに</a:t>
            </a:r>
            <a:br>
              <a:rPr kumimoji="1" lang="en-US" altLang="ja-JP" dirty="0"/>
            </a:br>
            <a:r>
              <a:rPr kumimoji="1" lang="ja-JP" altLang="en-US" dirty="0"/>
              <a:t>相対度数がある値に近づくならば</a:t>
            </a:r>
            <a:br>
              <a:rPr kumimoji="1" lang="en-US" altLang="ja-JP" dirty="0"/>
            </a:br>
            <a:r>
              <a:rPr kumimoji="1" lang="ja-JP" altLang="en-US" dirty="0"/>
              <a:t>相対度数を確率として定義</a:t>
            </a:r>
            <a:endParaRPr kumimoji="1" lang="en-US" altLang="ja-JP" dirty="0"/>
          </a:p>
          <a:p>
            <a:pPr lvl="2"/>
            <a:r>
              <a:rPr lang="ja-JP" altLang="en-US" dirty="0"/>
              <a:t>試行：</a:t>
            </a:r>
            <a:r>
              <a:rPr lang="en-US" altLang="ja-JP" dirty="0"/>
              <a:t>	</a:t>
            </a:r>
            <a:r>
              <a:rPr lang="ja-JP" altLang="en-US" dirty="0"/>
              <a:t>同じ条件のもとで繰り返し実験を行うこと</a:t>
            </a:r>
            <a:endParaRPr kumimoji="1" lang="en-US" altLang="ja-JP" dirty="0"/>
          </a:p>
          <a:p>
            <a:pPr lvl="1"/>
            <a:r>
              <a:rPr lang="ja-JP" altLang="en-US" dirty="0"/>
              <a:t>試行できない場合や</a:t>
            </a:r>
            <a:br>
              <a:rPr lang="en-US" altLang="ja-JP" dirty="0"/>
            </a:br>
            <a:r>
              <a:rPr lang="ja-JP" altLang="en-US" dirty="0"/>
              <a:t>事象がめったに起こらない場合は困難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EEA6B9-EE8C-4BAF-8011-5BFA5A5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4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先験確率（事前確率）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根元事象の可能性が同等であると考えて定義</a:t>
            </a:r>
            <a:endParaRPr kumimoji="1" lang="en-US" altLang="ja-JP" dirty="0"/>
          </a:p>
          <a:p>
            <a:pPr lvl="2"/>
            <a:r>
              <a:rPr lang="ja-JP" altLang="en-US" dirty="0"/>
              <a:t>根元事象：</a:t>
            </a:r>
            <a:r>
              <a:rPr lang="en-US" altLang="ja-JP" dirty="0"/>
              <a:t>	</a:t>
            </a:r>
            <a:r>
              <a:rPr lang="ja-JP" altLang="en-US" dirty="0"/>
              <a:t>事象におけるひとつの要素</a:t>
            </a:r>
            <a:endParaRPr kumimoji="1" lang="en-US" altLang="ja-JP" dirty="0"/>
          </a:p>
          <a:p>
            <a:pPr lvl="1"/>
            <a:r>
              <a:rPr lang="ja-JP" altLang="en-US" dirty="0"/>
              <a:t>事象に含まれる</a:t>
            </a:r>
            <a:r>
              <a:rPr lang="ja-JP" altLang="en-US" dirty="0">
                <a:solidFill>
                  <a:srgbClr val="FF0000"/>
                </a:solidFill>
              </a:rPr>
              <a:t>根元事象の数</a:t>
            </a:r>
            <a:r>
              <a:rPr lang="ja-JP" altLang="en-US" dirty="0"/>
              <a:t>を計算して定義</a:t>
            </a:r>
            <a:endParaRPr lang="en-US" altLang="ja-JP" dirty="0"/>
          </a:p>
          <a:p>
            <a:pPr lvl="1"/>
            <a:r>
              <a:rPr kumimoji="1" lang="ja-JP" altLang="en-US" dirty="0"/>
              <a:t>事象自体がまったくわからない場合は困難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>
                <a:solidFill>
                  <a:schemeClr val="bg1"/>
                </a:solidFill>
              </a:rPr>
              <a:t>経験確率（客観確率）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試行の数を十分大きくしたときに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相対度数がある値に近づくならば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相対度数を確率として定義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2"/>
            <a:r>
              <a:rPr lang="ja-JP" altLang="en-US" dirty="0">
                <a:solidFill>
                  <a:schemeClr val="bg1"/>
                </a:solidFill>
              </a:rPr>
              <a:t>試行：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>
                <a:solidFill>
                  <a:schemeClr val="bg1"/>
                </a:solidFill>
              </a:rPr>
              <a:t>同じ条件のもとで繰り返し実験を行うこと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 dirty="0">
                <a:solidFill>
                  <a:schemeClr val="bg1"/>
                </a:solidFill>
              </a:rPr>
              <a:t>試行できない場合や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事象がめったに起こらない場合は困難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3429000"/>
            <a:ext cx="4320000" cy="2664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表、裏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⇒２個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先験確率：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1/2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3428111"/>
            <a:ext cx="4320000" cy="26642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サイコロ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根元事象：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1,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2, 3, 4, 5, 6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先験確率：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1/6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96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先験確率と経験確率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先験確率（事前確率）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根元事象の可能性が同等であると考えて定義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2"/>
            <a:r>
              <a:rPr lang="ja-JP" altLang="en-US" dirty="0">
                <a:solidFill>
                  <a:schemeClr val="bg1"/>
                </a:solidFill>
              </a:rPr>
              <a:t>根元事象：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>
                <a:solidFill>
                  <a:schemeClr val="bg1"/>
                </a:solidFill>
              </a:rPr>
              <a:t>事象におけるひとつの要素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 dirty="0">
                <a:solidFill>
                  <a:schemeClr val="bg1"/>
                </a:solidFill>
              </a:rPr>
              <a:t>事象に含まれる根元事象の数を計算して定義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/>
                </a:solidFill>
              </a:rPr>
              <a:t>事象自体がまったくわからない場合は困難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lvl="1"/>
            <a:endParaRPr kumimoji="1" lang="en-US" altLang="ja-JP" dirty="0"/>
          </a:p>
          <a:p>
            <a:r>
              <a:rPr lang="ja-JP" altLang="en-US" dirty="0"/>
              <a:t>経験確率（客観確率）</a:t>
            </a:r>
            <a:endParaRPr lang="en-US" altLang="ja-JP" dirty="0"/>
          </a:p>
          <a:p>
            <a:pPr lvl="1"/>
            <a:r>
              <a:rPr kumimoji="1" lang="ja-JP" altLang="en-US" dirty="0"/>
              <a:t>試行の数を十分大きくしたときに</a:t>
            </a:r>
            <a:br>
              <a:rPr kumimoji="1" lang="en-US" altLang="ja-JP" dirty="0"/>
            </a:br>
            <a:r>
              <a:rPr kumimoji="1" lang="ja-JP" altLang="en-US" dirty="0"/>
              <a:t>相対度数がある値に近づくならば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FF0000"/>
                </a:solidFill>
              </a:rPr>
              <a:t>相対度数</a:t>
            </a:r>
            <a:r>
              <a:rPr kumimoji="1" lang="ja-JP" altLang="en-US" dirty="0"/>
              <a:t>を確率として定義</a:t>
            </a:r>
            <a:endParaRPr kumimoji="1" lang="en-US" altLang="ja-JP" dirty="0"/>
          </a:p>
          <a:p>
            <a:pPr lvl="2"/>
            <a:r>
              <a:rPr lang="ja-JP" altLang="en-US" dirty="0"/>
              <a:t>試行：</a:t>
            </a:r>
            <a:r>
              <a:rPr lang="en-US" altLang="ja-JP" dirty="0"/>
              <a:t>	</a:t>
            </a:r>
            <a:r>
              <a:rPr lang="ja-JP" altLang="en-US" dirty="0"/>
              <a:t>同じ条件のもとで繰り返し実験を行うこと</a:t>
            </a:r>
            <a:endParaRPr kumimoji="1" lang="en-US" altLang="ja-JP" dirty="0"/>
          </a:p>
          <a:p>
            <a:pPr lvl="1"/>
            <a:r>
              <a:rPr lang="ja-JP" altLang="en-US" dirty="0"/>
              <a:t>試行できない場合や</a:t>
            </a:r>
            <a:br>
              <a:rPr lang="en-US" altLang="ja-JP" dirty="0"/>
            </a:br>
            <a:r>
              <a:rPr lang="ja-JP" altLang="en-US" dirty="0"/>
              <a:t>事象がめったに起こらない場合は困難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7504" y="837601"/>
            <a:ext cx="4320000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27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裏：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相対度数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0.54		0.46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836712"/>
            <a:ext cx="4320000" cy="2376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コイン投げ（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9948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裏：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10052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相対度数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0.4974	0.5026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954CA03-EE2A-4949-981A-7FAAEC67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0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公理・定理・定義のちがい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90" y="873309"/>
            <a:ext cx="8552420" cy="550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97C020-D0E3-4F0D-A816-02121309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0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（４）条件付き確率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B99CB2-DF06-4860-AFFB-9D8D99E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07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条件付き確率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/>
              <a:lstStyle/>
              <a:p>
                <a:r>
                  <a:rPr kumimoji="1" lang="ja-JP" altLang="en-US" dirty="0"/>
                  <a:t>条件付き確率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が起こった、という条件の下で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同時確率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積事象の確率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6156176" y="198884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8B373-7A91-49D1-A2E5-8C8CEDF8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5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条件付き確率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/>
              <a:lstStyle/>
              <a:p>
                <a:r>
                  <a:rPr kumimoji="1" lang="ja-JP" altLang="en-US" dirty="0"/>
                  <a:t>条件付き確率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が起こった、という条件の下で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>
                    <a:solidFill>
                      <a:schemeClr val="bg1"/>
                    </a:solidFill>
                  </a:rPr>
                  <a:t>同時確率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積事象の確率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236296" y="1124744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2483768" y="3212976"/>
            <a:ext cx="4032448" cy="3240360"/>
            <a:chOff x="251520" y="3140968"/>
            <a:chExt cx="4032448" cy="324036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251520" y="3140968"/>
              <a:ext cx="4032448" cy="3240360"/>
              <a:chOff x="251520" y="3212976"/>
              <a:chExt cx="4032448" cy="3240360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251520" y="3212976"/>
                <a:ext cx="4032448" cy="3240360"/>
                <a:chOff x="4860032" y="2492896"/>
                <a:chExt cx="4032448" cy="3240360"/>
              </a:xfrm>
            </p:grpSpPr>
            <p:grpSp>
              <p:nvGrpSpPr>
                <p:cNvPr id="9" name="グループ化 8"/>
                <p:cNvGrpSpPr/>
                <p:nvPr/>
              </p:nvGrpSpPr>
              <p:grpSpPr>
                <a:xfrm>
                  <a:off x="4860032" y="2492896"/>
                  <a:ext cx="4032448" cy="3240360"/>
                  <a:chOff x="4860032" y="2492896"/>
                  <a:chExt cx="4032448" cy="3240360"/>
                </a:xfrm>
              </p:grpSpPr>
              <p:sp>
                <p:nvSpPr>
                  <p:cNvPr id="20" name="角丸四角形 19"/>
                  <p:cNvSpPr/>
                  <p:nvPr/>
                </p:nvSpPr>
                <p:spPr>
                  <a:xfrm>
                    <a:off x="4860032" y="2780928"/>
                    <a:ext cx="4032448" cy="2952328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角丸四角形 20"/>
                      <p:cNvSpPr/>
                      <p:nvPr/>
                    </p:nvSpPr>
                    <p:spPr>
                      <a:xfrm>
                        <a:off x="5204536" y="2492896"/>
                        <a:ext cx="591600" cy="591296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Ω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角丸四角形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04536" y="2492896"/>
                        <a:ext cx="591600" cy="591296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" name="グループ化 9"/>
                <p:cNvGrpSpPr/>
                <p:nvPr/>
              </p:nvGrpSpPr>
              <p:grpSpPr>
                <a:xfrm>
                  <a:off x="5140191" y="3284984"/>
                  <a:ext cx="2016224" cy="2016224"/>
                  <a:chOff x="5140191" y="3284984"/>
                  <a:chExt cx="2016224" cy="2016224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18" name="円/楕円 17"/>
                  <p:cNvSpPr/>
                  <p:nvPr/>
                </p:nvSpPr>
                <p:spPr>
                  <a:xfrm>
                    <a:off x="5140191" y="3284984"/>
                    <a:ext cx="2016224" cy="2016224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角丸四角形 18"/>
                      <p:cNvSpPr/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角丸四角形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6704515" y="3284984"/>
                  <a:ext cx="2016224" cy="2016224"/>
                  <a:chOff x="5140191" y="3284984"/>
                  <a:chExt cx="2016224" cy="2016224"/>
                </a:xfrm>
                <a:solidFill>
                  <a:schemeClr val="bg1">
                    <a:alpha val="50000"/>
                  </a:schemeClr>
                </a:solidFill>
              </p:grpSpPr>
              <p:sp>
                <p:nvSpPr>
                  <p:cNvPr id="16" name="円/楕円 15"/>
                  <p:cNvSpPr/>
                  <p:nvPr/>
                </p:nvSpPr>
                <p:spPr>
                  <a:xfrm>
                    <a:off x="5140191" y="3284984"/>
                    <a:ext cx="2016224" cy="201622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491" y="3997448"/>
                        <a:ext cx="807624" cy="591296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" name="円/楕円 19"/>
                <p:cNvSpPr/>
                <p:nvPr/>
              </p:nvSpPr>
              <p:spPr>
                <a:xfrm flipH="1">
                  <a:off x="6817361" y="3667756"/>
                  <a:ext cx="346927" cy="1250680"/>
                </a:xfrm>
                <a:custGeom>
                  <a:avLst/>
                  <a:gdLst>
                    <a:gd name="connsiteX0" fmla="*/ 0 w 2016224"/>
                    <a:gd name="connsiteY0" fmla="*/ 1008112 h 2016224"/>
                    <a:gd name="connsiteX1" fmla="*/ 1008112 w 2016224"/>
                    <a:gd name="connsiteY1" fmla="*/ 0 h 2016224"/>
                    <a:gd name="connsiteX2" fmla="*/ 2016224 w 2016224"/>
                    <a:gd name="connsiteY2" fmla="*/ 1008112 h 2016224"/>
                    <a:gd name="connsiteX3" fmla="*/ 1008112 w 2016224"/>
                    <a:gd name="connsiteY3" fmla="*/ 2016224 h 2016224"/>
                    <a:gd name="connsiteX4" fmla="*/ 0 w 2016224"/>
                    <a:gd name="connsiteY4" fmla="*/ 1008112 h 2016224"/>
                    <a:gd name="connsiteX0" fmla="*/ 18691 w 2135102"/>
                    <a:gd name="connsiteY0" fmla="*/ 1008112 h 1633452"/>
                    <a:gd name="connsiteX1" fmla="*/ 1026803 w 2135102"/>
                    <a:gd name="connsiteY1" fmla="*/ 0 h 1633452"/>
                    <a:gd name="connsiteX2" fmla="*/ 2034915 w 2135102"/>
                    <a:gd name="connsiteY2" fmla="*/ 1008112 h 1633452"/>
                    <a:gd name="connsiteX3" fmla="*/ 1813612 w 2135102"/>
                    <a:gd name="connsiteY3" fmla="*/ 1633452 h 1633452"/>
                    <a:gd name="connsiteX4" fmla="*/ 18691 w 2135102"/>
                    <a:gd name="connsiteY4" fmla="*/ 1008112 h 1633452"/>
                    <a:gd name="connsiteX0" fmla="*/ 2 w 2116413"/>
                    <a:gd name="connsiteY0" fmla="*/ 625340 h 1250680"/>
                    <a:gd name="connsiteX1" fmla="*/ 1784290 w 2116413"/>
                    <a:gd name="connsiteY1" fmla="*/ 0 h 1250680"/>
                    <a:gd name="connsiteX2" fmla="*/ 2016226 w 2116413"/>
                    <a:gd name="connsiteY2" fmla="*/ 625340 h 1250680"/>
                    <a:gd name="connsiteX3" fmla="*/ 1794923 w 2116413"/>
                    <a:gd name="connsiteY3" fmla="*/ 1250680 h 1250680"/>
                    <a:gd name="connsiteX4" fmla="*/ 2 w 2116413"/>
                    <a:gd name="connsiteY4" fmla="*/ 625340 h 1250680"/>
                    <a:gd name="connsiteX0" fmla="*/ 17 w 442622"/>
                    <a:gd name="connsiteY0" fmla="*/ 636004 h 1250716"/>
                    <a:gd name="connsiteX1" fmla="*/ 210686 w 442622"/>
                    <a:gd name="connsiteY1" fmla="*/ 31 h 1250716"/>
                    <a:gd name="connsiteX2" fmla="*/ 442622 w 442622"/>
                    <a:gd name="connsiteY2" fmla="*/ 625371 h 1250716"/>
                    <a:gd name="connsiteX3" fmla="*/ 221319 w 442622"/>
                    <a:gd name="connsiteY3" fmla="*/ 1250711 h 1250716"/>
                    <a:gd name="connsiteX4" fmla="*/ 17 w 442622"/>
                    <a:gd name="connsiteY4" fmla="*/ 636004 h 1250716"/>
                    <a:gd name="connsiteX0" fmla="*/ 15 w 453253"/>
                    <a:gd name="connsiteY0" fmla="*/ 646725 h 1250822"/>
                    <a:gd name="connsiteX1" fmla="*/ 221317 w 453253"/>
                    <a:gd name="connsiteY1" fmla="*/ 119 h 1250822"/>
                    <a:gd name="connsiteX2" fmla="*/ 453253 w 453253"/>
                    <a:gd name="connsiteY2" fmla="*/ 625459 h 1250822"/>
                    <a:gd name="connsiteX3" fmla="*/ 231950 w 453253"/>
                    <a:gd name="connsiteY3" fmla="*/ 1250799 h 1250822"/>
                    <a:gd name="connsiteX4" fmla="*/ 15 w 453253"/>
                    <a:gd name="connsiteY4" fmla="*/ 646725 h 1250822"/>
                    <a:gd name="connsiteX0" fmla="*/ 15 w 442620"/>
                    <a:gd name="connsiteY0" fmla="*/ 646893 h 1251019"/>
                    <a:gd name="connsiteX1" fmla="*/ 221317 w 442620"/>
                    <a:gd name="connsiteY1" fmla="*/ 287 h 1251019"/>
                    <a:gd name="connsiteX2" fmla="*/ 442620 w 442620"/>
                    <a:gd name="connsiteY2" fmla="*/ 614994 h 1251019"/>
                    <a:gd name="connsiteX3" fmla="*/ 231950 w 442620"/>
                    <a:gd name="connsiteY3" fmla="*/ 1250967 h 1251019"/>
                    <a:gd name="connsiteX4" fmla="*/ 15 w 442620"/>
                    <a:gd name="connsiteY4" fmla="*/ 646893 h 1251019"/>
                    <a:gd name="connsiteX0" fmla="*/ 15 w 442620"/>
                    <a:gd name="connsiteY0" fmla="*/ 646893 h 1251019"/>
                    <a:gd name="connsiteX1" fmla="*/ 221317 w 442620"/>
                    <a:gd name="connsiteY1" fmla="*/ 287 h 1251019"/>
                    <a:gd name="connsiteX2" fmla="*/ 442620 w 442620"/>
                    <a:gd name="connsiteY2" fmla="*/ 614994 h 1251019"/>
                    <a:gd name="connsiteX3" fmla="*/ 231950 w 442620"/>
                    <a:gd name="connsiteY3" fmla="*/ 1250967 h 1251019"/>
                    <a:gd name="connsiteX4" fmla="*/ 15 w 442620"/>
                    <a:gd name="connsiteY4" fmla="*/ 646893 h 1251019"/>
                    <a:gd name="connsiteX0" fmla="*/ 15 w 442620"/>
                    <a:gd name="connsiteY0" fmla="*/ 646778 h 1250904"/>
                    <a:gd name="connsiteX1" fmla="*/ 221317 w 442620"/>
                    <a:gd name="connsiteY1" fmla="*/ 172 h 1250904"/>
                    <a:gd name="connsiteX2" fmla="*/ 442620 w 442620"/>
                    <a:gd name="connsiteY2" fmla="*/ 614879 h 1250904"/>
                    <a:gd name="connsiteX3" fmla="*/ 231950 w 442620"/>
                    <a:gd name="connsiteY3" fmla="*/ 1250852 h 1250904"/>
                    <a:gd name="connsiteX4" fmla="*/ 15 w 442620"/>
                    <a:gd name="connsiteY4" fmla="*/ 646778 h 1250904"/>
                    <a:gd name="connsiteX0" fmla="*/ 15 w 442620"/>
                    <a:gd name="connsiteY0" fmla="*/ 646670 h 1250796"/>
                    <a:gd name="connsiteX1" fmla="*/ 221317 w 442620"/>
                    <a:gd name="connsiteY1" fmla="*/ 64 h 1250796"/>
                    <a:gd name="connsiteX2" fmla="*/ 442620 w 442620"/>
                    <a:gd name="connsiteY2" fmla="*/ 614771 h 1250796"/>
                    <a:gd name="connsiteX3" fmla="*/ 231950 w 442620"/>
                    <a:gd name="connsiteY3" fmla="*/ 1250744 h 1250796"/>
                    <a:gd name="connsiteX4" fmla="*/ 15 w 442620"/>
                    <a:gd name="connsiteY4" fmla="*/ 646670 h 1250796"/>
                    <a:gd name="connsiteX0" fmla="*/ 15 w 346927"/>
                    <a:gd name="connsiteY0" fmla="*/ 646606 h 1250680"/>
                    <a:gd name="connsiteX1" fmla="*/ 221317 w 346927"/>
                    <a:gd name="connsiteY1" fmla="*/ 0 h 1250680"/>
                    <a:gd name="connsiteX2" fmla="*/ 346927 w 346927"/>
                    <a:gd name="connsiteY2" fmla="*/ 646604 h 1250680"/>
                    <a:gd name="connsiteX3" fmla="*/ 231950 w 346927"/>
                    <a:gd name="connsiteY3" fmla="*/ 1250680 h 1250680"/>
                    <a:gd name="connsiteX4" fmla="*/ 15 w 346927"/>
                    <a:gd name="connsiteY4" fmla="*/ 646606 h 1250680"/>
                    <a:gd name="connsiteX0" fmla="*/ 15 w 346927"/>
                    <a:gd name="connsiteY0" fmla="*/ 646606 h 1250680"/>
                    <a:gd name="connsiteX1" fmla="*/ 221317 w 346927"/>
                    <a:gd name="connsiteY1" fmla="*/ 0 h 1250680"/>
                    <a:gd name="connsiteX2" fmla="*/ 346927 w 346927"/>
                    <a:gd name="connsiteY2" fmla="*/ 646604 h 1250680"/>
                    <a:gd name="connsiteX3" fmla="*/ 231950 w 346927"/>
                    <a:gd name="connsiteY3" fmla="*/ 1250680 h 1250680"/>
                    <a:gd name="connsiteX4" fmla="*/ 15 w 346927"/>
                    <a:gd name="connsiteY4" fmla="*/ 646606 h 12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927" h="1250680">
                      <a:moveTo>
                        <a:pt x="15" y="646606"/>
                      </a:moveTo>
                      <a:cubicBezTo>
                        <a:pt x="-1757" y="438159"/>
                        <a:pt x="163498" y="0"/>
                        <a:pt x="221317" y="0"/>
                      </a:cubicBezTo>
                      <a:cubicBezTo>
                        <a:pt x="279136" y="0"/>
                        <a:pt x="155541" y="355653"/>
                        <a:pt x="346927" y="646604"/>
                      </a:cubicBezTo>
                      <a:cubicBezTo>
                        <a:pt x="198071" y="990717"/>
                        <a:pt x="289769" y="1250680"/>
                        <a:pt x="231950" y="1250680"/>
                      </a:cubicBezTo>
                      <a:cubicBezTo>
                        <a:pt x="174131" y="1250680"/>
                        <a:pt x="1787" y="855053"/>
                        <a:pt x="15" y="646606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円/楕円 19"/>
              <p:cNvSpPr/>
              <p:nvPr/>
            </p:nvSpPr>
            <p:spPr>
              <a:xfrm>
                <a:off x="2094648" y="438783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1691680" y="5229200"/>
                  <a:ext cx="126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ja-JP" b="1" i="0" smtClean="0">
                                <a:latin typeface="Cambria Math"/>
                              </a:rPr>
                              <m:t>𝐏𝐫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kumimoji="1" lang="en-US" altLang="ja-JP" b="1" i="1" smtClean="0">
                                    <a:latin typeface="Cambria Math"/>
                                  </a:rPr>
                                  <m:t>𝑩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229200"/>
                  <a:ext cx="1262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39FB33A-422B-4C42-B0FB-D80BEB30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42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確率の乗法定理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確率の乗法定理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条件付き確率の右辺の分母を移項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ja-JP" altLang="en-US" dirty="0"/>
                  <a:t>条件付き確率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が起こった条件下で事象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が起こる確率</a:t>
                </a:r>
                <a:endParaRPr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i="1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456153" y="2019890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定理２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F5962F5-E7DB-4052-82E7-0123B30A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1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定理３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42646"/>
                <a:ext cx="9144000" cy="4482697"/>
              </a:xfrm>
            </p:spPr>
            <p:txBody>
              <a:bodyPr/>
              <a:lstStyle/>
              <a:p>
                <a:r>
                  <a:rPr lang="ja-JP" altLang="en-US" dirty="0"/>
                  <a:t>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の確率の書き換え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42646"/>
                <a:ext cx="9144000" cy="4482697"/>
              </a:xfrm>
              <a:blipFill rotWithShape="1">
                <a:blip r:embed="rId2"/>
                <a:stretch>
                  <a:fillRect l="-1467" t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ja-JP" altLang="en-US" dirty="0"/>
                  <a:t>確率の乗法定理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470990" y="2060848"/>
            <a:ext cx="1296144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定理３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11953"/>
            <a:ext cx="2880000" cy="23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63" y="4111954"/>
            <a:ext cx="2880000" cy="23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179512" y="4145166"/>
            <a:ext cx="2376264" cy="1588089"/>
          </a:xfrm>
          <a:prstGeom prst="wedgeRoundRectCallout">
            <a:avLst>
              <a:gd name="adj1" fmla="val 51191"/>
              <a:gd name="adj2" fmla="val 7078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事象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の円）を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２つに分けて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乗法定理を代入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98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（１）確率に関する諸定義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218CE24-3BE1-4FAF-8FE7-C1C18BF1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（５）事象の独立性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F70AF0-A884-4D20-B68E-0B8752D5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71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事象の独立性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独立</a:t>
            </a:r>
            <a:endParaRPr kumimoji="1" lang="en-US" altLang="ja-JP" dirty="0"/>
          </a:p>
          <a:p>
            <a:pPr lvl="1"/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の起こる確率が</a:t>
            </a:r>
            <a:br>
              <a:rPr lang="en-US" altLang="ja-JP" dirty="0"/>
            </a:b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の結果にまったく影響を受けない</a:t>
            </a:r>
            <a:endParaRPr lang="en-US" altLang="ja-JP" dirty="0"/>
          </a:p>
          <a:p>
            <a:pPr lvl="1"/>
            <a:r>
              <a:rPr kumimoji="1" lang="ja-JP" altLang="en-US" dirty="0"/>
              <a:t>条件付き確率でない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と事象</a:t>
            </a:r>
            <a:r>
              <a:rPr lang="en-US" altLang="ja-JP" dirty="0"/>
              <a:t>B</a:t>
            </a:r>
            <a:r>
              <a:rPr lang="ja-JP" altLang="en-US" dirty="0"/>
              <a:t>が独立のとき</a:t>
            </a:r>
            <a:br>
              <a:rPr lang="en-US" altLang="ja-JP" dirty="0"/>
            </a:br>
            <a:r>
              <a:rPr lang="ja-JP" altLang="en-US" dirty="0"/>
              <a:t>同時確率は積として表現できる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330962" y="764704"/>
            <a:ext cx="2417502" cy="1942635"/>
            <a:chOff x="4860032" y="2492896"/>
            <a:chExt cx="4032448" cy="324036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グループ化 8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グループ化 9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30A14-DF21-4E37-98C2-BD4F5A6C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37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偶数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2, 4, 6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偶数かつ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4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以上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4, 6</a:t>
                </a:r>
                <a:r>
                  <a:rPr kumimoji="1" lang="ja-JP" altLang="en-US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81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偶数（</a:t>
                </a:r>
                <a:r>
                  <a:rPr lang="en-US" altLang="ja-JP" dirty="0"/>
                  <a:t>2, 4, 6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偶数かつ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以上（</a:t>
                </a:r>
                <a:r>
                  <a:rPr kumimoji="1" lang="en-US" altLang="ja-JP" dirty="0"/>
                  <a:t>4, 6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330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サイコロを振り、出目を見逃した。</a:t>
                </a:r>
                <a:br>
                  <a:rPr lang="en-US" altLang="ja-JP" dirty="0"/>
                </a:br>
                <a:r>
                  <a:rPr lang="ja-JP" altLang="en-US" dirty="0"/>
                  <a:t>友人によると、出目は偶数だったとのこと。</a:t>
                </a:r>
                <a:br>
                  <a:rPr lang="en-US" altLang="ja-JP" dirty="0"/>
                </a:br>
                <a:r>
                  <a:rPr lang="ja-JP" altLang="en-US" dirty="0"/>
                  <a:t>出目が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以上である確率は？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偶数（</a:t>
                </a:r>
                <a:r>
                  <a:rPr lang="en-US" altLang="ja-JP" dirty="0"/>
                  <a:t>2, 4, 6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の同時確率：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偶数かつ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以上（</a:t>
                </a:r>
                <a:r>
                  <a:rPr kumimoji="1" lang="en-US" altLang="ja-JP" dirty="0"/>
                  <a:t>4, 6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÷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 rotWithShape="1">
                <a:blip r:embed="rId2"/>
                <a:stretch>
                  <a:fillRect l="-1333" t="-26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935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608512"/>
          </a:xfrm>
        </p:spPr>
        <p:txBody>
          <a:bodyPr>
            <a:normAutofit/>
          </a:bodyPr>
          <a:lstStyle/>
          <a:p>
            <a:r>
              <a:rPr lang="ja-JP" altLang="en-US" dirty="0"/>
              <a:t>病気にかかっているか判定する検査</a:t>
            </a:r>
            <a:endParaRPr lang="en-US" altLang="ja-JP" dirty="0"/>
          </a:p>
          <a:p>
            <a:r>
              <a:rPr lang="ja-JP" altLang="en-US" dirty="0"/>
              <a:t>病気は</a:t>
            </a:r>
            <a:r>
              <a:rPr lang="en-US" altLang="ja-JP" dirty="0"/>
              <a:t>10</a:t>
            </a:r>
            <a:r>
              <a:rPr lang="ja-JP" altLang="en-US" dirty="0"/>
              <a:t>万人に</a:t>
            </a:r>
            <a:r>
              <a:rPr lang="en-US" altLang="ja-JP" dirty="0"/>
              <a:t>1</a:t>
            </a:r>
            <a:r>
              <a:rPr lang="ja-JP" altLang="en-US" dirty="0"/>
              <a:t>人が罹患</a:t>
            </a:r>
            <a:endParaRPr lang="en-US" altLang="ja-JP" dirty="0"/>
          </a:p>
          <a:p>
            <a:r>
              <a:rPr lang="ja-JP" altLang="en-US" dirty="0"/>
              <a:t>検査の</a:t>
            </a:r>
            <a:r>
              <a:rPr kumimoji="1" lang="ja-JP" altLang="en-US" dirty="0"/>
              <a:t>判定が間違っている確率は</a:t>
            </a:r>
            <a:r>
              <a:rPr kumimoji="1" lang="en-US" altLang="ja-JP" dirty="0"/>
              <a:t>1%(=0.01)</a:t>
            </a:r>
          </a:p>
          <a:p>
            <a:pPr lvl="2"/>
            <a:r>
              <a:rPr lang="ja-JP" altLang="en-US" dirty="0"/>
              <a:t>病気なのに陰性反応が出る</a:t>
            </a:r>
            <a:endParaRPr lang="en-US" altLang="ja-JP" dirty="0"/>
          </a:p>
          <a:p>
            <a:pPr lvl="2"/>
            <a:r>
              <a:rPr kumimoji="1" lang="ja-JP" altLang="en-US" dirty="0"/>
              <a:t>病気でないのに陽性反応が出る</a:t>
            </a:r>
            <a:endParaRPr kumimoji="1" lang="en-US" altLang="ja-JP" dirty="0"/>
          </a:p>
          <a:p>
            <a:r>
              <a:rPr lang="ja-JP" altLang="en-US" dirty="0"/>
              <a:t>検査で陽性反応が出たとき</a:t>
            </a:r>
            <a:br>
              <a:rPr lang="en-US" altLang="ja-JP" dirty="0"/>
            </a:br>
            <a:r>
              <a:rPr lang="ja-JP" altLang="en-US" dirty="0"/>
              <a:t>あなたが本当に罹患している確率は？</a:t>
            </a:r>
            <a:endParaRPr lang="en-US" altLang="ja-JP" dirty="0"/>
          </a:p>
          <a:p>
            <a:pPr lvl="2"/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lang="ja-JP" altLang="en-US" dirty="0"/>
              <a:t>陽性反応が出る</a:t>
            </a:r>
            <a:endParaRPr lang="en-US" altLang="ja-JP" dirty="0"/>
          </a:p>
          <a:p>
            <a:pPr lvl="2"/>
            <a:r>
              <a:rPr lang="ja-JP" altLang="en-US" dirty="0"/>
              <a:t>同時確率：</a:t>
            </a:r>
            <a:r>
              <a:rPr lang="en-US" altLang="ja-JP" dirty="0"/>
              <a:t>	</a:t>
            </a:r>
            <a:r>
              <a:rPr lang="ja-JP" altLang="en-US" dirty="0"/>
              <a:t>本当に罹患していて、検査が正しい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50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</a:p>
              <a:p>
                <a:pPr lvl="1"/>
                <a:r>
                  <a:rPr lang="ja-JP" altLang="en-US" dirty="0"/>
                  <a:t>陽性反応が出る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0.00001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×0.99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罹患していないのに、検査が誤る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0.99999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×0.01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0.00001∗0.99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0.99999∗0.01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0.0000099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+0.0099999=</m:t>
                      </m:r>
                      <m:r>
                        <a:rPr lang="en-US" altLang="ja-JP" b="0" i="1" smtClean="0">
                          <a:latin typeface="Cambria Math"/>
                        </a:rPr>
                        <m:t>0.0100098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>
                <a:blip r:embed="rId2"/>
                <a:stretch>
                  <a:fillRect l="-1533" t="-1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214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条件付き確率</a:t>
            </a:r>
            <a:r>
              <a:rPr lang="en-US" altLang="ja-JP" dirty="0"/>
              <a:t>】</a:t>
            </a:r>
            <a:r>
              <a:rPr lang="ja-JP" altLang="en-US" dirty="0" err="1"/>
              <a:t>って</a:t>
            </a:r>
            <a:r>
              <a:rPr lang="ja-JP" altLang="en-US" dirty="0"/>
              <a:t>どんな状況？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同時確率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本当に罹患していて、検査が正しい</a:t>
                </a:r>
                <a:endParaRPr lang="en-US" altLang="ja-JP" dirty="0"/>
              </a:p>
              <a:p>
                <a:pPr lvl="3"/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0.00001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×0.99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3"/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0.0000099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0.0100098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/>
                            </a:rPr>
                            <m:t>=0.00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0989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…=0.1%</m:t>
                          </m:r>
                        </m:e>
                      </m:func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6832"/>
                <a:ext cx="9144000" cy="4608512"/>
              </a:xfrm>
              <a:blipFill>
                <a:blip r:embed="rId2"/>
                <a:stretch>
                  <a:fillRect l="-1533" t="-1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kumimoji="1" lang="ja-JP" altLang="en-US" dirty="0"/>
                  <a:t>条件付き確率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が起こった条件下で事象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が起こる確率</a:t>
                </a:r>
                <a:endParaRPr kumimoji="1" lang="en-US" altLang="ja-JP" dirty="0"/>
              </a:p>
              <a:p>
                <a:pPr marL="0" indent="0" algn="l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79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A92B54-11F7-4DBB-B126-E573CF91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53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（１）確率変数の定義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FD861D-7575-4D46-9A44-046A3D82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</a:t>
            </a:r>
            <a:endParaRPr kumimoji="1" lang="en-US" altLang="ja-JP" dirty="0"/>
          </a:p>
          <a:p>
            <a:pPr lvl="1"/>
            <a:r>
              <a:rPr lang="ja-JP" altLang="en-US" dirty="0"/>
              <a:t>偶然性の確からしさを測る指標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事象</a:t>
            </a:r>
            <a:endParaRPr lang="en-US" altLang="ja-JP" dirty="0"/>
          </a:p>
          <a:p>
            <a:pPr lvl="1"/>
            <a:r>
              <a:rPr kumimoji="1" lang="ja-JP" altLang="en-US" dirty="0"/>
              <a:t>偶然性を伴って生じる結果</a:t>
            </a:r>
            <a:endParaRPr kumimoji="1" lang="en-US" altLang="ja-JP" dirty="0"/>
          </a:p>
          <a:p>
            <a:pPr lvl="2"/>
            <a:r>
              <a:rPr lang="ja-JP" altLang="en-US" dirty="0"/>
              <a:t>サイコロを投げて「</a:t>
            </a:r>
            <a:r>
              <a:rPr lang="en-US" altLang="ja-JP" dirty="0"/>
              <a:t>2</a:t>
            </a:r>
            <a:r>
              <a:rPr lang="ja-JP" altLang="en-US" dirty="0"/>
              <a:t>」の目が出ること</a:t>
            </a:r>
            <a:endParaRPr lang="en-US" altLang="ja-JP" dirty="0"/>
          </a:p>
          <a:p>
            <a:pPr lvl="2"/>
            <a:r>
              <a:rPr kumimoji="1" lang="ja-JP" altLang="en-US" dirty="0"/>
              <a:t>コインを投げて表が出ること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0900D-8148-45FA-B4C3-08C372D9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08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</a:t>
            </a:r>
            <a:endParaRPr kumimoji="1" lang="en-US" altLang="ja-JP" dirty="0"/>
          </a:p>
          <a:p>
            <a:pPr lvl="1"/>
            <a:r>
              <a:rPr lang="ja-JP" altLang="en-US" dirty="0"/>
              <a:t>変数の概念に確率が加わったもの</a:t>
            </a:r>
            <a:endParaRPr lang="en-US" altLang="ja-JP" dirty="0"/>
          </a:p>
          <a:p>
            <a:pPr lvl="2"/>
            <a:r>
              <a:rPr lang="ja-JP" altLang="en-US" dirty="0"/>
              <a:t>サイコロの出た目</a:t>
            </a:r>
            <a:endParaRPr lang="en-US" altLang="ja-JP" dirty="0"/>
          </a:p>
          <a:p>
            <a:pPr lvl="3"/>
            <a:r>
              <a:rPr lang="ja-JP" altLang="en-US" dirty="0"/>
              <a:t>偶然性を伴って生じる結果</a:t>
            </a:r>
            <a:endParaRPr lang="en-US" altLang="ja-JP" dirty="0"/>
          </a:p>
          <a:p>
            <a:pPr lvl="1"/>
            <a:r>
              <a:rPr kumimoji="1" lang="ja-JP" altLang="en-US" dirty="0"/>
              <a:t>観測値に確率が対応している変数のこと</a:t>
            </a:r>
            <a:endParaRPr kumimoji="1" lang="en-US" altLang="ja-JP" dirty="0"/>
          </a:p>
          <a:p>
            <a:pPr lvl="2"/>
            <a:r>
              <a:rPr lang="ja-JP" altLang="en-US" dirty="0"/>
              <a:t>変数</a:t>
            </a:r>
            <a:endParaRPr lang="en-US" altLang="ja-JP" dirty="0"/>
          </a:p>
          <a:p>
            <a:pPr lvl="3"/>
            <a:r>
              <a:rPr kumimoji="1" lang="ja-JP" altLang="en-US" dirty="0"/>
              <a:t>観測値の集合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AFF29-CFA2-48D4-BAD1-66A97D40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ja-JP" altLang="en-US" dirty="0"/>
                  <a:t>：事象を表す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変数が離散変数のとき、確率変数は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離散確率変数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コイン投げの事例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={1, 0}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表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裏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>
                <a:blip r:embed="rId2"/>
                <a:stretch>
                  <a:fillRect l="-1533" t="-2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C52BFF-56BE-443B-8612-5694CF19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69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サイコロの出た目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X={1, 2, 3, 4, 5, 6}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先験確率で考えると</a:t>
                </a:r>
                <a:r>
                  <a:rPr kumimoji="1" lang="en-US" altLang="ja-JP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:1</m:t>
                            </m:r>
                            <m:r>
                              <a:rPr lang="ja-JP" altLang="en-US" i="1">
                                <a:latin typeface="Cambria Math"/>
                              </a:rPr>
                              <m:t>の目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:2</m:t>
                            </m:r>
                            <m:r>
                              <a:rPr kumimoji="1" lang="ja-JP" altLang="en-US" b="0" i="1" smtClean="0">
                                <a:latin typeface="Cambria Math"/>
                              </a:rPr>
                              <m:t>の目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=2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 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803C4E-9F3F-462E-9660-1D5B0AE2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98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コイン投げの結果は、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前の回の影響を受けないので</a:t>
                </a:r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独立</a:t>
                </a:r>
                <a:r>
                  <a:rPr kumimoji="1" lang="en-US" altLang="ja-JP" dirty="0"/>
                  <a:t>】</a:t>
                </a:r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例：表が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0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回のとき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7308304" y="3284984"/>
            <a:ext cx="1512168" cy="648072"/>
          </a:xfrm>
          <a:prstGeom prst="wedgeRoundRectCallout">
            <a:avLst>
              <a:gd name="adj1" fmla="val -59906"/>
              <a:gd name="adj2" fmla="val 9723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定理</a:t>
            </a:r>
            <a:r>
              <a:rPr kumimoji="1" lang="en-US" altLang="ja-JP" dirty="0"/>
              <a:t>4]</a:t>
            </a:r>
            <a:r>
              <a:rPr kumimoji="1" lang="ja-JP" altLang="en-US" dirty="0"/>
              <a:t>から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F2118-7703-4A9F-9D4A-1B79AE8E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例：表が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回のとき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3∗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3∗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</m:t>
                    </m:r>
                    <m:r>
                      <a:rPr lang="en-US" altLang="ja-JP" b="0" i="0" smtClean="0">
                        <a:solidFill>
                          <a:srgbClr val="FF0000"/>
                        </a:solidFill>
                        <a:latin typeface="Cambria Math"/>
                      </a:rPr>
                      <m:t>375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2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315A75-1AB4-418D-A496-69E906A2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17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確率変数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487247"/>
              </p:ext>
            </p:extLst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2800" dirty="0">
                <a:solidFill>
                  <a:srgbClr val="FF0000"/>
                </a:solidFill>
              </a:rPr>
              <a:t>確率変数は、事象を介して確率を付与された変数</a:t>
            </a:r>
          </a:p>
        </p:txBody>
      </p:sp>
    </p:spTree>
    <p:extLst>
      <p:ext uri="{BB962C8B-B14F-4D97-AF65-F5344CB8AC3E}">
        <p14:creationId xmlns:p14="http://schemas.microsoft.com/office/powerpoint/2010/main" val="1706759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（３）確率変数の例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C31F2-819A-40E3-8D79-F755D64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993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母集団を無限母集団と想定すると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コイン投げで表がでる比率を考えると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コイン投げ（試行）が無限に実行できる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⇒無限母集団から標本を抽出していることと同じ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観測値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ja-JP" dirty="0"/>
                  <a:t>	</a:t>
                </a:r>
              </a:p>
              <a:p>
                <a:pPr lvl="1"/>
                <a:r>
                  <a:rPr lang="ja-JP" altLang="en-US" dirty="0"/>
                  <a:t>実際にコイン投げをしたときに表の出た回数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標本における統計値（データ）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が観測値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をとる確率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2869" b="-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152128"/>
              </a:xfrm>
            </p:spPr>
            <p:txBody>
              <a:bodyPr/>
              <a:lstStyle/>
              <a:p>
                <a:pPr algn="l"/>
                <a:r>
                  <a:rPr lang="ja-JP" altLang="en-US" sz="2400" b="1" dirty="0">
                    <a:solidFill>
                      <a:srgbClr val="FF0000"/>
                    </a:solidFill>
                  </a:rPr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kumimoji="1" lang="ja-JP" altLang="en-US" sz="2400" b="1" dirty="0">
                    <a:solidFill>
                      <a:srgbClr val="FF0000"/>
                    </a:solidFill>
                  </a:rPr>
                  <a:t>の分布（確率分布）は、母集団の分布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を表している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ja-JP" altLang="en-US" dirty="0">
                    <a:solidFill>
                      <a:srgbClr val="FF0000"/>
                    </a:solidFill>
                  </a:rPr>
                  <a:t>実際には確率分布はわからないことが一般的なので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実験や調査が必要になる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152128"/>
              </a:xfrm>
              <a:blipFill rotWithShape="1">
                <a:blip r:embed="rId3"/>
                <a:stretch>
                  <a:fillRect l="-664"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8F0F0-927A-4B4F-962A-58A5C5F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2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562121" cy="4671368"/>
          </a:xfrm>
          <a:ln>
            <a:noFill/>
          </a:ln>
        </p:spPr>
        <p:txBody>
          <a:bodyPr/>
          <a:lstStyle/>
          <a:p>
            <a:r>
              <a:rPr kumimoji="1" lang="ja-JP" altLang="en-US" dirty="0"/>
              <a:t>相対度数を確率とする</a:t>
            </a:r>
            <a:br>
              <a:rPr kumimoji="1" lang="en-US" altLang="ja-JP" dirty="0"/>
            </a:br>
            <a:r>
              <a:rPr kumimoji="1" lang="ja-JP" altLang="en-US" dirty="0"/>
              <a:t>（経験確率）</a:t>
            </a:r>
            <a:endParaRPr kumimoji="1" lang="en-US" altLang="ja-JP" dirty="0"/>
          </a:p>
          <a:p>
            <a:pPr lvl="1"/>
            <a:r>
              <a:rPr lang="ja-JP" altLang="en-US" dirty="0"/>
              <a:t>来店頻度</a:t>
            </a:r>
            <a:r>
              <a:rPr lang="en-US" altLang="ja-JP" dirty="0"/>
              <a:t>k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確率変数</a:t>
            </a:r>
            <a:r>
              <a:rPr lang="en-US" altLang="ja-JP" dirty="0"/>
              <a:t>X</a:t>
            </a:r>
            <a:r>
              <a:rPr lang="ja-JP" altLang="en-US" dirty="0"/>
              <a:t>と</a:t>
            </a:r>
            <a:br>
              <a:rPr lang="en-US" altLang="ja-JP" dirty="0"/>
            </a:br>
            <a:r>
              <a:rPr lang="ja-JP" altLang="en-US" dirty="0"/>
              <a:t>考えることができる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母集団からランダムに</a:t>
            </a:r>
            <a:br>
              <a:rPr kumimoji="1" lang="en-US" altLang="ja-JP" dirty="0"/>
            </a:br>
            <a:r>
              <a:rPr kumimoji="1" lang="en-US" altLang="ja-JP" dirty="0"/>
              <a:t>1</a:t>
            </a:r>
            <a:r>
              <a:rPr kumimoji="1" lang="ja-JP" altLang="en-US" dirty="0"/>
              <a:t>人を抽出したとき</a:t>
            </a:r>
            <a:endParaRPr lang="en-US" altLang="ja-JP" dirty="0"/>
          </a:p>
          <a:p>
            <a:pPr lvl="1"/>
            <a:r>
              <a:rPr kumimoji="1" lang="en-US" altLang="ja-JP" dirty="0"/>
              <a:t>[</a:t>
            </a:r>
            <a:r>
              <a:rPr kumimoji="1" lang="ja-JP" altLang="en-US" dirty="0"/>
              <a:t>来店頻度</a:t>
            </a:r>
            <a:r>
              <a:rPr kumimoji="1" lang="en-US" altLang="ja-JP" dirty="0"/>
              <a:t>0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週</a:t>
            </a:r>
            <a:r>
              <a:rPr kumimoji="1" lang="en-US" altLang="ja-JP" dirty="0"/>
              <a:t>]</a:t>
            </a:r>
            <a:r>
              <a:rPr kumimoji="1" lang="ja-JP" altLang="en-US" dirty="0"/>
              <a:t>の人が</a:t>
            </a:r>
            <a:br>
              <a:rPr kumimoji="1" lang="en-US" altLang="ja-JP" dirty="0"/>
            </a:br>
            <a:r>
              <a:rPr kumimoji="1" lang="ja-JP" altLang="en-US" dirty="0"/>
              <a:t>抽出される確率</a:t>
            </a:r>
            <a:br>
              <a:rPr kumimoji="1" lang="en-US" altLang="ja-JP" dirty="0"/>
            </a:br>
            <a:r>
              <a:rPr kumimoji="1" lang="ja-JP" altLang="en-US" dirty="0"/>
              <a:t>⇒ </a:t>
            </a:r>
            <a:r>
              <a:rPr kumimoji="1" lang="en-US" altLang="ja-JP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母集団を有限母集団と想定すると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母集団の分布が分かっている場合を想定する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" y="2069107"/>
            <a:ext cx="4495782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3779912" y="314096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97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kumimoji="1" lang="ja-JP" altLang="en-US" sz="2400" dirty="0"/>
                  <a:t>確率の公理</a:t>
                </a:r>
                <a:endParaRPr kumimoji="1" lang="en-US" altLang="ja-JP" sz="2400" dirty="0"/>
              </a:p>
              <a:p>
                <a:pPr lvl="1" algn="l"/>
                <a:r>
                  <a:rPr kumimoji="1" lang="en-US" altLang="ja-JP" sz="2000" dirty="0"/>
                  <a:t>【</a:t>
                </a:r>
                <a:r>
                  <a:rPr kumimoji="1" lang="ja-JP" altLang="en-US" sz="2000" dirty="0"/>
                  <a:t>確率の公理</a:t>
                </a:r>
                <a:r>
                  <a:rPr kumimoji="1" lang="en-US" altLang="ja-JP" sz="2000" dirty="0"/>
                  <a:t>】</a:t>
                </a:r>
                <a:r>
                  <a:rPr kumimoji="1" lang="ja-JP" altLang="en-US" sz="2000" dirty="0"/>
                  <a:t>を満たさないものは確率ではない</a:t>
                </a:r>
                <a:endParaRPr kumimoji="1" lang="en-US" altLang="ja-JP" sz="2000" dirty="0"/>
              </a:p>
              <a:p>
                <a:pPr lvl="2" algn="l"/>
                <a:r>
                  <a:rPr lang="en-US" altLang="ja-JP" sz="2000" dirty="0"/>
                  <a:t>0</a:t>
                </a:r>
                <a:r>
                  <a:rPr lang="ja-JP" altLang="en-US" sz="2000" dirty="0"/>
                  <a:t>から</a:t>
                </a:r>
                <a:r>
                  <a:rPr lang="en-US" altLang="ja-JP" sz="2000" dirty="0"/>
                  <a:t>1</a:t>
                </a:r>
                <a:r>
                  <a:rPr lang="ja-JP" altLang="en-US" sz="2000" dirty="0"/>
                  <a:t>の間</a:t>
                </a:r>
                <a:endParaRPr lang="en-US" altLang="ja-JP" sz="2000" dirty="0"/>
              </a:p>
              <a:p>
                <a:pPr lvl="2" algn="l"/>
                <a:r>
                  <a:rPr kumimoji="1" lang="ja-JP" altLang="en-US" sz="2000" dirty="0"/>
                  <a:t>全部足したら</a:t>
                </a:r>
                <a:r>
                  <a:rPr kumimoji="1" lang="en-US" altLang="ja-JP" sz="2000" dirty="0"/>
                  <a:t>1</a:t>
                </a:r>
              </a:p>
              <a:p>
                <a:pPr lvl="2" algn="l"/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B</a:t>
                </a:r>
                <a:r>
                  <a:rPr lang="ja-JP" altLang="en-US" sz="2000" dirty="0" err="1"/>
                  <a:t>が排</a:t>
                </a:r>
                <a:r>
                  <a:rPr lang="ja-JP" altLang="en-US" sz="2000" dirty="0"/>
                  <a:t>反ならば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400" dirty="0"/>
                  <a:t>先験確率と経験確率</a:t>
                </a:r>
                <a:endParaRPr lang="en-US" altLang="ja-JP" sz="2400" dirty="0"/>
              </a:p>
              <a:p>
                <a:pPr lvl="1" algn="l"/>
                <a:r>
                  <a:rPr lang="ja-JP" altLang="en-US" sz="2000" dirty="0"/>
                  <a:t>先験確率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根元事象の確率が同等であると定義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事象自体が不明な場合は困難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経験確率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相対度数を確率として定義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試行できない場合やめったに起こらない場合は困難</a:t>
                </a:r>
                <a:endParaRPr lang="en-US" altLang="ja-JP" sz="2000" dirty="0"/>
              </a:p>
              <a:p>
                <a:pPr algn="l"/>
                <a:r>
                  <a:rPr kumimoji="1" lang="ja-JP" altLang="en-US" sz="2400" dirty="0"/>
                  <a:t>確率変数</a:t>
                </a:r>
                <a:endParaRPr kumimoji="1" lang="en-US" altLang="ja-JP" sz="2400" dirty="0"/>
              </a:p>
              <a:p>
                <a:pPr lvl="1" algn="l"/>
                <a:r>
                  <a:rPr kumimoji="1" lang="ja-JP" altLang="en-US" sz="2000" dirty="0"/>
                  <a:t>確率が付与された変数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5975DB-08D4-4F8D-AB25-5FD2E0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lang="ja-JP" altLang="en-US" dirty="0"/>
                  <a:t>余事象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</a:t>
                </a:r>
                <a:br>
                  <a:rPr lang="en-US" altLang="ja-JP" dirty="0"/>
                </a:br>
                <a:r>
                  <a:rPr lang="ja-JP" altLang="en-US" dirty="0"/>
                  <a:t>起こらないこと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の補集合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コイン投げで</a:t>
                </a:r>
                <a:br>
                  <a:rPr lang="en-US" altLang="ja-JP" dirty="0"/>
                </a:br>
                <a:r>
                  <a:rPr lang="ja-JP" altLang="en-US" dirty="0"/>
                  <a:t>「裏」が出る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ja-JP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dirty="0" smtClean="0">
                            <a:latin typeface="Cambria Math"/>
                          </a:rPr>
                          <m:t>裏</m:t>
                        </m:r>
                      </m:e>
                    </m:d>
                  </m:oMath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4860032" y="2780928"/>
            <a:ext cx="4032448" cy="2952328"/>
            <a:chOff x="4860032" y="2780928"/>
            <a:chExt cx="4032448" cy="2952328"/>
          </a:xfrm>
        </p:grpSpPr>
        <p:sp>
          <p:nvSpPr>
            <p:cNvPr id="7" name="角丸四角形 6"/>
            <p:cNvSpPr/>
            <p:nvPr/>
          </p:nvSpPr>
          <p:spPr>
            <a:xfrm>
              <a:off x="4860032" y="2780928"/>
              <a:ext cx="4032448" cy="29523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/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角丸四角形 15"/>
                <p:cNvSpPr/>
                <p:nvPr/>
              </p:nvSpPr>
              <p:spPr>
                <a:xfrm>
                  <a:off x="7524328" y="3961444"/>
                  <a:ext cx="591600" cy="59129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角丸四角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28" y="3961444"/>
                  <a:ext cx="591600" cy="591296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B1C4BE-E179-429A-A1B8-0EE3BB2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5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全事象（標本空間）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起こり得る</a:t>
                </a:r>
                <a:br>
                  <a:rPr lang="en-US" altLang="ja-JP" dirty="0"/>
                </a:br>
                <a:r>
                  <a:rPr lang="ja-JP" altLang="en-US" dirty="0"/>
                  <a:t>結果すべて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Ω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/>
                          </a:rPr>
                          <m:t>表</m:t>
                        </m:r>
                        <m:r>
                          <a:rPr lang="en-US" altLang="ja-JP" i="1">
                            <a:latin typeface="Cambria Math"/>
                          </a:rPr>
                          <m:t>, </m:t>
                        </m:r>
                        <m:r>
                          <a:rPr lang="ja-JP" altLang="en-US" i="1">
                            <a:latin typeface="Cambria Math"/>
                          </a:rPr>
                          <m:t>裏</m:t>
                        </m:r>
                      </m:e>
                    </m:d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空事象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事象が何も</a:t>
                </a:r>
                <a:br>
                  <a:rPr lang="en-US" altLang="ja-JP" dirty="0"/>
                </a:br>
                <a:r>
                  <a:rPr lang="ja-JP" altLang="en-US" dirty="0"/>
                  <a:t>起こらないこと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𝜙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角丸四角形 15"/>
              <p:cNvSpPr/>
              <p:nvPr/>
            </p:nvSpPr>
            <p:spPr>
              <a:xfrm>
                <a:off x="7524328" y="3961444"/>
                <a:ext cx="591600" cy="591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角丸四角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961444"/>
                <a:ext cx="591600" cy="59129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4860032" y="1973608"/>
            <a:ext cx="4032448" cy="3759648"/>
            <a:chOff x="4860032" y="1973608"/>
            <a:chExt cx="4032448" cy="3759648"/>
          </a:xfrm>
        </p:grpSpPr>
        <p:sp>
          <p:nvSpPr>
            <p:cNvPr id="7" name="角丸四角形 6"/>
            <p:cNvSpPr/>
            <p:nvPr/>
          </p:nvSpPr>
          <p:spPr>
            <a:xfrm>
              <a:off x="4860032" y="2780928"/>
              <a:ext cx="4032448" cy="29523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角丸四角形 7"/>
                <p:cNvSpPr/>
                <p:nvPr/>
              </p:nvSpPr>
              <p:spPr>
                <a:xfrm>
                  <a:off x="5204536" y="2492896"/>
                  <a:ext cx="591600" cy="591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角丸四角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536" y="2492896"/>
                  <a:ext cx="591600" cy="591296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noFill/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角丸四角形 13"/>
                <p:cNvSpPr/>
                <p:nvPr/>
              </p:nvSpPr>
              <p:spPr>
                <a:xfrm>
                  <a:off x="8300880" y="1973608"/>
                  <a:ext cx="591600" cy="591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kumimoji="1" lang="en-US" altLang="ja-JP" sz="28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角丸四角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880" y="1973608"/>
                  <a:ext cx="591600" cy="591296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1FC33CE-8239-4D30-B4BE-B73CC2B6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9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和事象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または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少なくとも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つが</a:t>
                </a:r>
                <a:br>
                  <a:rPr lang="en-US" altLang="ja-JP" dirty="0"/>
                </a:br>
                <a:r>
                  <a:rPr lang="ja-JP" altLang="en-US" dirty="0"/>
                  <a:t>起こること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表か裏の</a:t>
                </a:r>
                <a:br>
                  <a:rPr lang="en-US" altLang="ja-JP" dirty="0"/>
                </a:br>
                <a:r>
                  <a:rPr lang="ja-JP" altLang="en-US" dirty="0"/>
                  <a:t>どちらかが出ること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コイン投げで「表」が出ること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F55F0DD0-51F9-40CE-996E-F8FB74DC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0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lang="ja-JP" altLang="en-US" dirty="0"/>
                  <a:t>積</a:t>
                </a:r>
                <a:r>
                  <a:rPr kumimoji="1" lang="ja-JP" altLang="en-US" dirty="0"/>
                  <a:t>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かつ</a:t>
                </a:r>
                <a:r>
                  <a:rPr lang="ja-JP" altLang="en-US" dirty="0"/>
                  <a:t>事象</a:t>
                </a:r>
                <a:r>
                  <a:rPr lang="en-US" altLang="ja-JP" dirty="0"/>
                  <a:t>B</a:t>
                </a:r>
              </a:p>
              <a:p>
                <a:pPr lvl="1"/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が</a:t>
                </a:r>
                <a:br>
                  <a:rPr lang="en-US" altLang="ja-JP" dirty="0"/>
                </a:br>
                <a:r>
                  <a:rPr lang="ja-JP" altLang="en-US" dirty="0"/>
                  <a:t>ともに起こること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表と裏の</a:t>
                </a:r>
                <a:br>
                  <a:rPr lang="en-US" altLang="ja-JP" dirty="0"/>
                </a:br>
                <a:r>
                  <a:rPr lang="ja-JP" altLang="en-US" dirty="0"/>
                  <a:t>両方が出ること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∩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例）</a:t>
            </a: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コイン投げで「表」が出ること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6704515" y="3284984"/>
              <a:ext cx="2016224" cy="2016224"/>
              <a:chOff x="5140191" y="3284984"/>
              <a:chExt cx="2016224" cy="2016224"/>
            </a:xfrm>
            <a:solidFill>
              <a:schemeClr val="bg1">
                <a:alpha val="50000"/>
              </a:schemeClr>
            </a:solidFill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グループ化 22"/>
            <p:cNvGrpSpPr/>
            <p:nvPr/>
          </p:nvGrpSpPr>
          <p:grpSpPr>
            <a:xfrm>
              <a:off x="6703160" y="3667756"/>
              <a:ext cx="461128" cy="1250681"/>
              <a:chOff x="6703160" y="3667756"/>
              <a:chExt cx="461128" cy="1250681"/>
            </a:xfrm>
            <a:solidFill>
              <a:schemeClr val="accent2"/>
            </a:solidFill>
          </p:grpSpPr>
          <p:sp>
            <p:nvSpPr>
              <p:cNvPr id="20" name="円/楕円 19"/>
              <p:cNvSpPr/>
              <p:nvPr/>
            </p:nvSpPr>
            <p:spPr>
              <a:xfrm>
                <a:off x="6703160" y="3667757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19"/>
              <p:cNvSpPr/>
              <p:nvPr/>
            </p:nvSpPr>
            <p:spPr>
              <a:xfrm flipH="1">
                <a:off x="6817361" y="3667756"/>
                <a:ext cx="346927" cy="1250680"/>
              </a:xfrm>
              <a:custGeom>
                <a:avLst/>
                <a:gdLst>
                  <a:gd name="connsiteX0" fmla="*/ 0 w 2016224"/>
                  <a:gd name="connsiteY0" fmla="*/ 1008112 h 2016224"/>
                  <a:gd name="connsiteX1" fmla="*/ 1008112 w 2016224"/>
                  <a:gd name="connsiteY1" fmla="*/ 0 h 2016224"/>
                  <a:gd name="connsiteX2" fmla="*/ 2016224 w 2016224"/>
                  <a:gd name="connsiteY2" fmla="*/ 1008112 h 2016224"/>
                  <a:gd name="connsiteX3" fmla="*/ 1008112 w 2016224"/>
                  <a:gd name="connsiteY3" fmla="*/ 2016224 h 2016224"/>
                  <a:gd name="connsiteX4" fmla="*/ 0 w 2016224"/>
                  <a:gd name="connsiteY4" fmla="*/ 1008112 h 2016224"/>
                  <a:gd name="connsiteX0" fmla="*/ 18691 w 2135102"/>
                  <a:gd name="connsiteY0" fmla="*/ 1008112 h 1633452"/>
                  <a:gd name="connsiteX1" fmla="*/ 1026803 w 2135102"/>
                  <a:gd name="connsiteY1" fmla="*/ 0 h 1633452"/>
                  <a:gd name="connsiteX2" fmla="*/ 2034915 w 2135102"/>
                  <a:gd name="connsiteY2" fmla="*/ 1008112 h 1633452"/>
                  <a:gd name="connsiteX3" fmla="*/ 1813612 w 2135102"/>
                  <a:gd name="connsiteY3" fmla="*/ 1633452 h 1633452"/>
                  <a:gd name="connsiteX4" fmla="*/ 18691 w 2135102"/>
                  <a:gd name="connsiteY4" fmla="*/ 1008112 h 1633452"/>
                  <a:gd name="connsiteX0" fmla="*/ 2 w 2116413"/>
                  <a:gd name="connsiteY0" fmla="*/ 625340 h 1250680"/>
                  <a:gd name="connsiteX1" fmla="*/ 1784290 w 2116413"/>
                  <a:gd name="connsiteY1" fmla="*/ 0 h 1250680"/>
                  <a:gd name="connsiteX2" fmla="*/ 2016226 w 2116413"/>
                  <a:gd name="connsiteY2" fmla="*/ 625340 h 1250680"/>
                  <a:gd name="connsiteX3" fmla="*/ 1794923 w 2116413"/>
                  <a:gd name="connsiteY3" fmla="*/ 1250680 h 1250680"/>
                  <a:gd name="connsiteX4" fmla="*/ 2 w 2116413"/>
                  <a:gd name="connsiteY4" fmla="*/ 625340 h 1250680"/>
                  <a:gd name="connsiteX0" fmla="*/ 17 w 442622"/>
                  <a:gd name="connsiteY0" fmla="*/ 636004 h 1250716"/>
                  <a:gd name="connsiteX1" fmla="*/ 210686 w 442622"/>
                  <a:gd name="connsiteY1" fmla="*/ 31 h 1250716"/>
                  <a:gd name="connsiteX2" fmla="*/ 442622 w 442622"/>
                  <a:gd name="connsiteY2" fmla="*/ 625371 h 1250716"/>
                  <a:gd name="connsiteX3" fmla="*/ 221319 w 442622"/>
                  <a:gd name="connsiteY3" fmla="*/ 1250711 h 1250716"/>
                  <a:gd name="connsiteX4" fmla="*/ 17 w 442622"/>
                  <a:gd name="connsiteY4" fmla="*/ 636004 h 1250716"/>
                  <a:gd name="connsiteX0" fmla="*/ 15 w 453253"/>
                  <a:gd name="connsiteY0" fmla="*/ 646725 h 1250822"/>
                  <a:gd name="connsiteX1" fmla="*/ 221317 w 453253"/>
                  <a:gd name="connsiteY1" fmla="*/ 119 h 1250822"/>
                  <a:gd name="connsiteX2" fmla="*/ 453253 w 453253"/>
                  <a:gd name="connsiteY2" fmla="*/ 625459 h 1250822"/>
                  <a:gd name="connsiteX3" fmla="*/ 231950 w 453253"/>
                  <a:gd name="connsiteY3" fmla="*/ 1250799 h 1250822"/>
                  <a:gd name="connsiteX4" fmla="*/ 15 w 453253"/>
                  <a:gd name="connsiteY4" fmla="*/ 646725 h 1250822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893 h 1251019"/>
                  <a:gd name="connsiteX1" fmla="*/ 221317 w 442620"/>
                  <a:gd name="connsiteY1" fmla="*/ 287 h 1251019"/>
                  <a:gd name="connsiteX2" fmla="*/ 442620 w 442620"/>
                  <a:gd name="connsiteY2" fmla="*/ 614994 h 1251019"/>
                  <a:gd name="connsiteX3" fmla="*/ 231950 w 442620"/>
                  <a:gd name="connsiteY3" fmla="*/ 1250967 h 1251019"/>
                  <a:gd name="connsiteX4" fmla="*/ 15 w 442620"/>
                  <a:gd name="connsiteY4" fmla="*/ 646893 h 1251019"/>
                  <a:gd name="connsiteX0" fmla="*/ 15 w 442620"/>
                  <a:gd name="connsiteY0" fmla="*/ 646778 h 1250904"/>
                  <a:gd name="connsiteX1" fmla="*/ 221317 w 442620"/>
                  <a:gd name="connsiteY1" fmla="*/ 172 h 1250904"/>
                  <a:gd name="connsiteX2" fmla="*/ 442620 w 442620"/>
                  <a:gd name="connsiteY2" fmla="*/ 614879 h 1250904"/>
                  <a:gd name="connsiteX3" fmla="*/ 231950 w 442620"/>
                  <a:gd name="connsiteY3" fmla="*/ 1250852 h 1250904"/>
                  <a:gd name="connsiteX4" fmla="*/ 15 w 442620"/>
                  <a:gd name="connsiteY4" fmla="*/ 646778 h 1250904"/>
                  <a:gd name="connsiteX0" fmla="*/ 15 w 442620"/>
                  <a:gd name="connsiteY0" fmla="*/ 646670 h 1250796"/>
                  <a:gd name="connsiteX1" fmla="*/ 221317 w 442620"/>
                  <a:gd name="connsiteY1" fmla="*/ 64 h 1250796"/>
                  <a:gd name="connsiteX2" fmla="*/ 442620 w 442620"/>
                  <a:gd name="connsiteY2" fmla="*/ 614771 h 1250796"/>
                  <a:gd name="connsiteX3" fmla="*/ 231950 w 442620"/>
                  <a:gd name="connsiteY3" fmla="*/ 1250744 h 1250796"/>
                  <a:gd name="connsiteX4" fmla="*/ 15 w 442620"/>
                  <a:gd name="connsiteY4" fmla="*/ 646670 h 1250796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  <a:gd name="connsiteX0" fmla="*/ 15 w 346927"/>
                  <a:gd name="connsiteY0" fmla="*/ 646606 h 1250680"/>
                  <a:gd name="connsiteX1" fmla="*/ 221317 w 346927"/>
                  <a:gd name="connsiteY1" fmla="*/ 0 h 1250680"/>
                  <a:gd name="connsiteX2" fmla="*/ 346927 w 346927"/>
                  <a:gd name="connsiteY2" fmla="*/ 646604 h 1250680"/>
                  <a:gd name="connsiteX3" fmla="*/ 231950 w 346927"/>
                  <a:gd name="connsiteY3" fmla="*/ 1250680 h 1250680"/>
                  <a:gd name="connsiteX4" fmla="*/ 15 w 346927"/>
                  <a:gd name="connsiteY4" fmla="*/ 646606 h 12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7" h="1250680">
                    <a:moveTo>
                      <a:pt x="15" y="646606"/>
                    </a:moveTo>
                    <a:cubicBezTo>
                      <a:pt x="-1757" y="438159"/>
                      <a:pt x="163498" y="0"/>
                      <a:pt x="221317" y="0"/>
                    </a:cubicBezTo>
                    <a:cubicBezTo>
                      <a:pt x="279136" y="0"/>
                      <a:pt x="155541" y="355653"/>
                      <a:pt x="346927" y="646604"/>
                    </a:cubicBezTo>
                    <a:cubicBezTo>
                      <a:pt x="198071" y="990717"/>
                      <a:pt x="289769" y="1250680"/>
                      <a:pt x="231950" y="1250680"/>
                    </a:cubicBezTo>
                    <a:cubicBezTo>
                      <a:pt x="174131" y="1250680"/>
                      <a:pt x="1787" y="855053"/>
                      <a:pt x="15" y="646606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88" y="4345940"/>
                  <a:ext cx="116814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15FF5A5-5C68-4A1A-9744-CFE4E470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3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確率に関する諸定義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</p:spPr>
            <p:txBody>
              <a:bodyPr/>
              <a:lstStyle/>
              <a:p>
                <a:r>
                  <a:rPr kumimoji="1" lang="ja-JP" altLang="en-US" dirty="0"/>
                  <a:t>排反事象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積事象が</a:t>
                </a:r>
                <a:br>
                  <a:rPr lang="en-US" altLang="ja-JP" dirty="0"/>
                </a:br>
                <a:r>
                  <a:rPr lang="ja-JP" altLang="en-US" dirty="0"/>
                  <a:t>空事象であること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表と裏が</a:t>
                </a:r>
                <a:br>
                  <a:rPr lang="en-US" altLang="ja-JP" dirty="0"/>
                </a:br>
                <a:r>
                  <a:rPr lang="ja-JP" altLang="en-US" dirty="0"/>
                  <a:t>同時に出ることは</a:t>
                </a:r>
                <a:br>
                  <a:rPr lang="en-US" altLang="ja-JP" dirty="0"/>
                </a:br>
                <a:r>
                  <a:rPr lang="ja-JP" altLang="en-US" dirty="0"/>
                  <a:t>ありえないため</a:t>
                </a:r>
                <a:br>
                  <a:rPr lang="en-US" altLang="ja-JP" dirty="0"/>
                </a:br>
                <a:r>
                  <a:rPr lang="ja-JP" altLang="en-US" dirty="0"/>
                  <a:t>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と事象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は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互いに排反</a:t>
                </a:r>
                <a:r>
                  <a:rPr lang="ja-JP" altLang="en-US" dirty="0"/>
                  <a:t>である。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4572000" cy="4392488"/>
              </a:xfrm>
              <a:blipFill rotWithShape="1">
                <a:blip r:embed="rId2"/>
                <a:stretch>
                  <a:fillRect l="-293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/>
              <a:t>	</a:t>
            </a:r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コイン投げで「表」が出ること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事象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コイン投げで「裏」が出ること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860032" y="2492896"/>
            <a:ext cx="4032448" cy="3240360"/>
            <a:chOff x="4860032" y="2492896"/>
            <a:chExt cx="4032448" cy="324036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860032" y="2492896"/>
              <a:ext cx="4032448" cy="3240360"/>
              <a:chOff x="4860032" y="2492896"/>
              <a:chExt cx="4032448" cy="3240360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4860032" y="2780928"/>
                <a:ext cx="4032448" cy="295232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角丸四角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4536" y="2492896"/>
                    <a:ext cx="591600" cy="59129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グループ化 11"/>
            <p:cNvGrpSpPr/>
            <p:nvPr/>
          </p:nvGrpSpPr>
          <p:grpSpPr>
            <a:xfrm>
              <a:off x="5140191" y="3861048"/>
              <a:ext cx="1440160" cy="1440160"/>
              <a:chOff x="5140191" y="3284984"/>
              <a:chExt cx="2016224" cy="2016224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角丸四角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7159977" y="3861208"/>
              <a:ext cx="1440000" cy="1440000"/>
              <a:chOff x="5140191" y="3284984"/>
              <a:chExt cx="2016224" cy="2016224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5140191" y="3284984"/>
                <a:ext cx="2016224" cy="201622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角丸四角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491" y="3997448"/>
                    <a:ext cx="807624" cy="591296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ja-JP" sz="2800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oMath>
                    </m:oMathPara>
                  </a14:m>
                  <a:endParaRPr kumimoji="1" lang="ja-JP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07" y="3125418"/>
                  <a:ext cx="190949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EFCE2EE-0CFC-4D61-AE77-037B9F9A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03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2993</Words>
  <Application>Microsoft Macintosh PowerPoint</Application>
  <PresentationFormat>On-screen Show (4:3)</PresentationFormat>
  <Paragraphs>486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メイリオ</vt:lpstr>
      <vt:lpstr>Meiryo UI</vt:lpstr>
      <vt:lpstr>Arial</vt:lpstr>
      <vt:lpstr>Calibri</vt:lpstr>
      <vt:lpstr>Cambria Math</vt:lpstr>
      <vt:lpstr>Office ​​テーマ</vt:lpstr>
      <vt:lpstr>確率と確率変数</vt:lpstr>
      <vt:lpstr>確率の考え方</vt:lpstr>
      <vt:lpstr>PowerPoint Presentation</vt:lpstr>
      <vt:lpstr>確率に関する諸定義</vt:lpstr>
      <vt:lpstr>確率に関する諸定義</vt:lpstr>
      <vt:lpstr>確率に関する諸定義</vt:lpstr>
      <vt:lpstr>確率に関する諸定義</vt:lpstr>
      <vt:lpstr>確率に関する諸定義</vt:lpstr>
      <vt:lpstr>確率に関する諸定義</vt:lpstr>
      <vt:lpstr>例題3-1　サイコロによる事象の例</vt:lpstr>
      <vt:lpstr>例題3-1　サイコロによる事象の例</vt:lpstr>
      <vt:lpstr>例題3-1　サイコロによる事象の例</vt:lpstr>
      <vt:lpstr>例題3-1　サイコロによる事象の例</vt:lpstr>
      <vt:lpstr>PowerPoint Presentation</vt:lpstr>
      <vt:lpstr>【！重要！】確率の公理</vt:lpstr>
      <vt:lpstr>【！重要！】確率の公理</vt:lpstr>
      <vt:lpstr>確率の公理から導かれる定理１</vt:lpstr>
      <vt:lpstr>確率の公理から導かれる定理１</vt:lpstr>
      <vt:lpstr>確率の公理から導かれる定理１</vt:lpstr>
      <vt:lpstr>PowerPoint Presentation</vt:lpstr>
      <vt:lpstr>先験確率と経験確率</vt:lpstr>
      <vt:lpstr>先験確率と経験確率</vt:lpstr>
      <vt:lpstr>先験確率と経験確率</vt:lpstr>
      <vt:lpstr>公理・定理・定義のちがい</vt:lpstr>
      <vt:lpstr>PowerPoint Presentation</vt:lpstr>
      <vt:lpstr>条件付き確率</vt:lpstr>
      <vt:lpstr>条件付き確率</vt:lpstr>
      <vt:lpstr>確率の乗法定理</vt:lpstr>
      <vt:lpstr>定理３</vt:lpstr>
      <vt:lpstr>PowerPoint Presentation</vt:lpstr>
      <vt:lpstr>事象の独立性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【条件付き確率】ってどんな状況？</vt:lpstr>
      <vt:lpstr>確率変数の定義</vt:lpstr>
      <vt:lpstr>PowerPoint Presentation</vt:lpstr>
      <vt:lpstr>確率変数の定義</vt:lpstr>
      <vt:lpstr>確率変数の定義</vt:lpstr>
      <vt:lpstr>例題3-2</vt:lpstr>
      <vt:lpstr>問題3-2</vt:lpstr>
      <vt:lpstr>問題3-2</vt:lpstr>
      <vt:lpstr>確率変数</vt:lpstr>
      <vt:lpstr>PowerPoint Presentation</vt:lpstr>
      <vt:lpstr>母集団を無限母集団と想定すると</vt:lpstr>
      <vt:lpstr>母集団を有限母集団と想定すると</vt:lpstr>
      <vt:lpstr>第3章のまとめ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159</cp:revision>
  <dcterms:created xsi:type="dcterms:W3CDTF">2019-04-13T07:28:03Z</dcterms:created>
  <dcterms:modified xsi:type="dcterms:W3CDTF">2023-08-24T01:43:55Z</dcterms:modified>
</cp:coreProperties>
</file>