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509" r:id="rId2"/>
    <p:sldId id="469" r:id="rId3"/>
    <p:sldId id="443" r:id="rId4"/>
    <p:sldId id="494" r:id="rId5"/>
    <p:sldId id="471" r:id="rId6"/>
    <p:sldId id="496" r:id="rId7"/>
    <p:sldId id="510" r:id="rId8"/>
    <p:sldId id="511" r:id="rId9"/>
    <p:sldId id="474" r:id="rId10"/>
    <p:sldId id="512" r:id="rId11"/>
    <p:sldId id="498" r:id="rId12"/>
    <p:sldId id="513" r:id="rId13"/>
    <p:sldId id="514" r:id="rId14"/>
    <p:sldId id="515" r:id="rId15"/>
    <p:sldId id="518" r:id="rId16"/>
    <p:sldId id="517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421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/>
    <p:restoredTop sz="94720"/>
  </p:normalViewPr>
  <p:slideViewPr>
    <p:cSldViewPr>
      <p:cViewPr varScale="1">
        <p:scale>
          <a:sx n="130" d="100"/>
          <a:sy n="130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DD-40BB-9A75-051B3E8F4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76960"/>
        <c:axId val="82388096"/>
      </c:scatterChart>
      <c:valAx>
        <c:axId val="82376960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82388096"/>
        <c:crosses val="autoZero"/>
        <c:crossBetween val="midCat"/>
      </c:valAx>
      <c:valAx>
        <c:axId val="82388096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823769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lang="ja-JP"/>
          </a:pPr>
          <a:endParaRPr lang="en-JP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68-4ED9-9748-72DAC59CDA71}"/>
            </c:ext>
          </c:extLst>
        </c:ser>
        <c:ser>
          <c:idx val="1"/>
          <c:order val="1"/>
          <c:tx>
            <c:strRef>
              <c:f>'chisq.dist'!$E$2</c:f>
              <c:strCache>
                <c:ptCount val="1"/>
                <c:pt idx="0">
                  <c:v>χ2(20)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'chisq.dist'!$E$6:$E$106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'chisq.dist'!$F$6:$F$106</c:f>
              <c:numCache>
                <c:formatCode>General</c:formatCode>
                <c:ptCount val="101"/>
                <c:pt idx="0">
                  <c:v>0</c:v>
                </c:pt>
                <c:pt idx="1">
                  <c:v>1.6322616219566172E-9</c:v>
                </c:pt>
                <c:pt idx="2">
                  <c:v>5.0688855981514753E-7</c:v>
                </c:pt>
                <c:pt idx="3">
                  <c:v>1.181915913523395E-5</c:v>
                </c:pt>
                <c:pt idx="4">
                  <c:v>9.5474626621949005E-5</c:v>
                </c:pt>
                <c:pt idx="5">
                  <c:v>4.3145036899170329E-4</c:v>
                </c:pt>
                <c:pt idx="6">
                  <c:v>1.3502519657802375E-3</c:v>
                </c:pt>
                <c:pt idx="7">
                  <c:v>3.2793568957362254E-3</c:v>
                </c:pt>
                <c:pt idx="8">
                  <c:v>6.6155958455251466E-3</c:v>
                </c:pt>
                <c:pt idx="9">
                  <c:v>1.1582289791329572E-2</c:v>
                </c:pt>
                <c:pt idx="10">
                  <c:v>1.8132788707821874E-2</c:v>
                </c:pt>
                <c:pt idx="11">
                  <c:v>2.5932926338023823E-2</c:v>
                </c:pt>
                <c:pt idx="12">
                  <c:v>3.4419244510281444E-2</c:v>
                </c:pt>
                <c:pt idx="13">
                  <c:v>4.2905508049520633E-2</c:v>
                </c:pt>
                <c:pt idx="14">
                  <c:v>5.0702334750295536E-2</c:v>
                </c:pt>
                <c:pt idx="15">
                  <c:v>5.7220246939115683E-2</c:v>
                </c:pt>
                <c:pt idx="16">
                  <c:v>6.2038458644709749E-2</c:v>
                </c:pt>
                <c:pt idx="17">
                  <c:v>6.4934306513819068E-2</c:v>
                </c:pt>
                <c:pt idx="18">
                  <c:v>6.5877820004761348E-2</c:v>
                </c:pt>
                <c:pt idx="19">
                  <c:v>6.5001269846133941E-2</c:v>
                </c:pt>
                <c:pt idx="20">
                  <c:v>6.255501786056665E-2</c:v>
                </c:pt>
                <c:pt idx="21">
                  <c:v>5.885977574422125E-2</c:v>
                </c:pt>
                <c:pt idx="22">
                  <c:v>5.4262754649102497E-2</c:v>
                </c:pt>
                <c:pt idx="23">
                  <c:v>4.9102204730975443E-2</c:v>
                </c:pt>
                <c:pt idx="24">
                  <c:v>4.3682189951524716E-2</c:v>
                </c:pt>
                <c:pt idx="25">
                  <c:v>3.8257454000432622E-2</c:v>
                </c:pt>
                <c:pt idx="26">
                  <c:v>3.3026981066887194E-2</c:v>
                </c:pt>
                <c:pt idx="27">
                  <c:v>2.8134252588317296E-2</c:v>
                </c:pt>
                <c:pt idx="28">
                  <c:v>2.3672086871194903E-2</c:v>
                </c:pt>
                <c:pt idx="29">
                  <c:v>1.9690149064269361E-2</c:v>
                </c:pt>
                <c:pt idx="30">
                  <c:v>1.6203583609868448E-2</c:v>
                </c:pt>
                <c:pt idx="31">
                  <c:v>1.3201636955285189E-2</c:v>
                </c:pt>
                <c:pt idx="32">
                  <c:v>1.0655531196403532E-2</c:v>
                </c:pt>
                <c:pt idx="33">
                  <c:v>8.5251792257718343E-3</c:v>
                </c:pt>
                <c:pt idx="34">
                  <c:v>6.7645836488724525E-3</c:v>
                </c:pt>
                <c:pt idx="35">
                  <c:v>5.3259364042871045E-3</c:v>
                </c:pt>
                <c:pt idx="36">
                  <c:v>4.1625440565479076E-3</c:v>
                </c:pt>
                <c:pt idx="37">
                  <c:v>3.2307593649112867E-3</c:v>
                </c:pt>
                <c:pt idx="38">
                  <c:v>2.4911175644197585E-3</c:v>
                </c:pt>
                <c:pt idx="39">
                  <c:v>1.9088687869595218E-3</c:v>
                </c:pt>
                <c:pt idx="40">
                  <c:v>1.4540766295862838E-3</c:v>
                </c:pt>
                <c:pt idx="41">
                  <c:v>1.1014247771459157E-3</c:v>
                </c:pt>
                <c:pt idx="42">
                  <c:v>8.298440875613315E-4</c:v>
                </c:pt>
                <c:pt idx="43">
                  <c:v>6.2204492295120329E-4</c:v>
                </c:pt>
                <c:pt idx="44">
                  <c:v>4.6401550960835646E-4</c:v>
                </c:pt>
                <c:pt idx="45">
                  <c:v>3.4452741976433881E-4</c:v>
                </c:pt>
                <c:pt idx="46">
                  <c:v>2.5467388406984122E-4</c:v>
                </c:pt>
                <c:pt idx="47">
                  <c:v>1.8745516328612697E-4</c:v>
                </c:pt>
                <c:pt idx="48">
                  <c:v>1.3741703737374082E-4</c:v>
                </c:pt>
                <c:pt idx="49">
                  <c:v>1.0034296370837232E-4</c:v>
                </c:pt>
                <c:pt idx="50">
                  <c:v>7.2996998300859327E-5</c:v>
                </c:pt>
                <c:pt idx="51">
                  <c:v>5.2912624924191616E-5</c:v>
                </c:pt>
                <c:pt idx="52">
                  <c:v>3.8221750542997305E-5</c:v>
                </c:pt>
                <c:pt idx="53">
                  <c:v>2.7517949318682723E-5</c:v>
                </c:pt>
                <c:pt idx="54">
                  <c:v>1.9748305522984216E-5</c:v>
                </c:pt>
                <c:pt idx="55">
                  <c:v>1.4128724721608904E-5</c:v>
                </c:pt>
                <c:pt idx="56">
                  <c:v>1.0078218278150689E-5</c:v>
                </c:pt>
                <c:pt idx="57">
                  <c:v>7.1683297866343615E-6</c:v>
                </c:pt>
                <c:pt idx="58">
                  <c:v>5.0845084959628903E-6</c:v>
                </c:pt>
                <c:pt idx="59">
                  <c:v>3.5968133303325217E-6</c:v>
                </c:pt>
                <c:pt idx="60">
                  <c:v>2.5378374792725055E-6</c:v>
                </c:pt>
                <c:pt idx="61">
                  <c:v>1.7861742638575735E-6</c:v>
                </c:pt>
                <c:pt idx="62">
                  <c:v>1.2541032027764744E-6</c:v>
                </c:pt>
                <c:pt idx="63">
                  <c:v>8.7846765524638295E-7</c:v>
                </c:pt>
                <c:pt idx="64">
                  <c:v>6.1395049723585915E-7</c:v>
                </c:pt>
                <c:pt idx="65">
                  <c:v>4.2814074300642333E-7</c:v>
                </c:pt>
                <c:pt idx="66">
                  <c:v>2.9793019958931513E-7</c:v>
                </c:pt>
                <c:pt idx="67">
                  <c:v>2.0689266366973288E-7</c:v>
                </c:pt>
                <c:pt idx="68">
                  <c:v>1.4338536959920363E-7</c:v>
                </c:pt>
                <c:pt idx="69">
                  <c:v>9.9178880420807178E-8</c:v>
                </c:pt>
                <c:pt idx="70">
                  <c:v>6.8471919691320607E-8</c:v>
                </c:pt>
                <c:pt idx="71">
                  <c:v>4.7185443501639018E-8</c:v>
                </c:pt>
                <c:pt idx="72">
                  <c:v>3.245847637386164E-8</c:v>
                </c:pt>
                <c:pt idx="73">
                  <c:v>2.2289183625940296E-8</c:v>
                </c:pt>
                <c:pt idx="74">
                  <c:v>1.5280116225693744E-8</c:v>
                </c:pt>
                <c:pt idx="75">
                  <c:v>1.0457919864065937E-8</c:v>
                </c:pt>
                <c:pt idx="76">
                  <c:v>7.146099003093792E-9</c:v>
                </c:pt>
                <c:pt idx="77">
                  <c:v>4.8754643341688696E-9</c:v>
                </c:pt>
                <c:pt idx="78">
                  <c:v>3.3212658536259226E-9</c:v>
                </c:pt>
                <c:pt idx="79">
                  <c:v>2.2591693996863997E-9</c:v>
                </c:pt>
                <c:pt idx="80">
                  <c:v>1.5345025599360147E-9</c:v>
                </c:pt>
                <c:pt idx="81">
                  <c:v>1.04082008253516E-9</c:v>
                </c:pt>
                <c:pt idx="82">
                  <c:v>7.0499806323627351E-10</c:v>
                </c:pt>
                <c:pt idx="83">
                  <c:v>4.7689068867220944E-10</c:v>
                </c:pt>
                <c:pt idx="84">
                  <c:v>3.2216795851157725E-10</c:v>
                </c:pt>
                <c:pt idx="85">
                  <c:v>2.1736612388743717E-10</c:v>
                </c:pt>
                <c:pt idx="86">
                  <c:v>1.4647393529149939E-10</c:v>
                </c:pt>
                <c:pt idx="87">
                  <c:v>9.8582612095227558E-11</c:v>
                </c:pt>
                <c:pt idx="88">
                  <c:v>6.6271050682820102E-11</c:v>
                </c:pt>
                <c:pt idx="89">
                  <c:v>4.4498218641234088E-11</c:v>
                </c:pt>
                <c:pt idx="90">
                  <c:v>2.9844747560101749E-11</c:v>
                </c:pt>
                <c:pt idx="91">
                  <c:v>1.9994503062452219E-11</c:v>
                </c:pt>
                <c:pt idx="92">
                  <c:v>1.3380775647553122E-11</c:v>
                </c:pt>
                <c:pt idx="93">
                  <c:v>8.9452017269292377E-12</c:v>
                </c:pt>
                <c:pt idx="94">
                  <c:v>5.9737499986106917E-12</c:v>
                </c:pt>
                <c:pt idx="95">
                  <c:v>3.9853050331789483E-12</c:v>
                </c:pt>
                <c:pt idx="96">
                  <c:v>2.6560911603819634E-12</c:v>
                </c:pt>
                <c:pt idx="97">
                  <c:v>1.7684803823411136E-12</c:v>
                </c:pt>
                <c:pt idx="98">
                  <c:v>1.176364956254246E-12</c:v>
                </c:pt>
                <c:pt idx="99">
                  <c:v>7.8176623250614167E-13</c:v>
                </c:pt>
                <c:pt idx="100">
                  <c:v>5.1905444593316403E-13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F68-4ED9-9748-72DAC59CDA71}"/>
            </c:ext>
          </c:extLst>
        </c:ser>
        <c:ser>
          <c:idx val="2"/>
          <c:order val="2"/>
          <c:tx>
            <c:strRef>
              <c:f>'chisq.dist'!$G$2</c:f>
              <c:strCache>
                <c:ptCount val="1"/>
                <c:pt idx="0">
                  <c:v>χ2(30)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'chisq.dist'!$G$6:$G$106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'chisq.dist'!$H$6:$H$106</c:f>
              <c:numCache>
                <c:formatCode>General</c:formatCode>
                <c:ptCount val="101"/>
                <c:pt idx="0">
                  <c:v>0</c:v>
                </c:pt>
                <c:pt idx="1">
                  <c:v>2.1232174361531928E-16</c:v>
                </c:pt>
                <c:pt idx="2">
                  <c:v>2.1099257401562919E-12</c:v>
                </c:pt>
                <c:pt idx="3">
                  <c:v>3.7359199002323579E-10</c:v>
                </c:pt>
                <c:pt idx="4">
                  <c:v>1.2717232983276574E-8</c:v>
                </c:pt>
                <c:pt idx="5">
                  <c:v>1.7538222234784407E-7</c:v>
                </c:pt>
                <c:pt idx="6">
                  <c:v>1.3657643510014919E-6</c:v>
                </c:pt>
                <c:pt idx="7">
                  <c:v>7.1694127937997995E-6</c:v>
                </c:pt>
                <c:pt idx="8">
                  <c:v>2.8198343930310331E-5</c:v>
                </c:pt>
                <c:pt idx="9">
                  <c:v>8.8963462304390755E-5</c:v>
                </c:pt>
                <c:pt idx="10">
                  <c:v>2.3586815148161558E-4</c:v>
                </c:pt>
                <c:pt idx="11">
                  <c:v>5.4327491774697667E-4</c:v>
                </c:pt>
                <c:pt idx="12">
                  <c:v>1.1140694526804379E-3</c:v>
                </c:pt>
                <c:pt idx="13">
                  <c:v>2.0722135677123245E-3</c:v>
                </c:pt>
                <c:pt idx="14">
                  <c:v>3.547095155462112E-3</c:v>
                </c:pt>
                <c:pt idx="15">
                  <c:v>5.6521115628370318E-3</c:v>
                </c:pt>
                <c:pt idx="16">
                  <c:v>8.4618556979264518E-3</c:v>
                </c:pt>
                <c:pt idx="17">
                  <c:v>1.1992880770764595E-2</c:v>
                </c:pt>
                <c:pt idx="18">
                  <c:v>1.6192221917503954E-2</c:v>
                </c:pt>
                <c:pt idx="19">
                  <c:v>2.0936040426336996E-2</c:v>
                </c:pt>
                <c:pt idx="20">
                  <c:v>2.6038552223013094E-2</c:v>
                </c:pt>
                <c:pt idx="21">
                  <c:v>3.1269416648032948E-2</c:v>
                </c:pt>
                <c:pt idx="22">
                  <c:v>3.6376418993475719E-2</c:v>
                </c:pt>
                <c:pt idx="23">
                  <c:v>4.1109753749477194E-2</c:v>
                </c:pt>
                <c:pt idx="24">
                  <c:v>4.524445009164918E-2</c:v>
                </c:pt>
                <c:pt idx="25">
                  <c:v>4.8598270118289905E-2</c:v>
                </c:pt>
                <c:pt idx="26">
                  <c:v>5.1043485186762196E-2</c:v>
                </c:pt>
                <c:pt idx="27">
                  <c:v>5.2512041851933797E-2</c:v>
                </c:pt>
                <c:pt idx="28">
                  <c:v>5.2994573965257773E-2</c:v>
                </c:pt>
                <c:pt idx="29">
                  <c:v>5.2534390256805612E-2</c:v>
                </c:pt>
                <c:pt idx="30">
                  <c:v>5.1217933332267096E-2</c:v>
                </c:pt>
                <c:pt idx="31">
                  <c:v>4.9163292155766064E-2</c:v>
                </c:pt>
                <c:pt idx="32">
                  <c:v>4.6508217947885538E-2</c:v>
                </c:pt>
                <c:pt idx="33">
                  <c:v>4.3398819851504788E-2</c:v>
                </c:pt>
                <c:pt idx="34">
                  <c:v>3.9979776248489418E-2</c:v>
                </c:pt>
                <c:pt idx="35">
                  <c:v>3.6386551740436195E-2</c:v>
                </c:pt>
                <c:pt idx="36">
                  <c:v>3.2739802063949053E-2</c:v>
                </c:pt>
                <c:pt idx="37">
                  <c:v>2.9141904772019098E-2</c:v>
                </c:pt>
                <c:pt idx="38">
                  <c:v>2.5675381743848657E-2</c:v>
                </c:pt>
                <c:pt idx="39">
                  <c:v>2.2402878020355215E-2</c:v>
                </c:pt>
                <c:pt idx="40">
                  <c:v>1.9368320074409383E-2</c:v>
                </c:pt>
                <c:pt idx="41">
                  <c:v>1.6598881634953246E-2</c:v>
                </c:pt>
                <c:pt idx="42">
                  <c:v>1.4107422027361463E-2</c:v>
                </c:pt>
                <c:pt idx="43">
                  <c:v>1.189511733047049E-2</c:v>
                </c:pt>
                <c:pt idx="44">
                  <c:v>9.9540675108805154E-3</c:v>
                </c:pt>
                <c:pt idx="45">
                  <c:v>8.2697249079307835E-3</c:v>
                </c:pt>
                <c:pt idx="46">
                  <c:v>6.8230455836485841E-3</c:v>
                </c:pt>
                <c:pt idx="47">
                  <c:v>5.5923120806332894E-3</c:v>
                </c:pt>
                <c:pt idx="48">
                  <c:v>4.5546128862847405E-3</c:v>
                </c:pt>
                <c:pt idx="49">
                  <c:v>3.68699056918608E-3</c:v>
                </c:pt>
                <c:pt idx="50">
                  <c:v>2.9672881765394235E-3</c:v>
                </c:pt>
                <c:pt idx="51">
                  <c:v>2.3747335601297251E-3</c:v>
                </c:pt>
                <c:pt idx="52">
                  <c:v>1.8903054844303848E-3</c:v>
                </c:pt>
                <c:pt idx="53">
                  <c:v>1.4969252598541506E-3</c:v>
                </c:pt>
                <c:pt idx="54">
                  <c:v>1.1795146493376906E-3</c:v>
                </c:pt>
                <c:pt idx="55">
                  <c:v>9.2495608441844521E-4</c:v>
                </c:pt>
                <c:pt idx="56">
                  <c:v>7.2198570326048898E-4</c:v>
                </c:pt>
                <c:pt idx="57">
                  <c:v>5.6104404639298225E-4</c:v>
                </c:pt>
                <c:pt idx="58">
                  <c:v>4.341038601084779E-4</c:v>
                </c:pt>
                <c:pt idx="59">
                  <c:v>3.3448963130903406E-4</c:v>
                </c:pt>
                <c:pt idx="60">
                  <c:v>2.5669934543090978E-4</c:v>
                </c:pt>
                <c:pt idx="61">
                  <c:v>1.9623555821723907E-4</c:v>
                </c:pt>
                <c:pt idx="62">
                  <c:v>1.4945017466646369E-4</c:v>
                </c:pt>
                <c:pt idx="63">
                  <c:v>1.1340526698692409E-4</c:v>
                </c:pt>
                <c:pt idx="64">
                  <c:v>8.5750750128483198E-5</c:v>
                </c:pt>
                <c:pt idx="65">
                  <c:v>6.4618674332293533E-5</c:v>
                </c:pt>
                <c:pt idx="66">
                  <c:v>4.8533197833401128E-5</c:v>
                </c:pt>
                <c:pt idx="67">
                  <c:v>3.6334886425373128E-5</c:v>
                </c:pt>
                <c:pt idx="68">
                  <c:v>2.7117778318084124E-5</c:v>
                </c:pt>
                <c:pt idx="69">
                  <c:v>2.0177592997739834E-5</c:v>
                </c:pt>
                <c:pt idx="70">
                  <c:v>1.4969503858797775E-5</c:v>
                </c:pt>
                <c:pt idx="71">
                  <c:v>1.107399919164292E-5</c:v>
                </c:pt>
                <c:pt idx="72">
                  <c:v>8.1694969410329616E-6</c:v>
                </c:pt>
                <c:pt idx="73">
                  <c:v>6.0105354809380283E-6</c:v>
                </c:pt>
                <c:pt idx="74">
                  <c:v>4.4105216554674833E-6</c:v>
                </c:pt>
                <c:pt idx="75">
                  <c:v>3.2281694935822103E-6</c:v>
                </c:pt>
                <c:pt idx="76">
                  <c:v>2.3569029098183843E-6</c:v>
                </c:pt>
                <c:pt idx="77">
                  <c:v>1.7166205692415448E-6</c:v>
                </c:pt>
                <c:pt idx="78">
                  <c:v>1.2473299671555537E-6</c:v>
                </c:pt>
                <c:pt idx="79">
                  <c:v>9.0425091285407622E-7</c:v>
                </c:pt>
                <c:pt idx="80">
                  <c:v>6.5406702521414913E-7</c:v>
                </c:pt>
                <c:pt idx="81">
                  <c:v>4.7206897634021222E-7</c:v>
                </c:pt>
                <c:pt idx="82">
                  <c:v>3.3998666882664105E-7</c:v>
                </c:pt>
                <c:pt idx="83">
                  <c:v>2.4435093616645007E-7</c:v>
                </c:pt>
                <c:pt idx="84">
                  <c:v>1.7526027059941181E-7</c:v>
                </c:pt>
                <c:pt idx="85">
                  <c:v>1.2545592939142768E-7</c:v>
                </c:pt>
                <c:pt idx="86">
                  <c:v>8.9630807389635783E-8</c:v>
                </c:pt>
                <c:pt idx="87">
                  <c:v>6.3914778301794665E-8</c:v>
                </c:pt>
                <c:pt idx="88">
                  <c:v>4.5492721608072217E-8</c:v>
                </c:pt>
                <c:pt idx="89">
                  <c:v>3.2321935651230375E-8</c:v>
                </c:pt>
                <c:pt idx="90">
                  <c:v>2.2923723394788072E-8</c:v>
                </c:pt>
                <c:pt idx="91">
                  <c:v>1.6230140479664341E-8</c:v>
                </c:pt>
                <c:pt idx="92">
                  <c:v>1.1471629926566614E-8</c:v>
                </c:pt>
                <c:pt idx="93">
                  <c:v>8.0948645136984357E-9</c:v>
                </c:pt>
                <c:pt idx="94">
                  <c:v>5.7028377258059194E-9</c:v>
                </c:pt>
                <c:pt idx="95">
                  <c:v>4.0112921776097345E-9</c:v>
                </c:pt>
                <c:pt idx="96">
                  <c:v>2.8171102523936333E-9</c:v>
                </c:pt>
                <c:pt idx="97">
                  <c:v>1.9754389856227767E-9</c:v>
                </c:pt>
                <c:pt idx="98">
                  <c:v>1.3831750912953382E-9</c:v>
                </c:pt>
                <c:pt idx="99">
                  <c:v>9.6706926987225075E-10</c:v>
                </c:pt>
                <c:pt idx="100">
                  <c:v>6.7517696617596438E-10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F68-4ED9-9748-72DAC59CDA71}"/>
            </c:ext>
          </c:extLst>
        </c:ser>
        <c:ser>
          <c:idx val="3"/>
          <c:order val="3"/>
          <c:tx>
            <c:strRef>
              <c:f>'chisq.dist'!$I$2</c:f>
              <c:strCache>
                <c:ptCount val="1"/>
                <c:pt idx="0">
                  <c:v>χ2(40)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'chisq.dist'!$I$6:$I$106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'chisq.dist'!$J$6:$J$106</c:f>
              <c:numCache>
                <c:formatCode>General</c:formatCode>
                <c:ptCount val="101"/>
                <c:pt idx="0">
                  <c:v>0</c:v>
                </c:pt>
                <c:pt idx="1">
                  <c:v>4.7550843423766916E-24</c:v>
                </c:pt>
                <c:pt idx="2">
                  <c:v>1.5121013503012101E-18</c:v>
                </c:pt>
                <c:pt idx="3">
                  <c:v>2.033141393073445E-15</c:v>
                </c:pt>
                <c:pt idx="4">
                  <c:v>2.9164620991346147E-13</c:v>
                </c:pt>
                <c:pt idx="5">
                  <c:v>1.2274373746672304E-11</c:v>
                </c:pt>
                <c:pt idx="6">
                  <c:v>2.3784595895923784E-10</c:v>
                </c:pt>
                <c:pt idx="7">
                  <c:v>2.6985939297339231E-9</c:v>
                </c:pt>
                <c:pt idx="8">
                  <c:v>2.069365911638416E-8</c:v>
                </c:pt>
                <c:pt idx="9">
                  <c:v>1.1764892853842348E-7</c:v>
                </c:pt>
                <c:pt idx="10">
                  <c:v>5.2824215498512854E-7</c:v>
                </c:pt>
                <c:pt idx="11">
                  <c:v>1.9595070622023194E-6</c:v>
                </c:pt>
                <c:pt idx="12">
                  <c:v>6.2084365784049072E-6</c:v>
                </c:pt>
                <c:pt idx="13">
                  <c:v>1.723118030912749E-5</c:v>
                </c:pt>
                <c:pt idx="14">
                  <c:v>4.2724478469965945E-5</c:v>
                </c:pt>
                <c:pt idx="15">
                  <c:v>9.6123765059495669E-5</c:v>
                </c:pt>
                <c:pt idx="16">
                  <c:v>1.9871437300026762E-4</c:v>
                </c:pt>
                <c:pt idx="17">
                  <c:v>3.8135713437158388E-4</c:v>
                </c:pt>
                <c:pt idx="18">
                  <c:v>6.8522425181078057E-4</c:v>
                </c:pt>
                <c:pt idx="19">
                  <c:v>1.160984189644893E-3</c:v>
                </c:pt>
                <c:pt idx="20">
                  <c:v>1.8660813139987594E-3</c:v>
                </c:pt>
                <c:pt idx="21">
                  <c:v>2.8600920148216247E-3</c:v>
                </c:pt>
                <c:pt idx="22">
                  <c:v>4.198528448083833E-3</c:v>
                </c:pt>
                <c:pt idx="23">
                  <c:v>5.9258111656035756E-3</c:v>
                </c:pt>
                <c:pt idx="24">
                  <c:v>8.0683601401826399E-3</c:v>
                </c:pt>
                <c:pt idx="25">
                  <c:v>1.0628809089229758E-2</c:v>
                </c:pt>
                <c:pt idx="26">
                  <c:v>1.358222160979853E-2</c:v>
                </c:pt>
                <c:pt idx="27">
                  <c:v>1.6874910527424503E-2</c:v>
                </c:pt>
                <c:pt idx="28">
                  <c:v>2.0426093444194184E-2</c:v>
                </c:pt>
                <c:pt idx="29">
                  <c:v>2.413222900769085E-2</c:v>
                </c:pt>
                <c:pt idx="30">
                  <c:v>2.7873536667376398E-2</c:v>
                </c:pt>
                <c:pt idx="31">
                  <c:v>3.1521957478369007E-2</c:v>
                </c:pt>
                <c:pt idx="32">
                  <c:v>3.4949691221564355E-2</c:v>
                </c:pt>
                <c:pt idx="33">
                  <c:v>3.8037448011284759E-2</c:v>
                </c:pt>
                <c:pt idx="34">
                  <c:v>4.0681662914840211E-2</c:v>
                </c:pt>
                <c:pt idx="35">
                  <c:v>4.280010898155813E-2</c:v>
                </c:pt>
                <c:pt idx="36">
                  <c:v>4.4335570968332252E-2</c:v>
                </c:pt>
                <c:pt idx="37">
                  <c:v>4.5257473685307609E-2</c:v>
                </c:pt>
                <c:pt idx="38">
                  <c:v>4.5561566234206145E-2</c:v>
                </c:pt>
                <c:pt idx="39">
                  <c:v>4.5267926482262077E-2</c:v>
                </c:pt>
                <c:pt idx="40">
                  <c:v>4.4417658696042611E-2</c:v>
                </c:pt>
                <c:pt idx="41">
                  <c:v>4.3068710025422473E-2</c:v>
                </c:pt>
                <c:pt idx="42">
                  <c:v>4.1291234096841684E-2</c:v>
                </c:pt>
                <c:pt idx="43">
                  <c:v>3.9162892507461848E-2</c:v>
                </c:pt>
                <c:pt idx="44">
                  <c:v>3.676441983017583E-2</c:v>
                </c:pt>
                <c:pt idx="45">
                  <c:v>3.4175697300478577E-2</c:v>
                </c:pt>
                <c:pt idx="46">
                  <c:v>3.1472495758082107E-2</c:v>
                </c:pt>
                <c:pt idx="47">
                  <c:v>2.8723968484813688E-2</c:v>
                </c:pt>
                <c:pt idx="48">
                  <c:v>2.5990905486068201E-2</c:v>
                </c:pt>
                <c:pt idx="49">
                  <c:v>2.3324706059088006E-2</c:v>
                </c:pt>
                <c:pt idx="50">
                  <c:v>2.0766987443396525E-2</c:v>
                </c:pt>
                <c:pt idx="51">
                  <c:v>1.8349723428046402E-2</c:v>
                </c:pt>
                <c:pt idx="52">
                  <c:v>1.60957962213189E-2</c:v>
                </c:pt>
                <c:pt idx="53">
                  <c:v>1.4019845170530792E-2</c:v>
                </c:pt>
                <c:pt idx="54">
                  <c:v>1.2129304271646121E-2</c:v>
                </c:pt>
                <c:pt idx="55">
                  <c:v>1.0425534110574146E-2</c:v>
                </c:pt>
                <c:pt idx="56">
                  <c:v>8.9049705049964265E-3</c:v>
                </c:pt>
                <c:pt idx="57">
                  <c:v>7.5602296706091263E-3</c:v>
                </c:pt>
                <c:pt idx="58">
                  <c:v>6.3811267029011635E-3</c:v>
                </c:pt>
                <c:pt idx="59">
                  <c:v>5.355579500683951E-3</c:v>
                </c:pt>
                <c:pt idx="60">
                  <c:v>4.4703833376125999E-3</c:v>
                </c:pt>
                <c:pt idx="61">
                  <c:v>3.7118518383013736E-3</c:v>
                </c:pt>
                <c:pt idx="62">
                  <c:v>3.0663281285851522E-3</c:v>
                </c:pt>
                <c:pt idx="63">
                  <c:v>2.520575584582452E-3</c:v>
                </c:pt>
                <c:pt idx="64">
                  <c:v>2.0620611986406261E-3</c:v>
                </c:pt>
                <c:pt idx="65">
                  <c:v>1.6791464664067074E-3</c:v>
                </c:pt>
                <c:pt idx="66">
                  <c:v>1.3612012460991446E-3</c:v>
                </c:pt>
                <c:pt idx="67">
                  <c:v>1.0986555983511846E-3</c:v>
                </c:pt>
                <c:pt idx="68">
                  <c:v>8.8300349430982521E-4</c:v>
                </c:pt>
                <c:pt idx="69">
                  <c:v>7.0677074365728247E-4</c:v>
                </c:pt>
                <c:pt idx="70">
                  <c:v>5.6345775318469458E-4</c:v>
                </c:pt>
                <c:pt idx="71">
                  <c:v>4.4746594011833016E-4</c:v>
                </c:pt>
                <c:pt idx="72">
                  <c:v>3.5401490645278722E-4</c:v>
                </c:pt>
                <c:pt idx="73">
                  <c:v>2.7905590591879566E-4</c:v>
                </c:pt>
                <c:pt idx="74">
                  <c:v>2.1918574706477625E-4</c:v>
                </c:pt>
                <c:pt idx="75">
                  <c:v>1.7156409297411614E-4</c:v>
                </c:pt>
                <c:pt idx="76">
                  <c:v>1.3383614122459324E-4</c:v>
                </c:pt>
                <c:pt idx="77">
                  <c:v>1.0406188547228262E-4</c:v>
                </c:pt>
                <c:pt idx="78">
                  <c:v>8.0652553588540825E-5</c:v>
                </c:pt>
                <c:pt idx="79">
                  <c:v>6.2314363714812568E-5</c:v>
                </c:pt>
                <c:pt idx="80">
                  <c:v>4.7999414761730981E-5</c:v>
                </c:pt>
                <c:pt idx="81">
                  <c:v>3.6863308189712034E-5</c:v>
                </c:pt>
                <c:pt idx="82">
                  <c:v>2.8228961587618835E-5</c:v>
                </c:pt>
                <c:pt idx="83">
                  <c:v>2.1556002320072081E-5</c:v>
                </c:pt>
                <c:pt idx="84">
                  <c:v>1.6415104836952861E-5</c:v>
                </c:pt>
                <c:pt idx="85">
                  <c:v>1.2466644440234369E-5</c:v>
                </c:pt>
                <c:pt idx="86">
                  <c:v>9.4430723535024932E-6</c:v>
                </c:pt>
                <c:pt idx="87">
                  <c:v>7.1344632047278359E-6</c:v>
                </c:pt>
                <c:pt idx="88">
                  <c:v>5.3767399574923139E-6</c:v>
                </c:pt>
                <c:pt idx="89">
                  <c:v>4.0421380992903121E-6</c:v>
                </c:pt>
                <c:pt idx="90">
                  <c:v>3.0315271299584925E-6</c:v>
                </c:pt>
                <c:pt idx="91">
                  <c:v>2.2682608293736161E-6</c:v>
                </c:pt>
                <c:pt idx="92">
                  <c:v>1.6932770319102726E-6</c:v>
                </c:pt>
                <c:pt idx="93">
                  <c:v>1.2612119572277269E-6</c:v>
                </c:pt>
                <c:pt idx="94">
                  <c:v>9.3733327467092549E-7</c:v>
                </c:pt>
                <c:pt idx="95">
                  <c:v>6.9513006987830894E-7</c:v>
                </c:pt>
                <c:pt idx="96">
                  <c:v>5.1442700851635386E-7</c:v>
                </c:pt>
                <c:pt idx="97">
                  <c:v>3.7991465299469748E-7</c:v>
                </c:pt>
                <c:pt idx="98">
                  <c:v>2.8000854856398937E-7</c:v>
                </c:pt>
                <c:pt idx="99">
                  <c:v>2.0596684126600123E-7</c:v>
                </c:pt>
                <c:pt idx="100">
                  <c:v>1.5121029836743787E-7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F68-4ED9-9748-72DAC59CDA71}"/>
            </c:ext>
          </c:extLst>
        </c:ser>
        <c:ser>
          <c:idx val="4"/>
          <c:order val="4"/>
          <c:tx>
            <c:strRef>
              <c:f>'chisq.dist'!$K$2</c:f>
              <c:strCache>
                <c:ptCount val="1"/>
                <c:pt idx="0">
                  <c:v>χ2(50)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'chisq.dist'!$K$6:$K$106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'chisq.dist'!$L$6:$L$106</c:f>
              <c:numCache>
                <c:formatCode>General</c:formatCode>
                <c:ptCount val="101"/>
                <c:pt idx="0">
                  <c:v>0</c:v>
                </c:pt>
                <c:pt idx="1">
                  <c:v>2.9133804210441343E-32</c:v>
                </c:pt>
                <c:pt idx="2">
                  <c:v>2.9646255848492953E-25</c:v>
                </c:pt>
                <c:pt idx="3">
                  <c:v>3.0270028416249828E-21</c:v>
                </c:pt>
                <c:pt idx="4">
                  <c:v>1.8297647902218489E-18</c:v>
                </c:pt>
                <c:pt idx="5">
                  <c:v>2.3501107958436413E-16</c:v>
                </c:pt>
                <c:pt idx="6">
                  <c:v>1.1331593894514797E-14</c:v>
                </c:pt>
                <c:pt idx="7">
                  <c:v>2.778860284781916E-13</c:v>
                </c:pt>
                <c:pt idx="8">
                  <c:v>4.1545711256935202E-12</c:v>
                </c:pt>
                <c:pt idx="9">
                  <c:v>4.2563712026033419E-11</c:v>
                </c:pt>
                <c:pt idx="10">
                  <c:v>3.2364733011962186E-10</c:v>
                </c:pt>
                <c:pt idx="11">
                  <c:v>1.933522505937845E-9</c:v>
                </c:pt>
                <c:pt idx="12">
                  <c:v>9.4651489337624158E-9</c:v>
                </c:pt>
                <c:pt idx="13">
                  <c:v>3.9198618503288121E-8</c:v>
                </c:pt>
                <c:pt idx="14">
                  <c:v>1.407848495915513E-7</c:v>
                </c:pt>
                <c:pt idx="15">
                  <c:v>4.4722496762592767E-7</c:v>
                </c:pt>
                <c:pt idx="16">
                  <c:v>1.2766391740527907E-6</c:v>
                </c:pt>
                <c:pt idx="17">
                  <c:v>3.3175345551879148E-6</c:v>
                </c:pt>
                <c:pt idx="18">
                  <c:v>7.9329409869610124E-6</c:v>
                </c:pt>
                <c:pt idx="19">
                  <c:v>1.761299788816151E-5</c:v>
                </c:pt>
                <c:pt idx="20">
                  <c:v>3.6586386261660791E-5</c:v>
                </c:pt>
                <c:pt idx="21">
                  <c:v>7.1567434938874509E-5</c:v>
                </c:pt>
                <c:pt idx="22">
                  <c:v>1.3257128840664942E-4</c:v>
                </c:pt>
                <c:pt idx="23">
                  <c:v>2.3368237655484417E-4</c:v>
                </c:pt>
                <c:pt idx="24">
                  <c:v>3.9362299046401955E-4</c:v>
                </c:pt>
                <c:pt idx="25">
                  <c:v>6.359509531578977E-4</c:v>
                </c:pt>
                <c:pt idx="26">
                  <c:v>9.8872729785567676E-4</c:v>
                </c:pt>
                <c:pt idx="27">
                  <c:v>1.4835400405411323E-3</c:v>
                </c:pt>
                <c:pt idx="28">
                  <c:v>2.1538449872424334E-3</c:v>
                </c:pt>
                <c:pt idx="29">
                  <c:v>3.0326786944492854E-3</c:v>
                </c:pt>
                <c:pt idx="30">
                  <c:v>4.1498970502362393E-3</c:v>
                </c:pt>
                <c:pt idx="31">
                  <c:v>5.5291786291670475E-3</c:v>
                </c:pt>
                <c:pt idx="32">
                  <c:v>7.1850899174867892E-3</c:v>
                </c:pt>
                <c:pt idx="33">
                  <c:v>9.1205293217421404E-3</c:v>
                </c:pt>
                <c:pt idx="34">
                  <c:v>1.1324844693298744E-2</c:v>
                </c:pt>
                <c:pt idx="35">
                  <c:v>1.3772857982948254E-2</c:v>
                </c:pt>
                <c:pt idx="36">
                  <c:v>1.6424939645580325E-2</c:v>
                </c:pt>
                <c:pt idx="37">
                  <c:v>1.922816767467599E-2</c:v>
                </c:pt>
                <c:pt idx="38">
                  <c:v>2.211849641424957E-2</c:v>
                </c:pt>
                <c:pt idx="39">
                  <c:v>2.5023762513852747E-2</c:v>
                </c:pt>
                <c:pt idx="40">
                  <c:v>2.7867280692667425E-2</c:v>
                </c:pt>
                <c:pt idx="41">
                  <c:v>3.0571737399691209E-2</c:v>
                </c:pt>
                <c:pt idx="42">
                  <c:v>3.306307846832951E-2</c:v>
                </c:pt>
                <c:pt idx="43">
                  <c:v>3.5274105641150043E-2</c:v>
                </c:pt>
                <c:pt idx="44">
                  <c:v>3.7147541113430264E-2</c:v>
                </c:pt>
                <c:pt idx="45">
                  <c:v>3.8638381482140362E-2</c:v>
                </c:pt>
                <c:pt idx="46">
                  <c:v>3.9715434187578717E-2</c:v>
                </c:pt>
                <c:pt idx="47">
                  <c:v>4.0362002407232832E-2</c:v>
                </c:pt>
                <c:pt idx="48">
                  <c:v>4.0575751263625864E-2</c:v>
                </c:pt>
                <c:pt idx="49">
                  <c:v>4.0367843761106158E-2</c:v>
                </c:pt>
                <c:pt idx="50">
                  <c:v>3.9761475734032721E-2</c:v>
                </c:pt>
                <c:pt idx="51">
                  <c:v>3.8789963956470074E-2</c:v>
                </c:pt>
                <c:pt idx="52">
                  <c:v>3.7494550890282689E-2</c:v>
                </c:pt>
                <c:pt idx="53">
                  <c:v>3.5922085169397003E-2</c:v>
                </c:pt>
                <c:pt idx="54">
                  <c:v>3.4122721580822392E-2</c:v>
                </c:pt>
                <c:pt idx="55">
                  <c:v>3.214776120875814E-2</c:v>
                </c:pt>
                <c:pt idx="56">
                  <c:v>3.0047724806319075E-2</c:v>
                </c:pt>
                <c:pt idx="57">
                  <c:v>2.787072333082645E-2</c:v>
                </c:pt>
                <c:pt idx="58">
                  <c:v>2.5661161418353663E-2</c:v>
                </c:pt>
                <c:pt idx="59">
                  <c:v>2.34587842729094E-2</c:v>
                </c:pt>
                <c:pt idx="60">
                  <c:v>2.129805726205887E-2</c:v>
                </c:pt>
                <c:pt idx="61">
                  <c:v>1.9207851102306717E-2</c:v>
                </c:pt>
                <c:pt idx="62">
                  <c:v>1.7211394027387934E-2</c:v>
                </c:pt>
                <c:pt idx="63">
                  <c:v>1.5326445498347784E-2</c:v>
                </c:pt>
                <c:pt idx="64">
                  <c:v>1.356564328644076E-2</c:v>
                </c:pt>
                <c:pt idx="65">
                  <c:v>1.1936976415538227E-2</c:v>
                </c:pt>
                <c:pt idx="66">
                  <c:v>1.0444339693162157E-2</c:v>
                </c:pt>
                <c:pt idx="67">
                  <c:v>9.088130598002786E-3</c:v>
                </c:pt>
                <c:pt idx="68">
                  <c:v>7.8658554013442943E-3</c:v>
                </c:pt>
                <c:pt idx="69">
                  <c:v>6.772717957648308E-3</c:v>
                </c:pt>
                <c:pt idx="70">
                  <c:v>5.802171105571902E-3</c:v>
                </c:pt>
                <c:pt idx="71">
                  <c:v>4.9464167020450726E-3</c:v>
                </c:pt>
                <c:pt idx="72">
                  <c:v>4.1968457165203607E-3</c:v>
                </c:pt>
                <c:pt idx="73">
                  <c:v>3.5444143946938198E-3</c:v>
                </c:pt>
                <c:pt idx="74">
                  <c:v>2.9799562040185887E-3</c:v>
                </c:pt>
                <c:pt idx="75">
                  <c:v>2.4944321091742521E-3</c:v>
                </c:pt>
                <c:pt idx="76">
                  <c:v>2.0791237558822591E-3</c:v>
                </c:pt>
                <c:pt idx="77">
                  <c:v>1.7257754597601771E-3</c:v>
                </c:pt>
                <c:pt idx="78">
                  <c:v>1.4266916142854466E-3</c:v>
                </c:pt>
                <c:pt idx="79">
                  <c:v>1.1747963648658874E-3</c:v>
                </c:pt>
                <c:pt idx="80">
                  <c:v>9.6366225759168898E-4</c:v>
                </c:pt>
                <c:pt idx="81">
                  <c:v>7.8751416511989747E-4</c:v>
                </c:pt>
                <c:pt idx="82">
                  <c:v>6.4121420880318034E-4</c:v>
                </c:pt>
                <c:pt idx="83">
                  <c:v>5.2023271118212071E-4</c:v>
                </c:pt>
                <c:pt idx="84">
                  <c:v>4.206094866660638E-4</c:v>
                </c:pt>
                <c:pt idx="85">
                  <c:v>3.3890905654838986E-4</c:v>
                </c:pt>
                <c:pt idx="86">
                  <c:v>2.7217269037909048E-4</c:v>
                </c:pt>
                <c:pt idx="87">
                  <c:v>2.1786955095407225E-4</c:v>
                </c:pt>
                <c:pt idx="88">
                  <c:v>1.7384866742337017E-4</c:v>
                </c:pt>
                <c:pt idx="89">
                  <c:v>1.3829298570615443E-4</c:v>
                </c:pt>
                <c:pt idx="90">
                  <c:v>1.0967634755510668E-4</c:v>
                </c:pt>
                <c:pt idx="91">
                  <c:v>8.6723925432037767E-5</c:v>
                </c:pt>
                <c:pt idx="92">
                  <c:v>6.8376383533449287E-5</c:v>
                </c:pt>
                <c:pt idx="93">
                  <c:v>5.375783810208933E-5</c:v>
                </c:pt>
                <c:pt idx="94">
                  <c:v>4.2147544239118102E-5</c:v>
                </c:pt>
                <c:pt idx="95">
                  <c:v>3.2955133460164434E-5</c:v>
                </c:pt>
                <c:pt idx="96">
                  <c:v>2.5699158317714535E-5</c:v>
                </c:pt>
                <c:pt idx="97">
                  <c:v>1.9988660343521281E-5</c:v>
                </c:pt>
                <c:pt idx="98">
                  <c:v>1.5507458999494451E-5</c:v>
                </c:pt>
                <c:pt idx="99">
                  <c:v>1.200085682213364E-5</c:v>
                </c:pt>
                <c:pt idx="100">
                  <c:v>9.2644649601262036E-6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F68-4ED9-9748-72DAC59CD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66144"/>
        <c:axId val="106167680"/>
      </c:scatterChart>
      <c:valAx>
        <c:axId val="106166144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106167680"/>
        <c:crosses val="autoZero"/>
        <c:crossBetween val="midCat"/>
      </c:valAx>
      <c:valAx>
        <c:axId val="106167680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1061661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lang="ja-JP"/>
          </a:pPr>
          <a:endParaRPr lang="en-JP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4EE56-D8FA-46A2-BDA0-45859955D89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9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2019/11/20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#08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正規分布とカイ二乗分布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69AD4E-C53B-4C67-9B04-3FFC3D36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標準正規分布表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標準正規分布にしたがう確率変数に関する</a:t>
                </a:r>
                <a:br>
                  <a:rPr lang="en-US" altLang="ja-JP" dirty="0"/>
                </a:br>
                <a:r>
                  <a:rPr lang="ja-JP" altLang="en-US" dirty="0"/>
                  <a:t>確率を計算して一覧表にしたもの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教科書</a:t>
                </a:r>
                <a:r>
                  <a:rPr kumimoji="1" lang="en-US" altLang="ja-JP" dirty="0"/>
                  <a:t>pp.162</a:t>
                </a:r>
                <a:r>
                  <a:rPr kumimoji="1" lang="ja-JP" altLang="en-US" dirty="0"/>
                  <a:t>（付録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に対応した標準正規分布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 dirty="0"/>
                  <a:t>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が計算されている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4211960" y="4437112"/>
            <a:ext cx="2592288" cy="1025649"/>
          </a:xfrm>
          <a:prstGeom prst="wedgeRoundRectCallout">
            <a:avLst>
              <a:gd name="adj1" fmla="val -76186"/>
              <a:gd name="adj2" fmla="val 1050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724128" y="5845651"/>
            <a:ext cx="1711526" cy="512825"/>
          </a:xfrm>
          <a:prstGeom prst="wedgeRoundRectCallout">
            <a:avLst>
              <a:gd name="adj1" fmla="val -119758"/>
              <a:gd name="adj2" fmla="val 144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5CA22F-3379-48FE-A624-03F6C4D5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9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99550" y="12680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5" y="1545509"/>
            <a:ext cx="8489390" cy="392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6355534" y="2445199"/>
            <a:ext cx="2592288" cy="1025649"/>
          </a:xfrm>
          <a:prstGeom prst="wedgeRoundRectCallout">
            <a:avLst>
              <a:gd name="adj1" fmla="val -40912"/>
              <a:gd name="adj2" fmla="val 16262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205016" y="5845649"/>
            <a:ext cx="2575622" cy="512825"/>
          </a:xfrm>
          <a:prstGeom prst="wedgeRoundRectCallout">
            <a:avLst>
              <a:gd name="adj1" fmla="val 77961"/>
              <a:gd name="adj2" fmla="val -17204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平均（中心）はゼロ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467544" y="1289096"/>
            <a:ext cx="2520280" cy="987776"/>
          </a:xfrm>
          <a:prstGeom prst="wedgeRoundRectCallout">
            <a:avLst>
              <a:gd name="adj1" fmla="val 95822"/>
              <a:gd name="adj2" fmla="val 13384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確率なので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全体の面積は１</a:t>
            </a:r>
          </a:p>
        </p:txBody>
      </p:sp>
      <p:sp>
        <p:nvSpPr>
          <p:cNvPr id="4" name="角丸四角形吹き出し 11">
            <a:extLst>
              <a:ext uri="{FF2B5EF4-FFF2-40B4-BE49-F238E27FC236}">
                <a16:creationId xmlns:a16="http://schemas.microsoft.com/office/drawing/2014/main" id="{BF132634-C3A5-47BE-27CF-9268B806CA28}"/>
              </a:ext>
            </a:extLst>
          </p:cNvPr>
          <p:cNvSpPr/>
          <p:nvPr/>
        </p:nvSpPr>
        <p:spPr>
          <a:xfrm>
            <a:off x="7164288" y="5845650"/>
            <a:ext cx="1711526" cy="512825"/>
          </a:xfrm>
          <a:prstGeom prst="wedgeRoundRectCallout">
            <a:avLst>
              <a:gd name="adj1" fmla="val 23259"/>
              <a:gd name="adj2" fmla="val -16381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0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565129" y="-17140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8978541" cy="26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899592" y="764704"/>
            <a:ext cx="3096344" cy="1296144"/>
          </a:xfrm>
          <a:prstGeom prst="wedgeRoundRectCallout">
            <a:avLst>
              <a:gd name="adj1" fmla="val -54562"/>
              <a:gd name="adj2" fmla="val 7740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まず縦方向から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565129" y="-256343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89289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2195736" y="764704"/>
            <a:ext cx="3096344" cy="1296144"/>
          </a:xfrm>
          <a:prstGeom prst="wedgeRoundRectCallout">
            <a:avLst>
              <a:gd name="adj1" fmla="val -64103"/>
              <a:gd name="adj2" fmla="val 7848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次に横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4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01000" cy="32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699792" y="1998434"/>
            <a:ext cx="5645254" cy="2397967"/>
          </a:xfrm>
          <a:prstGeom prst="wedgeRoundRectCallout">
            <a:avLst>
              <a:gd name="adj1" fmla="val -67093"/>
              <a:gd name="adj2" fmla="val 9256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この値が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z=2.00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のときの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Pr(Z&gt;2.00)=0.02275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3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z=5.00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標準正規分布表</a:t>
            </a:r>
            <a:r>
              <a:rPr lang="ja-JP" altLang="en-US" dirty="0"/>
              <a:t>には</a:t>
            </a:r>
            <a:r>
              <a:rPr lang="en-US" altLang="ja-JP" dirty="0"/>
              <a:t>z=3.09</a:t>
            </a:r>
            <a:r>
              <a:rPr lang="ja-JP" altLang="en-US" dirty="0" err="1"/>
              <a:t>まで</a:t>
            </a:r>
            <a:r>
              <a:rPr lang="ja-JP" altLang="en-US" dirty="0"/>
              <a:t>しかない</a:t>
            </a:r>
            <a:r>
              <a:rPr lang="en-US" altLang="ja-JP" dirty="0"/>
              <a:t>…</a:t>
            </a:r>
          </a:p>
          <a:p>
            <a:pPr lvl="1"/>
            <a:r>
              <a:rPr kumimoji="1" lang="ja-JP" altLang="en-US" dirty="0"/>
              <a:t>もっとも近い値で計算する</a:t>
            </a:r>
            <a:endParaRPr kumimoji="1" lang="en-US" altLang="ja-JP" dirty="0"/>
          </a:p>
          <a:p>
            <a:pPr lvl="1"/>
            <a:r>
              <a:rPr lang="en-US" altLang="ja-JP" dirty="0"/>
              <a:t>z=3.09</a:t>
            </a:r>
            <a:r>
              <a:rPr lang="ja-JP" altLang="en-US" dirty="0"/>
              <a:t>の確率をみると</a:t>
            </a:r>
            <a:br>
              <a:rPr lang="en-US" altLang="ja-JP" dirty="0"/>
            </a:br>
            <a:r>
              <a:rPr lang="en-US" altLang="ja-JP" dirty="0"/>
              <a:t>0.00100</a:t>
            </a:r>
            <a:r>
              <a:rPr lang="ja-JP" altLang="en-US" dirty="0"/>
              <a:t>とものすごく小さい値</a:t>
            </a:r>
            <a:endParaRPr lang="en-US" altLang="ja-JP" dirty="0"/>
          </a:p>
          <a:p>
            <a:pPr lvl="1"/>
            <a:r>
              <a:rPr lang="en-US" altLang="ja-JP" dirty="0"/>
              <a:t>z&gt;3.09</a:t>
            </a:r>
            <a:r>
              <a:rPr lang="ja-JP" altLang="en-US" dirty="0"/>
              <a:t>のときはどんどん</a:t>
            </a:r>
            <a:r>
              <a:rPr lang="en-US" altLang="ja-JP" dirty="0"/>
              <a:t>0</a:t>
            </a:r>
            <a:r>
              <a:rPr lang="ja-JP" altLang="en-US" dirty="0" err="1"/>
              <a:t>に近</a:t>
            </a:r>
            <a:r>
              <a:rPr lang="ja-JP" altLang="en-US" dirty="0"/>
              <a:t>似するので</a:t>
            </a:r>
            <a:br>
              <a:rPr lang="en-US" altLang="ja-JP" dirty="0"/>
            </a:br>
            <a:r>
              <a:rPr lang="ja-JP" altLang="en-US" dirty="0"/>
              <a:t>ほぼ</a:t>
            </a:r>
            <a:r>
              <a:rPr lang="en-US" altLang="ja-JP" dirty="0"/>
              <a:t>0</a:t>
            </a:r>
            <a:r>
              <a:rPr lang="ja-JP" altLang="en-US" dirty="0"/>
              <a:t>とみなすことが多い</a:t>
            </a:r>
            <a:endParaRPr lang="en-US" altLang="ja-JP" dirty="0"/>
          </a:p>
          <a:p>
            <a:pPr lvl="2"/>
            <a:r>
              <a:rPr kumimoji="1" lang="ja-JP" altLang="en-US" dirty="0"/>
              <a:t>教科書によってはさらに細かい表まであることもある</a:t>
            </a:r>
            <a:endParaRPr kumimoji="1"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040"/>
            <a:ext cx="5714173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角丸四角形吹き出し 10"/>
          <p:cNvSpPr/>
          <p:nvPr/>
        </p:nvSpPr>
        <p:spPr>
          <a:xfrm>
            <a:off x="6084168" y="4221088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z&gt;3.09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ほぼゼロ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2B14B1-C7D2-4502-8003-0BDB655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8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z=-2.00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もし</a:t>
            </a:r>
            <a:r>
              <a:rPr kumimoji="1" lang="en-US" altLang="ja-JP" dirty="0"/>
              <a:t>z</a:t>
            </a:r>
            <a:r>
              <a:rPr kumimoji="1" lang="ja-JP" altLang="en-US" dirty="0"/>
              <a:t>がマイナスの値だったら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  <a:p>
            <a:pPr lvl="1"/>
            <a:r>
              <a:rPr lang="ja-JP" altLang="en-US" dirty="0"/>
              <a:t>左右対称</a:t>
            </a:r>
            <a:endParaRPr lang="en-US" altLang="ja-JP" dirty="0"/>
          </a:p>
          <a:p>
            <a:pPr lvl="1"/>
            <a:r>
              <a:rPr lang="ja-JP" altLang="en-US" dirty="0"/>
              <a:t>面積全体は</a:t>
            </a:r>
            <a:r>
              <a:rPr lang="en-US" altLang="ja-JP" dirty="0"/>
              <a:t>1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確率の合計は</a:t>
            </a:r>
            <a:r>
              <a:rPr lang="en-US" altLang="ja-JP" dirty="0"/>
              <a:t>1)</a:t>
            </a:r>
          </a:p>
          <a:p>
            <a:pPr lvl="2"/>
            <a:r>
              <a:rPr lang="ja-JP" altLang="en-US" dirty="0"/>
              <a:t>つまり、</a:t>
            </a:r>
            <a:br>
              <a:rPr lang="en-US" altLang="ja-JP" dirty="0"/>
            </a:br>
            <a:r>
              <a:rPr lang="ja-JP" altLang="en-US" dirty="0"/>
              <a:t>絶対値の上側確率を</a:t>
            </a:r>
            <a:br>
              <a:rPr lang="en-US" altLang="ja-JP" dirty="0"/>
            </a:br>
            <a:r>
              <a:rPr lang="ja-JP" altLang="en-US" dirty="0"/>
              <a:t>計算して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から引けば</a:t>
            </a:r>
            <a:br>
              <a:rPr lang="en-US" altLang="ja-JP" dirty="0"/>
            </a:br>
            <a:r>
              <a:rPr lang="ja-JP" altLang="en-US" dirty="0"/>
              <a:t>求めることができる</a:t>
            </a: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4653136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1412776"/>
            <a:ext cx="4437953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角丸四角形吹き出し 12"/>
          <p:cNvSpPr/>
          <p:nvPr/>
        </p:nvSpPr>
        <p:spPr>
          <a:xfrm>
            <a:off x="7271850" y="4149080"/>
            <a:ext cx="1711526" cy="1008112"/>
          </a:xfrm>
          <a:prstGeom prst="wedgeRoundRectCallout">
            <a:avLst>
              <a:gd name="adj1" fmla="val -3043"/>
              <a:gd name="adj2" fmla="val 15793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ここの部分を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から引く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上下矢印 6"/>
          <p:cNvSpPr/>
          <p:nvPr/>
        </p:nvSpPr>
        <p:spPr>
          <a:xfrm>
            <a:off x="5220072" y="3573016"/>
            <a:ext cx="1008112" cy="210576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</a:p>
        </p:txBody>
      </p:sp>
    </p:spTree>
    <p:extLst>
      <p:ext uri="{BB962C8B-B14F-4D97-AF65-F5344CB8AC3E}">
        <p14:creationId xmlns:p14="http://schemas.microsoft.com/office/powerpoint/2010/main" val="16951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687081" y="3284984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求めたいのは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D8A824-887D-4A37-B352-26E37AD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39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940152" y="3212976"/>
            <a:ext cx="2592288" cy="1246448"/>
          </a:xfrm>
          <a:prstGeom prst="wedgeRoundRectCallout">
            <a:avLst>
              <a:gd name="adj1" fmla="val -83452"/>
              <a:gd name="adj2" fmla="val 12748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ここの面積を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標準正規分布表から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求める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97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88640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正規分布は左右対称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lang="en-US" altLang="ja-JP" dirty="0"/>
              </a:p>
              <a:p>
                <a:r>
                  <a:rPr kumimoji="1" lang="ja-JP" altLang="en-US" dirty="0"/>
                  <a:t>確率の合計は</a:t>
                </a:r>
                <a:r>
                  <a:rPr kumimoji="1" lang="en-US" altLang="ja-JP" dirty="0"/>
                  <a:t>1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8640"/>
                <a:ext cx="9144000" cy="5688632"/>
              </a:xfr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角丸四角形吹き出し 8"/>
              <p:cNvSpPr/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46271"/>
                  <a:gd name="adj2" fmla="val 86114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求めた面積を</a:t>
                </a: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倍にして</a:t>
                </a:r>
                <a:b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から引く</a:t>
                </a:r>
                <a:endPara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𝑷𝒓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𝟏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𝟐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×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𝟏𝟓𝟖𝟔𝟔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𝟎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𝟔𝟖</m:t>
                      </m:r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46271"/>
                  <a:gd name="adj2" fmla="val 8611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1AF369-8079-4F41-AFD3-3C7D293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母集団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万人の来店頻度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lang="ja-JP" altLang="en-US" dirty="0"/>
                  <a:t>標準偏差</a:t>
                </a:r>
                <a:r>
                  <a:rPr lang="en-US" altLang="ja-JP" dirty="0"/>
                  <a:t>	1.41</a:t>
                </a:r>
              </a:p>
              <a:p>
                <a:pPr lvl="1"/>
                <a:r>
                  <a:rPr lang="ja-JP" altLang="en-US" dirty="0"/>
                  <a:t>分散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1.41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1.976</a:t>
                </a:r>
              </a:p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の分布⇒正規分布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kumimoji="1" lang="ja-JP" altLang="en-US" dirty="0"/>
                  <a:t>分散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1.976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標本の大きさが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のときに</a:t>
                </a:r>
                <a:br>
                  <a:rPr lang="en-US" altLang="ja-JP" dirty="0"/>
                </a:br>
                <a:r>
                  <a:rPr lang="ja-JP" altLang="en-US" dirty="0"/>
                  <a:t>母平均</a:t>
                </a:r>
                <a:r>
                  <a:rPr lang="en-US" altLang="ja-JP" dirty="0"/>
                  <a:t>±0.1</a:t>
                </a:r>
                <a:r>
                  <a:rPr lang="ja-JP" altLang="en-US" dirty="0"/>
                  <a:t>の範囲内に</a:t>
                </a:r>
                <a:br>
                  <a:rPr lang="en-US" altLang="ja-JP" dirty="0"/>
                </a:br>
                <a:r>
                  <a:rPr lang="ja-JP" altLang="en-US" dirty="0"/>
                  <a:t>標本平均が含まれる確率を求める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 b="-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BED753-E0BF-4266-AD48-F0BC188B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60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/>
                            </a:rPr>
                            <m:t>母</m:t>
                          </m:r>
                          <m:r>
                            <a:rPr lang="ja-JP" altLang="en-US" i="1">
                              <a:latin typeface="Cambria Math"/>
                            </a:rPr>
                            <m:t>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b="0" i="1" smtClean="0">
                                      <a:latin typeface="Cambria Math"/>
                                    </a:rPr>
                                    <m:t>母</m:t>
                                  </m:r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069F8D-1FCA-4BD6-816F-57D3332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66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=1.01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38005-B010-467A-B781-6ECF4960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2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en-US" altLang="ja-JP" dirty="0"/>
                  <a:t>Z=1.01</a:t>
                </a:r>
                <a:r>
                  <a:rPr kumimoji="1" lang="ja-JP" altLang="en-US" dirty="0"/>
                  <a:t>のときの上側確率を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標準正規分布表から求める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−1.01&lt;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&lt;1.01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5CF8C-08ED-472F-AE6A-B6CCFA2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5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505334-95BA-4890-944D-DE1F871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1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130"/>
              <p:cNvSpPr txBox="1"/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≈2.25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131"/>
              <p:cNvSpPr txBox="1"/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=0.01222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132"/>
              <p:cNvSpPr txBox="1"/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−2.25&lt;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=1−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×0.01222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=0.98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235356-85F6-4B15-A15F-0F29732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1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（６）確率分布の再生性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668E65-D769-45F9-894A-BA811551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5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確率分布の再生性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kumimoji="1" lang="ja-JP" altLang="en-US" dirty="0"/>
                  <a:t>同じ確率分布にしたがう２つの独立な確率変数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２つの確率変数の和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同じ確率分布にしたがうならば</a:t>
                </a:r>
                <a:br>
                  <a:rPr lang="en-US" altLang="ja-JP" dirty="0"/>
                </a:br>
                <a:r>
                  <a:rPr lang="ja-JP" altLang="en-US" dirty="0"/>
                  <a:t>その確率分布は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再生性</a:t>
                </a:r>
                <a:r>
                  <a:rPr lang="ja-JP" altLang="en-US" dirty="0"/>
                  <a:t>をもつ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再生性をもつ確率分布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二項分布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ポアソン分布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カイ二乗分布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中心極限定理が適用される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標本の大きさを大きくしたとき標準正規分布に近似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E9A86B-00A9-4135-8784-2716CF70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8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CDFBEE-3B5B-44DB-AAB3-82CC811B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0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（１）カイ二乗分布の定義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EF4372-AF5B-4F7E-BCDD-625FF27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3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（１）正規分布の確率計算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1BBFE7-55DF-4852-B430-C82F4DE9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分布　（</a:t>
                </a:r>
                <a:r>
                  <a:rPr lang="en-US" altLang="ja-JP" dirty="0"/>
                  <a:t>chi-squared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のカイ二乗分布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標準正規分布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にしたがう</a:t>
                </a:r>
                <a:br>
                  <a:rPr lang="en-US" altLang="ja-JP" dirty="0"/>
                </a:br>
                <a:r>
                  <a:rPr lang="ja-JP" altLang="en-US" dirty="0"/>
                  <a:t>独立な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個の確率変数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平方和に関する確率分布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~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+…+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平均値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自由度と等しい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分散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自由度が小さいとき左右非対称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自由度が大きくなるにつれて左右対称に変化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自由度の値が大きいときに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正規分布に近似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58CD10-0686-4AD1-A07E-15F93D1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7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自由度　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degree of freedom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自由に動くことのできる変数の数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与えられた等式（条件）の分だけ減る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データ（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4, x, 1, 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x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は未知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平均値は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2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⇒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4+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+1+1=2×4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データの個数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n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個に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平均値を与える（条件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つ）と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データ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n-1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個がわかれば、すべてのデータがわかる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（残りの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 err="1">
                    <a:solidFill>
                      <a:schemeClr val="tx1"/>
                    </a:solidFill>
                  </a:rPr>
                  <a:t>つは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必然的に決まる）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4C5E0E-A99C-407F-B758-7B3A5E74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3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のカイ二乗分布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4283968" y="1124744"/>
            <a:ext cx="2376264" cy="1019268"/>
          </a:xfrm>
          <a:prstGeom prst="wedgeRoundRectCallout">
            <a:avLst>
              <a:gd name="adj1" fmla="val -158614"/>
              <a:gd name="adj2" fmla="val 1198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左右非対称</a:t>
            </a:r>
          </a:p>
        </p:txBody>
      </p:sp>
    </p:spTree>
    <p:extLst>
      <p:ext uri="{BB962C8B-B14F-4D97-AF65-F5344CB8AC3E}">
        <p14:creationId xmlns:p14="http://schemas.microsoft.com/office/powerpoint/2010/main" val="1321990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50</a:t>
            </a:r>
            <a:r>
              <a:rPr kumimoji="1" lang="ja-JP" altLang="en-US" dirty="0"/>
              <a:t>のカイ二乗分布</a:t>
            </a: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角丸四角形吹き出し 9"/>
          <p:cNvSpPr/>
          <p:nvPr/>
        </p:nvSpPr>
        <p:spPr>
          <a:xfrm>
            <a:off x="3563888" y="1274278"/>
            <a:ext cx="2952328" cy="1019268"/>
          </a:xfrm>
          <a:prstGeom prst="wedgeRoundRectCallout">
            <a:avLst>
              <a:gd name="adj1" fmla="val -17846"/>
              <a:gd name="adj2" fmla="val 13231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自由度が大きくなると</a:t>
            </a:r>
            <a:b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に変化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098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平方和の分解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　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を標準化した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の平方）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のカイ二乗分布にしたがう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t="-12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467544" y="4221088"/>
            <a:ext cx="2952328" cy="1019268"/>
          </a:xfrm>
          <a:prstGeom prst="wedgeRoundRectCallout">
            <a:avLst>
              <a:gd name="adj1" fmla="val -12128"/>
              <a:gd name="adj2" fmla="val -1119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131840" y="5445224"/>
            <a:ext cx="2952328" cy="1019268"/>
          </a:xfrm>
          <a:prstGeom prst="wedgeRoundRectCallout">
            <a:avLst>
              <a:gd name="adj1" fmla="val -6876"/>
              <a:gd name="adj2" fmla="val -2081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n-1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994506" y="4221088"/>
            <a:ext cx="2952328" cy="1019268"/>
          </a:xfrm>
          <a:prstGeom prst="wedgeRoundRectCallout">
            <a:avLst>
              <a:gd name="adj1" fmla="val 2167"/>
              <a:gd name="adj2" fmla="val -120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6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1800" dirty="0"/>
                  <a:t>標準正規分布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平均 </a:t>
                </a:r>
                <a:r>
                  <a:rPr lang="en-US" altLang="ja-JP" dirty="0"/>
                  <a:t>0</a:t>
                </a:r>
              </a:p>
              <a:p>
                <a:pPr lvl="1" algn="l"/>
                <a:r>
                  <a:rPr lang="ja-JP" altLang="en-US" dirty="0"/>
                  <a:t>分散 </a:t>
                </a:r>
                <a:r>
                  <a:rPr lang="en-US" altLang="ja-JP" dirty="0"/>
                  <a:t>1</a:t>
                </a:r>
              </a:p>
              <a:p>
                <a:pPr algn="l"/>
                <a:r>
                  <a:rPr lang="ja-JP" altLang="en-US" sz="1800" dirty="0"/>
                  <a:t>標準正規分布表</a:t>
                </a:r>
                <a:endParaRPr lang="en-US" altLang="ja-JP" sz="1800" dirty="0"/>
              </a:p>
              <a:p>
                <a:pPr lvl="1" algn="l"/>
                <a:r>
                  <a:rPr lang="ja-JP" altLang="en-US" sz="1600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sz="1600" dirty="0"/>
                  <a:t>を求めることができる</a:t>
                </a:r>
                <a:endParaRPr lang="en-US" altLang="ja-JP" sz="1600" dirty="0"/>
              </a:p>
              <a:p>
                <a:pPr lvl="1" algn="l"/>
                <a:r>
                  <a:rPr lang="ja-JP" altLang="en-US" sz="1600" dirty="0"/>
                  <a:t>ある区間内に含まれる確率は標準化により求める</a:t>
                </a:r>
                <a:endParaRPr lang="en-US" altLang="ja-JP" sz="1600" dirty="0"/>
              </a:p>
              <a:p>
                <a:pPr algn="l"/>
                <a:r>
                  <a:rPr lang="ja-JP" altLang="en-US" sz="1800" dirty="0"/>
                  <a:t>再生性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二項分布・ポアソン分布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カイ二乗分布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カイ二乗分布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標準正規分布の二乗和に関する確率分布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自由度が大きくなると正規分布に近似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自由度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自由に動くことのできる変数の数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与えられた等式（条件）の分だけ減る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F7DEF9-8001-40B0-87AC-D351AF1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正規分布の確率計算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正規分布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平均を中心とした左右対称の連続確率分布</a:t>
                </a:r>
                <a:endParaRPr kumimoji="1" lang="en-US" altLang="ja-JP" dirty="0"/>
              </a:p>
              <a:p>
                <a:r>
                  <a:rPr kumimoji="1" lang="ja-JP" altLang="en-US" dirty="0"/>
                  <a:t>中心極限定理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標本平均は正規分布にしたがう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標本平均に関しては確率による評価ができる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確率計算は簡単ではない</a:t>
                </a:r>
                <a:r>
                  <a:rPr lang="en-US" altLang="ja-JP" dirty="0"/>
                  <a:t>…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0B8483-E6A9-45CF-BAE0-86E0C840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</a:t>
            </a:r>
            <a:r>
              <a:rPr lang="ja-JP" altLang="en-US" dirty="0"/>
              <a:t>標準正規分布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1C08BD4-99C5-4C37-B2EC-5FBA8A3A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/>
          <a:lstStyle/>
          <a:p>
            <a:r>
              <a:rPr lang="ja-JP" altLang="en-US" dirty="0"/>
              <a:t>標準化　（復習）</a:t>
            </a:r>
            <a:endParaRPr lang="en-US" altLang="ja-JP" dirty="0"/>
          </a:p>
          <a:p>
            <a:pPr lvl="1"/>
            <a:r>
              <a:rPr lang="ja-JP" altLang="en-US" dirty="0"/>
              <a:t>平均値と標準偏差を統一する方法</a:t>
            </a:r>
            <a:endParaRPr lang="en-US" altLang="ja-JP" dirty="0"/>
          </a:p>
          <a:p>
            <a:pPr lvl="2"/>
            <a:r>
              <a:rPr lang="ja-JP" altLang="en-US" dirty="0"/>
              <a:t>平均＝０</a:t>
            </a:r>
            <a:endParaRPr lang="en-US" altLang="ja-JP" dirty="0"/>
          </a:p>
          <a:p>
            <a:pPr lvl="2"/>
            <a:r>
              <a:rPr lang="ja-JP" altLang="en-US" dirty="0"/>
              <a:t>標準偏差＝１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標準化が適用できない場合</a:t>
            </a:r>
            <a:endParaRPr lang="en-US" altLang="ja-JP" dirty="0"/>
          </a:p>
          <a:p>
            <a:pPr lvl="1"/>
            <a:r>
              <a:rPr lang="ja-JP" altLang="en-US" dirty="0"/>
              <a:t>データに外れ値が含まれる場合</a:t>
            </a:r>
            <a:endParaRPr lang="en-US" altLang="ja-JP" dirty="0"/>
          </a:p>
          <a:p>
            <a:pPr lvl="1"/>
            <a:r>
              <a:rPr lang="ja-JP" altLang="en-US" dirty="0"/>
              <a:t>度数分布が左右対称の単峰の分布でない場合</a:t>
            </a:r>
            <a:endParaRPr lang="en-US" altLang="ja-JP" dirty="0"/>
          </a:p>
          <a:p>
            <a:pPr lvl="2"/>
            <a:r>
              <a:rPr lang="ja-JP" altLang="en-US" dirty="0"/>
              <a:t>正規分布は</a:t>
            </a:r>
            <a:r>
              <a:rPr lang="ja-JP" altLang="en-US" dirty="0">
                <a:solidFill>
                  <a:srgbClr val="FF0000"/>
                </a:solidFill>
              </a:rPr>
              <a:t>左右対称</a:t>
            </a:r>
            <a:r>
              <a:rPr lang="ja-JP" altLang="en-US" dirty="0"/>
              <a:t>の確率分布で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外れ値が生じない</a:t>
            </a:r>
            <a:r>
              <a:rPr lang="ja-JP" altLang="en-US" dirty="0"/>
              <a:t>形状なので</a:t>
            </a:r>
            <a:br>
              <a:rPr lang="en-US" altLang="ja-JP" dirty="0"/>
            </a:br>
            <a:r>
              <a:rPr lang="ja-JP" altLang="en-US" dirty="0"/>
              <a:t>標準化を適用できる！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FC75C3-4965-44C6-9FA9-F4A074B5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dirty="0"/>
                  <a:t>正規分布の標準化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を標準化した確率変数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母平均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母分散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C8574-6104-4DD8-9B12-B7860BFE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6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標準正規分布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を標準化したもの）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平均＝０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標準偏差＝１（分散＝１）</a:t>
                </a:r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確率密度関数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69FE1-18C2-4732-A01C-1FB4A91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3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</a:t>
            </a:r>
            <a:r>
              <a:rPr lang="ja-JP" altLang="en-US" dirty="0"/>
              <a:t>標準正規分布表の見方</a:t>
            </a:r>
            <a:endParaRPr lang="en-US" altLang="ja-JP" dirty="0"/>
          </a:p>
          <a:p>
            <a:r>
              <a:rPr lang="ja-JP" altLang="en-US" dirty="0"/>
              <a:t>（４）標準正規分布表に基づく確率計算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BA1EEC-629E-43FD-A915-703CE8BF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12157</TotalTime>
  <Words>1361</Words>
  <Application>Microsoft Macintosh PowerPoint</Application>
  <PresentationFormat>On-screen Show (4:3)</PresentationFormat>
  <Paragraphs>221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メイリオ</vt:lpstr>
      <vt:lpstr>Arial</vt:lpstr>
      <vt:lpstr>Calibri</vt:lpstr>
      <vt:lpstr>Cambria Math</vt:lpstr>
      <vt:lpstr>Office ​​テーマ</vt:lpstr>
      <vt:lpstr>正規分布とカイ二乗分布</vt:lpstr>
      <vt:lpstr>正規分布</vt:lpstr>
      <vt:lpstr>PowerPoint Presentation</vt:lpstr>
      <vt:lpstr>正規分布の確率計算</vt:lpstr>
      <vt:lpstr>PowerPoint Presentation</vt:lpstr>
      <vt:lpstr>標準正規分布</vt:lpstr>
      <vt:lpstr>標準正規分布</vt:lpstr>
      <vt:lpstr>標準正規分布</vt:lpstr>
      <vt:lpstr>PowerPoint Presentation</vt:lpstr>
      <vt:lpstr>標準正規分布表の見方</vt:lpstr>
      <vt:lpstr>標準正規分布表の見方</vt:lpstr>
      <vt:lpstr>例）z=2.00のとき</vt:lpstr>
      <vt:lpstr>例）z=2.00のとき</vt:lpstr>
      <vt:lpstr>例）z=2.00のとき</vt:lpstr>
      <vt:lpstr>例）z=5.00のとき</vt:lpstr>
      <vt:lpstr>例）z=-2.00のとき</vt:lpstr>
      <vt:lpstr>例）-1.00&lt;z&lt;1.00のとき</vt:lpstr>
      <vt:lpstr>例）-1.00&lt;z&lt;1.00のとき</vt:lpstr>
      <vt:lpstr>例）-1.00&lt;z&lt;1.00のとき</vt:lpstr>
      <vt:lpstr>（pp. 86）例題7-1</vt:lpstr>
      <vt:lpstr>（pp. 86）例題7-1</vt:lpstr>
      <vt:lpstr>（pp. 86）例題7-1</vt:lpstr>
      <vt:lpstr>（pp. 86）例題7-1</vt:lpstr>
      <vt:lpstr>（pp. 87）問題7-1</vt:lpstr>
      <vt:lpstr>（pp. 87）問題7-1</vt:lpstr>
      <vt:lpstr>PowerPoint Presentation</vt:lpstr>
      <vt:lpstr>確率分布の再生性</vt:lpstr>
      <vt:lpstr>カイ二乗分布</vt:lpstr>
      <vt:lpstr>PowerPoint Presentation</vt:lpstr>
      <vt:lpstr>カイ二乗分布の定義</vt:lpstr>
      <vt:lpstr>自由度</vt:lpstr>
      <vt:lpstr>自由度10のカイ二乗分布</vt:lpstr>
      <vt:lpstr>自由度10～50のカイ二乗分布</vt:lpstr>
      <vt:lpstr>平方和の分解</vt:lpstr>
      <vt:lpstr>第7章のまとめ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289</cp:revision>
  <dcterms:created xsi:type="dcterms:W3CDTF">2019-04-13T07:28:03Z</dcterms:created>
  <dcterms:modified xsi:type="dcterms:W3CDTF">2023-09-15T03:16:38Z</dcterms:modified>
</cp:coreProperties>
</file>