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509" r:id="rId2"/>
    <p:sldId id="469" r:id="rId3"/>
    <p:sldId id="540" r:id="rId4"/>
    <p:sldId id="541" r:id="rId5"/>
    <p:sldId id="542" r:id="rId6"/>
    <p:sldId id="543" r:id="rId7"/>
    <p:sldId id="544" r:id="rId8"/>
    <p:sldId id="471" r:id="rId9"/>
    <p:sldId id="545" r:id="rId10"/>
    <p:sldId id="546" r:id="rId11"/>
    <p:sldId id="547" r:id="rId12"/>
    <p:sldId id="474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561" r:id="rId27"/>
    <p:sldId id="562" r:id="rId28"/>
    <p:sldId id="563" r:id="rId29"/>
    <p:sldId id="565" r:id="rId30"/>
    <p:sldId id="566" r:id="rId31"/>
    <p:sldId id="567" r:id="rId32"/>
    <p:sldId id="568" r:id="rId33"/>
    <p:sldId id="512" r:id="rId34"/>
    <p:sldId id="569" r:id="rId35"/>
    <p:sldId id="571" r:id="rId36"/>
    <p:sldId id="572" r:id="rId37"/>
    <p:sldId id="573" r:id="rId38"/>
    <p:sldId id="574" r:id="rId39"/>
    <p:sldId id="575" r:id="rId40"/>
    <p:sldId id="421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/>
    <p:restoredTop sz="94708"/>
  </p:normalViewPr>
  <p:slideViewPr>
    <p:cSldViewPr>
      <p:cViewPr varScale="1">
        <p:scale>
          <a:sx n="198" d="100"/>
          <a:sy n="198" d="100"/>
        </p:scale>
        <p:origin x="184" y="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4EE56-D8FA-46A2-BDA0-45859955D89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33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4EE56-D8FA-46A2-BDA0-45859955D89D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48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936104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l">
              <a:defRPr sz="2000">
                <a:solidFill>
                  <a:schemeClr val="tx1"/>
                </a:solidFill>
              </a:defRPr>
            </a:lvl1pPr>
            <a:lvl2pPr algn="l">
              <a:defRPr sz="1800">
                <a:solidFill>
                  <a:schemeClr val="tx1"/>
                </a:solidFill>
              </a:defRPr>
            </a:lvl2pPr>
            <a:lvl3pPr algn="l">
              <a:defRPr sz="1600">
                <a:solidFill>
                  <a:schemeClr val="tx1"/>
                </a:solidFill>
              </a:defRPr>
            </a:lvl3pPr>
            <a:lvl4pPr algn="l">
              <a:defRPr sz="1400">
                <a:solidFill>
                  <a:schemeClr val="tx1"/>
                </a:solidFill>
              </a:defRPr>
            </a:lvl4pPr>
            <a:lvl5pPr algn="l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61662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09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2019/11/20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#10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2019/11/20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#10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8" r:id="rId5"/>
    <p:sldLayoutId id="2147483659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母数の点推定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</a:t>
            </a:r>
            <a:r>
              <a:rPr lang="en-US" altLang="ja-JP" dirty="0"/>
              <a:t>94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5DFB68-F7D2-4C87-A9C4-35493C5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（２）推定量の確率分布</a:t>
            </a:r>
            <a:endParaRPr kumimoji="1"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40936B8-EEA7-4990-B81D-A825353A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推定量の確率分布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推定量は確率変数</a:t>
                </a:r>
                <a:r>
                  <a:rPr kumimoji="1" lang="ja-JP" altLang="en-US" sz="2400" dirty="0"/>
                  <a:t>であるため</a:t>
                </a:r>
                <a:r>
                  <a:rPr lang="ja-JP" altLang="en-US" sz="2400" dirty="0"/>
                  <a:t>、</a:t>
                </a:r>
                <a:r>
                  <a:rPr kumimoji="1" lang="ja-JP" altLang="en-US" sz="2400" dirty="0"/>
                  <a:t>確率分布を考えることができる</a:t>
                </a:r>
                <a:endParaRPr kumimoji="1" lang="en-US" altLang="ja-JP" sz="2400" dirty="0"/>
              </a:p>
              <a:p>
                <a:endParaRPr kumimoji="1" lang="en-US" altLang="ja-JP" dirty="0"/>
              </a:p>
              <a:p>
                <a:r>
                  <a:rPr kumimoji="1" lang="ja-JP" altLang="en-US" dirty="0"/>
                  <a:t>最も良い推定量</a:t>
                </a: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kumimoji="1" lang="ja-JP" altLang="en-US" dirty="0"/>
                  <a:t> かつ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dirty="0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kumimoji="1" lang="en-US" altLang="ja-JP" b="0" i="1" dirty="0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b="0" i="1" dirty="0">
                    <a:latin typeface="Cambria Math"/>
                  </a:rPr>
                  <a:t>母数</a:t>
                </a:r>
                <a:r>
                  <a:rPr lang="en-US" altLang="ja-JP" b="0" i="1" dirty="0">
                    <a:latin typeface="Cambria Math"/>
                  </a:rPr>
                  <a:t>		</a:t>
                </a:r>
                <a:r>
                  <a:rPr lang="ja-JP" altLang="en-US" b="0" i="1" dirty="0">
                    <a:latin typeface="Cambria Math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𝜃</m:t>
                    </m:r>
                  </m:oMath>
                </a14:m>
                <a:endParaRPr lang="en-US" altLang="ja-JP" b="0" i="1" dirty="0">
                  <a:latin typeface="Cambria Math"/>
                </a:endParaRPr>
              </a:p>
              <a:p>
                <a:pPr lvl="2"/>
                <a:r>
                  <a:rPr lang="ja-JP" altLang="en-US" i="1" dirty="0">
                    <a:latin typeface="Cambria Math"/>
                  </a:rPr>
                  <a:t>推定量</a:t>
                </a:r>
                <a:r>
                  <a:rPr lang="en-US" altLang="ja-JP" i="1" dirty="0">
                    <a:latin typeface="Cambria Math"/>
                  </a:rPr>
                  <a:t>	</a:t>
                </a:r>
                <a:r>
                  <a:rPr lang="ja-JP" altLang="en-US" i="1" dirty="0">
                    <a:latin typeface="Cambria Math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en-US" altLang="ja-JP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ja-JP" altLang="en-US" dirty="0"/>
                  <a:t>を満たす推定量は存在しない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推定量の確率分布に散らばりが全くない状況は</a:t>
                </a:r>
                <a:br>
                  <a:rPr kumimoji="1" lang="en-US" altLang="ja-JP" dirty="0"/>
                </a:br>
                <a:r>
                  <a:rPr kumimoji="1" lang="ja-JP" altLang="en-US" dirty="0">
                    <a:solidFill>
                      <a:srgbClr val="FF0000"/>
                    </a:solidFill>
                  </a:rPr>
                  <a:t>標本抽出</a:t>
                </a:r>
                <a:r>
                  <a:rPr kumimoji="1" lang="ja-JP" altLang="en-US" dirty="0"/>
                  <a:t>においてはほぼ起こらないため</a:t>
                </a:r>
                <a:endParaRPr kumimoji="1" lang="en-US" altLang="ja-JP" dirty="0"/>
              </a:p>
              <a:p>
                <a:pPr lvl="3"/>
                <a:r>
                  <a:rPr lang="ja-JP" altLang="en-US" dirty="0"/>
                  <a:t>推定量の確率分布に散らばりが全くないのなら「推定」は不要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7447BB-DE3D-4480-A634-7C44ADC3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52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（３）点推定と区間推定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F2F256-DEDA-433D-9AE9-067DB89A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7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点推定と区間推定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点推定</a:t>
            </a:r>
            <a:endParaRPr kumimoji="1" lang="en-US" altLang="ja-JP" dirty="0"/>
          </a:p>
          <a:p>
            <a:pPr lvl="1"/>
            <a:r>
              <a:rPr lang="ja-JP" altLang="en-US" dirty="0"/>
              <a:t>推定量の分布における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 err="1">
                <a:solidFill>
                  <a:srgbClr val="FF0000"/>
                </a:solidFill>
              </a:rPr>
              <a:t>つの</a:t>
            </a:r>
            <a:r>
              <a:rPr lang="ja-JP" altLang="en-US" dirty="0">
                <a:solidFill>
                  <a:srgbClr val="FF0000"/>
                </a:solidFill>
              </a:rPr>
              <a:t>値</a:t>
            </a:r>
            <a:r>
              <a:rPr lang="ja-JP" altLang="en-US" dirty="0"/>
              <a:t>をもって</a:t>
            </a:r>
            <a:br>
              <a:rPr lang="en-US" altLang="ja-JP" dirty="0"/>
            </a:br>
            <a:r>
              <a:rPr lang="ja-JP" altLang="en-US" dirty="0"/>
              <a:t>母数を推定すること</a:t>
            </a:r>
            <a:endParaRPr lang="en-US" altLang="ja-JP" dirty="0"/>
          </a:p>
          <a:p>
            <a:pPr lvl="2"/>
            <a:r>
              <a:rPr kumimoji="1" lang="ja-JP" altLang="en-US" dirty="0"/>
              <a:t>推定結果は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区間推定</a:t>
            </a:r>
            <a:endParaRPr lang="en-US" altLang="ja-JP" dirty="0"/>
          </a:p>
          <a:p>
            <a:pPr lvl="1"/>
            <a:r>
              <a:rPr kumimoji="1" lang="ja-JP" altLang="en-US" dirty="0"/>
              <a:t>推定量の確率分布における</a:t>
            </a:r>
            <a:r>
              <a:rPr kumimoji="1" lang="ja-JP" altLang="en-US" dirty="0">
                <a:solidFill>
                  <a:srgbClr val="FF0000"/>
                </a:solidFill>
              </a:rPr>
              <a:t>区間</a:t>
            </a:r>
            <a:r>
              <a:rPr kumimoji="1" lang="ja-JP" altLang="en-US" dirty="0"/>
              <a:t>を用いて</a:t>
            </a:r>
            <a:br>
              <a:rPr kumimoji="1" lang="en-US" altLang="ja-JP" dirty="0"/>
            </a:br>
            <a:r>
              <a:rPr kumimoji="1" lang="ja-JP" altLang="en-US" dirty="0"/>
              <a:t>母数を推定すること</a:t>
            </a:r>
            <a:endParaRPr kumimoji="1" lang="en-US" altLang="ja-JP" dirty="0"/>
          </a:p>
          <a:p>
            <a:pPr lvl="2"/>
            <a:r>
              <a:rPr lang="ja-JP" altLang="en-US" dirty="0"/>
              <a:t>推定結果は区間（○○以上●●以下）</a:t>
            </a:r>
            <a:endParaRPr kumimoji="1" lang="en-US" altLang="ja-JP" dirty="0"/>
          </a:p>
          <a:p>
            <a:pPr lvl="2"/>
            <a:r>
              <a:rPr lang="ja-JP" altLang="en-US" dirty="0"/>
              <a:t>来週以降の内容（第</a:t>
            </a:r>
            <a:r>
              <a:rPr lang="en-US" altLang="ja-JP" dirty="0"/>
              <a:t>9</a:t>
            </a:r>
            <a:r>
              <a:rPr lang="ja-JP" altLang="en-US" dirty="0"/>
              <a:t>章、第</a:t>
            </a:r>
            <a:r>
              <a:rPr lang="en-US" altLang="ja-JP" dirty="0"/>
              <a:t>10</a:t>
            </a:r>
            <a:r>
              <a:rPr lang="ja-JP" altLang="en-US" dirty="0"/>
              <a:t>章）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D1AF8A-130F-452E-B809-9C8B25A0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44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点推定量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1F7F915-2225-495F-B50C-480DDC13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36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（１）不偏性の性質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9657D7A-E4A3-4603-BF2A-50E74249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9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不偏性の性質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推定量として望ましい性質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不偏性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母数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dirty="0"/>
                  <a:t>に対する推定量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/>
                  <a:t>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ja-JP" i="1">
                        <a:latin typeface="Cambria Math"/>
                      </a:rPr>
                      <m:t>=</m:t>
                    </m:r>
                    <m:r>
                      <a:rPr lang="en-US" altLang="ja-JP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dirty="0"/>
                  <a:t>を満たすとき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推定量の期待値　＝　母数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有効性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一致性</a:t>
                </a:r>
              </a:p>
              <a:p>
                <a:endParaRPr kumimoji="1" lang="en-US" altLang="ja-JP" dirty="0"/>
              </a:p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不偏推定量</a:t>
                </a:r>
                <a:r>
                  <a:rPr kumimoji="1" lang="ja-JP" altLang="en-US" dirty="0"/>
                  <a:t>（</a:t>
                </a:r>
                <a:r>
                  <a:rPr kumimoji="1" lang="en-US" altLang="ja-JP" dirty="0"/>
                  <a:t>unbiased estimator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不偏性をもつ推定量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偏り（バイアス）のない推定量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D3E7A8-24F6-46AB-8947-5CE19A7D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1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（２）母平均の点推定量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664B26-9351-4EBC-9329-DFE84B5F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56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母平均の点推定量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の不偏推定量は標本平均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kumimoji="1" lang="en-US" altLang="ja-JP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kumimoji="1" lang="en-US" altLang="ja-JP" sz="4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r>
                      <a:rPr lang="en-US" altLang="ja-JP" sz="2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800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br>
                  <a:rPr kumimoji="1" lang="en-US" altLang="ja-JP" sz="2800" dirty="0"/>
                </a:br>
                <a:r>
                  <a:rPr kumimoji="1"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ja-JP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br>
                  <a:rPr kumimoji="1" lang="en-US" altLang="ja-JP" sz="2800" dirty="0"/>
                </a:br>
                <a:r>
                  <a:rPr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br>
                  <a:rPr lang="en-US" altLang="ja-JP" sz="2800" dirty="0"/>
                </a:br>
                <a:r>
                  <a:rPr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8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altLang="ja-JP" sz="2800" b="0" i="1" smtClean="0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br>
                  <a:rPr kumimoji="1" lang="en-US" altLang="ja-JP" sz="2800" dirty="0"/>
                </a:br>
                <a:r>
                  <a:rPr lang="en-US" altLang="ja-JP" sz="2800" dirty="0"/>
                  <a:t>		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角丸四角形 5"/>
              <p:cNvSpPr/>
              <p:nvPr/>
            </p:nvSpPr>
            <p:spPr>
              <a:xfrm>
                <a:off x="4499992" y="3284984"/>
                <a:ext cx="4392488" cy="288032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sz="32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の推</a:t>
                </a:r>
                <a:r>
                  <a:rPr kumimoji="1" lang="ja-JP" altLang="en-US" sz="32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定量</a:t>
                </a:r>
                <a:endParaRPr kumimoji="1"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endParaRPr lang="en-US" altLang="ja-JP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54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sz="5400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ja-JP" sz="5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5400" b="0" i="1" dirty="0" smtClean="0"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5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角丸四角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284984"/>
                <a:ext cx="4392488" cy="288032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00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（３）母分散の点推定量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FE33C2-D92F-4856-B521-388459B6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5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F71453-D1F3-47EB-A1F2-DE7A7754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4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母分散の点推定量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標本分散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の不偏推定量にはならない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標本分散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の期待値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は母分散に一致しない</a:t>
                </a:r>
                <a:r>
                  <a:rPr kumimoji="1" lang="ja-JP" altLang="en-US" dirty="0"/>
                  <a:t>ため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もし母分散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 err="1"/>
                  <a:t>の推</a:t>
                </a:r>
                <a:r>
                  <a:rPr kumimoji="1" lang="ja-JP" altLang="en-US" dirty="0"/>
                  <a:t>定量として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ja-JP" altLang="en-US" dirty="0"/>
                  <a:t>を用いることができるなら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2000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kumimoji="1" lang="en-US" altLang="ja-JP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sz="2000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000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kumimoji="1" lang="en-US" altLang="ja-JP" sz="2000" b="0" i="1" smtClean="0">
                        <a:latin typeface="Cambria Math"/>
                      </a:rPr>
                      <m:t>𝑛</m:t>
                    </m:r>
                    <m:sSubSup>
                      <m:sSub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sz="20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br>
                  <a:rPr kumimoji="1" lang="en-US" altLang="ja-JP" sz="2000" dirty="0"/>
                </a:br>
                <a:r>
                  <a:rPr kumimoji="1" lang="ja-JP" altLang="en-US" dirty="0"/>
                  <a:t>となるため不偏推定量になる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しかし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は未知</a:t>
                </a:r>
                <a:r>
                  <a:rPr kumimoji="1" lang="ja-JP" altLang="en-US" dirty="0"/>
                  <a:t>であるため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1" lang="ja-JP" altLang="en-US" dirty="0" err="1"/>
                  <a:t>を推</a:t>
                </a:r>
                <a:r>
                  <a:rPr kumimoji="1" lang="ja-JP" altLang="en-US" dirty="0"/>
                  <a:t>定量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e>
                    </m:acc>
                    <m:r>
                      <a:rPr kumimoji="1" lang="en-US" altLang="ja-JP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で置き換える必要がある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3CA40E-B691-415B-A745-2F9C790A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08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母分散の点推定量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標本不偏分散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の不偏推定量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ja-JP" dirty="0"/>
              </a:p>
              <a:p>
                <a:pPr lvl="2"/>
                <a:r>
                  <a:rPr kumimoji="1" lang="ja-JP" altLang="en-US" dirty="0"/>
                  <a:t>標本分散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の分母は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 err="1"/>
                  <a:t>だった</a:t>
                </a:r>
                <a:r>
                  <a:rPr kumimoji="1" lang="ja-JP" altLang="en-US" dirty="0"/>
                  <a:t>が</a:t>
                </a:r>
                <a:br>
                  <a:rPr kumimoji="1" lang="en-US" altLang="ja-JP" dirty="0"/>
                </a:br>
                <a:r>
                  <a:rPr kumimoji="1" lang="ja-JP" altLang="en-US" dirty="0">
                    <a:solidFill>
                      <a:srgbClr val="FF0000"/>
                    </a:solidFill>
                  </a:rPr>
                  <a:t>標本不偏分散の分母は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kumimoji="1" lang="ja-JP" altLang="en-US" dirty="0"/>
                  <a:t>であることに注意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3" t="-1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70479E-7663-486B-A87D-864C278E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46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母分散の点推定量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ja-JP" altLang="en-US" dirty="0"/>
                  <a:t>標本不偏分散の導出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平方和の分解</a:t>
                </a:r>
                <a:r>
                  <a:rPr lang="ja-JP" altLang="en-US" sz="1600" dirty="0"/>
                  <a:t>（詳細は</a:t>
                </a:r>
                <a:r>
                  <a:rPr lang="en-US" altLang="ja-JP" sz="1600" dirty="0"/>
                  <a:t>pp. 91</a:t>
                </a:r>
                <a:r>
                  <a:rPr lang="ja-JP" altLang="en-US" sz="1600" dirty="0"/>
                  <a:t>）</a:t>
                </a:r>
                <a:endParaRPr kumimoji="1" lang="en-US" altLang="ja-JP" dirty="0"/>
              </a:p>
              <a:p>
                <a:pPr lvl="4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ja-JP" b="0" i="1" smtClean="0">
                        <a:latin typeface="Cambria Math"/>
                      </a:rPr>
                      <m:t>+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kumimoji="1" lang="en-US" altLang="ja-JP" b="0" i="1" dirty="0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移項</a:t>
                </a:r>
                <a:endParaRPr lang="en-US" altLang="ja-JP" dirty="0"/>
              </a:p>
              <a:p>
                <a:pPr lvl="4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期待値をとる</a:t>
                </a:r>
                <a:endParaRPr lang="en-US" altLang="ja-JP" dirty="0"/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800" dirty="0"/>
                  <a:t>の分散</a:t>
                </a:r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18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sz="18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8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sz="1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br>
                  <a:rPr kumimoji="1" lang="en-US" altLang="ja-JP" sz="18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800" b="0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sz="1800" dirty="0"/>
                  <a:t>の分散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ja-JP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18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1" lang="en-US" altLang="ja-JP" sz="1800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dirty="0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sz="1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sz="18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800" b="0" i="1" dirty="0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800" b="0" i="1" dirty="0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sz="1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sz="18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ja-JP" altLang="en-US" sz="1800" dirty="0"/>
                  <a:t>　を利用するため</a:t>
                </a:r>
                <a:endParaRPr kumimoji="1" lang="en-US" altLang="ja-JP" sz="1800" dirty="0"/>
              </a:p>
              <a:p>
                <a:pPr lvl="4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kumimoji="1" lang="en-US" altLang="ja-JP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𝑛𝐸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1" lang="en-US" altLang="ja-JP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−</m:t>
                    </m:r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br>
                  <a:rPr kumimoji="1" lang="en-US" altLang="ja-JP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−1 </m:t>
                        </m:r>
                      </m:e>
                    </m:d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kumimoji="1" lang="ja-JP" altLang="en-US" dirty="0"/>
                  <a:t>を移項</a:t>
                </a:r>
                <a:endParaRPr kumimoji="1" lang="en-US" altLang="ja-JP" dirty="0"/>
              </a:p>
              <a:p>
                <a:pPr lvl="4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2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73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標本不偏分散を用いた標本平均の標準化</a:t>
            </a:r>
            <a:endParaRPr kumimoji="1" lang="ja-JP" altLang="en-US" sz="36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830B27-A8A3-4F04-A3F4-17E52446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96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（１）標本平均の標準化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A3B96A-D134-4696-9362-F9E48C48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4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標本平均の標準化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標本平均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ja-JP" altLang="en-US" dirty="0"/>
                  <a:t>を標準化した確率変数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標準正規分布にしたがう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𝑍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kumimoji="1" lang="en-US" altLang="ja-JP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ja-JP" b="0" i="1" smtClean="0">
                          <a:latin typeface="Cambria Math"/>
                        </a:rPr>
                        <m:t>~</m:t>
                      </m:r>
                      <m:r>
                        <a:rPr lang="en-US" altLang="ja-JP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kumimoji="1" lang="ja-JP" altLang="en-US" dirty="0" err="1"/>
                  <a:t>には</a:t>
                </a:r>
                <a:r>
                  <a:rPr kumimoji="1" lang="ja-JP" altLang="en-US" dirty="0"/>
                  <a:t>母数（母平均、母分散）が含まれている</a:t>
                </a:r>
                <a:endParaRPr kumimoji="1" lang="en-US" altLang="ja-JP" dirty="0"/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母数は未知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3"/>
                <a:r>
                  <a:rPr kumimoji="1" lang="ja-JP" altLang="en-US" dirty="0"/>
                  <a:t>母分散の代わりに標本不偏分散を用いると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その統計量は標準正規</a:t>
                </a:r>
                <a:r>
                  <a:rPr lang="ja-JP" altLang="en-US" dirty="0"/>
                  <a:t>分布にはしたがわない</a:t>
                </a:r>
                <a:endParaRPr lang="en-US" altLang="ja-JP" dirty="0"/>
              </a:p>
              <a:p>
                <a:pPr lvl="4"/>
                <a:r>
                  <a:rPr kumimoji="1" lang="ja-JP" altLang="en-US" dirty="0"/>
                  <a:t>別物になる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1F91F5-F84B-4B60-B385-505B4313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916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標本平均の標準化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の代わりに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標本不偏分散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kumimoji="1" lang="ja-JP" altLang="en-US" dirty="0"/>
                  <a:t>を用いた確率変数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𝑇</m:t>
                    </m:r>
                  </m:oMath>
                </a14:m>
                <a:endParaRPr kumimoji="1" lang="en-US" altLang="ja-JP" dirty="0"/>
              </a:p>
              <a:p>
                <a:pPr lvl="1"/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𝑇</m:t>
                      </m:r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ja-JP" b="0" i="1" smtClean="0">
                          <a:latin typeface="Cambria Math"/>
                        </a:rPr>
                        <m:t>~</m:t>
                      </m:r>
                      <m:r>
                        <a:rPr lang="en-US" altLang="ja-JP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endParaRPr kumimoji="1" lang="en-US" altLang="ja-JP" dirty="0"/>
              </a:p>
              <a:p>
                <a:pPr lvl="2"/>
                <a:r>
                  <a:rPr kumimoji="1" lang="ja-JP" altLang="en-US" sz="2800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𝑛</m:t>
                    </m:r>
                    <m:r>
                      <a:rPr kumimoji="1" lang="en-US" altLang="ja-JP" sz="28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kumimoji="1" lang="en-US" altLang="ja-JP" sz="2800" dirty="0">
                    <a:solidFill>
                      <a:srgbClr val="FF0000"/>
                    </a:solidFill>
                  </a:rPr>
                  <a:t>t</a:t>
                </a:r>
                <a:r>
                  <a:rPr kumimoji="1" lang="ja-JP" altLang="en-US" sz="2800" dirty="0">
                    <a:solidFill>
                      <a:srgbClr val="FF0000"/>
                    </a:solidFill>
                  </a:rPr>
                  <a:t>分布</a:t>
                </a:r>
                <a:r>
                  <a:rPr kumimoji="1" lang="ja-JP" altLang="en-US" sz="2800" dirty="0"/>
                  <a:t>にしたがう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3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311CEE-5A08-40BB-A76E-C3FC844A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75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</a:t>
            </a:r>
            <a:r>
              <a:rPr kumimoji="1" lang="en-US" altLang="ja-JP" dirty="0"/>
              <a:t>t</a:t>
            </a:r>
            <a:r>
              <a:rPr kumimoji="1" lang="ja-JP" altLang="en-US" dirty="0"/>
              <a:t>分布の定義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9DFC52-4BBC-4A31-9A4C-10A079B5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283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分布（</a:t>
                </a:r>
                <a:r>
                  <a:rPr kumimoji="1" lang="en-US" altLang="ja-JP" dirty="0"/>
                  <a:t>t-distribution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確率変数</a:t>
                </a:r>
                <a:r>
                  <a:rPr lang="en-US" altLang="ja-JP" dirty="0"/>
                  <a:t>Z</a:t>
                </a:r>
                <a:r>
                  <a:rPr lang="ja-JP" altLang="en-US" dirty="0"/>
                  <a:t>が標準正規分布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kumimoji="1" lang="ja-JP" altLang="en-US" dirty="0"/>
                  <a:t>にしたがい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</a:t>
                </a:r>
                <a:r>
                  <a:rPr kumimoji="1" lang="en-US" altLang="ja-JP" dirty="0"/>
                  <a:t>U</a:t>
                </a:r>
                <a:r>
                  <a:rPr kumimoji="1" lang="ja-JP" altLang="en-US" dirty="0"/>
                  <a:t>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kumimoji="1" lang="ja-JP" altLang="en-US" dirty="0"/>
                  <a:t>のカイ二乗分布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kumimoji="1" lang="ja-JP" altLang="en-US" dirty="0"/>
                  <a:t>にしたがうとき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確率変数</a:t>
                </a:r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は自由度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kumimoji="1" lang="ja-JP" altLang="en-US" dirty="0"/>
                  <a:t>の</a:t>
                </a:r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分布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kumimoji="1" lang="ja-JP" altLang="en-US" dirty="0"/>
                  <a:t>にしたがう</a:t>
                </a:r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𝑍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6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893BC1-9EFA-4523-A43A-C46E3E8D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908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0" y="2852936"/>
            <a:ext cx="4507200" cy="360040"/>
          </a:xfrm>
          <a:solidFill>
            <a:schemeClr val="tx1"/>
          </a:solidFill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標準正規分布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3284984"/>
                <a:ext cx="4507732" cy="20162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/>
                        </a:rPr>
                        <m:t>𝑍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kumimoji="1" lang="en-US" altLang="ja-JP" sz="2800" b="0" i="1" smtClean="0">
                          <a:latin typeface="Cambria Math"/>
                        </a:rPr>
                        <m:t>~</m:t>
                      </m:r>
                      <m:r>
                        <a:rPr kumimoji="1" lang="en-US" altLang="ja-JP" sz="28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3284984"/>
                <a:ext cx="4507732" cy="201622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>
          <a:xfrm>
            <a:off x="4636800" y="2852936"/>
            <a:ext cx="4507200" cy="360040"/>
          </a:xfrm>
          <a:solidFill>
            <a:schemeClr val="tx1"/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</a:t>
            </a:r>
            <a:r>
              <a:rPr kumimoji="1" lang="ja-JP" altLang="en-US" dirty="0">
                <a:solidFill>
                  <a:schemeClr val="bg1"/>
                </a:solidFill>
              </a:rPr>
              <a:t>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26921" y="3284984"/>
                <a:ext cx="4507200" cy="20162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/>
                        </a:rPr>
                        <m:t>𝑇</m:t>
                      </m:r>
                      <m:r>
                        <a:rPr lang="en-US" altLang="ja-JP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acc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ja-JP" sz="2800" i="1">
                          <a:latin typeface="Cambria Math"/>
                        </a:rPr>
                        <m:t>~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26921" y="3284984"/>
                <a:ext cx="4507200" cy="2016224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分布の定義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8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1700808"/>
                <a:ext cx="9143999" cy="9361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の代わりに標本不偏分散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kumimoji="1" lang="ja-JP" altLang="en-US" dirty="0"/>
                  <a:t>を用いる</a:t>
                </a:r>
              </a:p>
            </p:txBody>
          </p:sp>
        </mc:Choice>
        <mc:Fallback xmlns="">
          <p:sp>
            <p:nvSpPr>
              <p:cNvPr id="9" name="コンテンツ プレースホルダー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1700808"/>
                <a:ext cx="9143999" cy="936104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666D6C-6C88-4478-BC06-C782A67A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78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179512" y="836712"/>
            <a:ext cx="8784976" cy="5400923"/>
            <a:chOff x="179512" y="836712"/>
            <a:chExt cx="8784976" cy="5400923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79512" y="1269083"/>
              <a:ext cx="8784976" cy="4968552"/>
              <a:chOff x="179512" y="1269083"/>
              <a:chExt cx="8784976" cy="496855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179512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4788024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/>
                  <p:cNvSpPr/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母集団　</a:t>
                    </a:r>
                    <a14:m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𝑋</m:t>
                        </m:r>
                      </m:oMath>
                    </a14:m>
                    <a:endParaRPr kumimoji="1" lang="en-US" altLang="ja-JP" sz="20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不明</a:t>
                    </a:r>
                    <a:endParaRPr kumimoji="1"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0" name="円/楕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母平均　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𝑥</m:t>
                                    </m:r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2" name="正方形/長方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77" t="-65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/>
                  <p:cNvSpPr/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</m:oMath>
                    </a14:m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</a:t>
                    </a:r>
                    <a14:m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3" name="円/楕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77" t="-120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右矢印 14"/>
              <p:cNvSpPr/>
              <p:nvPr/>
            </p:nvSpPr>
            <p:spPr>
              <a:xfrm>
                <a:off x="3563888" y="2160334"/>
                <a:ext cx="2376264" cy="936104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母数：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1"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:r>
                    <a: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統計量：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e>
                      </m:acc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276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</a:t>
            </a:r>
            <a:r>
              <a:rPr kumimoji="1" lang="en-US" altLang="ja-JP" dirty="0"/>
              <a:t>t</a:t>
            </a:r>
            <a:r>
              <a:rPr kumimoji="1" lang="ja-JP" altLang="en-US" dirty="0"/>
              <a:t>分布の性質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C00D219-2414-4A69-A16C-56E2FA02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299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分布の性質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764704"/>
                <a:ext cx="9144000" cy="18175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ja-JP" dirty="0"/>
                  <a:t>t</a:t>
                </a:r>
                <a:r>
                  <a:rPr lang="ja-JP" altLang="en-US" dirty="0"/>
                  <a:t>分布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左右対称の確率分布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kumimoji="1" lang="ja-JP" altLang="en-US" dirty="0"/>
                  <a:t>の値により形状が変化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kumimoji="1" lang="ja-JP" altLang="en-US" dirty="0"/>
                  <a:t>の値が大きいときに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標準正規分布に近似</a:t>
                </a:r>
                <a:r>
                  <a:rPr kumimoji="1" lang="ja-JP" altLang="en-US" dirty="0"/>
                  <a:t>する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4704"/>
                <a:ext cx="9144000" cy="1817512"/>
              </a:xfrm>
              <a:blipFill>
                <a:blip r:embed="rId2"/>
                <a:stretch>
                  <a:fillRect l="-1333" t="-8361" b="-6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5" y="2582216"/>
            <a:ext cx="7344090" cy="387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1F1292-F4C8-4EDE-9AA9-54504388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712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（５）</a:t>
            </a:r>
            <a:r>
              <a:rPr kumimoji="1" lang="en-US" altLang="ja-JP" dirty="0"/>
              <a:t>t</a:t>
            </a:r>
            <a:r>
              <a:rPr kumimoji="1" lang="ja-JP" altLang="en-US" dirty="0"/>
              <a:t>分布表の見方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653EBF8-9D6F-415C-B7C2-103BEB0C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39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分布表の見方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分布表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教科書</a:t>
                </a:r>
                <a:r>
                  <a:rPr kumimoji="1" lang="en-US" altLang="ja-JP" dirty="0"/>
                  <a:t>pp.163</a:t>
                </a:r>
                <a:r>
                  <a:rPr kumimoji="1" lang="ja-JP" altLang="en-US" dirty="0"/>
                  <a:t>（付録</a:t>
                </a:r>
                <a:r>
                  <a:rPr kumimoji="1" lang="en-US" altLang="ja-JP" dirty="0"/>
                  <a:t>3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表側（縦）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表頭（横）</a:t>
                </a:r>
                <a:r>
                  <a:rPr lang="en-US" altLang="ja-JP" dirty="0"/>
                  <a:t>	</a:t>
                </a:r>
                <a:r>
                  <a:rPr lang="ja-JP" altLang="en-US" dirty="0"/>
                  <a:t>上側確率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表中</a:t>
                </a:r>
                <a:r>
                  <a:rPr lang="en-US" altLang="ja-JP" dirty="0"/>
                  <a:t>		</a:t>
                </a:r>
                <a:r>
                  <a:rPr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𝜈</m:t>
                    </m:r>
                  </m:oMath>
                </a14:m>
                <a:r>
                  <a:rPr lang="ja-JP" altLang="en-US" dirty="0" err="1"/>
                  <a:t>、</a:t>
                </a:r>
                <a:r>
                  <a:rPr lang="ja-JP" altLang="en-US" dirty="0"/>
                  <a:t>上側確率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ja-JP" altLang="en-US" dirty="0"/>
                  <a:t>に対応した</a:t>
                </a:r>
                <a:br>
                  <a:rPr lang="en-US" altLang="ja-JP" dirty="0"/>
                </a:br>
                <a:r>
                  <a:rPr lang="en-US" altLang="ja-JP" dirty="0"/>
                  <a:t>			</a:t>
                </a:r>
                <a:r>
                  <a:rPr lang="ja-JP" altLang="en-US" dirty="0"/>
                  <a:t>統計量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ja-JP" altLang="en-US" dirty="0"/>
                  <a:t>の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パーセント点</a:t>
                </a:r>
                <a:br>
                  <a:rPr lang="en-US" altLang="ja-JP" dirty="0"/>
                </a:br>
                <a:r>
                  <a:rPr lang="en-US" altLang="ja-JP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5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endParaRPr lang="en-US" altLang="ja-JP" sz="5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ローチャート : 代替処理 5"/>
          <p:cNvSpPr/>
          <p:nvPr/>
        </p:nvSpPr>
        <p:spPr>
          <a:xfrm>
            <a:off x="6427542" y="548680"/>
            <a:ext cx="2448272" cy="864096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！超重要！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415B56-ECC0-4BE5-B9B0-1BD2C823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493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分布表の見方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431463"/>
            <a:ext cx="8640000" cy="399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3851920" y="908720"/>
            <a:ext cx="5010537" cy="1008112"/>
            <a:chOff x="3851920" y="404664"/>
            <a:chExt cx="5010537" cy="1008112"/>
          </a:xfrm>
        </p:grpSpPr>
        <p:sp>
          <p:nvSpPr>
            <p:cNvPr id="7" name="右矢印 6"/>
            <p:cNvSpPr/>
            <p:nvPr/>
          </p:nvSpPr>
          <p:spPr>
            <a:xfrm>
              <a:off x="6084168" y="756499"/>
              <a:ext cx="618049" cy="3044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角丸四角形 9"/>
                <p:cNvSpPr/>
                <p:nvPr/>
              </p:nvSpPr>
              <p:spPr>
                <a:xfrm>
                  <a:off x="6702217" y="404664"/>
                  <a:ext cx="2160240" cy="10081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0.025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角丸四角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217" y="404664"/>
                  <a:ext cx="2160240" cy="1008112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角丸四角形 10"/>
                <p:cNvSpPr/>
                <p:nvPr/>
              </p:nvSpPr>
              <p:spPr>
                <a:xfrm>
                  <a:off x="3851920" y="404664"/>
                  <a:ext cx="2232248" cy="10081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ja-JP" altLang="en-US" sz="1600" b="0" dirty="0">
                      <a:solidFill>
                        <a:schemeClr val="tx1"/>
                      </a:solidFill>
                    </a:rPr>
                    <a:t>自由度</a:t>
                  </a:r>
                  <a:r>
                    <a:rPr lang="en-US" altLang="ja-JP" sz="1600" b="0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=20</m:t>
                      </m:r>
                    </m:oMath>
                  </a14:m>
                  <a:endParaRPr kumimoji="1" lang="en-US" altLang="ja-JP" sz="1600" dirty="0">
                    <a:solidFill>
                      <a:schemeClr val="tx1"/>
                    </a:solidFill>
                  </a:endParaRPr>
                </a:p>
                <a:p>
                  <a:r>
                    <a:rPr lang="ja-JP" altLang="en-US" sz="1600" dirty="0">
                      <a:solidFill>
                        <a:schemeClr val="tx1"/>
                      </a:solidFill>
                    </a:rPr>
                    <a:t>上側確率</a:t>
                  </a:r>
                  <a:r>
                    <a:rPr lang="en-US" altLang="ja-JP" sz="1600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/>
                        </a:rPr>
                        <m:t>=0.025</m:t>
                      </m:r>
                    </m:oMath>
                  </a14:m>
                  <a:endParaRPr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角丸四角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04664"/>
                  <a:ext cx="2232248" cy="100811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JP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676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分布表の見方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1431463"/>
            <a:ext cx="8640000" cy="399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グループ化 8"/>
          <p:cNvGrpSpPr/>
          <p:nvPr/>
        </p:nvGrpSpPr>
        <p:grpSpPr>
          <a:xfrm>
            <a:off x="3851920" y="908720"/>
            <a:ext cx="5010537" cy="1008112"/>
            <a:chOff x="3851920" y="404664"/>
            <a:chExt cx="5010537" cy="1008112"/>
          </a:xfrm>
        </p:grpSpPr>
        <p:sp>
          <p:nvSpPr>
            <p:cNvPr id="7" name="右矢印 6"/>
            <p:cNvSpPr/>
            <p:nvPr/>
          </p:nvSpPr>
          <p:spPr>
            <a:xfrm>
              <a:off x="6084168" y="756499"/>
              <a:ext cx="618049" cy="30444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角丸四角形 9"/>
                <p:cNvSpPr/>
                <p:nvPr/>
              </p:nvSpPr>
              <p:spPr>
                <a:xfrm>
                  <a:off x="6702217" y="404664"/>
                  <a:ext cx="2160240" cy="10081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0.025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20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角丸四角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217" y="404664"/>
                  <a:ext cx="2160240" cy="1008112"/>
                </a:xfrm>
                <a:prstGeom prst="round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角丸四角形 10"/>
                <p:cNvSpPr/>
                <p:nvPr/>
              </p:nvSpPr>
              <p:spPr>
                <a:xfrm>
                  <a:off x="3851920" y="404664"/>
                  <a:ext cx="2232248" cy="10081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ja-JP" altLang="en-US" sz="1600" b="0" dirty="0">
                      <a:solidFill>
                        <a:schemeClr val="tx1"/>
                      </a:solidFill>
                    </a:rPr>
                    <a:t>自由度</a:t>
                  </a:r>
                  <a:r>
                    <a:rPr lang="en-US" altLang="ja-JP" sz="1600" b="0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=20</m:t>
                      </m:r>
                    </m:oMath>
                  </a14:m>
                  <a:endParaRPr kumimoji="1" lang="en-US" altLang="ja-JP" sz="1600" dirty="0">
                    <a:solidFill>
                      <a:schemeClr val="tx1"/>
                    </a:solidFill>
                  </a:endParaRPr>
                </a:p>
                <a:p>
                  <a:r>
                    <a:rPr lang="ja-JP" altLang="en-US" sz="1600" dirty="0">
                      <a:solidFill>
                        <a:schemeClr val="tx1"/>
                      </a:solidFill>
                    </a:rPr>
                    <a:t>上側確率</a:t>
                  </a:r>
                  <a:r>
                    <a:rPr lang="en-US" altLang="ja-JP" sz="1600" dirty="0">
                      <a:solidFill>
                        <a:schemeClr val="tx1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/>
                        </a:rPr>
                        <m:t>=0.025</m:t>
                      </m:r>
                    </m:oMath>
                  </a14:m>
                  <a:endParaRPr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角丸四角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404664"/>
                  <a:ext cx="2232248" cy="1008112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角丸四角形吹き出し 11"/>
              <p:cNvSpPr/>
              <p:nvPr/>
            </p:nvSpPr>
            <p:spPr>
              <a:xfrm>
                <a:off x="5292080" y="5589240"/>
                <a:ext cx="3312368" cy="792088"/>
              </a:xfrm>
              <a:prstGeom prst="wedgeRoundRectCallout">
                <a:avLst>
                  <a:gd name="adj1" fmla="val 7198"/>
                  <a:gd name="adj2" fmla="val -163389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表中</a:t>
                </a:r>
                <a:endParaRPr lang="en-US" altLang="ja-JP" sz="2000" b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0.025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20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/>
                        </a:rPr>
                        <m:t>=2.0860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角丸四角形吹き出し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589240"/>
                <a:ext cx="3312368" cy="792088"/>
              </a:xfrm>
              <a:prstGeom prst="wedgeRoundRectCallout">
                <a:avLst>
                  <a:gd name="adj1" fmla="val 7198"/>
                  <a:gd name="adj2" fmla="val -163389"/>
                  <a:gd name="adj3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角丸四角形吹き出し 13"/>
              <p:cNvSpPr/>
              <p:nvPr/>
            </p:nvSpPr>
            <p:spPr>
              <a:xfrm>
                <a:off x="6126153" y="2492896"/>
                <a:ext cx="2736304" cy="792088"/>
              </a:xfrm>
              <a:prstGeom prst="wedgeRoundRectCallout">
                <a:avLst>
                  <a:gd name="adj1" fmla="val 1543"/>
                  <a:gd name="adj2" fmla="val 190040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表頭（横）</a:t>
                </a:r>
                <a:endParaRPr kumimoji="1" lang="en-US" altLang="ja-JP" sz="20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=0.025=2.5%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角丸四角形吹き出し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53" y="2492896"/>
                <a:ext cx="2736304" cy="792088"/>
              </a:xfrm>
              <a:prstGeom prst="wedgeRoundRectCallout">
                <a:avLst>
                  <a:gd name="adj1" fmla="val 1543"/>
                  <a:gd name="adj2" fmla="val 190040"/>
                  <a:gd name="adj3" fmla="val 16667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角丸四角形吹き出し 14"/>
              <p:cNvSpPr/>
              <p:nvPr/>
            </p:nvSpPr>
            <p:spPr>
              <a:xfrm>
                <a:off x="611560" y="1700808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表側（縦）</a:t>
                </a:r>
                <a:endParaRPr kumimoji="1" lang="en-US" altLang="ja-JP" sz="2000" b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sz="2000" b="0" i="1" smtClean="0">
                        <a:latin typeface="Cambria Math"/>
                      </a:rPr>
                      <m:t>=20</m:t>
                    </m:r>
                  </m:oMath>
                </a14:m>
                <a:r>
                  <a:rPr kumimoji="1" lang="ja-JP" altLang="en-US" sz="2000" dirty="0"/>
                  <a:t>のときの形状</a:t>
                </a:r>
              </a:p>
            </p:txBody>
          </p:sp>
        </mc:Choice>
        <mc:Fallback xmlns="">
          <p:sp>
            <p:nvSpPr>
              <p:cNvPr id="15" name="角丸四角形吹き出し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00808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吹き出し 12"/>
          <p:cNvSpPr/>
          <p:nvPr/>
        </p:nvSpPr>
        <p:spPr>
          <a:xfrm>
            <a:off x="436534" y="5393552"/>
            <a:ext cx="2520280" cy="987776"/>
          </a:xfrm>
          <a:prstGeom prst="wedgeRoundRectCallout">
            <a:avLst>
              <a:gd name="adj1" fmla="val 68471"/>
              <a:gd name="adj2" fmla="val -16096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確率なので</a:t>
            </a:r>
            <a:b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全体の面積は１</a:t>
            </a:r>
          </a:p>
        </p:txBody>
      </p:sp>
    </p:spTree>
    <p:extLst>
      <p:ext uri="{BB962C8B-B14F-4D97-AF65-F5344CB8AC3E}">
        <p14:creationId xmlns:p14="http://schemas.microsoft.com/office/powerpoint/2010/main" val="2425602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分布表の見方</a:t>
            </a:r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32913"/>
            <a:ext cx="8280000" cy="278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04757"/>
            <a:ext cx="8280000" cy="8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コネクタ 6"/>
          <p:cNvCxnSpPr/>
          <p:nvPr/>
        </p:nvCxnSpPr>
        <p:spPr>
          <a:xfrm>
            <a:off x="251520" y="3713886"/>
            <a:ext cx="8712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51520" y="3866286"/>
            <a:ext cx="8712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436096" y="836712"/>
            <a:ext cx="936104" cy="4104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67544" y="4463018"/>
            <a:ext cx="8424936" cy="478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3FDE5D8-776A-45A2-869D-F08FF1D1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73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（６）</a:t>
            </a:r>
            <a:r>
              <a:rPr kumimoji="1" lang="en-US" altLang="ja-JP" dirty="0"/>
              <a:t>t</a:t>
            </a:r>
            <a:r>
              <a:rPr kumimoji="1" lang="ja-JP" altLang="en-US" dirty="0"/>
              <a:t>分布表に基づく確率計算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1CDD52-FC5B-4FC5-A72F-7E4758D9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575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分布表に基づく確率計算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kumimoji="1" lang="ja-JP" altLang="en-US" sz="2400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sz="2400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kumimoji="1" lang="ja-JP" altLang="en-US" sz="2400" dirty="0"/>
                  <a:t>のとき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kumimoji="1" lang="en-US" altLang="ja-JP" sz="2400" b="0" i="1" smtClean="0">
                                <a:latin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kumimoji="1" lang="en-US" altLang="ja-JP" sz="2400" b="0" i="1" smtClean="0">
                        <a:latin typeface="Cambria Math"/>
                      </a:rPr>
                      <m:t>=0.005</m:t>
                    </m:r>
                  </m:oMath>
                </a14:m>
                <a:r>
                  <a:rPr kumimoji="1" lang="ja-JP" altLang="en-US" sz="2400" dirty="0"/>
                  <a:t>となる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dirty="0" smtClean="0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の値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640000" cy="399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角丸四角形吹き出し 8"/>
              <p:cNvSpPr/>
              <p:nvPr/>
            </p:nvSpPr>
            <p:spPr>
              <a:xfrm>
                <a:off x="6197681" y="3338305"/>
                <a:ext cx="2736304" cy="792088"/>
              </a:xfrm>
              <a:prstGeom prst="wedgeRoundRectCallout">
                <a:avLst>
                  <a:gd name="adj1" fmla="val 1543"/>
                  <a:gd name="adj2" fmla="val 190040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表頭（横）</a:t>
                </a:r>
                <a:endParaRPr kumimoji="1" lang="en-US" altLang="ja-JP" sz="20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=0.005=0.5%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9" name="角丸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81" y="3338305"/>
                <a:ext cx="2736304" cy="792088"/>
              </a:xfrm>
              <a:prstGeom prst="wedgeRoundRectCallout">
                <a:avLst>
                  <a:gd name="adj1" fmla="val 1543"/>
                  <a:gd name="adj2" fmla="val 190040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角丸四角形吹き出し 9"/>
              <p:cNvSpPr/>
              <p:nvPr/>
            </p:nvSpPr>
            <p:spPr>
              <a:xfrm>
                <a:off x="683088" y="2546217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表側（縦）</a:t>
                </a:r>
                <a:endParaRPr kumimoji="1" lang="en-US" altLang="ja-JP" sz="2000" b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sz="2000" b="0" i="1" smtClean="0">
                        <a:latin typeface="Cambria Math"/>
                      </a:rPr>
                      <m:t>=6</m:t>
                    </m:r>
                  </m:oMath>
                </a14:m>
                <a:r>
                  <a:rPr kumimoji="1" lang="ja-JP" altLang="en-US" sz="2000" dirty="0"/>
                  <a:t>のときの形状</a:t>
                </a:r>
              </a:p>
            </p:txBody>
          </p:sp>
        </mc:Choice>
        <mc:Fallback xmlns="">
          <p:sp>
            <p:nvSpPr>
              <p:cNvPr id="10" name="角丸四角形吹き出し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88" y="2546217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5508104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3088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角丸四角形吹き出し 13"/>
              <p:cNvSpPr/>
              <p:nvPr/>
            </p:nvSpPr>
            <p:spPr>
              <a:xfrm>
                <a:off x="6012160" y="5661248"/>
                <a:ext cx="2736304" cy="792088"/>
              </a:xfrm>
              <a:prstGeom prst="wedgeRoundRectCallout">
                <a:avLst>
                  <a:gd name="adj1" fmla="val -4112"/>
                  <a:gd name="adj2" fmla="val -78140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kumimoji="1" lang="en-US" altLang="ja-JP" sz="2800" b="0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4" name="角丸四角形吹き出し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736304" cy="792088"/>
              </a:xfrm>
              <a:prstGeom prst="wedgeRoundRectCallout">
                <a:avLst>
                  <a:gd name="adj1" fmla="val -4112"/>
                  <a:gd name="adj2" fmla="val -78140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918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 dirty="0"/>
              <a:t>分布表に基づく確率計算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kumimoji="1" lang="ja-JP" altLang="en-US" dirty="0"/>
                  <a:t>自由度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kumimoji="1" lang="ja-JP" altLang="en-US" dirty="0"/>
                  <a:t>のとき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𝜈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=0.90</m:t>
                    </m:r>
                  </m:oMath>
                </a14:m>
                <a:r>
                  <a:rPr kumimoji="1" lang="ja-JP" altLang="en-US" dirty="0"/>
                  <a:t>となる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dirty="0" smtClean="0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kumimoji="1" lang="ja-JP" altLang="en-US" dirty="0"/>
                  <a:t>の値</a:t>
                </a: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5508104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3088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5" y="2318004"/>
            <a:ext cx="8640000" cy="399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角丸四角形吹き出し 15"/>
              <p:cNvSpPr/>
              <p:nvPr/>
            </p:nvSpPr>
            <p:spPr>
              <a:xfrm>
                <a:off x="6197681" y="3068960"/>
                <a:ext cx="2736304" cy="1061433"/>
              </a:xfrm>
              <a:prstGeom prst="wedgeRoundRectCallout">
                <a:avLst>
                  <a:gd name="adj1" fmla="val 2571"/>
                  <a:gd name="adj2" fmla="val 155581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表頭（横）</a:t>
                </a:r>
                <a:endParaRPr kumimoji="1" lang="en-US" altLang="ja-JP" sz="20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/>
                        </a:rPr>
                        <m:t>𝛼</m:t>
                      </m:r>
                      <m:r>
                        <a:rPr kumimoji="1" lang="en-US" altLang="ja-JP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1−0.90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/>
                        </a:rPr>
                        <m:t>=0.05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角丸四角形吹き出し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81" y="3068960"/>
                <a:ext cx="2736304" cy="1061433"/>
              </a:xfrm>
              <a:prstGeom prst="wedgeRoundRectCallout">
                <a:avLst>
                  <a:gd name="adj1" fmla="val 2571"/>
                  <a:gd name="adj2" fmla="val 155581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角丸四角形吹き出し 16"/>
              <p:cNvSpPr/>
              <p:nvPr/>
            </p:nvSpPr>
            <p:spPr>
              <a:xfrm>
                <a:off x="683088" y="2546217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>
                    <a:solidFill>
                      <a:srgbClr val="FFFF00"/>
                    </a:solidFill>
                    <a:latin typeface="Cambria Math"/>
                  </a:rPr>
                  <a:t>表側（縦）</a:t>
                </a:r>
                <a:endParaRPr kumimoji="1" lang="en-US" altLang="ja-JP" sz="2000" b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𝜈</m:t>
                    </m:r>
                    <m:r>
                      <a:rPr kumimoji="1" lang="en-US" altLang="ja-JP" sz="2000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kumimoji="1" lang="ja-JP" altLang="en-US" sz="2000" dirty="0"/>
                  <a:t>のときの形状</a:t>
                </a:r>
              </a:p>
            </p:txBody>
          </p:sp>
        </mc:Choice>
        <mc:Fallback xmlns="">
          <p:sp>
            <p:nvSpPr>
              <p:cNvPr id="17" name="角丸四角形吹き出し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88" y="2546217"/>
                <a:ext cx="2736304" cy="792088"/>
              </a:xfrm>
              <a:prstGeom prst="wedgeRoundRectCallout">
                <a:avLst>
                  <a:gd name="adj1" fmla="val 70434"/>
                  <a:gd name="adj2" fmla="val 92359"/>
                  <a:gd name="adj3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/>
          <p:cNvSpPr/>
          <p:nvPr/>
        </p:nvSpPr>
        <p:spPr>
          <a:xfrm>
            <a:off x="5436576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11560" y="5733256"/>
            <a:ext cx="3425881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角丸四角形吹き出し 20"/>
              <p:cNvSpPr/>
              <p:nvPr/>
            </p:nvSpPr>
            <p:spPr>
              <a:xfrm>
                <a:off x="6012160" y="5661248"/>
                <a:ext cx="2736304" cy="792088"/>
              </a:xfrm>
              <a:prstGeom prst="wedgeRoundRectCallout">
                <a:avLst>
                  <a:gd name="adj1" fmla="val -4112"/>
                  <a:gd name="adj2" fmla="val -78140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kumimoji="1" lang="en-US" altLang="ja-JP" sz="2800" b="0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1" name="角丸四角形吹き出し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736304" cy="792088"/>
              </a:xfrm>
              <a:prstGeom prst="wedgeRoundRectCallout">
                <a:avLst>
                  <a:gd name="adj1" fmla="val -4112"/>
                  <a:gd name="adj2" fmla="val -78140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角丸四角形吹き出し 21"/>
              <p:cNvSpPr/>
              <p:nvPr/>
            </p:nvSpPr>
            <p:spPr>
              <a:xfrm>
                <a:off x="395536" y="5661248"/>
                <a:ext cx="2736304" cy="792088"/>
              </a:xfrm>
              <a:prstGeom prst="wedgeRoundRectCallout">
                <a:avLst>
                  <a:gd name="adj1" fmla="val 10284"/>
                  <a:gd name="adj2" fmla="val -90572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kumimoji="1" lang="en-US" altLang="ja-JP" sz="2800" b="0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661248"/>
                <a:ext cx="2736304" cy="792088"/>
              </a:xfrm>
              <a:prstGeom prst="wedgeRoundRectCallout">
                <a:avLst>
                  <a:gd name="adj1" fmla="val 10284"/>
                  <a:gd name="adj2" fmla="val -90572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吹き出し 22"/>
          <p:cNvSpPr/>
          <p:nvPr/>
        </p:nvSpPr>
        <p:spPr>
          <a:xfrm>
            <a:off x="4247964" y="1700808"/>
            <a:ext cx="2520280" cy="987776"/>
          </a:xfrm>
          <a:prstGeom prst="wedgeRoundRectCallout">
            <a:avLst>
              <a:gd name="adj1" fmla="val -43723"/>
              <a:gd name="adj2" fmla="val 1509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白い部分の面積が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0.90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685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179512" y="836712"/>
            <a:ext cx="8784976" cy="5400923"/>
            <a:chOff x="179512" y="836712"/>
            <a:chExt cx="8784976" cy="5400923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79512" y="1269083"/>
              <a:ext cx="8784976" cy="4968552"/>
              <a:chOff x="179512" y="1269083"/>
              <a:chExt cx="8784976" cy="496855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179512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4788024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/>
                  <p:cNvSpPr/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母集団　</a:t>
                    </a:r>
                    <a14:m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𝑋</m:t>
                        </m:r>
                      </m:oMath>
                    </a14:m>
                    <a:endParaRPr kumimoji="1" lang="en-US" altLang="ja-JP" sz="20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不明</a:t>
                    </a:r>
                    <a:endParaRPr kumimoji="1"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0" name="円/楕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母平均　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𝑥</m:t>
                                    </m:r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2" name="正方形/長方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77" t="-65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/>
                  <p:cNvSpPr/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</m:oMath>
                    </a14:m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</a:t>
                    </a:r>
                    <a14:m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3" name="円/楕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77" t="-120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右矢印 14"/>
              <p:cNvSpPr/>
              <p:nvPr/>
            </p:nvSpPr>
            <p:spPr>
              <a:xfrm>
                <a:off x="3563888" y="2160334"/>
                <a:ext cx="2376264" cy="936104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母数：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1"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:r>
                    <a: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統計量：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e>
                      </m:acc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角丸四角形吹き出し 2"/>
          <p:cNvSpPr/>
          <p:nvPr/>
        </p:nvSpPr>
        <p:spPr>
          <a:xfrm>
            <a:off x="5148064" y="3927959"/>
            <a:ext cx="3456384" cy="1907889"/>
          </a:xfrm>
          <a:prstGeom prst="wedgeRoundRectCallout">
            <a:avLst>
              <a:gd name="adj1" fmla="val -49323"/>
              <a:gd name="adj2" fmla="val -101927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標本平均は確率変数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無作為抽出の度に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標本平均の値は変わる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539552" y="3927960"/>
            <a:ext cx="3456384" cy="1907889"/>
          </a:xfrm>
          <a:prstGeom prst="wedgeRoundRectCallout">
            <a:avLst>
              <a:gd name="adj1" fmla="val 45509"/>
              <a:gd name="adj2" fmla="val -101927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母数は確率変数でない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値は不変</a:t>
            </a:r>
            <a:b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つしかない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5014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章のまとめ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</p:spPr>
            <p:txBody>
              <a:bodyPr/>
              <a:lstStyle/>
              <a:p>
                <a:pPr algn="l"/>
                <a:r>
                  <a:rPr lang="ja-JP" altLang="en-US" sz="2400" dirty="0"/>
                  <a:t>母数の推測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/>
                  <a:t>推定量</a:t>
                </a:r>
                <a:r>
                  <a:rPr lang="en-US" altLang="ja-JP" sz="2000" dirty="0"/>
                  <a:t>	</a:t>
                </a:r>
                <a:r>
                  <a:rPr lang="ja-JP" altLang="en-US" sz="2000" dirty="0"/>
                  <a:t>母数を推定するための統計量</a:t>
                </a:r>
                <a:endParaRPr lang="en-US" altLang="ja-JP" sz="2000" dirty="0"/>
              </a:p>
              <a:p>
                <a:pPr lvl="1"/>
                <a:r>
                  <a:rPr lang="ja-JP" altLang="en-US" sz="2000" dirty="0"/>
                  <a:t>推定値</a:t>
                </a:r>
                <a:r>
                  <a:rPr lang="en-US" altLang="ja-JP" sz="2000" dirty="0"/>
                  <a:t>	</a:t>
                </a:r>
                <a:r>
                  <a:rPr lang="ja-JP" altLang="en-US" sz="2000" dirty="0"/>
                  <a:t>推定量に統計データを代入して計算した値</a:t>
                </a:r>
                <a:endParaRPr lang="en-US" altLang="ja-JP" sz="2000" dirty="0"/>
              </a:p>
              <a:p>
                <a:pPr algn="l"/>
                <a:r>
                  <a:rPr lang="ja-JP" altLang="en-US" sz="2400" dirty="0"/>
                  <a:t>点推定</a:t>
                </a:r>
                <a:endParaRPr lang="en-US" altLang="ja-JP" sz="2400" dirty="0"/>
              </a:p>
              <a:p>
                <a:pPr lvl="1"/>
                <a:r>
                  <a:rPr lang="en-US" altLang="ja-JP" sz="2000" dirty="0"/>
                  <a:t>1</a:t>
                </a:r>
                <a:r>
                  <a:rPr lang="ja-JP" altLang="en-US" sz="2000" dirty="0" err="1"/>
                  <a:t>つの</a:t>
                </a:r>
                <a:r>
                  <a:rPr lang="ja-JP" altLang="en-US" sz="2000" dirty="0"/>
                  <a:t>値をもって母数を推定すること</a:t>
                </a:r>
                <a:endParaRPr lang="en-US" altLang="ja-JP" sz="2000" dirty="0"/>
              </a:p>
              <a:p>
                <a:pPr algn="l"/>
                <a:r>
                  <a:rPr lang="ja-JP" altLang="en-US" sz="2400" dirty="0"/>
                  <a:t>不偏推定量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/>
                  <a:t>母平均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ja-JP" altLang="en-US" sz="2000" dirty="0"/>
                  <a:t>の不偏推定量</a:t>
                </a:r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ja-JP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dirty="0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dirty="0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0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000" dirty="0"/>
              </a:p>
              <a:p>
                <a:pPr lvl="1"/>
                <a:r>
                  <a:rPr lang="ja-JP" altLang="en-US" sz="2000" dirty="0"/>
                  <a:t>母分散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000" dirty="0"/>
                  <a:t>の不偏推定量</a:t>
                </a:r>
                <a:r>
                  <a:rPr lang="en-US" altLang="ja-JP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altLang="ja-JP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0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ja-JP" sz="2000" b="0" i="1" dirty="0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sz="20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2000" b="0" i="1" dirty="0" smtClean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000" b="0" i="1" dirty="0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ja-JP" sz="2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2000" dirty="0"/>
              </a:p>
              <a:p>
                <a:pPr algn="l"/>
                <a:r>
                  <a:rPr lang="ja-JP" altLang="en-US" sz="2400" dirty="0"/>
                  <a:t>標本不偏分散を用いた統計量</a:t>
                </a:r>
                <a:r>
                  <a:rPr lang="en-US" altLang="ja-JP" sz="2400" dirty="0"/>
                  <a:t>T</a:t>
                </a:r>
                <a:r>
                  <a:rPr lang="ja-JP" altLang="en-US" sz="2400" dirty="0"/>
                  <a:t>は</a:t>
                </a:r>
                <a:r>
                  <a:rPr lang="en-US" altLang="ja-JP" sz="2400" dirty="0"/>
                  <a:t>t</a:t>
                </a:r>
                <a:r>
                  <a:rPr lang="ja-JP" altLang="en-US" sz="2400" dirty="0"/>
                  <a:t>分布にしたがう</a:t>
                </a:r>
                <a:endParaRPr lang="en-US" altLang="ja-JP" sz="2400" dirty="0"/>
              </a:p>
              <a:p>
                <a:pPr algn="l"/>
                <a:r>
                  <a:rPr lang="en-US" altLang="ja-JP" sz="2400" dirty="0"/>
                  <a:t>t</a:t>
                </a:r>
                <a:r>
                  <a:rPr lang="ja-JP" altLang="en-US" sz="2400" dirty="0"/>
                  <a:t>分布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/>
                  <a:t>左右対称の確率分布</a:t>
                </a:r>
                <a:endParaRPr lang="en-US" altLang="ja-JP" sz="2000" dirty="0"/>
              </a:p>
              <a:p>
                <a:pPr lvl="1"/>
                <a:r>
                  <a:rPr lang="ja-JP" altLang="en-US" sz="2000" dirty="0"/>
                  <a:t>形状は自由度の値によって変化</a:t>
                </a:r>
                <a:endParaRPr lang="en-US" altLang="ja-JP" sz="2000" dirty="0"/>
              </a:p>
              <a:p>
                <a:pPr lvl="1"/>
                <a:r>
                  <a:rPr lang="ja-JP" altLang="en-US" sz="2000" dirty="0"/>
                  <a:t>自由度が大きくなると標準正規分布に近似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79512" y="764704"/>
                <a:ext cx="8784977" cy="5616624"/>
              </a:xfrm>
              <a:blipFill rotWithShape="1">
                <a:blip r:embed="rId2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6D74139-D71E-43F1-A7B8-896F621C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179512" y="836712"/>
            <a:ext cx="8784976" cy="5400923"/>
            <a:chOff x="179512" y="836712"/>
            <a:chExt cx="8784976" cy="5400923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79512" y="1269083"/>
              <a:ext cx="8784976" cy="4968552"/>
              <a:chOff x="179512" y="1269083"/>
              <a:chExt cx="8784976" cy="496855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179512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4788024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/>
                  <p:cNvSpPr/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母集団　</a:t>
                    </a:r>
                    <a14:m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𝑋</m:t>
                        </m:r>
                      </m:oMath>
                    </a14:m>
                    <a:endParaRPr kumimoji="1" lang="en-US" altLang="ja-JP" sz="20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不明</a:t>
                    </a:r>
                    <a:endParaRPr kumimoji="1"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0" name="円/楕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母平均　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𝑥</m:t>
                                    </m:r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2" name="正方形/長方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77" t="-65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/>
                  <p:cNvSpPr/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</m:oMath>
                    </a14:m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</a:t>
                    </a:r>
                    <a14:m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3" name="円/楕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77" t="-120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右矢印 14"/>
              <p:cNvSpPr/>
              <p:nvPr/>
            </p:nvSpPr>
            <p:spPr>
              <a:xfrm>
                <a:off x="3563888" y="2160334"/>
                <a:ext cx="2376264" cy="936104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母数：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1"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:r>
                    <a: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統計量：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e>
                      </m:acc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角丸四角形吹き出し 2"/>
          <p:cNvSpPr/>
          <p:nvPr/>
        </p:nvSpPr>
        <p:spPr>
          <a:xfrm>
            <a:off x="5148064" y="3927959"/>
            <a:ext cx="3456384" cy="1907889"/>
          </a:xfrm>
          <a:prstGeom prst="wedgeRoundRectCallout">
            <a:avLst>
              <a:gd name="adj1" fmla="val 8065"/>
              <a:gd name="adj2" fmla="val -9086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標本平均は</a:t>
            </a:r>
            <a:b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正規分布にしたがう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⇒　中心極限定理</a:t>
            </a:r>
          </a:p>
        </p:txBody>
      </p:sp>
    </p:spTree>
    <p:extLst>
      <p:ext uri="{BB962C8B-B14F-4D97-AF65-F5344CB8AC3E}">
        <p14:creationId xmlns:p14="http://schemas.microsoft.com/office/powerpoint/2010/main" val="407394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母数と統計量</a:t>
            </a:r>
          </a:p>
        </p:txBody>
      </p:sp>
      <p:grpSp>
        <p:nvGrpSpPr>
          <p:cNvPr id="19" name="グループ化 18"/>
          <p:cNvGrpSpPr/>
          <p:nvPr/>
        </p:nvGrpSpPr>
        <p:grpSpPr>
          <a:xfrm>
            <a:off x="179512" y="836712"/>
            <a:ext cx="8784976" cy="5400923"/>
            <a:chOff x="179512" y="836712"/>
            <a:chExt cx="8784976" cy="5400923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79512" y="1269083"/>
              <a:ext cx="8784976" cy="4968552"/>
              <a:chOff x="179512" y="1269083"/>
              <a:chExt cx="8784976" cy="4968552"/>
            </a:xfrm>
          </p:grpSpPr>
          <p:sp>
            <p:nvSpPr>
              <p:cNvPr id="6" name="角丸四角形 5"/>
              <p:cNvSpPr/>
              <p:nvPr/>
            </p:nvSpPr>
            <p:spPr>
              <a:xfrm>
                <a:off x="179512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4788024" y="1269083"/>
                <a:ext cx="4176464" cy="496855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/>
                  <p:cNvSpPr/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母集団　</a:t>
                    </a:r>
                    <a14:m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𝑋</m:t>
                        </m:r>
                      </m:oMath>
                    </a14:m>
                    <a:endParaRPr kumimoji="1" lang="en-US" altLang="ja-JP" sz="20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不明</a:t>
                    </a:r>
                    <a:endParaRPr kumimoji="1"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0" name="円/楕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624" y="1548266"/>
                    <a:ext cx="2160240" cy="2160240"/>
                  </a:xfrm>
                  <a:prstGeom prst="ellipse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正方形/長方形 11"/>
                  <p:cNvSpPr/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母平均　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母分散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𝑥</m:t>
                                    </m:r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メイリオ" panose="020B0604030504040204" pitchFamily="50" charset="-128"/>
                                            <a:cs typeface="メイリオ" panose="020B0604030504040204" pitchFamily="50" charset="-128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func>
                          <m:func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600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2" name="正方形/長方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36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77" t="-65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/>
                  <p:cNvSpPr/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</m:oMath>
                    </a14:m>
                    <a:endPara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sz="16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大きさ　</a:t>
                    </a:r>
                    <a14:m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</m:oMath>
                    </a14:m>
                    <a:endParaRPr kumimoji="1" lang="en-US" altLang="ja-JP" sz="14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3" name="円/楕円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0172" y="1872302"/>
                    <a:ext cx="1512168" cy="151216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正方形/長方形 13"/>
                  <p:cNvSpPr/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標本平均　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acc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e>
                        </m:acc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標本分散　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メイリオ" panose="020B0604030504040204" pitchFamily="50" charset="-128"/>
                                        <a:cs typeface="メイリオ" panose="020B0604030504040204" pitchFamily="50" charset="-128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期待値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𝐸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𝑋</m:t>
                            </m:r>
                          </m:sub>
                        </m:sSub>
                      </m:oMath>
                    </a14:m>
                    <a:endParaRPr lang="en-US" altLang="ja-JP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r>
                      <a:rPr lang="ja-JP" altLang="en-US" sz="1600" dirty="0">
                        <a:solidFill>
                          <a:schemeClr val="tx1"/>
                        </a:solidFill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分散　　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</m:sub>
                              <m:sup>
                                <m: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𝑛</m:t>
                            </m:r>
                          </m:den>
                        </m:f>
                      </m:oMath>
                    </a14:m>
                    <a:endParaRPr lang="ja-JP" altLang="en-US" sz="1600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4" name="正方形/長方形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048" y="3933056"/>
                    <a:ext cx="3744416" cy="18722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77" t="-1205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右矢印 14"/>
              <p:cNvSpPr/>
              <p:nvPr/>
            </p:nvSpPr>
            <p:spPr>
              <a:xfrm>
                <a:off x="3563888" y="2160334"/>
                <a:ext cx="2376264" cy="936104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無作為抽出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母数：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</m:sSub>
                    </m:oMath>
                  </a14:m>
                  <a:r>
                    <a:rPr kumimoji="1"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:r>
                    <a:rPr kumimoji="1"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836712"/>
                  <a:ext cx="2160240" cy="57606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統計量：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𝑋</m:t>
                          </m:r>
                        </m:e>
                      </m:acc>
                    </m:oMath>
                  </a14:m>
                  <a:endParaRPr kumimoji="1"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836712"/>
                  <a:ext cx="2160240" cy="57606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角丸四角形吹き出し 2"/>
              <p:cNvSpPr/>
              <p:nvPr/>
            </p:nvSpPr>
            <p:spPr>
              <a:xfrm>
                <a:off x="5148064" y="3927959"/>
                <a:ext cx="3456384" cy="1907889"/>
              </a:xfrm>
              <a:prstGeom prst="wedgeRoundRectCallout">
                <a:avLst>
                  <a:gd name="adj1" fmla="val 8065"/>
                  <a:gd name="adj2" fmla="val -90867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標本の大きさ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𝑛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が大きいとき</a:t>
                </a:r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統計量は母数に近づく</a:t>
                </a:r>
                <a:br>
                  <a:rPr kumimoji="1" lang="en-US" altLang="ja-JP" sz="2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endParaRPr kumimoji="1"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⇒　大数の法則</a:t>
                </a:r>
              </a:p>
            </p:txBody>
          </p:sp>
        </mc:Choice>
        <mc:Fallback xmlns="">
          <p:sp>
            <p:nvSpPr>
              <p:cNvPr id="3" name="角丸四角形吹き出し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927959"/>
                <a:ext cx="3456384" cy="1907889"/>
              </a:xfrm>
              <a:prstGeom prst="wedgeRoundRectCallout">
                <a:avLst>
                  <a:gd name="adj1" fmla="val 8065"/>
                  <a:gd name="adj2" fmla="val -90867"/>
                  <a:gd name="adj3" fmla="val 16667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78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統計的推測における点推定と区間推定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3004532-BCED-4ACC-90C5-10AC07B8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85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（１）推定量と推定値</a:t>
            </a:r>
            <a:endParaRPr kumimoji="1"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6F9E098-BC46-48AB-8971-7EF6629B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8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推定量と推定値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推定量</a:t>
            </a:r>
            <a:endParaRPr kumimoji="1" lang="en-US" altLang="ja-JP" dirty="0"/>
          </a:p>
          <a:p>
            <a:pPr lvl="1"/>
            <a:r>
              <a:rPr lang="ja-JP" altLang="en-US" dirty="0"/>
              <a:t>母数を推定するための統計量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推定値</a:t>
            </a:r>
            <a:endParaRPr kumimoji="1" lang="en-US" altLang="ja-JP" dirty="0"/>
          </a:p>
          <a:p>
            <a:pPr lvl="1"/>
            <a:r>
              <a:rPr lang="ja-JP" altLang="en-US" dirty="0"/>
              <a:t>統計データを代入して計算した値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7CA2DA-5572-4569-8D5C-C908DAE4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3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14067</TotalTime>
  <Words>1486</Words>
  <Application>Microsoft Macintosh PowerPoint</Application>
  <PresentationFormat>On-screen Show (4:3)</PresentationFormat>
  <Paragraphs>292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メイリオ</vt:lpstr>
      <vt:lpstr>Arial</vt:lpstr>
      <vt:lpstr>Calibri</vt:lpstr>
      <vt:lpstr>Cambria Math</vt:lpstr>
      <vt:lpstr>Office ​​テーマ</vt:lpstr>
      <vt:lpstr>母数の点推定</vt:lpstr>
      <vt:lpstr>母数と統計量</vt:lpstr>
      <vt:lpstr>母数と統計量</vt:lpstr>
      <vt:lpstr>母数と統計量</vt:lpstr>
      <vt:lpstr>母数と統計量</vt:lpstr>
      <vt:lpstr>母数と統計量</vt:lpstr>
      <vt:lpstr>統計的推測における点推定と区間推定</vt:lpstr>
      <vt:lpstr>PowerPoint Presentation</vt:lpstr>
      <vt:lpstr>推定量と推定値</vt:lpstr>
      <vt:lpstr>PowerPoint Presentation</vt:lpstr>
      <vt:lpstr>推定量の確率分布</vt:lpstr>
      <vt:lpstr>PowerPoint Presentation</vt:lpstr>
      <vt:lpstr>点推定と区間推定</vt:lpstr>
      <vt:lpstr>点推定量</vt:lpstr>
      <vt:lpstr>PowerPoint Presentation</vt:lpstr>
      <vt:lpstr>不偏性の性質</vt:lpstr>
      <vt:lpstr>PowerPoint Presentation</vt:lpstr>
      <vt:lpstr>母平均の点推定量</vt:lpstr>
      <vt:lpstr>PowerPoint Presentation</vt:lpstr>
      <vt:lpstr>母分散の点推定量</vt:lpstr>
      <vt:lpstr>母分散の点推定量</vt:lpstr>
      <vt:lpstr>母分散の点推定量</vt:lpstr>
      <vt:lpstr>標本不偏分散を用いた標本平均の標準化</vt:lpstr>
      <vt:lpstr>PowerPoint Presentation</vt:lpstr>
      <vt:lpstr>標本平均の標準化</vt:lpstr>
      <vt:lpstr>標本平均の標準化</vt:lpstr>
      <vt:lpstr>PowerPoint Presentation</vt:lpstr>
      <vt:lpstr>t分布の定義</vt:lpstr>
      <vt:lpstr>t分布の定義</vt:lpstr>
      <vt:lpstr>PowerPoint Presentation</vt:lpstr>
      <vt:lpstr>t分布の性質</vt:lpstr>
      <vt:lpstr>PowerPoint Presentation</vt:lpstr>
      <vt:lpstr>t分布表の見方</vt:lpstr>
      <vt:lpstr>t分布表の見方</vt:lpstr>
      <vt:lpstr>t分布表の見方</vt:lpstr>
      <vt:lpstr>t分布表の見方</vt:lpstr>
      <vt:lpstr>PowerPoint Presentation</vt:lpstr>
      <vt:lpstr>t分布表に基づく確率計算</vt:lpstr>
      <vt:lpstr>t分布表に基づく確率計算</vt:lpstr>
      <vt:lpstr>第8章のまとめ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325</cp:revision>
  <dcterms:created xsi:type="dcterms:W3CDTF">2019-04-13T07:28:03Z</dcterms:created>
  <dcterms:modified xsi:type="dcterms:W3CDTF">2023-09-21T07:10:05Z</dcterms:modified>
</cp:coreProperties>
</file>