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79" r:id="rId2"/>
    <p:sldId id="275" r:id="rId3"/>
    <p:sldId id="281" r:id="rId4"/>
    <p:sldId id="282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2019/9/25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#00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！！！履修について！！！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ja-JP" altLang="en-US" sz="2800" dirty="0"/>
              <a:t>必ず</a:t>
            </a:r>
            <a:r>
              <a:rPr lang="ja-JP" altLang="en-US" sz="2800" b="1" dirty="0">
                <a:solidFill>
                  <a:srgbClr val="FF0000"/>
                </a:solidFill>
              </a:rPr>
              <a:t>履修登録クラスを履修</a:t>
            </a:r>
            <a:r>
              <a:rPr lang="ja-JP" altLang="en-US" sz="2800" dirty="0"/>
              <a:t>すること！</a:t>
            </a:r>
            <a:endParaRPr lang="en-US" altLang="ja-JP" sz="2800" dirty="0"/>
          </a:p>
          <a:p>
            <a:pPr lvl="1"/>
            <a:r>
              <a:rPr lang="ja-JP" altLang="en-US" sz="2400" dirty="0"/>
              <a:t>このクラスは火曜</a:t>
            </a:r>
            <a:r>
              <a:rPr lang="en-US" altLang="ja-JP" sz="2400" dirty="0"/>
              <a:t>2</a:t>
            </a:r>
            <a:r>
              <a:rPr lang="ja-JP" altLang="en-US" sz="2400" dirty="0"/>
              <a:t>限の池川担当クラスです．</a:t>
            </a:r>
          </a:p>
          <a:p>
            <a:pPr lvl="1"/>
            <a:r>
              <a:rPr lang="ja-JP" altLang="en-US" sz="2400" dirty="0"/>
              <a:t>自身の希望したクラスと</a:t>
            </a:r>
            <a:br>
              <a:rPr lang="en-US" altLang="ja-JP" sz="2400" dirty="0"/>
            </a:br>
            <a:r>
              <a:rPr lang="ja-JP" altLang="en-US" sz="2400" dirty="0"/>
              <a:t>変更になっている可能性があります．</a:t>
            </a:r>
            <a:br>
              <a:rPr lang="en-US" altLang="ja-JP" sz="2400" dirty="0"/>
            </a:br>
            <a:r>
              <a:rPr lang="ja-JP" altLang="en-US" sz="2400" dirty="0"/>
              <a:t>必ず</a:t>
            </a:r>
            <a:r>
              <a:rPr lang="en-US" altLang="ja-JP" sz="2400" dirty="0"/>
              <a:t>【</a:t>
            </a:r>
            <a:r>
              <a:rPr lang="ja-JP" altLang="en-US" sz="2400" dirty="0"/>
              <a:t>学生ポータル</a:t>
            </a:r>
            <a:r>
              <a:rPr lang="en-US" altLang="ja-JP" sz="2400" dirty="0"/>
              <a:t>】</a:t>
            </a:r>
            <a:r>
              <a:rPr lang="ja-JP" altLang="en-US" sz="2400" dirty="0"/>
              <a:t>を確認すること！</a:t>
            </a:r>
          </a:p>
          <a:p>
            <a:pPr lvl="1"/>
            <a:r>
              <a:rPr lang="ja-JP" altLang="en-US" sz="2400" dirty="0"/>
              <a:t>統計学基礎の内容を理解した上での授業になるので</a:t>
            </a:r>
            <a:br>
              <a:rPr lang="ja-JP" altLang="en-US" sz="2400" dirty="0"/>
            </a:br>
            <a:r>
              <a:rPr lang="ja-JP" altLang="en-US" sz="2400" dirty="0"/>
              <a:t>事前に復習しておいてください．</a:t>
            </a:r>
          </a:p>
          <a:p>
            <a:pPr marL="0" indent="0">
              <a:buNone/>
            </a:pPr>
            <a:endParaRPr lang="en-US" altLang="ja-JP" sz="2800" dirty="0"/>
          </a:p>
          <a:p>
            <a:r>
              <a:rPr lang="ja-JP" altLang="en-US" sz="2800" dirty="0"/>
              <a:t>課題の提出等は</a:t>
            </a:r>
            <a:r>
              <a:rPr lang="en-US" altLang="ja-JP" sz="2800" b="1" dirty="0">
                <a:solidFill>
                  <a:srgbClr val="FF0000"/>
                </a:solidFill>
              </a:rPr>
              <a:t>Google Classroom</a:t>
            </a:r>
            <a:r>
              <a:rPr lang="ja-JP" altLang="en-US" sz="2800" dirty="0"/>
              <a:t>から！</a:t>
            </a:r>
            <a:br>
              <a:rPr lang="en-US" altLang="ja-JP" sz="2800" dirty="0"/>
            </a:br>
            <a:r>
              <a:rPr lang="ja-JP" altLang="en-US" sz="2800" dirty="0"/>
              <a:t>必ず登録してください．</a:t>
            </a:r>
            <a:endParaRPr lang="en-US" altLang="ja-JP" sz="2800" dirty="0"/>
          </a:p>
          <a:p>
            <a:pPr lvl="1"/>
            <a:r>
              <a:rPr lang="en-US" altLang="ja-JP" sz="2400" dirty="0"/>
              <a:t>Google Classroom</a:t>
            </a:r>
            <a:r>
              <a:rPr lang="ja-JP" altLang="en-US" sz="2400" dirty="0"/>
              <a:t>クラスコード：</a:t>
            </a:r>
            <a:r>
              <a:rPr lang="en-US" altLang="ja-JP" sz="2400" dirty="0"/>
              <a:t>zdk7oob</a:t>
            </a:r>
            <a:endParaRPr lang="ja-JP" altLang="en-US" sz="24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3600" dirty="0"/>
              <a:t>このクラスは「</a:t>
            </a:r>
            <a:r>
              <a:rPr lang="ja-JP" altLang="en-US" sz="3600" b="1" dirty="0">
                <a:solidFill>
                  <a:srgbClr val="FF0000"/>
                </a:solidFill>
              </a:rPr>
              <a:t>統計学</a:t>
            </a:r>
            <a:r>
              <a:rPr lang="en-US" altLang="ja-JP" sz="3600" b="1" dirty="0">
                <a:solidFill>
                  <a:srgbClr val="FF0000"/>
                </a:solidFill>
              </a:rPr>
              <a:t>-3</a:t>
            </a:r>
            <a:r>
              <a:rPr lang="ja-JP" altLang="en-US" sz="3600" dirty="0"/>
              <a:t>」です</a:t>
            </a:r>
            <a:endParaRPr kumimoji="1" lang="ja-JP" altLang="en-US" sz="36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55717C-4B8F-414A-B61D-51C6ECD8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39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教科書</a:t>
            </a: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94" y="1"/>
            <a:ext cx="4617004" cy="6545128"/>
          </a:xfrm>
        </p:spPr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kumimoji="1" lang="en-US" altLang="ja-JP" sz="1800" dirty="0"/>
          </a:p>
          <a:p>
            <a:r>
              <a:rPr lang="en-US" altLang="ja-JP" sz="1800" dirty="0"/>
              <a:t>【</a:t>
            </a:r>
            <a:r>
              <a:rPr lang="ja-JP" altLang="en-US" sz="1800" dirty="0"/>
              <a:t>タイトル</a:t>
            </a:r>
            <a:r>
              <a:rPr lang="en-US" altLang="ja-JP" sz="1800" dirty="0"/>
              <a:t>】</a:t>
            </a:r>
          </a:p>
          <a:p>
            <a:r>
              <a:rPr lang="ja-JP" altLang="en-US" sz="1800" dirty="0"/>
              <a:t>プレステップ　統計学</a:t>
            </a:r>
            <a:r>
              <a:rPr lang="en-US" altLang="ja-JP" sz="1800" dirty="0">
                <a:solidFill>
                  <a:srgbClr val="FF0000"/>
                </a:solidFill>
              </a:rPr>
              <a:t>Ⅱ</a:t>
            </a:r>
          </a:p>
          <a:p>
            <a:r>
              <a:rPr lang="ja-JP" altLang="en-US" sz="1800" dirty="0"/>
              <a:t>：推測統計学</a:t>
            </a:r>
            <a:endParaRPr lang="en-US" altLang="ja-JP" sz="1800" dirty="0"/>
          </a:p>
          <a:p>
            <a:endParaRPr kumimoji="1" lang="en-US" altLang="ja-JP" sz="1800" dirty="0"/>
          </a:p>
          <a:p>
            <a:r>
              <a:rPr lang="en-US" altLang="ja-JP" sz="1800" dirty="0"/>
              <a:t>【</a:t>
            </a:r>
            <a:r>
              <a:rPr lang="ja-JP" altLang="en-US" sz="1800" dirty="0"/>
              <a:t>著者</a:t>
            </a:r>
            <a:r>
              <a:rPr lang="en-US" altLang="ja-JP" sz="1800" dirty="0"/>
              <a:t>】</a:t>
            </a:r>
          </a:p>
          <a:p>
            <a:r>
              <a:rPr kumimoji="1" lang="ja-JP" altLang="en-US" sz="1800" dirty="0"/>
              <a:t>稲葉由之</a:t>
            </a:r>
            <a:endParaRPr kumimoji="1" lang="en-US" altLang="ja-JP" sz="1800" dirty="0"/>
          </a:p>
          <a:p>
            <a:endParaRPr lang="en-US" altLang="ja-JP" sz="1800" dirty="0"/>
          </a:p>
          <a:p>
            <a:r>
              <a:rPr kumimoji="1" lang="en-US" altLang="ja-JP" sz="1800" dirty="0"/>
              <a:t>【</a:t>
            </a:r>
            <a:r>
              <a:rPr kumimoji="1" lang="ja-JP" altLang="en-US" sz="1800" dirty="0"/>
              <a:t>発行社</a:t>
            </a:r>
            <a:r>
              <a:rPr kumimoji="1" lang="en-US" altLang="ja-JP" sz="1800" dirty="0"/>
              <a:t>】</a:t>
            </a:r>
          </a:p>
          <a:p>
            <a:r>
              <a:rPr lang="ja-JP" altLang="en-US" sz="1800" dirty="0"/>
              <a:t>弘文堂</a:t>
            </a:r>
            <a:endParaRPr lang="en-US" altLang="ja-JP" sz="1800" dirty="0"/>
          </a:p>
          <a:p>
            <a:endParaRPr kumimoji="1" lang="en-US" altLang="ja-JP" sz="1800" dirty="0"/>
          </a:p>
          <a:p>
            <a:r>
              <a:rPr lang="en-US" altLang="ja-JP" sz="1800" dirty="0"/>
              <a:t>【ISBN】</a:t>
            </a:r>
          </a:p>
          <a:p>
            <a:r>
              <a:rPr kumimoji="1" lang="en-US" altLang="ja-JP" sz="1800" dirty="0"/>
              <a:t>978-4-335-00087-4</a:t>
            </a:r>
          </a:p>
          <a:p>
            <a:endParaRPr lang="en-US" altLang="ja-JP" sz="1800" dirty="0"/>
          </a:p>
          <a:p>
            <a:r>
              <a:rPr kumimoji="1" lang="en-US" altLang="ja-JP" sz="1800" dirty="0"/>
              <a:t>【</a:t>
            </a:r>
            <a:r>
              <a:rPr lang="ja-JP" altLang="en-US" sz="1800" dirty="0"/>
              <a:t>定価</a:t>
            </a:r>
            <a:r>
              <a:rPr kumimoji="1" lang="en-US" altLang="ja-JP" sz="1800" dirty="0"/>
              <a:t>】</a:t>
            </a:r>
          </a:p>
          <a:p>
            <a:r>
              <a:rPr lang="en-US" altLang="ja-JP" sz="1800" dirty="0"/>
              <a:t>1,800</a:t>
            </a:r>
            <a:r>
              <a:rPr lang="ja-JP" altLang="en-US" sz="1800" dirty="0"/>
              <a:t>円（＋税）</a:t>
            </a:r>
            <a:endParaRPr kumimoji="1" lang="ja-JP" altLang="en-US" sz="18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6846413-EB72-4CBD-81B4-BF8A0F63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2A989D-CCB1-426C-B417-87A38DA31C27}"/>
              </a:ext>
            </a:extLst>
          </p:cNvPr>
          <p:cNvSpPr txBox="1"/>
          <p:nvPr/>
        </p:nvSpPr>
        <p:spPr>
          <a:xfrm>
            <a:off x="4185029" y="4797152"/>
            <a:ext cx="4251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教科書購入サイト「</a:t>
            </a:r>
            <a:r>
              <a:rPr kumimoji="1" lang="en-US" altLang="ja-JP" dirty="0" err="1"/>
              <a:t>MyKiTS</a:t>
            </a:r>
            <a:r>
              <a:rPr kumimoji="1" lang="ja-JP" altLang="en-US" dirty="0"/>
              <a:t>」で注文すると，</a:t>
            </a:r>
            <a:endParaRPr kumimoji="1" lang="en-US" altLang="ja-JP" dirty="0"/>
          </a:p>
          <a:p>
            <a:r>
              <a:rPr kumimoji="1" lang="ja-JP" altLang="en-US" dirty="0"/>
              <a:t>自宅へ配送してくれるそうです．</a:t>
            </a:r>
            <a:endParaRPr kumimoji="1" lang="en-US" altLang="ja-JP" dirty="0"/>
          </a:p>
          <a:p>
            <a:r>
              <a:rPr lang="ja-JP" altLang="en-US" dirty="0"/>
              <a:t>（海外に在住している留学生も可能！）</a:t>
            </a:r>
            <a:endParaRPr kumimoji="1" lang="en-US" altLang="ja-JP" dirty="0"/>
          </a:p>
          <a:p>
            <a:r>
              <a:rPr kumimoji="1" lang="ja-JP" altLang="en-US" dirty="0"/>
              <a:t>大学内ブックセンターでも購入可能です．</a:t>
            </a:r>
          </a:p>
        </p:txBody>
      </p:sp>
    </p:spTree>
    <p:extLst>
      <p:ext uri="{BB962C8B-B14F-4D97-AF65-F5344CB8AC3E}">
        <p14:creationId xmlns:p14="http://schemas.microsoft.com/office/powerpoint/2010/main" val="346342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1F04F-0EA2-4CFB-95EC-F8394966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授業スケジュール（</a:t>
            </a:r>
            <a:r>
              <a:rPr kumimoji="1" lang="en-US" altLang="ja-JP" dirty="0"/>
              <a:t>2022</a:t>
            </a:r>
            <a:r>
              <a:rPr kumimoji="1" lang="ja-JP" altLang="en-US" dirty="0"/>
              <a:t>年度</a:t>
            </a:r>
            <a:r>
              <a:rPr kumimoji="1" lang="en-US" altLang="ja-JP" dirty="0"/>
              <a:t>ver.</a:t>
            </a:r>
            <a:r>
              <a:rPr kumimoji="1" lang="ja-JP" altLang="en-US" dirty="0"/>
              <a:t>）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AEA79F94-7375-4845-AD88-46E14E35D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242439"/>
              </p:ext>
            </p:extLst>
          </p:nvPr>
        </p:nvGraphicFramePr>
        <p:xfrm>
          <a:off x="179512" y="1052736"/>
          <a:ext cx="83609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994817767"/>
                    </a:ext>
                  </a:extLst>
                </a:gridCol>
                <a:gridCol w="766800">
                  <a:extLst>
                    <a:ext uri="{9D8B030D-6E8A-4147-A177-3AD203B41FA5}">
                      <a16:colId xmlns:a16="http://schemas.microsoft.com/office/drawing/2014/main" val="4106805434"/>
                    </a:ext>
                  </a:extLst>
                </a:gridCol>
                <a:gridCol w="2081530">
                  <a:extLst>
                    <a:ext uri="{9D8B030D-6E8A-4147-A177-3AD203B41FA5}">
                      <a16:colId xmlns:a16="http://schemas.microsoft.com/office/drawing/2014/main" val="4889540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403538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4040486412"/>
                    </a:ext>
                  </a:extLst>
                </a:gridCol>
                <a:gridCol w="824374">
                  <a:extLst>
                    <a:ext uri="{9D8B030D-6E8A-4147-A177-3AD203B41FA5}">
                      <a16:colId xmlns:a16="http://schemas.microsoft.com/office/drawing/2014/main" val="2190080578"/>
                    </a:ext>
                  </a:extLst>
                </a:gridCol>
                <a:gridCol w="2024236">
                  <a:extLst>
                    <a:ext uri="{9D8B030D-6E8A-4147-A177-3AD203B41FA5}">
                      <a16:colId xmlns:a16="http://schemas.microsoft.com/office/drawing/2014/main" val="3271046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1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記述統計学の復習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Ch.8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母数の点推定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5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母集団と標本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Ch.9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母平均の区間推定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12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確率と確率変数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Ch.10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母分散の区間推定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77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Ch.4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確率分布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Ch.11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統計的仮設検定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42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Ch.5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大数の法則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（試験対策①）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81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Ch.6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中心極限定理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13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（試験対策②）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53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Ch.7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正規分布と</a:t>
                      </a: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</a:b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カイ二乗分布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（試験対策③）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400720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E13F9D-8927-46B9-8B9D-75FB6AC3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C77EC2-BEC1-417E-BAA9-D316CD536507}"/>
              </a:ext>
            </a:extLst>
          </p:cNvPr>
          <p:cNvSpPr txBox="1"/>
          <p:nvPr/>
        </p:nvSpPr>
        <p:spPr>
          <a:xfrm>
            <a:off x="179512" y="4648736"/>
            <a:ext cx="699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※	</a:t>
            </a:r>
            <a:r>
              <a:rPr lang="ja-JP" altLang="en-US" dirty="0">
                <a:latin typeface="+mj-ea"/>
                <a:ea typeface="+mj-ea"/>
              </a:rPr>
              <a:t>教科書第</a:t>
            </a:r>
            <a:r>
              <a:rPr lang="en-US" altLang="ja-JP" dirty="0">
                <a:latin typeface="+mj-ea"/>
                <a:ea typeface="+mj-ea"/>
              </a:rPr>
              <a:t>12</a:t>
            </a:r>
            <a:r>
              <a:rPr lang="ja-JP" altLang="en-US" dirty="0">
                <a:latin typeface="+mj-ea"/>
                <a:ea typeface="+mj-ea"/>
              </a:rPr>
              <a:t>章については，授業時間内では取り扱いません．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en-US" altLang="ja-JP" dirty="0">
                <a:latin typeface="+mj-ea"/>
                <a:ea typeface="+mj-ea"/>
              </a:rPr>
              <a:t>	</a:t>
            </a:r>
            <a:r>
              <a:rPr lang="ja-JP" altLang="en-US" dirty="0">
                <a:latin typeface="+mj-ea"/>
                <a:ea typeface="+mj-ea"/>
              </a:rPr>
              <a:t>各自で教科書の内容を確認しておくこと．</a:t>
            </a:r>
            <a:endParaRPr lang="en-US" altLang="ja-JP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520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31509-26B6-42F1-B8B1-ACA00DEB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成績評価について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1E92A1-BA77-4078-8DBC-DAEF2F7A1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毎回の提出課題（</a:t>
                </a:r>
                <a:r>
                  <a:rPr lang="en-US" altLang="ja-JP" dirty="0"/>
                  <a:t>11</a:t>
                </a:r>
                <a:r>
                  <a:rPr lang="ja-JP" altLang="en-US" dirty="0"/>
                  <a:t>回分，</a:t>
                </a:r>
                <a:r>
                  <a:rPr lang="en-US" altLang="ja-JP" dirty="0"/>
                  <a:t>1100</a:t>
                </a:r>
                <a:r>
                  <a:rPr lang="ja-JP" altLang="en-US" dirty="0"/>
                  <a:t>点満点）</a:t>
                </a:r>
                <a:endParaRPr lang="en-US" altLang="ja-JP" dirty="0"/>
              </a:p>
              <a:p>
                <a:r>
                  <a:rPr lang="ja-JP" altLang="en-US" dirty="0"/>
                  <a:t>期末試験（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点満点）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1100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学期末に，以上の式によって</a:t>
                </a:r>
                <a:r>
                  <a:rPr kumimoji="1" lang="en-US" altLang="ja-JP" dirty="0"/>
                  <a:t>100</a:t>
                </a:r>
                <a:r>
                  <a:rPr kumimoji="1" lang="ja-JP" altLang="en-US" dirty="0"/>
                  <a:t>点満点換算を行い，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最終的な点数を算出します．</a:t>
                </a:r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クラスの平均点，標準偏差等によっては，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合計調整を行います．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出席率</a:t>
                </a:r>
                <a:r>
                  <a:rPr lang="en-US" altLang="ja-JP" dirty="0"/>
                  <a:t>60%</a:t>
                </a:r>
                <a:r>
                  <a:rPr lang="ja-JP" altLang="en-US" dirty="0"/>
                  <a:t>以上で評価対象となります</a:t>
                </a:r>
                <a:br>
                  <a:rPr lang="en-US" altLang="ja-JP" dirty="0"/>
                </a:br>
                <a:r>
                  <a:rPr lang="ja-JP" altLang="en-US" dirty="0"/>
                  <a:t>（大学全体と同様）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1E92A1-BA77-4078-8DBC-DAEF2F7A1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>
                <a:blip r:embed="rId2"/>
                <a:stretch>
                  <a:fillRect l="-1533" t="-2016" b="-13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1B6715-A3B2-4C21-A178-EE54E433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F6DF84-0066-4BAB-9706-B5B58DF8AF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sz="2400" dirty="0"/>
              <a:t>提出課題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70%</a:t>
            </a:r>
          </a:p>
          <a:p>
            <a:r>
              <a:rPr lang="ja-JP" altLang="en-US" sz="2400" dirty="0"/>
              <a:t>期末試験</a:t>
            </a:r>
            <a:r>
              <a:rPr lang="en-US" altLang="ja-JP" sz="2400" dirty="0"/>
              <a:t>	</a:t>
            </a:r>
            <a:r>
              <a:rPr lang="ja-JP" altLang="en-US" sz="2400" dirty="0"/>
              <a:t>：</a:t>
            </a:r>
            <a:r>
              <a:rPr lang="en-US" altLang="ja-JP" sz="2400" dirty="0"/>
              <a:t>30%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490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430</Words>
  <Application>Microsoft Macintosh PowerPoint</Application>
  <PresentationFormat>On-screen Show (4:3)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メイリオ</vt:lpstr>
      <vt:lpstr>ＭＳ Ｐゴシック</vt:lpstr>
      <vt:lpstr>Arial</vt:lpstr>
      <vt:lpstr>Calibri</vt:lpstr>
      <vt:lpstr>Cambria Math</vt:lpstr>
      <vt:lpstr>Office ​​テーマ</vt:lpstr>
      <vt:lpstr>！！！履修について！！！</vt:lpstr>
      <vt:lpstr>教科書</vt:lpstr>
      <vt:lpstr>授業スケジュール（2022年度ver.）</vt:lpstr>
      <vt:lpstr>成績評価について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99</cp:revision>
  <dcterms:created xsi:type="dcterms:W3CDTF">2019-04-13T07:28:03Z</dcterms:created>
  <dcterms:modified xsi:type="dcterms:W3CDTF">2023-08-21T03:25:38Z</dcterms:modified>
</cp:coreProperties>
</file>