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4"/>
  </p:notesMasterIdLst>
  <p:sldIdLst>
    <p:sldId id="509" r:id="rId2"/>
    <p:sldId id="495" r:id="rId3"/>
    <p:sldId id="469" r:id="rId4"/>
    <p:sldId id="443" r:id="rId5"/>
    <p:sldId id="494" r:id="rId6"/>
    <p:sldId id="496" r:id="rId7"/>
    <p:sldId id="471" r:id="rId8"/>
    <p:sldId id="497" r:id="rId9"/>
    <p:sldId id="493" r:id="rId10"/>
    <p:sldId id="474" r:id="rId11"/>
    <p:sldId id="498" r:id="rId12"/>
    <p:sldId id="499" r:id="rId13"/>
    <p:sldId id="500" r:id="rId14"/>
    <p:sldId id="501" r:id="rId15"/>
    <p:sldId id="502" r:id="rId16"/>
    <p:sldId id="490" r:id="rId17"/>
    <p:sldId id="504" r:id="rId18"/>
    <p:sldId id="505" r:id="rId19"/>
    <p:sldId id="506" r:id="rId20"/>
    <p:sldId id="507" r:id="rId21"/>
    <p:sldId id="508" r:id="rId22"/>
    <p:sldId id="421" r:id="rId23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64"/>
    <p:restoredTop sz="94708"/>
  </p:normalViewPr>
  <p:slideViewPr>
    <p:cSldViewPr>
      <p:cViewPr>
        <p:scale>
          <a:sx n="170" d="100"/>
          <a:sy n="170" d="100"/>
        </p:scale>
        <p:origin x="984" y="11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95A64F-7672-4A38-B12D-41B8FA3C90DE}" type="datetimeFigureOut">
              <a:rPr kumimoji="1" lang="ja-JP" altLang="en-US" smtClean="0"/>
              <a:t>2023/8/31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64EE56-D8FA-46A2-BDA0-45859955D8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90291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0" y="2420888"/>
            <a:ext cx="9144000" cy="2016224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0" y="4437112"/>
            <a:ext cx="9144000" cy="98566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dirty="0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2019/11/13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 </a:t>
            </a:r>
            <a:r>
              <a:rPr kumimoji="1" lang="en-US" altLang="zh-TW"/>
              <a:t>#07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5765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4800600"/>
            <a:ext cx="91440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0" y="0"/>
            <a:ext cx="9144000" cy="47971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0" y="5367338"/>
            <a:ext cx="9144000" cy="115800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2019/11/13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 </a:t>
            </a:r>
            <a:r>
              <a:rPr kumimoji="1" lang="en-US" altLang="zh-TW"/>
              <a:t>#07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6183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2019/11/13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 </a:t>
            </a:r>
            <a:r>
              <a:rPr kumimoji="1" lang="en-US" altLang="zh-TW"/>
              <a:t>#07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コンテンツ プレースホルダー 7"/>
          <p:cNvSpPr>
            <a:spLocks noGrp="1"/>
          </p:cNvSpPr>
          <p:nvPr>
            <p:ph sz="quarter" idx="13"/>
          </p:nvPr>
        </p:nvSpPr>
        <p:spPr>
          <a:xfrm>
            <a:off x="0" y="692696"/>
            <a:ext cx="9143999" cy="1152128"/>
          </a:xfrm>
          <a:ln w="38100">
            <a:solidFill>
              <a:schemeClr val="tx1"/>
            </a:solidFill>
          </a:ln>
        </p:spPr>
        <p:txBody>
          <a:bodyPr anchor="ctr">
            <a:noAutofit/>
          </a:bodyPr>
          <a:lstStyle>
            <a:lvl1pPr algn="ctr">
              <a:defRPr sz="2000">
                <a:solidFill>
                  <a:schemeClr val="tx1"/>
                </a:solidFill>
              </a:defRPr>
            </a:lvl1pPr>
            <a:lvl2pPr algn="ctr">
              <a:defRPr sz="1800">
                <a:solidFill>
                  <a:schemeClr val="tx1"/>
                </a:solidFill>
              </a:defRPr>
            </a:lvl2pPr>
            <a:lvl3pPr algn="ctr">
              <a:defRPr sz="1600">
                <a:solidFill>
                  <a:schemeClr val="tx1"/>
                </a:solidFill>
              </a:defRPr>
            </a:lvl3pPr>
            <a:lvl4pPr algn="ctr">
              <a:defRPr sz="1400">
                <a:solidFill>
                  <a:schemeClr val="tx1"/>
                </a:solidFill>
              </a:defRPr>
            </a:lvl4pPr>
            <a:lvl5pPr algn="ctr"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2551987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第x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4406901"/>
            <a:ext cx="9144000" cy="1362075"/>
          </a:xfrm>
        </p:spPr>
        <p:txBody>
          <a:bodyPr anchor="t"/>
          <a:lstStyle>
            <a:lvl1pPr algn="ctr">
              <a:defRPr sz="4000" b="1" cap="all"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0" y="2906713"/>
            <a:ext cx="9143999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2019/11/13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 </a:t>
            </a:r>
            <a:r>
              <a:rPr kumimoji="1" lang="en-US" altLang="zh-TW"/>
              <a:t>#07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61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セク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4406901"/>
            <a:ext cx="9144000" cy="1362075"/>
          </a:xfrm>
        </p:spPr>
        <p:txBody>
          <a:bodyPr anchor="ctr"/>
          <a:lstStyle>
            <a:lvl1pPr algn="l">
              <a:defRPr sz="4000" b="1" cap="all"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2019/11/13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 </a:t>
            </a:r>
            <a:r>
              <a:rPr kumimoji="1" lang="en-US" altLang="zh-TW"/>
              <a:t>#07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5794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（x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0" y="2906713"/>
            <a:ext cx="9143999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2019/11/13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 </a:t>
            </a:r>
            <a:r>
              <a:rPr kumimoji="1" lang="en-US" altLang="zh-TW"/>
              <a:t>#07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821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0" y="1844824"/>
            <a:ext cx="4507200" cy="360040"/>
          </a:xfrm>
          <a:ln>
            <a:solidFill>
              <a:schemeClr val="tx1"/>
            </a:solidFill>
          </a:ln>
        </p:spPr>
        <p:txBody>
          <a:bodyPr anchor="b">
            <a:normAutofit/>
          </a:bodyPr>
          <a:lstStyle>
            <a:lvl1pPr marL="0" indent="0" algn="ctr">
              <a:buNone/>
              <a:defRPr sz="1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0" y="2276872"/>
            <a:ext cx="4507732" cy="4239320"/>
          </a:xfrm>
          <a:ln>
            <a:solidFill>
              <a:schemeClr val="tx1"/>
            </a:solidFill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36800" y="1844824"/>
            <a:ext cx="4507200" cy="360040"/>
          </a:xfrm>
          <a:ln>
            <a:solidFill>
              <a:schemeClr val="tx1"/>
            </a:solidFill>
          </a:ln>
        </p:spPr>
        <p:txBody>
          <a:bodyPr anchor="b">
            <a:normAutofit/>
          </a:bodyPr>
          <a:lstStyle>
            <a:lvl1pPr marL="0" indent="0" algn="ctr">
              <a:buNone/>
              <a:defRPr sz="1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26921" y="2276872"/>
            <a:ext cx="4507200" cy="4239320"/>
          </a:xfrm>
          <a:ln>
            <a:solidFill>
              <a:schemeClr val="tx1"/>
            </a:solidFill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2019/11/13</a:t>
            </a:r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 </a:t>
            </a:r>
            <a:r>
              <a:rPr kumimoji="1" lang="en-US" altLang="zh-TW"/>
              <a:t>#07</a:t>
            </a:r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92696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11" name="コンテンツ プレースホルダー 7"/>
          <p:cNvSpPr>
            <a:spLocks noGrp="1"/>
          </p:cNvSpPr>
          <p:nvPr>
            <p:ph sz="quarter" idx="13"/>
          </p:nvPr>
        </p:nvSpPr>
        <p:spPr>
          <a:xfrm>
            <a:off x="0" y="692696"/>
            <a:ext cx="9143999" cy="1152128"/>
          </a:xfrm>
          <a:ln w="38100">
            <a:solidFill>
              <a:schemeClr val="tx1"/>
            </a:solidFill>
          </a:ln>
        </p:spPr>
        <p:txBody>
          <a:bodyPr anchor="ctr">
            <a:noAutofit/>
          </a:bodyPr>
          <a:lstStyle>
            <a:lvl1pPr algn="ctr">
              <a:defRPr sz="2000">
                <a:solidFill>
                  <a:schemeClr val="tx1"/>
                </a:solidFill>
              </a:defRPr>
            </a:lvl1pPr>
            <a:lvl2pPr algn="ctr">
              <a:defRPr sz="1800">
                <a:solidFill>
                  <a:schemeClr val="tx1"/>
                </a:solidFill>
              </a:defRPr>
            </a:lvl2pPr>
            <a:lvl3pPr algn="ctr">
              <a:defRPr sz="1600">
                <a:solidFill>
                  <a:schemeClr val="tx1"/>
                </a:solidFill>
              </a:defRPr>
            </a:lvl3pPr>
            <a:lvl4pPr algn="ctr">
              <a:defRPr sz="1400">
                <a:solidFill>
                  <a:schemeClr val="tx1"/>
                </a:solidFill>
              </a:defRPr>
            </a:lvl4pPr>
            <a:lvl5pPr algn="ctr"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09098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2019/11/13</a:t>
            </a:r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 </a:t>
            </a:r>
            <a:r>
              <a:rPr kumimoji="1" lang="en-US" altLang="zh-TW"/>
              <a:t>#07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2458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2019/11/13</a:t>
            </a:r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 </a:t>
            </a:r>
            <a:r>
              <a:rPr kumimoji="1" lang="en-US" altLang="zh-TW"/>
              <a:t>#07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0349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3465515" cy="707679"/>
          </a:xfrm>
        </p:spPr>
        <p:txBody>
          <a:bodyPr anchor="ctr">
            <a:normAutofit/>
          </a:bodyPr>
          <a:lstStyle>
            <a:lvl1pPr algn="ctr">
              <a:defRPr sz="1800" b="1"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491880" y="0"/>
            <a:ext cx="5652120" cy="65253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0" y="692696"/>
            <a:ext cx="3465515" cy="583264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2019/11/13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 </a:t>
            </a:r>
            <a:r>
              <a:rPr kumimoji="1" lang="en-US" altLang="zh-TW"/>
              <a:t>#07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8870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92696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0" y="1844824"/>
            <a:ext cx="9144000" cy="4680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-12460" y="6525344"/>
            <a:ext cx="1632132" cy="3326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r>
              <a:rPr lang="en-US" altLang="ja-JP"/>
              <a:t>2019/11/13</a:t>
            </a:r>
            <a:endParaRPr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1799692" y="6525343"/>
            <a:ext cx="5544616" cy="3275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r>
              <a:rPr lang="zh-TW" altLang="en-US"/>
              <a:t>統計学 </a:t>
            </a:r>
            <a:r>
              <a:rPr lang="en-US" altLang="zh-TW"/>
              <a:t>#07</a:t>
            </a:r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341568" y="6138000"/>
            <a:ext cx="802432" cy="720000"/>
          </a:xfrm>
          <a:prstGeom prst="rect">
            <a:avLst/>
          </a:prstGeom>
          <a:solidFill>
            <a:schemeClr val="bg1"/>
          </a:solidFill>
          <a:ln w="76200">
            <a:solidFill>
              <a:schemeClr val="bg1">
                <a:lumMod val="50000"/>
              </a:schemeClr>
            </a:solidFill>
          </a:ln>
        </p:spPr>
        <p:txBody>
          <a:bodyPr vert="horz" lIns="91440" tIns="45720" rIns="91440" bIns="45720" rtlCol="0" anchor="ctr"/>
          <a:lstStyle>
            <a:lvl1pPr algn="ctr">
              <a:defRPr sz="2400" b="1">
                <a:solidFill>
                  <a:schemeClr val="bg1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fld id="{83E4BC44-1CD2-4666-A5F4-A286043144FC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23309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8" r:id="rId4"/>
    <p:sldLayoutId id="2147483659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kumimoji="1" sz="3200" kern="1200">
          <a:solidFill>
            <a:schemeClr val="bg1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>
              <a:lumMod val="95000"/>
              <a:lumOff val="5000"/>
            </a:schemeClr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>
              <a:lumMod val="95000"/>
              <a:lumOff val="5000"/>
            </a:schemeClr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>
              <a:lumMod val="95000"/>
              <a:lumOff val="5000"/>
            </a:schemeClr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>
              <a:lumMod val="95000"/>
              <a:lumOff val="5000"/>
            </a:schemeClr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>
              <a:lumMod val="95000"/>
              <a:lumOff val="5000"/>
            </a:schemeClr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0.png"/><Relationship Id="rId5" Type="http://schemas.openxmlformats.org/officeDocument/2006/relationships/image" Target="../media/image40.png"/><Relationship Id="rId4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中心極限定理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第</a:t>
            </a:r>
            <a:r>
              <a:rPr kumimoji="1" lang="en-US" altLang="ja-JP" dirty="0"/>
              <a:t>6</a:t>
            </a:r>
            <a:r>
              <a:rPr kumimoji="1" lang="ja-JP" altLang="en-US" dirty="0"/>
              <a:t>章（</a:t>
            </a:r>
            <a:r>
              <a:rPr kumimoji="1" lang="en-US" altLang="ja-JP" dirty="0"/>
              <a:t>pp. 70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FFA9478-57D7-4957-B263-E941B3A4E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81357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テキスト プレースホルダー 1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kumimoji="1" lang="ja-JP" altLang="en-US" dirty="0"/>
                  <a:t>（３）</a:t>
                </a:r>
                <a:r>
                  <a:rPr lang="ja-JP" altLang="en-US" dirty="0"/>
                  <a:t>標本平均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1" lang="en-US" altLang="ja-JP" b="0" i="1" smtClean="0">
                            <a:latin typeface="Cambria Math"/>
                          </a:rPr>
                          <m:t>𝑋</m:t>
                        </m:r>
                      </m:e>
                    </m:acc>
                  </m:oMath>
                </a14:m>
                <a:r>
                  <a:rPr kumimoji="1" lang="ja-JP" altLang="en-US" dirty="0"/>
                  <a:t>の平均値と分散</a:t>
                </a:r>
              </a:p>
            </p:txBody>
          </p:sp>
        </mc:Choice>
        <mc:Fallback xmlns="">
          <p:sp>
            <p:nvSpPr>
              <p:cNvPr id="2" name="テキスト プレースホルダー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1">
                <a:blip r:embed="rId2"/>
                <a:stretch>
                  <a:fillRect l="-667" b="-772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6906C433-3CD7-4773-A447-7BEB56D6A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80745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タイトル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kumimoji="1" lang="ja-JP" altLang="en-US" dirty="0"/>
                  <a:t>標本平均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1" lang="en-US" altLang="ja-JP" b="0" i="1" smtClean="0">
                            <a:latin typeface="Cambria Math"/>
                          </a:rPr>
                          <m:t>𝑋</m:t>
                        </m:r>
                      </m:e>
                    </m:acc>
                  </m:oMath>
                </a14:m>
                <a:r>
                  <a:rPr kumimoji="1" lang="ja-JP" altLang="en-US" dirty="0"/>
                  <a:t>の平均値と分散</a:t>
                </a:r>
              </a:p>
            </p:txBody>
          </p:sp>
        </mc:Choice>
        <mc:Fallback xmlns="">
          <p:sp>
            <p:nvSpPr>
              <p:cNvPr id="2" name="タイトル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1754" b="-2193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0" y="836712"/>
                <a:ext cx="9144000" cy="5688632"/>
              </a:xfrm>
            </p:spPr>
            <p:txBody>
              <a:bodyPr>
                <a:normAutofit/>
              </a:bodyPr>
              <a:lstStyle/>
              <a:p>
                <a:r>
                  <a:rPr kumimoji="1" lang="ja-JP" altLang="en-US" dirty="0"/>
                  <a:t>母集団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/>
                      </a:rPr>
                      <m:t>𝑋</m:t>
                    </m:r>
                  </m:oMath>
                </a14:m>
                <a:endParaRPr kumimoji="1" lang="en-US" altLang="ja-JP" dirty="0"/>
              </a:p>
              <a:p>
                <a:pPr lvl="2"/>
                <a:r>
                  <a:rPr lang="ja-JP" altLang="en-US" dirty="0"/>
                  <a:t>母平均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altLang="ja-JP" b="0" i="1" smtClean="0">
                            <a:latin typeface="Cambria Math"/>
                          </a:rPr>
                          <m:t>𝑋</m:t>
                        </m:r>
                      </m:sub>
                    </m:sSub>
                  </m:oMath>
                </a14:m>
                <a:endParaRPr kumimoji="1" lang="en-US" altLang="ja-JP" dirty="0"/>
              </a:p>
              <a:p>
                <a:pPr lvl="2"/>
                <a:r>
                  <a:rPr lang="ja-JP" altLang="en-US" dirty="0"/>
                  <a:t>母分散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ja-JP" b="0" i="1" smtClean="0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altLang="ja-JP" b="0" i="1" smtClean="0">
                            <a:latin typeface="Cambria Math"/>
                          </a:rPr>
                          <m:t>𝑋</m:t>
                        </m:r>
                      </m:sub>
                      <m:sup>
                        <m:r>
                          <a:rPr lang="en-US" altLang="ja-JP" b="0" i="1" smtClean="0">
                            <a:latin typeface="Cambria Math"/>
                          </a:rPr>
                          <m:t>2</m:t>
                        </m:r>
                      </m:sup>
                    </m:sSubSup>
                  </m:oMath>
                </a14:m>
                <a:endParaRPr kumimoji="1" lang="en-US" altLang="ja-JP" dirty="0"/>
              </a:p>
              <a:p>
                <a:pPr lvl="1"/>
                <a:r>
                  <a:rPr lang="ja-JP" altLang="en-US" dirty="0"/>
                  <a:t>期待値として表すと</a:t>
                </a:r>
                <a:endParaRPr lang="en-US" altLang="ja-JP" dirty="0"/>
              </a:p>
              <a:p>
                <a:pPr lvl="2"/>
                <a:r>
                  <a:rPr kumimoji="1" lang="ja-JP" altLang="en-US" dirty="0"/>
                  <a:t>平均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/>
                      </a:rPr>
                      <m:t>𝐸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/>
                          </a:rPr>
                          <m:t>𝑋</m:t>
                        </m:r>
                      </m:e>
                    </m:d>
                    <m:r>
                      <a:rPr kumimoji="1" lang="en-US" altLang="ja-JP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/>
                          </a:rPr>
                          <m:t>𝑋</m:t>
                        </m:r>
                      </m:sub>
                    </m:sSub>
                  </m:oMath>
                </a14:m>
                <a:endParaRPr kumimoji="1" lang="en-US" altLang="ja-JP" dirty="0"/>
              </a:p>
              <a:p>
                <a:pPr lvl="2"/>
                <a:r>
                  <a:rPr lang="ja-JP" altLang="en-US" dirty="0"/>
                  <a:t>分散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/>
                      </a:rPr>
                      <m:t>𝑉𝑎𝑟</m:t>
                    </m:r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/>
                          </a:rPr>
                          <m:t>𝑋</m:t>
                        </m:r>
                      </m:e>
                    </m:d>
                    <m:r>
                      <a:rPr lang="en-US" altLang="ja-JP" b="0" i="1" smtClean="0">
                        <a:latin typeface="Cambria Math"/>
                      </a:rPr>
                      <m:t>=</m:t>
                    </m:r>
                    <m:sSubSup>
                      <m:sSubSup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ja-JP" b="0" i="1" smtClean="0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altLang="ja-JP" b="0" i="1" smtClean="0">
                            <a:latin typeface="Cambria Math"/>
                          </a:rPr>
                          <m:t>𝑋</m:t>
                        </m:r>
                      </m:sub>
                      <m:sup>
                        <m:r>
                          <a:rPr lang="en-US" altLang="ja-JP" b="0" i="1" smtClean="0">
                            <a:latin typeface="Cambria Math"/>
                          </a:rPr>
                          <m:t>2</m:t>
                        </m:r>
                      </m:sup>
                    </m:sSubSup>
                  </m:oMath>
                </a14:m>
                <a:endParaRPr kumimoji="1" lang="en-US" altLang="ja-JP" dirty="0"/>
              </a:p>
              <a:p>
                <a:endParaRPr lang="en-US" altLang="ja-JP" dirty="0"/>
              </a:p>
              <a:p>
                <a:r>
                  <a:rPr lang="ja-JP" altLang="en-US" dirty="0"/>
                  <a:t>この母集団から大きさ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kumimoji="1" lang="ja-JP" altLang="en-US" dirty="0"/>
                  <a:t>の標本を無作為抽出</a:t>
                </a:r>
                <a:endParaRPr kumimoji="1" lang="en-US" altLang="ja-JP" dirty="0"/>
              </a:p>
              <a:p>
                <a:pPr lvl="2"/>
                <a:r>
                  <a:rPr lang="ja-JP" altLang="en-US" dirty="0"/>
                  <a:t>確率変数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altLang="ja-JP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ja-JP" altLang="en-US" dirty="0"/>
                  <a:t>は確率変数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/>
                      </a:rPr>
                      <m:t>𝑋</m:t>
                    </m:r>
                  </m:oMath>
                </a14:m>
                <a:r>
                  <a:rPr kumimoji="1" lang="ja-JP" altLang="en-US" dirty="0"/>
                  <a:t>と同じ確率分布にしたがうので</a:t>
                </a:r>
                <a:endParaRPr kumimoji="1" lang="en-US" altLang="ja-JP" dirty="0"/>
              </a:p>
              <a:p>
                <a:pPr lvl="2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/>
                      </a:rPr>
                      <m:t>𝐸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kumimoji="1" lang="en-US" altLang="ja-JP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/>
                          </a:rPr>
                          <m:t>𝑋</m:t>
                        </m:r>
                      </m:sub>
                    </m:sSub>
                  </m:oMath>
                </a14:m>
                <a:endParaRPr kumimoji="1" lang="en-US" altLang="ja-JP" dirty="0"/>
              </a:p>
              <a:p>
                <a:pPr lvl="2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/>
                      </a:rPr>
                      <m:t>𝑉𝑎𝑟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kumimoji="1" lang="en-US" altLang="ja-JP" b="0" i="1" smtClean="0">
                        <a:latin typeface="Cambria Math"/>
                      </a:rPr>
                      <m:t>=</m:t>
                    </m:r>
                    <m:sSubSup>
                      <m:sSubSup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ja-JP" b="0" i="1" smtClean="0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/>
                          </a:rPr>
                          <m:t>𝑋</m:t>
                        </m:r>
                      </m:sub>
                      <m:sup>
                        <m:r>
                          <a:rPr kumimoji="1" lang="en-US" altLang="ja-JP" b="0" i="1" smtClean="0">
                            <a:latin typeface="Cambria Math"/>
                          </a:rPr>
                          <m:t>2</m:t>
                        </m:r>
                      </m:sup>
                    </m:sSubSup>
                  </m:oMath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836712"/>
                <a:ext cx="9144000" cy="5688632"/>
              </a:xfrm>
              <a:blipFill rotWithShape="1">
                <a:blip r:embed="rId3"/>
                <a:stretch>
                  <a:fillRect l="-1467" t="-150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78EDFF1-1D98-4EA9-A6AE-8F35AB909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20577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タイトル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kumimoji="1" lang="ja-JP" altLang="en-US" dirty="0"/>
                  <a:t>標本平均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1" lang="en-US" altLang="ja-JP" b="0" i="1" smtClean="0">
                            <a:latin typeface="Cambria Math"/>
                          </a:rPr>
                          <m:t>𝑋</m:t>
                        </m:r>
                      </m:e>
                    </m:acc>
                  </m:oMath>
                </a14:m>
                <a:r>
                  <a:rPr kumimoji="1" lang="ja-JP" altLang="en-US" dirty="0"/>
                  <a:t>の平均値と分散</a:t>
                </a:r>
              </a:p>
            </p:txBody>
          </p:sp>
        </mc:Choice>
        <mc:Fallback xmlns="">
          <p:sp>
            <p:nvSpPr>
              <p:cNvPr id="2" name="タイトル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1754" b="-2193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0" y="836712"/>
                <a:ext cx="9144000" cy="568863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kumimoji="1" lang="ja-JP" altLang="en-US" dirty="0"/>
                  <a:t>標本平均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1" lang="en-US" altLang="ja-JP" b="0" i="1" smtClean="0">
                            <a:latin typeface="Cambria Math"/>
                          </a:rPr>
                          <m:t>𝑋</m:t>
                        </m:r>
                      </m:e>
                    </m:acc>
                  </m:oMath>
                </a14:m>
                <a:r>
                  <a:rPr kumimoji="1" lang="ja-JP" altLang="en-US" dirty="0"/>
                  <a:t>の平均値と分散</a:t>
                </a:r>
                <a:endParaRPr kumimoji="1" lang="en-US" altLang="ja-JP" dirty="0"/>
              </a:p>
              <a:p>
                <a:r>
                  <a:rPr lang="ja-JP" altLang="en-US" dirty="0"/>
                  <a:t>平均値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/>
                      </a:rPr>
                      <m:t>𝐸</m:t>
                    </m:r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𝑋</m:t>
                            </m:r>
                          </m:e>
                        </m:acc>
                      </m:e>
                    </m:d>
                    <m:r>
                      <a:rPr lang="en-US" altLang="ja-JP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altLang="ja-JP" b="0" i="1" smtClean="0">
                            <a:latin typeface="Cambria Math"/>
                          </a:rPr>
                          <m:t>𝑋</m:t>
                        </m:r>
                      </m:sub>
                    </m:sSub>
                  </m:oMath>
                </a14:m>
                <a:endParaRPr lang="en-US" altLang="ja-JP" dirty="0"/>
              </a:p>
              <a:p>
                <a:pPr lvl="1"/>
                <a:r>
                  <a:rPr lang="ja-JP" altLang="en-US" dirty="0">
                    <a:solidFill>
                      <a:srgbClr val="FF0000"/>
                    </a:solidFill>
                  </a:rPr>
                  <a:t>母平均と同じ</a:t>
                </a:r>
                <a:r>
                  <a:rPr lang="ja-JP" altLang="en-US" dirty="0"/>
                  <a:t>になる</a:t>
                </a:r>
                <a:endParaRPr lang="en-US" altLang="ja-JP" dirty="0"/>
              </a:p>
              <a:p>
                <a:r>
                  <a:rPr kumimoji="1" lang="ja-JP" altLang="en-US" dirty="0"/>
                  <a:t>分散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/>
                      </a:rPr>
                      <m:t>𝑉𝑎𝑟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𝑋</m:t>
                            </m:r>
                          </m:e>
                        </m:acc>
                      </m:e>
                    </m:d>
                    <m:r>
                      <a:rPr kumimoji="1" lang="en-US" altLang="ja-JP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𝑋</m:t>
                            </m:r>
                          </m:sub>
                          <m:sup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r>
                          <a:rPr kumimoji="1" lang="en-US" altLang="ja-JP" b="0" i="1" smtClean="0">
                            <a:latin typeface="Cambria Math"/>
                          </a:rPr>
                          <m:t>𝑛</m:t>
                        </m:r>
                      </m:den>
                    </m:f>
                  </m:oMath>
                </a14:m>
                <a:endParaRPr kumimoji="1" lang="en-US" altLang="ja-JP" dirty="0"/>
              </a:p>
              <a:p>
                <a:pPr lvl="1"/>
                <a:r>
                  <a:rPr lang="ja-JP" altLang="en-US" dirty="0"/>
                  <a:t>母分散の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sz="3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36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altLang="ja-JP" sz="36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𝑛</m:t>
                        </m:r>
                      </m:den>
                    </m:f>
                  </m:oMath>
                </a14:m>
                <a:r>
                  <a:rPr kumimoji="1" lang="ja-JP" altLang="en-US" sz="3600" dirty="0">
                    <a:solidFill>
                      <a:srgbClr val="FF0000"/>
                    </a:solidFill>
                  </a:rPr>
                  <a:t>倍</a:t>
                </a:r>
                <a:endParaRPr kumimoji="1" lang="en-US" altLang="ja-JP" dirty="0"/>
              </a:p>
              <a:p>
                <a:endParaRPr lang="en-US" altLang="ja-JP" dirty="0"/>
              </a:p>
              <a:p>
                <a:pPr lvl="2"/>
                <a:r>
                  <a:rPr kumimoji="1" lang="ja-JP" altLang="en-US" dirty="0"/>
                  <a:t>標本平均を確率変数として考えて</a:t>
                </a:r>
                <a:br>
                  <a:rPr kumimoji="1" lang="en-US" altLang="ja-JP" dirty="0"/>
                </a:br>
                <a:r>
                  <a:rPr kumimoji="1" lang="ja-JP" altLang="en-US" dirty="0"/>
                  <a:t>その確率分布の平均値と分散を求める</a:t>
                </a:r>
                <a:br>
                  <a:rPr kumimoji="1" lang="en-US" altLang="ja-JP" dirty="0"/>
                </a:br>
                <a:r>
                  <a:rPr kumimoji="1" lang="ja-JP" altLang="en-US" dirty="0"/>
                  <a:t>（証明については省略</a:t>
                </a:r>
                <a:r>
                  <a:rPr kumimoji="1" lang="en-US" altLang="ja-JP" dirty="0"/>
                  <a:t>(pp. 74)</a:t>
                </a:r>
                <a:r>
                  <a:rPr kumimoji="1" lang="ja-JP" altLang="en-US" dirty="0"/>
                  <a:t>）</a:t>
                </a:r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836712"/>
                <a:ext cx="9144000" cy="5688632"/>
              </a:xfrm>
              <a:blipFill rotWithShape="1">
                <a:blip r:embed="rId3"/>
                <a:stretch>
                  <a:fillRect l="-1667" t="-117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0C52CBD-2E30-41F7-A158-7BFC9DB78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04512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タイトル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kumimoji="1" lang="ja-JP" altLang="en-US" dirty="0"/>
                  <a:t>標本平均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1" lang="en-US" altLang="ja-JP" b="0" i="1" smtClean="0">
                            <a:latin typeface="Cambria Math"/>
                          </a:rPr>
                          <m:t>𝑋</m:t>
                        </m:r>
                      </m:e>
                    </m:acc>
                  </m:oMath>
                </a14:m>
                <a:r>
                  <a:rPr kumimoji="1" lang="ja-JP" altLang="en-US" dirty="0"/>
                  <a:t>の平均値と分散</a:t>
                </a:r>
              </a:p>
            </p:txBody>
          </p:sp>
        </mc:Choice>
        <mc:Fallback xmlns="">
          <p:sp>
            <p:nvSpPr>
              <p:cNvPr id="2" name="タイトル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1754" b="-2193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0" y="836712"/>
                <a:ext cx="9144000" cy="568863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kumimoji="1" lang="ja-JP" altLang="en-US" dirty="0"/>
                  <a:t>標本平均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1" lang="en-US" altLang="ja-JP" b="0" i="1" smtClean="0">
                            <a:latin typeface="Cambria Math"/>
                          </a:rPr>
                          <m:t>𝑋</m:t>
                        </m:r>
                      </m:e>
                    </m:acc>
                  </m:oMath>
                </a14:m>
                <a:r>
                  <a:rPr kumimoji="1" lang="ja-JP" altLang="en-US" dirty="0"/>
                  <a:t>の平均値と分散</a:t>
                </a:r>
                <a:endParaRPr kumimoji="1" lang="en-US" altLang="ja-JP" dirty="0"/>
              </a:p>
              <a:p>
                <a:r>
                  <a:rPr lang="ja-JP" altLang="en-US" dirty="0"/>
                  <a:t>平均値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/>
                      </a:rPr>
                      <m:t>𝐸</m:t>
                    </m:r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𝑋</m:t>
                            </m:r>
                          </m:e>
                        </m:acc>
                      </m:e>
                    </m:d>
                    <m:r>
                      <a:rPr lang="en-US" altLang="ja-JP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altLang="ja-JP" b="0" i="1" smtClean="0">
                            <a:latin typeface="Cambria Math"/>
                          </a:rPr>
                          <m:t>𝑋</m:t>
                        </m:r>
                      </m:sub>
                    </m:sSub>
                  </m:oMath>
                </a14:m>
                <a:endParaRPr lang="en-US" altLang="ja-JP" dirty="0"/>
              </a:p>
              <a:p>
                <a:pPr lvl="1"/>
                <a:r>
                  <a:rPr lang="ja-JP" altLang="en-US" dirty="0">
                    <a:solidFill>
                      <a:srgbClr val="FF0000"/>
                    </a:solidFill>
                  </a:rPr>
                  <a:t>母平均と同じ</a:t>
                </a:r>
                <a:r>
                  <a:rPr lang="ja-JP" altLang="en-US" dirty="0"/>
                  <a:t>になる</a:t>
                </a:r>
                <a:endParaRPr lang="en-US" altLang="ja-JP" dirty="0"/>
              </a:p>
              <a:p>
                <a:r>
                  <a:rPr kumimoji="1" lang="ja-JP" altLang="en-US" dirty="0"/>
                  <a:t>分散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/>
                      </a:rPr>
                      <m:t>𝑉𝑎𝑟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𝑋</m:t>
                            </m:r>
                          </m:e>
                        </m:acc>
                      </m:e>
                    </m:d>
                    <m:r>
                      <a:rPr kumimoji="1" lang="en-US" altLang="ja-JP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𝑋</m:t>
                            </m:r>
                          </m:sub>
                          <m:sup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r>
                          <a:rPr kumimoji="1" lang="en-US" altLang="ja-JP" b="0" i="1" smtClean="0">
                            <a:latin typeface="Cambria Math"/>
                          </a:rPr>
                          <m:t>𝑛</m:t>
                        </m:r>
                      </m:den>
                    </m:f>
                  </m:oMath>
                </a14:m>
                <a:endParaRPr kumimoji="1" lang="en-US" altLang="ja-JP" dirty="0"/>
              </a:p>
              <a:p>
                <a:pPr lvl="1"/>
                <a:r>
                  <a:rPr lang="ja-JP" altLang="en-US" dirty="0"/>
                  <a:t>母分散の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sz="3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36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altLang="ja-JP" sz="36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𝑛</m:t>
                        </m:r>
                      </m:den>
                    </m:f>
                  </m:oMath>
                </a14:m>
                <a:r>
                  <a:rPr kumimoji="1" lang="ja-JP" altLang="en-US" sz="3600" dirty="0">
                    <a:solidFill>
                      <a:srgbClr val="FF0000"/>
                    </a:solidFill>
                  </a:rPr>
                  <a:t>倍</a:t>
                </a:r>
                <a:endParaRPr kumimoji="1" lang="en-US" altLang="ja-JP" dirty="0"/>
              </a:p>
              <a:p>
                <a:endParaRPr lang="en-US" altLang="ja-JP" dirty="0"/>
              </a:p>
              <a:p>
                <a:pPr lvl="2"/>
                <a:r>
                  <a:rPr kumimoji="1" lang="ja-JP" altLang="en-US" dirty="0"/>
                  <a:t>標本平均を確率変数として考えて</a:t>
                </a:r>
                <a:br>
                  <a:rPr kumimoji="1" lang="en-US" altLang="ja-JP" dirty="0"/>
                </a:br>
                <a:r>
                  <a:rPr kumimoji="1" lang="ja-JP" altLang="en-US" dirty="0"/>
                  <a:t>その確率分布の平均値と分散を求める</a:t>
                </a:r>
                <a:br>
                  <a:rPr kumimoji="1" lang="en-US" altLang="ja-JP" dirty="0"/>
                </a:br>
                <a:r>
                  <a:rPr kumimoji="1" lang="ja-JP" altLang="en-US" dirty="0"/>
                  <a:t>（証明については省略</a:t>
                </a:r>
                <a:r>
                  <a:rPr kumimoji="1" lang="en-US" altLang="ja-JP" dirty="0"/>
                  <a:t>(pp. 74)</a:t>
                </a:r>
                <a:r>
                  <a:rPr kumimoji="1" lang="ja-JP" altLang="en-US" dirty="0"/>
                  <a:t>）</a:t>
                </a:r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836712"/>
                <a:ext cx="9144000" cy="5688632"/>
              </a:xfrm>
              <a:blipFill rotWithShape="1">
                <a:blip r:embed="rId3"/>
                <a:stretch>
                  <a:fillRect l="-1667" t="-117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正方形/長方形 5"/>
          <p:cNvSpPr/>
          <p:nvPr/>
        </p:nvSpPr>
        <p:spPr>
          <a:xfrm>
            <a:off x="827584" y="3573016"/>
            <a:ext cx="2376264" cy="8640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角丸四角形吹き出し 6"/>
              <p:cNvSpPr/>
              <p:nvPr/>
            </p:nvSpPr>
            <p:spPr>
              <a:xfrm>
                <a:off x="4860032" y="1556792"/>
                <a:ext cx="3744416" cy="2304256"/>
              </a:xfrm>
              <a:prstGeom prst="wedgeRoundRectCallout">
                <a:avLst>
                  <a:gd name="adj1" fmla="val -92591"/>
                  <a:gd name="adj2" fmla="val 50290"/>
                  <a:gd name="adj3" fmla="val 16667"/>
                </a:avLst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sz="20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標本の大きさ</a:t>
                </a:r>
                <a14:m>
                  <m:oMath xmlns:m="http://schemas.openxmlformats.org/officeDocument/2006/math">
                    <m:r>
                      <a:rPr lang="en-US" altLang="ja-JP" sz="2000" b="0" i="1" smtClean="0">
                        <a:solidFill>
                          <a:schemeClr val="tx1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kumimoji="1" lang="ja-JP" altLang="en-US" sz="20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を</a:t>
                </a:r>
                <a:endParaRPr kumimoji="1" lang="en-US" altLang="ja-JP" sz="20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  <a:p>
                <a:pPr algn="ctr"/>
                <a:r>
                  <a:rPr kumimoji="1" lang="ja-JP" altLang="en-US" sz="20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大きくしたときに</a:t>
                </a:r>
                <a:endParaRPr lang="en-US" altLang="ja-JP" sz="20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  <a:p>
                <a:pPr algn="ctr"/>
                <a:r>
                  <a:rPr kumimoji="1" lang="ja-JP" altLang="en-US" sz="20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標本平均の分散は小さくなる</a:t>
                </a:r>
                <a:endParaRPr kumimoji="1" lang="en-US" altLang="ja-JP" sz="20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  <a:p>
                <a:pPr algn="ctr"/>
                <a:r>
                  <a:rPr lang="ja-JP" altLang="en-US" sz="20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↓</a:t>
                </a:r>
                <a:endParaRPr lang="en-US" altLang="ja-JP" sz="20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  <a:p>
                <a:pPr algn="ctr"/>
                <a:r>
                  <a:rPr kumimoji="1" lang="ja-JP" altLang="en-US" sz="3200" b="1" dirty="0">
                    <a:solidFill>
                      <a:srgbClr val="FF0000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大数の法則</a:t>
                </a:r>
              </a:p>
            </p:txBody>
          </p:sp>
        </mc:Choice>
        <mc:Fallback xmlns="">
          <p:sp>
            <p:nvSpPr>
              <p:cNvPr id="7" name="角丸四角形吹き出し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0032" y="1556792"/>
                <a:ext cx="3744416" cy="2304256"/>
              </a:xfrm>
              <a:prstGeom prst="wedgeRoundRectCallout">
                <a:avLst>
                  <a:gd name="adj1" fmla="val -92591"/>
                  <a:gd name="adj2" fmla="val 50290"/>
                  <a:gd name="adj3" fmla="val 16667"/>
                </a:avLst>
              </a:prstGeom>
              <a:blipFill rotWithShape="1">
                <a:blip r:embed="rId4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9A43A7D-ED64-48D5-91F2-0A2A0071A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75848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（</a:t>
            </a:r>
            <a:r>
              <a:rPr kumimoji="1" lang="en-US" altLang="ja-JP" dirty="0"/>
              <a:t>pp. 76</a:t>
            </a:r>
            <a:r>
              <a:rPr kumimoji="1" lang="ja-JP" altLang="en-US" dirty="0"/>
              <a:t>）問題</a:t>
            </a:r>
            <a:r>
              <a:rPr kumimoji="1" lang="en-US" altLang="ja-JP" dirty="0"/>
              <a:t>6-1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0" y="1484784"/>
                <a:ext cx="9144000" cy="504056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ja-JP" altLang="en-US" dirty="0"/>
                  <a:t>無限母集団から</a:t>
                </a:r>
                <a:br>
                  <a:rPr lang="en-US" altLang="ja-JP" dirty="0"/>
                </a:br>
                <a:r>
                  <a:rPr lang="ja-JP" altLang="en-US" dirty="0"/>
                  <a:t>標本を無作為抽出して調査を行う。</a:t>
                </a:r>
                <a:endParaRPr lang="en-US" altLang="ja-JP" dirty="0"/>
              </a:p>
              <a:p>
                <a:pPr lvl="1"/>
                <a:r>
                  <a:rPr lang="ja-JP" altLang="en-US" dirty="0"/>
                  <a:t>標本の大きさ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/>
                      </a:rPr>
                      <m:t>𝑛</m:t>
                    </m:r>
                    <m:r>
                      <a:rPr lang="en-US" altLang="ja-JP" b="0" i="1" smtClean="0">
                        <a:latin typeface="Cambria Math"/>
                      </a:rPr>
                      <m:t>=200</m:t>
                    </m:r>
                  </m:oMath>
                </a14:m>
                <a:r>
                  <a:rPr lang="ja-JP" altLang="en-US" dirty="0"/>
                  <a:t>のとき</a:t>
                </a:r>
                <a:br>
                  <a:rPr lang="en-US" altLang="ja-JP" dirty="0"/>
                </a:br>
                <a:r>
                  <a:rPr lang="ja-JP" altLang="en-US" dirty="0"/>
                  <a:t>標本平均の標準偏差は理論的には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/>
                              </a:rPr>
                              <m:t>𝑥</m:t>
                            </m:r>
                          </m:sub>
                        </m:sSub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ja-JP" b="0" i="1" smtClean="0">
                                <a:latin typeface="Cambria Math"/>
                              </a:rPr>
                              <m:t>200</m:t>
                            </m:r>
                          </m:e>
                        </m:rad>
                      </m:den>
                    </m:f>
                  </m:oMath>
                </a14:m>
                <a:endParaRPr kumimoji="1" lang="en-US" altLang="ja-JP" dirty="0"/>
              </a:p>
              <a:p>
                <a:pPr lvl="1"/>
                <a:r>
                  <a:rPr lang="ja-JP" altLang="en-US" dirty="0"/>
                  <a:t>調査の規模を</a:t>
                </a:r>
                <a:r>
                  <a:rPr lang="en-US" altLang="ja-JP" dirty="0"/>
                  <a:t>10</a:t>
                </a:r>
                <a:r>
                  <a:rPr lang="ja-JP" altLang="en-US" dirty="0"/>
                  <a:t>倍（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b="0" i="0" dirty="0" smtClean="0">
                        <a:latin typeface="Cambria Math"/>
                      </a:rPr>
                      <m:t>n</m:t>
                    </m:r>
                    <m:r>
                      <a:rPr lang="en-US" altLang="ja-JP" b="0" i="0" dirty="0" smtClean="0">
                        <a:latin typeface="Cambria Math"/>
                      </a:rPr>
                      <m:t>=2000</m:t>
                    </m:r>
                  </m:oMath>
                </a14:m>
                <a:r>
                  <a:rPr lang="ja-JP" altLang="en-US" dirty="0"/>
                  <a:t>）にしたとき</a:t>
                </a:r>
                <a:br>
                  <a:rPr lang="en-US" altLang="ja-JP" dirty="0"/>
                </a:br>
                <a:r>
                  <a:rPr lang="ja-JP" altLang="en-US" dirty="0"/>
                  <a:t>調査の精度は</a:t>
                </a:r>
                <a:r>
                  <a:rPr lang="en-US" altLang="ja-JP" dirty="0"/>
                  <a:t>10</a:t>
                </a:r>
                <a:r>
                  <a:rPr lang="ja-JP" altLang="en-US" dirty="0"/>
                  <a:t>倍になるか？</a:t>
                </a:r>
                <a:endParaRPr lang="en-US" altLang="ja-JP" dirty="0"/>
              </a:p>
              <a:p>
                <a:pPr lvl="2"/>
                <a:endParaRPr kumimoji="1" lang="en-US" altLang="ja-JP" dirty="0"/>
              </a:p>
              <a:p>
                <a:pPr lvl="2"/>
                <a:r>
                  <a:rPr kumimoji="1" lang="ja-JP" altLang="en-US" dirty="0"/>
                  <a:t>標本平均の標準偏差の大きさを調査精度と考える</a:t>
                </a:r>
                <a:endParaRPr kumimoji="1" lang="en-US" altLang="ja-JP" dirty="0"/>
              </a:p>
              <a:p>
                <a:pPr lvl="2"/>
                <a:r>
                  <a:rPr lang="ja-JP" altLang="en-US" dirty="0"/>
                  <a:t>標本平均の標準偏差は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/>
                      </a:rPr>
                      <m:t>𝑛</m:t>
                    </m:r>
                    <m:r>
                      <a:rPr lang="en-US" altLang="ja-JP" b="0" i="1" smtClean="0">
                        <a:latin typeface="Cambria Math"/>
                      </a:rPr>
                      <m:t>=200</m:t>
                    </m:r>
                  </m:oMath>
                </a14:m>
                <a:r>
                  <a:rPr kumimoji="1" lang="ja-JP" altLang="en-US" dirty="0"/>
                  <a:t>のときの何割程度になるか</a:t>
                </a:r>
                <a:endParaRPr kumimoji="1" lang="en-US" altLang="ja-JP" dirty="0"/>
              </a:p>
              <a:p>
                <a:pPr lvl="2"/>
                <a:r>
                  <a:rPr lang="ja-JP" altLang="en-US" dirty="0"/>
                  <a:t>もしも調査の精度が</a:t>
                </a:r>
                <a:r>
                  <a:rPr lang="en-US" altLang="ja-JP" dirty="0"/>
                  <a:t>10</a:t>
                </a:r>
                <a:r>
                  <a:rPr lang="ja-JP" altLang="en-US" dirty="0"/>
                  <a:t>倍になるなら</a:t>
                </a:r>
                <a:br>
                  <a:rPr lang="en-US" altLang="ja-JP" dirty="0"/>
                </a:br>
                <a:r>
                  <a:rPr lang="ja-JP" altLang="en-US" dirty="0"/>
                  <a:t>標本平均の標準偏差（ばらつき）は</a:t>
                </a:r>
                <a:r>
                  <a:rPr lang="en-US" altLang="ja-JP" dirty="0"/>
                  <a:t>0.1</a:t>
                </a:r>
                <a:r>
                  <a:rPr lang="ja-JP" altLang="en-US" dirty="0"/>
                  <a:t>程度になるはず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484784"/>
                <a:ext cx="9144000" cy="5040560"/>
              </a:xfrm>
              <a:blipFill rotWithShape="1">
                <a:blip r:embed="rId2"/>
                <a:stretch>
                  <a:fillRect l="-1467" t="-2542" r="-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コンテンツ プレースホルダー 5"/>
          <p:cNvSpPr>
            <a:spLocks noGrp="1"/>
          </p:cNvSpPr>
          <p:nvPr>
            <p:ph sz="quarter" idx="13"/>
          </p:nvPr>
        </p:nvSpPr>
        <p:spPr>
          <a:xfrm>
            <a:off x="0" y="692696"/>
            <a:ext cx="9143999" cy="648072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ja-JP" dirty="0"/>
              <a:t>【</a:t>
            </a:r>
            <a:r>
              <a:rPr kumimoji="1" lang="ja-JP" altLang="en-US" dirty="0"/>
              <a:t>難</a:t>
            </a:r>
            <a:r>
              <a:rPr kumimoji="1" lang="en-US" altLang="ja-JP" dirty="0"/>
              <a:t>】</a:t>
            </a:r>
            <a:r>
              <a:rPr kumimoji="1" lang="ja-JP" altLang="en-US" dirty="0"/>
              <a:t>標本調査の精度</a:t>
            </a:r>
          </a:p>
        </p:txBody>
      </p:sp>
      <p:sp>
        <p:nvSpPr>
          <p:cNvPr id="7" name="角丸四角形吹き出し 6"/>
          <p:cNvSpPr/>
          <p:nvPr/>
        </p:nvSpPr>
        <p:spPr>
          <a:xfrm>
            <a:off x="6948264" y="1484784"/>
            <a:ext cx="2088232" cy="1152128"/>
          </a:xfrm>
          <a:prstGeom prst="wedgeRoundRectCallout">
            <a:avLst>
              <a:gd name="adj1" fmla="val -19161"/>
              <a:gd name="adj2" fmla="val 102794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標本平均の</a:t>
            </a:r>
            <a:br>
              <a:rPr kumimoji="1" lang="en-US" altLang="ja-JP" sz="2000" b="1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kumimoji="1" lang="ja-JP" altLang="en-US" sz="2000" b="1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標準偏差を</a:t>
            </a:r>
            <a:br>
              <a:rPr kumimoji="1" lang="en-US" altLang="ja-JP" sz="2000" b="1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kumimoji="1" lang="ja-JP" altLang="en-US" sz="2000" b="1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計算する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C4ECF48-1582-4DBD-A5D7-8C2BA1BFE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59701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（</a:t>
            </a:r>
            <a:r>
              <a:rPr kumimoji="1" lang="en-US" altLang="ja-JP" dirty="0"/>
              <a:t>pp. 76</a:t>
            </a:r>
            <a:r>
              <a:rPr kumimoji="1" lang="ja-JP" altLang="en-US" dirty="0"/>
              <a:t>）問題</a:t>
            </a:r>
            <a:r>
              <a:rPr kumimoji="1" lang="en-US" altLang="ja-JP" dirty="0"/>
              <a:t>6-1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0" y="1484784"/>
                <a:ext cx="9144000" cy="5040560"/>
              </a:xfrm>
            </p:spPr>
            <p:txBody>
              <a:bodyPr>
                <a:noAutofit/>
              </a:bodyPr>
              <a:lstStyle/>
              <a:p>
                <a:r>
                  <a:rPr kumimoji="1" lang="ja-JP" altLang="en-US" sz="2400" dirty="0"/>
                  <a:t>標本の大きさを</a:t>
                </a:r>
                <a:r>
                  <a:rPr kumimoji="1" lang="en-US" altLang="ja-JP" sz="2400" dirty="0"/>
                  <a:t>10</a:t>
                </a:r>
                <a:r>
                  <a:rPr kumimoji="1" lang="ja-JP" altLang="en-US" sz="2400" dirty="0"/>
                  <a:t>倍にしても調査の精度は</a:t>
                </a:r>
                <a:r>
                  <a:rPr kumimoji="1" lang="en-US" altLang="ja-JP" sz="2400" dirty="0"/>
                  <a:t>10</a:t>
                </a:r>
                <a:r>
                  <a:rPr kumimoji="1" lang="ja-JP" altLang="en-US" sz="2400" dirty="0"/>
                  <a:t>倍にはならない</a:t>
                </a:r>
                <a:br>
                  <a:rPr lang="en-US" altLang="ja-JP" sz="2400" dirty="0"/>
                </a:br>
                <a:r>
                  <a:rPr lang="ja-JP" altLang="en-US" sz="2400" dirty="0"/>
                  <a:t>（</a:t>
                </a:r>
                <a:r>
                  <a:rPr lang="ja-JP" altLang="en-US" sz="2400" b="1" dirty="0">
                    <a:solidFill>
                      <a:srgbClr val="FF0000"/>
                    </a:solidFill>
                  </a:rPr>
                  <a:t>標準偏差は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24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altLang="ja-JP" sz="24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𝟏𝟎</m:t>
                        </m:r>
                      </m:den>
                    </m:f>
                  </m:oMath>
                </a14:m>
                <a:r>
                  <a:rPr lang="ja-JP" altLang="en-US" sz="2400" b="1" dirty="0">
                    <a:solidFill>
                      <a:srgbClr val="FF0000"/>
                    </a:solidFill>
                  </a:rPr>
                  <a:t>にはならない</a:t>
                </a:r>
                <a:r>
                  <a:rPr lang="ja-JP" altLang="en-US" sz="2400" dirty="0"/>
                  <a:t>）</a:t>
                </a:r>
                <a:endParaRPr kumimoji="1" lang="en-US" altLang="ja-JP" sz="2400" dirty="0"/>
              </a:p>
              <a:p>
                <a:endParaRPr lang="en-US" altLang="ja-JP" sz="240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ja-JP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800" b="0" i="1" smtClean="0">
                                  <a:latin typeface="Cambria Math"/>
                                </a:rPr>
                                <m:t>𝜎</m:t>
                              </m:r>
                            </m:e>
                            <m:sub>
                              <m:r>
                                <a:rPr kumimoji="1" lang="en-US" altLang="ja-JP" sz="1800" b="0" i="1" smtClean="0">
                                  <a:latin typeface="Cambria Math"/>
                                </a:rPr>
                                <m:t>𝑋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kumimoji="1" lang="en-US" altLang="ja-JP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kumimoji="1" lang="en-US" altLang="ja-JP" sz="1800" b="0" i="1" smtClean="0">
                                  <a:latin typeface="Cambria Math"/>
                                </a:rPr>
                                <m:t>200</m:t>
                              </m:r>
                            </m:e>
                          </m:rad>
                        </m:den>
                      </m:f>
                      <m:r>
                        <a:rPr kumimoji="1" lang="en-US" altLang="ja-JP" sz="1800" b="0" i="1" smtClean="0">
                          <a:latin typeface="Cambria Math"/>
                        </a:rPr>
                        <m:t>:</m:t>
                      </m:r>
                      <m:f>
                        <m:fPr>
                          <m:ctrlP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ja-JP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800" b="0" i="1" smtClean="0">
                                  <a:latin typeface="Cambria Math"/>
                                </a:rPr>
                                <m:t>𝜎</m:t>
                              </m:r>
                            </m:e>
                            <m:sub>
                              <m:r>
                                <a:rPr kumimoji="1" lang="en-US" altLang="ja-JP" sz="1800" b="0" i="1" smtClean="0">
                                  <a:latin typeface="Cambria Math"/>
                                </a:rPr>
                                <m:t>𝑋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kumimoji="1" lang="en-US" altLang="ja-JP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kumimoji="1" lang="en-US" altLang="ja-JP" sz="1800" b="0" i="1" smtClean="0">
                                  <a:latin typeface="Cambria Math"/>
                                </a:rPr>
                                <m:t>2000</m:t>
                              </m:r>
                            </m:e>
                          </m:rad>
                        </m:den>
                      </m:f>
                      <m:r>
                        <a:rPr kumimoji="1" lang="en-US" altLang="ja-JP" sz="1800" b="0" i="1" smtClean="0">
                          <a:latin typeface="Cambria Math"/>
                        </a:rPr>
                        <m:t>=1:</m:t>
                      </m:r>
                      <m:f>
                        <m:fPr>
                          <m:ctrlP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18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kumimoji="1" lang="en-US" altLang="ja-JP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kumimoji="1" lang="en-US" altLang="ja-JP" sz="1800" b="0" i="1" smtClean="0">
                                  <a:latin typeface="Cambria Math"/>
                                </a:rPr>
                                <m:t>10</m:t>
                              </m:r>
                            </m:e>
                          </m:rad>
                        </m:den>
                      </m:f>
                      <m:r>
                        <a:rPr kumimoji="1" lang="en-US" altLang="ja-JP" sz="1800" b="0" i="0" smtClean="0">
                          <a:latin typeface="Cambria Math"/>
                        </a:rPr>
                        <m:t>=1:0.316</m:t>
                      </m:r>
                    </m:oMath>
                  </m:oMathPara>
                </a14:m>
                <a:endParaRPr kumimoji="1" lang="en-US" altLang="ja-JP" sz="1800" dirty="0"/>
              </a:p>
              <a:p>
                <a:pPr marL="457200" lvl="1" indent="0">
                  <a:buNone/>
                </a:pPr>
                <a:endParaRPr kumimoji="1" lang="en-US" altLang="ja-JP" sz="2000" dirty="0"/>
              </a:p>
              <a:p>
                <a:pPr marL="457200" lvl="1" indent="0">
                  <a:buNone/>
                </a:pPr>
                <a:r>
                  <a:rPr kumimoji="1" lang="ja-JP" altLang="en-US" sz="2000" dirty="0"/>
                  <a:t>より、標準偏差は</a:t>
                </a:r>
                <a:r>
                  <a:rPr kumimoji="1" lang="en-US" altLang="ja-JP" sz="2000" dirty="0"/>
                  <a:t>30%</a:t>
                </a:r>
                <a:r>
                  <a:rPr kumimoji="1" lang="ja-JP" altLang="en-US" sz="2000" dirty="0"/>
                  <a:t>程度</a:t>
                </a:r>
                <a:endParaRPr kumimoji="1" lang="en-US" altLang="ja-JP" sz="2000" dirty="0"/>
              </a:p>
              <a:p>
                <a:pPr lvl="2"/>
                <a:r>
                  <a:rPr lang="ja-JP" altLang="en-US" sz="1800" dirty="0"/>
                  <a:t>標本の大きさを</a:t>
                </a:r>
                <a:r>
                  <a:rPr lang="en-US" altLang="ja-JP" sz="1800" dirty="0"/>
                  <a:t>100</a:t>
                </a:r>
                <a:r>
                  <a:rPr lang="ja-JP" altLang="en-US" sz="1800" dirty="0"/>
                  <a:t>倍したときに</a:t>
                </a:r>
                <a:br>
                  <a:rPr lang="en-US" altLang="ja-JP" sz="1800" dirty="0"/>
                </a:br>
                <a14:m>
                  <m:oMath xmlns:m="http://schemas.openxmlformats.org/officeDocument/2006/math">
                    <m:f>
                      <m:fPr>
                        <m:ctrlPr>
                          <a:rPr lang="en-US" altLang="ja-JP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1800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ja-JP" sz="18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ja-JP" sz="1800" b="0" i="1" smtClean="0">
                                <a:latin typeface="Cambria Math"/>
                              </a:rPr>
                              <m:t>100</m:t>
                            </m:r>
                          </m:e>
                        </m:rad>
                      </m:den>
                    </m:f>
                    <m:r>
                      <a:rPr lang="en-US" altLang="ja-JP" sz="18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ja-JP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1800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altLang="ja-JP" sz="1800" b="0" i="1" smtClean="0">
                            <a:latin typeface="Cambria Math"/>
                          </a:rPr>
                          <m:t>10</m:t>
                        </m:r>
                      </m:den>
                    </m:f>
                  </m:oMath>
                </a14:m>
                <a:r>
                  <a:rPr kumimoji="1" lang="ja-JP" altLang="en-US" sz="1800" dirty="0"/>
                  <a:t>より、標準偏差は</a:t>
                </a:r>
                <a:r>
                  <a:rPr kumimoji="1" lang="en-US" altLang="ja-JP" sz="1800" dirty="0"/>
                  <a:t>10%</a:t>
                </a:r>
                <a:r>
                  <a:rPr kumimoji="1" lang="ja-JP" altLang="en-US" sz="1800" dirty="0"/>
                  <a:t>程度となり、調査精度は</a:t>
                </a:r>
                <a:r>
                  <a:rPr kumimoji="1" lang="en-US" altLang="ja-JP" sz="1800" dirty="0"/>
                  <a:t>10</a:t>
                </a:r>
                <a:r>
                  <a:rPr kumimoji="1" lang="ja-JP" altLang="en-US" sz="1800" dirty="0"/>
                  <a:t>倍になる</a:t>
                </a:r>
                <a:endParaRPr kumimoji="1" lang="en-US" altLang="ja-JP" sz="1800" dirty="0"/>
              </a:p>
              <a:p>
                <a:endParaRPr lang="en-US" altLang="ja-JP" sz="2400" dirty="0"/>
              </a:p>
              <a:p>
                <a:r>
                  <a:rPr lang="ja-JP" altLang="en-US" sz="2400" dirty="0"/>
                  <a:t>標本が大きければ大きいほど</a:t>
                </a:r>
                <a:br>
                  <a:rPr lang="en-US" altLang="ja-JP" sz="2400" dirty="0"/>
                </a:br>
                <a:r>
                  <a:rPr lang="ja-JP" altLang="en-US" sz="2400" dirty="0"/>
                  <a:t>標本は母集団に近づくが</a:t>
                </a:r>
                <a:r>
                  <a:rPr lang="ja-JP" altLang="en-US" sz="2400" b="1" dirty="0">
                    <a:solidFill>
                      <a:srgbClr val="FF0000"/>
                    </a:solidFill>
                  </a:rPr>
                  <a:t>比例するわけではない</a:t>
                </a:r>
                <a:r>
                  <a:rPr lang="ja-JP" altLang="en-US" sz="2400" dirty="0"/>
                  <a:t>ことに注意！</a:t>
                </a:r>
                <a:endParaRPr kumimoji="1" lang="ja-JP" altLang="en-US" sz="2400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484784"/>
                <a:ext cx="9144000" cy="5040560"/>
              </a:xfrm>
              <a:blipFill rotWithShape="1">
                <a:blip r:embed="rId2"/>
                <a:stretch>
                  <a:fillRect l="-867" t="-12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コンテンツ プレースホルダー 5"/>
          <p:cNvSpPr>
            <a:spLocks noGrp="1"/>
          </p:cNvSpPr>
          <p:nvPr>
            <p:ph sz="quarter" idx="13"/>
          </p:nvPr>
        </p:nvSpPr>
        <p:spPr>
          <a:xfrm>
            <a:off x="0" y="692696"/>
            <a:ext cx="9143999" cy="648072"/>
          </a:xfrm>
        </p:spPr>
        <p:txBody>
          <a:bodyPr/>
          <a:lstStyle/>
          <a:p>
            <a:pPr marL="0" indent="0">
              <a:buNone/>
            </a:pPr>
            <a:r>
              <a:rPr kumimoji="1" lang="ja-JP" altLang="en-US" dirty="0"/>
              <a:t>標本調査の精度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B8965B0-9042-47FE-9235-5E4C903C2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4691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中心極限定理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D4CD21BC-0C57-4B48-B53C-EDE962B4D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46084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中心極限定理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0" y="836712"/>
                <a:ext cx="9144000" cy="5688632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ja-JP" altLang="en-US" sz="4400" dirty="0"/>
                  <a:t>中心極限定理</a:t>
                </a:r>
                <a:endParaRPr lang="en-US" altLang="ja-JP" sz="4400" dirty="0"/>
              </a:p>
              <a:p>
                <a:pPr lvl="1"/>
                <a:r>
                  <a:rPr kumimoji="1" lang="ja-JP" altLang="en-US" dirty="0"/>
                  <a:t>母集団がどのような分布であっても</a:t>
                </a:r>
                <a:br>
                  <a:rPr kumimoji="1" lang="en-US" altLang="ja-JP" dirty="0"/>
                </a:br>
                <a:r>
                  <a:rPr kumimoji="1" lang="ja-JP" altLang="en-US" dirty="0"/>
                  <a:t>無作為抽出した標本における和の分布は</a:t>
                </a:r>
                <a:br>
                  <a:rPr kumimoji="1" lang="en-US" altLang="ja-JP" dirty="0"/>
                </a:br>
                <a:r>
                  <a:rPr kumimoji="1" lang="ja-JP" altLang="en-US" dirty="0"/>
                  <a:t>標本の大きさ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kumimoji="1" lang="ja-JP" altLang="en-US" dirty="0"/>
                  <a:t>が大きいときに</a:t>
                </a:r>
                <a:r>
                  <a:rPr kumimoji="1" lang="ja-JP" altLang="en-US" b="1" dirty="0">
                    <a:solidFill>
                      <a:srgbClr val="FF0000"/>
                    </a:solidFill>
                  </a:rPr>
                  <a:t>正規分布</a:t>
                </a:r>
                <a:r>
                  <a:rPr kumimoji="1" lang="ja-JP" altLang="en-US" dirty="0"/>
                  <a:t>になる</a:t>
                </a:r>
                <a:endParaRPr kumimoji="1" lang="en-US" altLang="ja-JP" dirty="0"/>
              </a:p>
              <a:p>
                <a:pPr marL="914400" lvl="2" indent="0">
                  <a:buNone/>
                </a:pPr>
                <a:r>
                  <a:rPr lang="ja-JP" altLang="en-US" dirty="0"/>
                  <a:t>↓</a:t>
                </a:r>
                <a:endParaRPr lang="en-US" altLang="ja-JP" dirty="0"/>
              </a:p>
              <a:p>
                <a:pPr lvl="2"/>
                <a:r>
                  <a:rPr kumimoji="1" lang="ja-JP" altLang="en-US" dirty="0"/>
                  <a:t>標本平均について言い換えると</a:t>
                </a:r>
                <a:endParaRPr kumimoji="1" lang="en-US" altLang="ja-JP" dirty="0"/>
              </a:p>
              <a:p>
                <a:pPr lvl="1"/>
                <a:r>
                  <a:rPr lang="ja-JP" altLang="en-US" dirty="0"/>
                  <a:t>母集団がどのような分布であっても</a:t>
                </a:r>
                <a:br>
                  <a:rPr lang="en-US" altLang="ja-JP" dirty="0"/>
                </a:br>
                <a:r>
                  <a:rPr lang="ja-JP" altLang="en-US" dirty="0"/>
                  <a:t>無作為抽出した標本における</a:t>
                </a:r>
                <a:r>
                  <a:rPr lang="ja-JP" altLang="en-US" b="1" dirty="0">
                    <a:solidFill>
                      <a:srgbClr val="FF0000"/>
                    </a:solidFill>
                  </a:rPr>
                  <a:t>標本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ja-JP" sz="3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ja-JP" sz="32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𝑿</m:t>
                        </m:r>
                      </m:e>
                    </m:acc>
                  </m:oMath>
                </a14:m>
                <a:r>
                  <a:rPr kumimoji="1" lang="ja-JP" altLang="en-US" b="1" dirty="0">
                    <a:solidFill>
                      <a:srgbClr val="FF0000"/>
                    </a:solidFill>
                  </a:rPr>
                  <a:t>の分布</a:t>
                </a:r>
                <a:r>
                  <a:rPr kumimoji="1" lang="ja-JP" altLang="en-US" dirty="0"/>
                  <a:t>は</a:t>
                </a:r>
                <a:br>
                  <a:rPr kumimoji="1" lang="en-US" altLang="ja-JP" dirty="0"/>
                </a:br>
                <a:r>
                  <a:rPr kumimoji="1" lang="ja-JP" altLang="en-US" dirty="0"/>
                  <a:t>標本の大きさ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kumimoji="1" lang="ja-JP" altLang="en-US" dirty="0"/>
                  <a:t>が大きいときに</a:t>
                </a:r>
                <a:br>
                  <a:rPr kumimoji="1" lang="en-US" altLang="ja-JP" dirty="0"/>
                </a:br>
                <a:r>
                  <a:rPr kumimoji="1" lang="ja-JP" altLang="en-US" b="1" dirty="0">
                    <a:solidFill>
                      <a:srgbClr val="FF0000"/>
                    </a:solidFill>
                  </a:rPr>
                  <a:t>平均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𝝁</m:t>
                        </m:r>
                      </m:e>
                      <m:sub>
                        <m:r>
                          <a:rPr kumimoji="1" lang="en-US" altLang="ja-JP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𝑿</m:t>
                        </m:r>
                      </m:sub>
                    </m:sSub>
                  </m:oMath>
                </a14:m>
                <a:r>
                  <a:rPr kumimoji="1" lang="ja-JP" altLang="en-US" b="1" dirty="0">
                    <a:solidFill>
                      <a:srgbClr val="FF0000"/>
                    </a:solidFill>
                  </a:rPr>
                  <a:t>　分散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ja-JP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kumimoji="1" lang="en-US" altLang="ja-JP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ja-JP" b="1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𝝈</m:t>
                            </m:r>
                          </m:e>
                          <m:sub>
                            <m:r>
                              <a:rPr kumimoji="1" lang="en-US" altLang="ja-JP" b="1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𝑿</m:t>
                            </m:r>
                          </m:sub>
                          <m:sup>
                            <m:r>
                              <a:rPr kumimoji="1" lang="en-US" altLang="ja-JP" b="1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𝟐</m:t>
                            </m:r>
                          </m:sup>
                        </m:sSubSup>
                      </m:num>
                      <m:den>
                        <m:r>
                          <a:rPr kumimoji="1" lang="en-US" altLang="ja-JP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𝒏</m:t>
                        </m:r>
                      </m:den>
                    </m:f>
                  </m:oMath>
                </a14:m>
                <a:r>
                  <a:rPr kumimoji="1" lang="ja-JP" altLang="en-US" b="1" dirty="0">
                    <a:solidFill>
                      <a:srgbClr val="FF0000"/>
                    </a:solidFill>
                  </a:rPr>
                  <a:t>　の正規分布</a:t>
                </a:r>
                <a:r>
                  <a:rPr kumimoji="1" lang="ja-JP" altLang="en-US" dirty="0"/>
                  <a:t>になる</a:t>
                </a:r>
                <a:endParaRPr kumimoji="1" lang="en-US" altLang="ja-JP" dirty="0"/>
              </a:p>
              <a:p>
                <a:pPr lvl="2"/>
                <a:endParaRPr lang="en-US" altLang="ja-JP" dirty="0"/>
              </a:p>
              <a:p>
                <a:pPr lvl="2"/>
                <a:r>
                  <a:rPr lang="ja-JP" altLang="en-US" dirty="0"/>
                  <a:t>標本平均がある範囲内に含まれる確率を、</a:t>
                </a:r>
                <a:br>
                  <a:rPr lang="en-US" altLang="ja-JP" dirty="0"/>
                </a:br>
                <a:r>
                  <a:rPr lang="ja-JP" altLang="en-US" dirty="0"/>
                  <a:t>正規分布を用いて計算することが可能になる</a:t>
                </a:r>
                <a:endParaRPr kumimoji="1" lang="en-US" altLang="ja-JP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836712"/>
                <a:ext cx="9144000" cy="5688632"/>
              </a:xfrm>
              <a:blipFill rotWithShape="1">
                <a:blip r:embed="rId2"/>
                <a:stretch>
                  <a:fillRect l="-2133" t="-300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フローチャート : 代替処理 6"/>
          <p:cNvSpPr/>
          <p:nvPr/>
        </p:nvSpPr>
        <p:spPr>
          <a:xfrm>
            <a:off x="6427542" y="404664"/>
            <a:ext cx="2448272" cy="864096"/>
          </a:xfrm>
          <a:prstGeom prst="flowChartAlternateProces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！超重要！</a:t>
            </a:r>
            <a:endParaRPr kumimoji="1" lang="ja-JP" altLang="en-US" sz="2800" b="1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855E886-E311-4C6E-B7FA-38B359BE0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46236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正規分布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0" y="908720"/>
                <a:ext cx="9144000" cy="5616624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kumimoji="1" lang="ja-JP" altLang="en-US" dirty="0"/>
                  <a:t>正規分布（</a:t>
                </a:r>
                <a:r>
                  <a:rPr kumimoji="1" lang="en-US" altLang="ja-JP" dirty="0"/>
                  <a:t>normal distribution</a:t>
                </a:r>
                <a:r>
                  <a:rPr kumimoji="1" lang="ja-JP" altLang="en-US" dirty="0"/>
                  <a:t>）</a:t>
                </a:r>
                <a:endParaRPr kumimoji="1" lang="en-US" altLang="ja-JP" dirty="0"/>
              </a:p>
              <a:p>
                <a:pPr lvl="2"/>
                <a:endParaRPr lang="en-US" altLang="ja-JP" dirty="0"/>
              </a:p>
              <a:p>
                <a:pPr lvl="2"/>
                <a:r>
                  <a:rPr lang="ja-JP" altLang="en-US" dirty="0"/>
                  <a:t>連続確率変数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/>
                      </a:rPr>
                      <m:t>𝑋</m:t>
                    </m:r>
                  </m:oMath>
                </a14:m>
                <a:r>
                  <a:rPr kumimoji="1" lang="ja-JP" altLang="en-US" dirty="0"/>
                  <a:t>の確率密度関数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/>
                          </a:rPr>
                          <m:t>𝑥</m:t>
                        </m:r>
                      </m:e>
                    </m:d>
                  </m:oMath>
                </a14:m>
                <a:r>
                  <a:rPr kumimoji="1" lang="ja-JP" altLang="en-US" dirty="0"/>
                  <a:t>が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kumimoji="1" lang="en-US" altLang="ja-JP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2</m:t>
                            </m:r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𝜋</m:t>
                            </m:r>
                            <m:sSubSup>
                              <m:sSubSupPr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ja-JP" b="0" i="1" smtClean="0">
                                    <a:latin typeface="Cambria Math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kumimoji="1" lang="en-US" altLang="ja-JP" b="0" i="1" smtClean="0">
                                    <a:latin typeface="Cambria Math"/>
                                  </a:rPr>
                                  <m:t>𝑋</m:t>
                                </m:r>
                              </m:sub>
                              <m:sup>
                                <m:r>
                                  <a:rPr kumimoji="1" lang="en-US" altLang="ja-JP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bSup>
                          </m:e>
                        </m:rad>
                      </m:den>
                    </m:f>
                    <m:func>
                      <m:func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ja-JP" b="0" i="0" smtClean="0">
                            <a:latin typeface="Cambria Math"/>
                          </a:rPr>
                          <m:t>exp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−</m:t>
                            </m:r>
                            <m:f>
                              <m:fPr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kumimoji="1" lang="en-US" altLang="ja-JP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kumimoji="1" lang="en-US" altLang="ja-JP" b="0" i="1" smtClean="0">
                                            <a:latin typeface="Cambria Math"/>
                                          </a:rPr>
                                          <m:t>𝑥</m:t>
                                        </m:r>
                                        <m:r>
                                          <a:rPr kumimoji="1" lang="en-US" altLang="ja-JP" b="0" i="1" smtClean="0">
                                            <a:latin typeface="Cambria Math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kumimoji="1" lang="en-US" altLang="ja-JP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kumimoji="1" lang="en-US" altLang="ja-JP" b="0" i="1" smtClean="0">
                                                <a:latin typeface="Cambria Math"/>
                                              </a:rPr>
                                              <m:t>𝜇</m:t>
                                            </m:r>
                                          </m:e>
                                          <m:sub>
                                            <m:r>
                                              <a:rPr kumimoji="1" lang="en-US" altLang="ja-JP" b="0" i="1" smtClean="0">
                                                <a:latin typeface="Cambria Math"/>
                                              </a:rPr>
                                              <m:t>𝑋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kumimoji="1" lang="en-US" altLang="ja-JP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kumimoji="1" lang="en-US" altLang="ja-JP" b="0" i="1" smtClean="0">
                                    <a:latin typeface="Cambria Math"/>
                                  </a:rPr>
                                  <m:t>2</m:t>
                                </m:r>
                                <m:sSubSup>
                                  <m:sSubSup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1" lang="en-US" altLang="ja-JP" b="0" i="1" smtClean="0">
                                        <a:latin typeface="Cambria Math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latin typeface="Cambria Math"/>
                                      </a:rPr>
                                      <m:t>𝑋</m:t>
                                    </m:r>
                                  </m:sub>
                                  <m:sup>
                                    <m:r>
                                      <a:rPr kumimoji="1" lang="en-US" altLang="ja-JP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bSup>
                              </m:den>
                            </m:f>
                          </m:e>
                        </m:d>
                      </m:e>
                    </m:func>
                  </m:oMath>
                </a14:m>
                <a:r>
                  <a:rPr kumimoji="1" lang="ja-JP" altLang="en-US" dirty="0"/>
                  <a:t>となるときの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/>
                      </a:rPr>
                      <m:t>𝑋</m:t>
                    </m:r>
                  </m:oMath>
                </a14:m>
                <a:r>
                  <a:rPr kumimoji="1" lang="ja-JP" altLang="en-US" dirty="0"/>
                  <a:t>の確率分布</a:t>
                </a:r>
                <a:endParaRPr kumimoji="1" lang="en-US" altLang="ja-JP" dirty="0"/>
              </a:p>
              <a:p>
                <a:pPr lvl="2"/>
                <a:endParaRPr kumimoji="1" lang="en-US" altLang="ja-JP" dirty="0"/>
              </a:p>
              <a:p>
                <a14:m>
                  <m:oMath xmlns:m="http://schemas.openxmlformats.org/officeDocument/2006/math">
                    <m:r>
                      <a:rPr kumimoji="1" lang="en-US" altLang="ja-JP" sz="4000" b="0" i="1" smtClean="0">
                        <a:latin typeface="Cambria Math"/>
                      </a:rPr>
                      <m:t>𝑋</m:t>
                    </m:r>
                    <m:r>
                      <a:rPr kumimoji="1" lang="en-US" altLang="ja-JP" sz="4000" b="0" i="1" smtClean="0">
                        <a:latin typeface="Cambria Math"/>
                      </a:rPr>
                      <m:t>~</m:t>
                    </m:r>
                    <m:r>
                      <a:rPr kumimoji="1" lang="en-US" altLang="ja-JP" sz="4000" b="0" i="1" smtClean="0">
                        <a:solidFill>
                          <a:srgbClr val="FF0000"/>
                        </a:solidFill>
                        <a:latin typeface="Cambria Math"/>
                      </a:rPr>
                      <m:t>𝑁</m:t>
                    </m:r>
                    <m:d>
                      <m:dPr>
                        <m:ctrlPr>
                          <a:rPr kumimoji="1" lang="en-US" altLang="ja-JP" sz="4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sz="4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40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𝜇</m:t>
                            </m:r>
                          </m:e>
                          <m:sub>
                            <m:r>
                              <a:rPr kumimoji="1" lang="en-US" altLang="ja-JP" sz="40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𝑋</m:t>
                            </m:r>
                          </m:sub>
                        </m:sSub>
                        <m:r>
                          <a:rPr kumimoji="1" lang="en-US" altLang="ja-JP" sz="40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, </m:t>
                        </m:r>
                        <m:sSubSup>
                          <m:sSubSupPr>
                            <m:ctrlPr>
                              <a:rPr kumimoji="1" lang="en-US" altLang="ja-JP" sz="4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ja-JP" sz="40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kumimoji="1" lang="en-US" altLang="ja-JP" sz="40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𝑋</m:t>
                            </m:r>
                          </m:sub>
                          <m:sup>
                            <m:r>
                              <a:rPr kumimoji="1" lang="en-US" altLang="ja-JP" sz="40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endParaRPr kumimoji="1" lang="en-US" altLang="ja-JP" sz="4000" dirty="0"/>
              </a:p>
              <a:p>
                <a:r>
                  <a:rPr lang="ja-JP" altLang="en-US" dirty="0">
                    <a:solidFill>
                      <a:srgbClr val="FF0000"/>
                    </a:solidFill>
                  </a:rPr>
                  <a:t>平均を中心</a:t>
                </a:r>
                <a:r>
                  <a:rPr lang="ja-JP" altLang="en-US" dirty="0"/>
                  <a:t>として</a:t>
                </a:r>
                <a:r>
                  <a:rPr lang="ja-JP" altLang="en-US" dirty="0">
                    <a:solidFill>
                      <a:srgbClr val="FF0000"/>
                    </a:solidFill>
                  </a:rPr>
                  <a:t>左右対称</a:t>
                </a:r>
                <a:r>
                  <a:rPr lang="ja-JP" altLang="en-US" dirty="0"/>
                  <a:t>の</a:t>
                </a:r>
                <a:r>
                  <a:rPr lang="ja-JP" altLang="en-US" dirty="0">
                    <a:solidFill>
                      <a:srgbClr val="FF0000"/>
                    </a:solidFill>
                  </a:rPr>
                  <a:t>連続確率分布</a:t>
                </a:r>
                <a:endParaRPr kumimoji="1" lang="ja-JP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908720"/>
                <a:ext cx="9144000" cy="5616624"/>
              </a:xfrm>
              <a:blipFill rotWithShape="1">
                <a:blip r:embed="rId2"/>
                <a:stretch>
                  <a:fillRect l="-1667" t="-141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82FDA07-74FA-4B16-AF5A-DAF8964B1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00154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正規分布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0" y="908720"/>
                <a:ext cx="9144000" cy="5616624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kumimoji="1" lang="ja-JP" altLang="en-US" dirty="0"/>
                  <a:t>正規分布（</a:t>
                </a:r>
                <a:r>
                  <a:rPr kumimoji="1" lang="en-US" altLang="ja-JP" dirty="0"/>
                  <a:t>normal distribution</a:t>
                </a:r>
                <a:r>
                  <a:rPr kumimoji="1" lang="ja-JP" altLang="en-US" dirty="0"/>
                  <a:t>）</a:t>
                </a:r>
                <a:endParaRPr kumimoji="1" lang="en-US" altLang="ja-JP" dirty="0"/>
              </a:p>
              <a:p>
                <a:pPr lvl="2"/>
                <a:endParaRPr lang="en-US" altLang="ja-JP" dirty="0"/>
              </a:p>
              <a:p>
                <a:pPr lvl="2"/>
                <a:r>
                  <a:rPr lang="ja-JP" altLang="en-US" dirty="0">
                    <a:solidFill>
                      <a:schemeClr val="bg1"/>
                    </a:solidFill>
                  </a:rPr>
                  <a:t>連続確率変数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solidFill>
                          <a:schemeClr val="bg1"/>
                        </a:solidFill>
                        <a:latin typeface="Cambria Math"/>
                      </a:rPr>
                      <m:t>𝑋</m:t>
                    </m:r>
                  </m:oMath>
                </a14:m>
                <a:r>
                  <a:rPr kumimoji="1" lang="ja-JP" altLang="en-US" dirty="0">
                    <a:solidFill>
                      <a:schemeClr val="bg1"/>
                    </a:solidFill>
                  </a:rPr>
                  <a:t>の確率密度関数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solidFill>
                          <a:schemeClr val="bg1"/>
                        </a:solidFill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kumimoji="1" lang="en-US" altLang="ja-JP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𝑥</m:t>
                        </m:r>
                      </m:e>
                    </m:d>
                  </m:oMath>
                </a14:m>
                <a:r>
                  <a:rPr kumimoji="1" lang="ja-JP" altLang="en-US" dirty="0">
                    <a:solidFill>
                      <a:schemeClr val="bg1"/>
                    </a:solidFill>
                  </a:rPr>
                  <a:t>が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solidFill>
                          <a:schemeClr val="bg1"/>
                        </a:solidFill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kumimoji="1" lang="en-US" altLang="ja-JP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kumimoji="1" lang="en-US" altLang="ja-JP" b="0" i="1" smtClean="0">
                        <a:solidFill>
                          <a:schemeClr val="bg1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kumimoji="1" lang="en-US" altLang="ja-JP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kumimoji="1" lang="en-US" altLang="ja-JP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kumimoji="1" lang="en-US" altLang="ja-JP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2</m:t>
                            </m:r>
                            <m:r>
                              <a:rPr kumimoji="1" lang="en-US" altLang="ja-JP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𝜋</m:t>
                            </m:r>
                            <m:sSubSup>
                              <m:sSubSupPr>
                                <m:ctrlPr>
                                  <a:rPr kumimoji="1" lang="en-US" altLang="ja-JP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ja-JP" b="0" i="1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kumimoji="1" lang="en-US" altLang="ja-JP" b="0" i="1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𝑋</m:t>
                                </m:r>
                              </m:sub>
                              <m:sup>
                                <m:r>
                                  <a:rPr kumimoji="1" lang="en-US" altLang="ja-JP" b="0" i="1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sup>
                            </m:sSubSup>
                          </m:e>
                        </m:rad>
                      </m:den>
                    </m:f>
                    <m:func>
                      <m:funcPr>
                        <m:ctrlPr>
                          <a:rPr kumimoji="1" lang="en-US" altLang="ja-JP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ja-JP" b="0" i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exp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kumimoji="1" lang="en-US" altLang="ja-JP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−</m:t>
                            </m:r>
                            <m:f>
                              <m:fPr>
                                <m:ctrlPr>
                                  <a:rPr kumimoji="1" lang="en-US" altLang="ja-JP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kumimoji="1" lang="en-US" altLang="ja-JP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kumimoji="1" lang="en-US" altLang="ja-JP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kumimoji="1" lang="en-US" altLang="ja-JP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/>
                                          </a:rPr>
                                          <m:t>𝑥</m:t>
                                        </m:r>
                                        <m:r>
                                          <a:rPr kumimoji="1" lang="en-US" altLang="ja-JP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kumimoji="1" lang="en-US" altLang="ja-JP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kumimoji="1" lang="en-US" altLang="ja-JP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/>
                                              </a:rPr>
                                              <m:t>𝜇</m:t>
                                            </m:r>
                                          </m:e>
                                          <m:sub>
                                            <m:r>
                                              <a:rPr kumimoji="1" lang="en-US" altLang="ja-JP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/>
                                              </a:rPr>
                                              <m:t>𝑋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kumimoji="1" lang="en-US" altLang="ja-JP" b="0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kumimoji="1" lang="en-US" altLang="ja-JP" b="0" i="1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  <m:sSubSup>
                                  <m:sSubSupPr>
                                    <m:ctrlPr>
                                      <a:rPr kumimoji="1" lang="en-US" altLang="ja-JP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1" lang="en-US" altLang="ja-JP" b="0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sub>
                                  <m:sup>
                                    <m:r>
                                      <a:rPr kumimoji="1" lang="en-US" altLang="ja-JP" b="0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bSup>
                              </m:den>
                            </m:f>
                          </m:e>
                        </m:d>
                      </m:e>
                    </m:func>
                  </m:oMath>
                </a14:m>
                <a:r>
                  <a:rPr kumimoji="1" lang="ja-JP" altLang="en-US" dirty="0">
                    <a:solidFill>
                      <a:schemeClr val="bg1"/>
                    </a:solidFill>
                  </a:rPr>
                  <a:t>となるときの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solidFill>
                          <a:schemeClr val="bg1"/>
                        </a:solidFill>
                        <a:latin typeface="Cambria Math"/>
                      </a:rPr>
                      <m:t>𝑋</m:t>
                    </m:r>
                  </m:oMath>
                </a14:m>
                <a:r>
                  <a:rPr kumimoji="1" lang="ja-JP" altLang="en-US" dirty="0">
                    <a:solidFill>
                      <a:schemeClr val="bg1"/>
                    </a:solidFill>
                  </a:rPr>
                  <a:t>の確率分布</a:t>
                </a:r>
                <a:endParaRPr kumimoji="1" lang="en-US" altLang="ja-JP" dirty="0">
                  <a:solidFill>
                    <a:schemeClr val="bg1"/>
                  </a:solidFill>
                </a:endParaRPr>
              </a:p>
              <a:p>
                <a:pPr lvl="2"/>
                <a:endParaRPr kumimoji="1" lang="en-US" altLang="ja-JP" dirty="0">
                  <a:solidFill>
                    <a:schemeClr val="bg1"/>
                  </a:solidFill>
                </a:endParaRPr>
              </a:p>
              <a:p>
                <a:pPr lvl="2"/>
                <a:endParaRPr lang="en-US" altLang="ja-JP" dirty="0">
                  <a:solidFill>
                    <a:schemeClr val="bg1"/>
                  </a:solidFill>
                </a:endParaRPr>
              </a:p>
              <a:p>
                <a:pPr lvl="2"/>
                <a:endParaRPr kumimoji="1" lang="en-US" altLang="ja-JP" dirty="0">
                  <a:solidFill>
                    <a:schemeClr val="bg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kumimoji="1" lang="en-US" altLang="ja-JP" sz="4000" b="0" i="1" smtClean="0">
                        <a:latin typeface="Cambria Math"/>
                      </a:rPr>
                      <m:t>𝑋</m:t>
                    </m:r>
                    <m:r>
                      <a:rPr kumimoji="1" lang="en-US" altLang="ja-JP" sz="4000" b="0" i="1" smtClean="0">
                        <a:latin typeface="Cambria Math"/>
                      </a:rPr>
                      <m:t>~</m:t>
                    </m:r>
                    <m:r>
                      <a:rPr kumimoji="1" lang="en-US" altLang="ja-JP" sz="4000" b="0" i="1" smtClean="0">
                        <a:solidFill>
                          <a:srgbClr val="FF0000"/>
                        </a:solidFill>
                        <a:latin typeface="Cambria Math"/>
                      </a:rPr>
                      <m:t>𝑁</m:t>
                    </m:r>
                    <m:d>
                      <m:dPr>
                        <m:ctrlPr>
                          <a:rPr kumimoji="1" lang="en-US" altLang="ja-JP" sz="4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sz="4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40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𝜇</m:t>
                            </m:r>
                          </m:e>
                          <m:sub>
                            <m:r>
                              <a:rPr kumimoji="1" lang="en-US" altLang="ja-JP" sz="40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𝑋</m:t>
                            </m:r>
                          </m:sub>
                        </m:sSub>
                        <m:r>
                          <a:rPr kumimoji="1" lang="en-US" altLang="ja-JP" sz="40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, </m:t>
                        </m:r>
                        <m:sSubSup>
                          <m:sSubSupPr>
                            <m:ctrlPr>
                              <a:rPr kumimoji="1" lang="en-US" altLang="ja-JP" sz="4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ja-JP" sz="40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kumimoji="1" lang="en-US" altLang="ja-JP" sz="40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𝑋</m:t>
                            </m:r>
                          </m:sub>
                          <m:sup>
                            <m:r>
                              <a:rPr kumimoji="1" lang="en-US" altLang="ja-JP" sz="40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endParaRPr kumimoji="1" lang="en-US" altLang="ja-JP" sz="4000" dirty="0"/>
              </a:p>
              <a:p>
                <a:r>
                  <a:rPr lang="ja-JP" altLang="en-US" dirty="0">
                    <a:solidFill>
                      <a:srgbClr val="FF0000"/>
                    </a:solidFill>
                  </a:rPr>
                  <a:t>平均を中心</a:t>
                </a:r>
                <a:r>
                  <a:rPr lang="ja-JP" altLang="en-US" dirty="0"/>
                  <a:t>として</a:t>
                </a:r>
                <a:r>
                  <a:rPr lang="ja-JP" altLang="en-US" dirty="0">
                    <a:solidFill>
                      <a:srgbClr val="FF0000"/>
                    </a:solidFill>
                  </a:rPr>
                  <a:t>左右対称</a:t>
                </a:r>
                <a:r>
                  <a:rPr lang="ja-JP" altLang="en-US" dirty="0"/>
                  <a:t>の</a:t>
                </a:r>
                <a:r>
                  <a:rPr lang="ja-JP" altLang="en-US" dirty="0">
                    <a:solidFill>
                      <a:srgbClr val="FF0000"/>
                    </a:solidFill>
                  </a:rPr>
                  <a:t>連続確率分布</a:t>
                </a:r>
                <a:endParaRPr kumimoji="1" lang="ja-JP" alt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908720"/>
                <a:ext cx="9144000" cy="5616624"/>
              </a:xfrm>
              <a:blipFill>
                <a:blip r:embed="rId2"/>
                <a:stretch>
                  <a:fillRect l="-2222" t="-1354"/>
                </a:stretch>
              </a:blipFill>
            </p:spPr>
            <p:txBody>
              <a:bodyPr/>
              <a:lstStyle/>
              <a:p>
                <a:r>
                  <a:rPr lang="en-JP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図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556792"/>
            <a:ext cx="5494552" cy="2911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E121748-394E-4B69-AE87-986C457C9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19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7885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中心極限定理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0" y="1412776"/>
                <a:ext cx="9144000" cy="511256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kumimoji="1" lang="ja-JP" altLang="en-US" sz="4400" dirty="0"/>
                  <a:t>中心極限定理</a:t>
                </a:r>
                <a:endParaRPr kumimoji="1" lang="en-US" altLang="ja-JP" sz="4400" dirty="0"/>
              </a:p>
              <a:p>
                <a:r>
                  <a:rPr lang="ja-JP" altLang="en-US" dirty="0"/>
                  <a:t>標本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kumimoji="1" lang="ja-JP" altLang="en-US" dirty="0"/>
                  <a:t>の大きさが大きいとき</a:t>
                </a:r>
                <a:br>
                  <a:rPr kumimoji="1" lang="en-US" altLang="ja-JP" dirty="0"/>
                </a:br>
                <a:r>
                  <a:rPr kumimoji="1" lang="ja-JP" altLang="en-US" dirty="0">
                    <a:solidFill>
                      <a:srgbClr val="FF0000"/>
                    </a:solidFill>
                  </a:rPr>
                  <a:t>標本平均の分布</a:t>
                </a:r>
                <a:r>
                  <a:rPr kumimoji="1" lang="ja-JP" altLang="en-US" dirty="0"/>
                  <a:t>が</a:t>
                </a:r>
                <a:r>
                  <a:rPr kumimoji="1" lang="ja-JP" altLang="en-US" dirty="0">
                    <a:solidFill>
                      <a:srgbClr val="FF0000"/>
                    </a:solidFill>
                  </a:rPr>
                  <a:t>正規分布に近似</a:t>
                </a:r>
                <a:r>
                  <a:rPr kumimoji="1" lang="ja-JP" altLang="en-US" dirty="0"/>
                  <a:t>する</a:t>
                </a:r>
                <a:endParaRPr kumimoji="1" lang="en-US" altLang="ja-JP" dirty="0"/>
              </a:p>
              <a:p>
                <a:pPr lvl="1"/>
                <a:endParaRPr lang="en-US" altLang="ja-JP" dirty="0"/>
              </a:p>
              <a:p>
                <a:pPr lvl="1"/>
                <a:r>
                  <a:rPr lang="ja-JP" altLang="en-US" dirty="0"/>
                  <a:t>詳細な説明については後述</a:t>
                </a:r>
                <a:endParaRPr lang="en-US" altLang="ja-JP" dirty="0"/>
              </a:p>
              <a:p>
                <a:pPr lvl="1"/>
                <a:endParaRPr kumimoji="1" lang="en-US" altLang="ja-JP" dirty="0"/>
              </a:p>
              <a:p>
                <a:pPr lvl="1"/>
                <a:r>
                  <a:rPr kumimoji="1" lang="ja-JP" altLang="en-US" dirty="0"/>
                  <a:t>正規分布という特定の分布にしたがうならば</a:t>
                </a:r>
                <a:br>
                  <a:rPr kumimoji="1" lang="en-US" altLang="ja-JP" dirty="0"/>
                </a:br>
                <a:r>
                  <a:rPr kumimoji="1" lang="ja-JP" altLang="en-US" dirty="0"/>
                  <a:t>確率の計算が簡単になる</a:t>
                </a:r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412776"/>
                <a:ext cx="9144000" cy="5112568"/>
              </a:xfrm>
              <a:blipFill rotWithShape="1">
                <a:blip r:embed="rId2"/>
                <a:stretch>
                  <a:fillRect l="-2667" t="-238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角丸四角形 6"/>
          <p:cNvSpPr/>
          <p:nvPr/>
        </p:nvSpPr>
        <p:spPr>
          <a:xfrm>
            <a:off x="7020272" y="908720"/>
            <a:ext cx="1872208" cy="864096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！重要！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F0914E1-5C2A-4819-8599-BCC91E4B8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70909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正規分布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0" y="908720"/>
                <a:ext cx="9144000" cy="5616624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kumimoji="1" lang="ja-JP" altLang="en-US" dirty="0"/>
                  <a:t>正規分布（</a:t>
                </a:r>
                <a:r>
                  <a:rPr kumimoji="1" lang="en-US" altLang="ja-JP" dirty="0"/>
                  <a:t>normal distribution</a:t>
                </a:r>
                <a:r>
                  <a:rPr kumimoji="1" lang="ja-JP" altLang="en-US" dirty="0"/>
                  <a:t>）</a:t>
                </a:r>
                <a:endParaRPr kumimoji="1" lang="en-US" altLang="ja-JP" dirty="0"/>
              </a:p>
              <a:p>
                <a:pPr lvl="2"/>
                <a:endParaRPr lang="en-US" altLang="ja-JP" dirty="0"/>
              </a:p>
              <a:p>
                <a:pPr lvl="2"/>
                <a:r>
                  <a:rPr lang="ja-JP" altLang="en-US" dirty="0">
                    <a:solidFill>
                      <a:schemeClr val="bg1"/>
                    </a:solidFill>
                  </a:rPr>
                  <a:t>連続確率変数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solidFill>
                          <a:schemeClr val="bg1"/>
                        </a:solidFill>
                        <a:latin typeface="Cambria Math"/>
                      </a:rPr>
                      <m:t>𝑋</m:t>
                    </m:r>
                  </m:oMath>
                </a14:m>
                <a:r>
                  <a:rPr kumimoji="1" lang="ja-JP" altLang="en-US" dirty="0">
                    <a:solidFill>
                      <a:schemeClr val="bg1"/>
                    </a:solidFill>
                  </a:rPr>
                  <a:t>の確率密度関数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solidFill>
                          <a:schemeClr val="bg1"/>
                        </a:solidFill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kumimoji="1" lang="en-US" altLang="ja-JP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𝑥</m:t>
                        </m:r>
                      </m:e>
                    </m:d>
                  </m:oMath>
                </a14:m>
                <a:r>
                  <a:rPr kumimoji="1" lang="ja-JP" altLang="en-US" dirty="0">
                    <a:solidFill>
                      <a:schemeClr val="bg1"/>
                    </a:solidFill>
                  </a:rPr>
                  <a:t>が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solidFill>
                          <a:schemeClr val="bg1"/>
                        </a:solidFill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kumimoji="1" lang="en-US" altLang="ja-JP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kumimoji="1" lang="en-US" altLang="ja-JP" b="0" i="1" smtClean="0">
                        <a:solidFill>
                          <a:schemeClr val="bg1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kumimoji="1" lang="en-US" altLang="ja-JP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eqArr>
                          <m:eqArrPr>
                            <m:ctrlPr>
                              <a:rPr kumimoji="1" lang="en-US" altLang="ja-JP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/>
                          <m:e>
                            <m:eqArr>
                              <m:eqArrPr>
                                <m:ctrlPr>
                                  <a:rPr kumimoji="1" lang="en-US" altLang="ja-JP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/>
                              <m:e>
                                <m:eqArr>
                                  <m:eqArrPr>
                                    <m:ctrlPr>
                                      <a:rPr kumimoji="1" lang="en-US" altLang="ja-JP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/>
                                  <m:e>
                                    <m:eqArr>
                                      <m:eqArrPr>
                                        <m:ctrlPr>
                                          <a:rPr kumimoji="1" lang="en-US" altLang="ja-JP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/>
                                      <m:e>
                                        <m:rad>
                                          <m:radPr>
                                            <m:degHide m:val="on"/>
                                            <m:ctrlPr>
                                              <a:rPr kumimoji="1" lang="en-US" altLang="ja-JP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radPr>
                                          <m:deg/>
                                          <m:e>
                                            <m:r>
                                              <a:rPr kumimoji="1" lang="en-US" altLang="ja-JP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/>
                                              </a:rPr>
                                              <m:t>2</m:t>
                                            </m:r>
                                            <m:r>
                                              <a:rPr kumimoji="1" lang="en-US" altLang="ja-JP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/>
                                              </a:rPr>
                                              <m:t>𝜋</m:t>
                                            </m:r>
                                            <m:sSubSup>
                                              <m:sSubSupPr>
                                                <m:ctrlPr>
                                                  <a:rPr kumimoji="1" lang="en-US" altLang="ja-JP" b="0" i="1" smtClean="0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kumimoji="1" lang="en-US" altLang="ja-JP" b="0" i="1" smtClean="0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/>
                                                  </a:rPr>
                                                  <m:t>𝜎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kumimoji="1" lang="en-US" altLang="ja-JP" b="0" i="1" smtClean="0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/>
                                                  </a:rPr>
                                                  <m:t>𝑋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kumimoji="1" lang="en-US" altLang="ja-JP" b="0" i="1" smtClean="0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/>
                                                  </a:rPr>
                                                  <m:t>2</m:t>
                                                </m:r>
                                              </m:sup>
                                            </m:sSubSup>
                                          </m:e>
                                        </m:rad>
                                      </m:e>
                                    </m:eqArr>
                                  </m:e>
                                </m:eqArr>
                              </m:e>
                            </m:eqArr>
                          </m:e>
                        </m:eqArr>
                      </m:den>
                    </m:f>
                    <m:func>
                      <m:funcPr>
                        <m:ctrlPr>
                          <a:rPr kumimoji="1" lang="en-US" altLang="ja-JP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ja-JP" b="0" i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exp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kumimoji="1" lang="en-US" altLang="ja-JP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−</m:t>
                            </m:r>
                            <m:f>
                              <m:fPr>
                                <m:ctrlPr>
                                  <a:rPr kumimoji="1" lang="en-US" altLang="ja-JP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kumimoji="1" lang="en-US" altLang="ja-JP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kumimoji="1" lang="en-US" altLang="ja-JP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kumimoji="1" lang="en-US" altLang="ja-JP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/>
                                          </a:rPr>
                                          <m:t>𝑥</m:t>
                                        </m:r>
                                        <m:r>
                                          <a:rPr kumimoji="1" lang="en-US" altLang="ja-JP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kumimoji="1" lang="en-US" altLang="ja-JP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kumimoji="1" lang="en-US" altLang="ja-JP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/>
                                              </a:rPr>
                                              <m:t>𝜇</m:t>
                                            </m:r>
                                          </m:e>
                                          <m:sub>
                                            <m:r>
                                              <a:rPr kumimoji="1" lang="en-US" altLang="ja-JP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/>
                                              </a:rPr>
                                              <m:t>𝑋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kumimoji="1" lang="en-US" altLang="ja-JP" b="0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kumimoji="1" lang="en-US" altLang="ja-JP" b="0" i="1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  <m:sSubSup>
                                  <m:sSubSupPr>
                                    <m:ctrlPr>
                                      <a:rPr kumimoji="1" lang="en-US" altLang="ja-JP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1" lang="en-US" altLang="ja-JP" b="0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sub>
                                  <m:sup>
                                    <m:r>
                                      <a:rPr kumimoji="1" lang="en-US" altLang="ja-JP" b="0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bSup>
                              </m:den>
                            </m:f>
                          </m:e>
                        </m:d>
                      </m:e>
                    </m:func>
                  </m:oMath>
                </a14:m>
                <a:r>
                  <a:rPr kumimoji="1" lang="ja-JP" altLang="en-US" dirty="0">
                    <a:solidFill>
                      <a:schemeClr val="bg1"/>
                    </a:solidFill>
                  </a:rPr>
                  <a:t>となるときの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solidFill>
                          <a:schemeClr val="bg1"/>
                        </a:solidFill>
                        <a:latin typeface="Cambria Math"/>
                      </a:rPr>
                      <m:t>𝑋</m:t>
                    </m:r>
                  </m:oMath>
                </a14:m>
                <a:r>
                  <a:rPr kumimoji="1" lang="ja-JP" altLang="en-US" dirty="0">
                    <a:solidFill>
                      <a:schemeClr val="bg1"/>
                    </a:solidFill>
                  </a:rPr>
                  <a:t>の確率分布</a:t>
                </a:r>
                <a:endParaRPr kumimoji="1" lang="en-US" altLang="ja-JP" dirty="0">
                  <a:solidFill>
                    <a:schemeClr val="bg1"/>
                  </a:solidFill>
                </a:endParaRPr>
              </a:p>
              <a:p>
                <a:pPr lvl="2"/>
                <a:endParaRPr kumimoji="1" lang="en-US" altLang="ja-JP" dirty="0">
                  <a:solidFill>
                    <a:schemeClr val="bg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kumimoji="1" lang="en-US" altLang="ja-JP" sz="4000" b="0" i="1" smtClean="0">
                        <a:solidFill>
                          <a:schemeClr val="tx1"/>
                        </a:solidFill>
                        <a:latin typeface="Cambria Math"/>
                      </a:rPr>
                      <m:t>𝑋</m:t>
                    </m:r>
                    <m:r>
                      <a:rPr kumimoji="1" lang="en-US" altLang="ja-JP" sz="4000" b="0" i="1" smtClean="0">
                        <a:solidFill>
                          <a:schemeClr val="tx1"/>
                        </a:solidFill>
                        <a:latin typeface="Cambria Math"/>
                      </a:rPr>
                      <m:t>~</m:t>
                    </m:r>
                    <m:r>
                      <a:rPr kumimoji="1" lang="en-US" altLang="ja-JP" sz="4000" b="0" i="1" smtClean="0">
                        <a:solidFill>
                          <a:schemeClr val="tx1"/>
                        </a:solidFill>
                        <a:latin typeface="Cambria Math"/>
                      </a:rPr>
                      <m:t>𝑁</m:t>
                    </m:r>
                    <m:d>
                      <m:dPr>
                        <m:ctrlPr>
                          <a:rPr kumimoji="1" lang="en-US" altLang="ja-JP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sz="4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40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𝜇</m:t>
                            </m:r>
                          </m:e>
                          <m:sub>
                            <m:r>
                              <a:rPr kumimoji="1" lang="en-US" altLang="ja-JP" sz="40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𝑋</m:t>
                            </m:r>
                          </m:sub>
                        </m:sSub>
                        <m:r>
                          <a:rPr kumimoji="1" lang="en-US" altLang="ja-JP" sz="40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, </m:t>
                        </m:r>
                        <m:sSubSup>
                          <m:sSubSupPr>
                            <m:ctrlPr>
                              <a:rPr kumimoji="1" lang="en-US" altLang="ja-JP" sz="4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ja-JP" sz="40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kumimoji="1" lang="en-US" altLang="ja-JP" sz="40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𝑋</m:t>
                            </m:r>
                          </m:sub>
                          <m:sup>
                            <m:r>
                              <a:rPr kumimoji="1" lang="en-US" altLang="ja-JP" sz="40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endParaRPr kumimoji="1" lang="en-US" altLang="ja-JP" sz="4000" dirty="0">
                  <a:solidFill>
                    <a:schemeClr val="tx1"/>
                  </a:solidFill>
                </a:endParaRPr>
              </a:p>
              <a:p>
                <a:r>
                  <a:rPr lang="ja-JP" altLang="en-US" dirty="0">
                    <a:solidFill>
                      <a:srgbClr val="FF0000"/>
                    </a:solidFill>
                  </a:rPr>
                  <a:t>平均を中心</a:t>
                </a:r>
                <a:r>
                  <a:rPr lang="ja-JP" altLang="en-US" dirty="0"/>
                  <a:t>として</a:t>
                </a:r>
                <a:r>
                  <a:rPr lang="ja-JP" altLang="en-US" dirty="0">
                    <a:solidFill>
                      <a:srgbClr val="FF0000"/>
                    </a:solidFill>
                  </a:rPr>
                  <a:t>左右対称</a:t>
                </a:r>
                <a:r>
                  <a:rPr lang="ja-JP" altLang="en-US" dirty="0"/>
                  <a:t>の</a:t>
                </a:r>
                <a:r>
                  <a:rPr lang="ja-JP" altLang="en-US" dirty="0">
                    <a:solidFill>
                      <a:schemeClr val="tx1"/>
                    </a:solidFill>
                  </a:rPr>
                  <a:t>連続確率分布</a:t>
                </a:r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908720"/>
                <a:ext cx="9144000" cy="5616624"/>
              </a:xfrm>
              <a:blipFill>
                <a:blip r:embed="rId2"/>
                <a:stretch>
                  <a:fillRect l="-2222" t="-1354"/>
                </a:stretch>
              </a:blipFill>
            </p:spPr>
            <p:txBody>
              <a:bodyPr/>
              <a:lstStyle/>
              <a:p>
                <a:r>
                  <a:rPr lang="en-JP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図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7577" y="1484784"/>
            <a:ext cx="5494552" cy="2911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直線コネクタ 7"/>
          <p:cNvCxnSpPr>
            <a:endCxn id="9" idx="0"/>
          </p:cNvCxnSpPr>
          <p:nvPr/>
        </p:nvCxnSpPr>
        <p:spPr>
          <a:xfrm>
            <a:off x="6444208" y="1412776"/>
            <a:ext cx="0" cy="237626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円/楕円 8"/>
          <p:cNvSpPr/>
          <p:nvPr/>
        </p:nvSpPr>
        <p:spPr>
          <a:xfrm>
            <a:off x="6084168" y="3789040"/>
            <a:ext cx="720080" cy="60732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46EBD33-C6B8-4E1A-ABA5-DF90D2213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96450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正規分布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0" y="908720"/>
                <a:ext cx="9144000" cy="5616624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kumimoji="1" lang="ja-JP" altLang="en-US" dirty="0"/>
                  <a:t>正規分布（</a:t>
                </a:r>
                <a:r>
                  <a:rPr kumimoji="1" lang="en-US" altLang="ja-JP" dirty="0"/>
                  <a:t>normal distribution</a:t>
                </a:r>
                <a:r>
                  <a:rPr kumimoji="1" lang="ja-JP" altLang="en-US" dirty="0"/>
                  <a:t>）</a:t>
                </a:r>
                <a:endParaRPr kumimoji="1" lang="en-US" altLang="ja-JP" dirty="0"/>
              </a:p>
              <a:p>
                <a:pPr lvl="2"/>
                <a:endParaRPr lang="en-US" altLang="ja-JP" dirty="0"/>
              </a:p>
              <a:p>
                <a:pPr lvl="2"/>
                <a:r>
                  <a:rPr lang="ja-JP" altLang="en-US" dirty="0">
                    <a:solidFill>
                      <a:schemeClr val="bg1"/>
                    </a:solidFill>
                  </a:rPr>
                  <a:t>連続確率変数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solidFill>
                          <a:schemeClr val="bg1"/>
                        </a:solidFill>
                        <a:latin typeface="Cambria Math"/>
                      </a:rPr>
                      <m:t>𝑋</m:t>
                    </m:r>
                  </m:oMath>
                </a14:m>
                <a:r>
                  <a:rPr kumimoji="1" lang="ja-JP" altLang="en-US" dirty="0">
                    <a:solidFill>
                      <a:schemeClr val="bg1"/>
                    </a:solidFill>
                  </a:rPr>
                  <a:t>の確率密度関数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solidFill>
                          <a:schemeClr val="bg1"/>
                        </a:solidFill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kumimoji="1" lang="en-US" altLang="ja-JP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𝑥</m:t>
                        </m:r>
                      </m:e>
                    </m:d>
                  </m:oMath>
                </a14:m>
                <a:r>
                  <a:rPr kumimoji="1" lang="ja-JP" altLang="en-US" dirty="0">
                    <a:solidFill>
                      <a:schemeClr val="bg1"/>
                    </a:solidFill>
                  </a:rPr>
                  <a:t>が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solidFill>
                          <a:schemeClr val="bg1"/>
                        </a:solidFill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kumimoji="1" lang="en-US" altLang="ja-JP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kumimoji="1" lang="en-US" altLang="ja-JP" b="0" i="1" smtClean="0">
                        <a:solidFill>
                          <a:schemeClr val="bg1"/>
                        </a:solidFill>
                        <a:latin typeface="Cambria Math"/>
                      </a:rPr>
                      <m:t>=</m:t>
                    </m:r>
                  </m:oMath>
                </a14:m>
                <a:endParaRPr kumimoji="1" lang="en-US" altLang="ja-JP" b="0" i="1" dirty="0">
                  <a:solidFill>
                    <a:schemeClr val="bg1"/>
                  </a:solidFill>
                  <a:latin typeface="Cambria Math"/>
                </a:endParaRPr>
              </a:p>
              <a:p>
                <a:pPr lvl="2"/>
                <a:endParaRPr kumimoji="1" lang="en-US" altLang="ja-JP" b="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 lvl="2"/>
                <a:endParaRPr lang="en-US" altLang="ja-JP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ja-JP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kumimoji="1" lang="en-US" altLang="ja-JP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kumimoji="1" lang="en-US" altLang="ja-JP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2</m:t>
                            </m:r>
                            <m:r>
                              <a:rPr kumimoji="1" lang="en-US" altLang="ja-JP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𝜋</m:t>
                            </m:r>
                            <m:sSubSup>
                              <m:sSubSupPr>
                                <m:ctrlPr>
                                  <a:rPr kumimoji="1" lang="en-US" altLang="ja-JP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ja-JP" b="0" i="1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kumimoji="1" lang="en-US" altLang="ja-JP" b="0" i="1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𝑋</m:t>
                                </m:r>
                              </m:sub>
                              <m:sup>
                                <m:r>
                                  <a:rPr kumimoji="1" lang="en-US" altLang="ja-JP" b="0" i="1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sup>
                            </m:sSubSup>
                          </m:e>
                        </m:rad>
                      </m:den>
                    </m:f>
                    <m:func>
                      <m:funcPr>
                        <m:ctrlPr>
                          <a:rPr kumimoji="1" lang="en-US" altLang="ja-JP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ja-JP" b="0" i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exp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kumimoji="1" lang="en-US" altLang="ja-JP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−</m:t>
                            </m:r>
                            <m:f>
                              <m:fPr>
                                <m:ctrlPr>
                                  <a:rPr kumimoji="1" lang="en-US" altLang="ja-JP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kumimoji="1" lang="en-US" altLang="ja-JP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kumimoji="1" lang="en-US" altLang="ja-JP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kumimoji="1" lang="en-US" altLang="ja-JP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/>
                                          </a:rPr>
                                          <m:t>𝑥</m:t>
                                        </m:r>
                                        <m:r>
                                          <a:rPr kumimoji="1" lang="en-US" altLang="ja-JP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kumimoji="1" lang="en-US" altLang="ja-JP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kumimoji="1" lang="en-US" altLang="ja-JP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/>
                                              </a:rPr>
                                              <m:t>𝜇</m:t>
                                            </m:r>
                                          </m:e>
                                          <m:sub>
                                            <m:r>
                                              <a:rPr kumimoji="1" lang="en-US" altLang="ja-JP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/>
                                              </a:rPr>
                                              <m:t>𝑋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kumimoji="1" lang="en-US" altLang="ja-JP" b="0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kumimoji="1" lang="en-US" altLang="ja-JP" b="0" i="1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  <m:sSubSup>
                                  <m:sSubSupPr>
                                    <m:ctrlPr>
                                      <a:rPr kumimoji="1" lang="en-US" altLang="ja-JP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1" lang="en-US" altLang="ja-JP" b="0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sub>
                                  <m:sup>
                                    <m:r>
                                      <a:rPr kumimoji="1" lang="en-US" altLang="ja-JP" b="0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bSup>
                              </m:den>
                            </m:f>
                          </m:e>
                        </m:d>
                      </m:e>
                    </m:func>
                  </m:oMath>
                </a14:m>
                <a:r>
                  <a:rPr kumimoji="1" lang="ja-JP" altLang="en-US" dirty="0">
                    <a:solidFill>
                      <a:schemeClr val="bg1"/>
                    </a:solidFill>
                  </a:rPr>
                  <a:t>となるときの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solidFill>
                          <a:schemeClr val="bg1"/>
                        </a:solidFill>
                        <a:latin typeface="Cambria Math"/>
                      </a:rPr>
                      <m:t>𝑋</m:t>
                    </m:r>
                  </m:oMath>
                </a14:m>
                <a:r>
                  <a:rPr kumimoji="1" lang="ja-JP" altLang="en-US" dirty="0">
                    <a:solidFill>
                      <a:schemeClr val="bg1"/>
                    </a:solidFill>
                  </a:rPr>
                  <a:t>の確率分布</a:t>
                </a:r>
                <a:endParaRPr kumimoji="1" lang="en-US" altLang="ja-JP" dirty="0">
                  <a:solidFill>
                    <a:schemeClr val="bg1"/>
                  </a:solidFill>
                </a:endParaRPr>
              </a:p>
              <a:p>
                <a:pPr lvl="2"/>
                <a:endParaRPr kumimoji="1" lang="en-US" altLang="ja-JP" dirty="0">
                  <a:solidFill>
                    <a:schemeClr val="bg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kumimoji="1" lang="en-US" altLang="ja-JP" sz="4000" b="0" i="1" smtClean="0">
                        <a:solidFill>
                          <a:schemeClr val="tx1"/>
                        </a:solidFill>
                        <a:latin typeface="Cambria Math"/>
                      </a:rPr>
                      <m:t>𝑋</m:t>
                    </m:r>
                    <m:r>
                      <a:rPr kumimoji="1" lang="en-US" altLang="ja-JP" sz="4000" b="0" i="1" smtClean="0">
                        <a:solidFill>
                          <a:schemeClr val="tx1"/>
                        </a:solidFill>
                        <a:latin typeface="Cambria Math"/>
                      </a:rPr>
                      <m:t>~</m:t>
                    </m:r>
                    <m:r>
                      <a:rPr kumimoji="1" lang="en-US" altLang="ja-JP" sz="4000" b="0" i="1" smtClean="0">
                        <a:solidFill>
                          <a:schemeClr val="tx1"/>
                        </a:solidFill>
                        <a:latin typeface="Cambria Math"/>
                      </a:rPr>
                      <m:t>𝑁</m:t>
                    </m:r>
                    <m:d>
                      <m:dPr>
                        <m:ctrlPr>
                          <a:rPr kumimoji="1" lang="en-US" altLang="ja-JP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sz="4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40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𝜇</m:t>
                            </m:r>
                          </m:e>
                          <m:sub>
                            <m:r>
                              <a:rPr kumimoji="1" lang="en-US" altLang="ja-JP" sz="40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𝑋</m:t>
                            </m:r>
                          </m:sub>
                        </m:sSub>
                        <m:r>
                          <a:rPr kumimoji="1" lang="en-US" altLang="ja-JP" sz="40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, </m:t>
                        </m:r>
                        <m:sSubSup>
                          <m:sSubSupPr>
                            <m:ctrlPr>
                              <a:rPr kumimoji="1" lang="en-US" altLang="ja-JP" sz="4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ja-JP" sz="40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kumimoji="1" lang="en-US" altLang="ja-JP" sz="40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𝑋</m:t>
                            </m:r>
                          </m:sub>
                          <m:sup>
                            <m:r>
                              <a:rPr kumimoji="1" lang="en-US" altLang="ja-JP" sz="40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endParaRPr kumimoji="1" lang="en-US" altLang="ja-JP" sz="4000" dirty="0">
                  <a:solidFill>
                    <a:schemeClr val="tx1"/>
                  </a:solidFill>
                </a:endParaRPr>
              </a:p>
              <a:p>
                <a:r>
                  <a:rPr lang="ja-JP" altLang="en-US" dirty="0">
                    <a:solidFill>
                      <a:srgbClr val="FF0000"/>
                    </a:solidFill>
                  </a:rPr>
                  <a:t>平均を中心</a:t>
                </a:r>
                <a:r>
                  <a:rPr lang="ja-JP" altLang="en-US" dirty="0"/>
                  <a:t>として</a:t>
                </a:r>
                <a:r>
                  <a:rPr lang="ja-JP" altLang="en-US" dirty="0">
                    <a:solidFill>
                      <a:srgbClr val="FF0000"/>
                    </a:solidFill>
                  </a:rPr>
                  <a:t>左右対称</a:t>
                </a:r>
                <a:r>
                  <a:rPr lang="ja-JP" altLang="en-US" dirty="0"/>
                  <a:t>の</a:t>
                </a:r>
                <a:r>
                  <a:rPr lang="ja-JP" altLang="en-US" dirty="0">
                    <a:solidFill>
                      <a:schemeClr val="tx1"/>
                    </a:solidFill>
                  </a:rPr>
                  <a:t>連続確率分布</a:t>
                </a:r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908720"/>
                <a:ext cx="9144000" cy="5616624"/>
              </a:xfrm>
              <a:blipFill>
                <a:blip r:embed="rId2"/>
                <a:stretch>
                  <a:fillRect l="-2222" t="-1354"/>
                </a:stretch>
              </a:blipFill>
            </p:spPr>
            <p:txBody>
              <a:bodyPr/>
              <a:lstStyle/>
              <a:p>
                <a:r>
                  <a:rPr lang="en-JP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図 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0888" y="1742062"/>
            <a:ext cx="5493600" cy="2911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角丸四角形吹き出し 6"/>
          <p:cNvSpPr/>
          <p:nvPr/>
        </p:nvSpPr>
        <p:spPr>
          <a:xfrm>
            <a:off x="7020272" y="1526038"/>
            <a:ext cx="1152128" cy="720080"/>
          </a:xfrm>
          <a:prstGeom prst="wedgeRoundRectCallout">
            <a:avLst>
              <a:gd name="adj1" fmla="val -83105"/>
              <a:gd name="adj2" fmla="val 87897"/>
              <a:gd name="adj3" fmla="val 1666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分散</a:t>
            </a:r>
            <a:r>
              <a:rPr kumimoji="1" lang="ja-JP" altLang="en-US" sz="2800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小</a:t>
            </a:r>
            <a:endParaRPr kumimoji="1" lang="ja-JP" altLang="en-US" b="1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1" name="角丸四角形吹き出し 10"/>
          <p:cNvSpPr/>
          <p:nvPr/>
        </p:nvSpPr>
        <p:spPr>
          <a:xfrm>
            <a:off x="7740352" y="2750174"/>
            <a:ext cx="1152128" cy="720080"/>
          </a:xfrm>
          <a:prstGeom prst="wedgeRoundRectCallout">
            <a:avLst>
              <a:gd name="adj1" fmla="val -87989"/>
              <a:gd name="adj2" fmla="val 130877"/>
              <a:gd name="adj3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分散</a:t>
            </a:r>
            <a:r>
              <a:rPr lang="ja-JP" altLang="en-US" sz="2800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大</a:t>
            </a:r>
            <a:endParaRPr kumimoji="1" lang="ja-JP" altLang="en-US" b="1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704F6A5-17F8-45AF-8925-6DFFA77E8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21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65317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第</a:t>
            </a:r>
            <a:r>
              <a:rPr lang="en-US" altLang="ja-JP" dirty="0"/>
              <a:t>6</a:t>
            </a:r>
            <a:r>
              <a:rPr kumimoji="1" lang="ja-JP" altLang="en-US" dirty="0"/>
              <a:t>章のまとめ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コンテンツ プレースホルダー 5"/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179512" y="764704"/>
                <a:ext cx="8784977" cy="5616624"/>
              </a:xfrm>
            </p:spPr>
            <p:txBody>
              <a:bodyPr/>
              <a:lstStyle/>
              <a:p>
                <a:pPr algn="l"/>
                <a:r>
                  <a:rPr lang="ja-JP" altLang="en-US" dirty="0"/>
                  <a:t>標本の観測値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ja-JP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ja-JP" altLang="en-US" dirty="0"/>
                  <a:t>を確率変数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altLang="ja-JP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ja-JP" altLang="en-US" dirty="0"/>
                  <a:t>として表す</a:t>
                </a:r>
                <a:endParaRPr lang="en-US" altLang="ja-JP" dirty="0"/>
              </a:p>
              <a:p>
                <a:pPr lvl="1" algn="l"/>
                <a:r>
                  <a:rPr lang="ja-JP" altLang="en-US" sz="2000" dirty="0"/>
                  <a:t>標本平均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ja-JP" sz="2000" b="0" i="1" smtClean="0">
                            <a:latin typeface="Cambria Math"/>
                          </a:rPr>
                          <m:t>𝑋</m:t>
                        </m:r>
                      </m:e>
                    </m:acc>
                  </m:oMath>
                </a14:m>
                <a:endParaRPr lang="en-US" altLang="ja-JP" sz="2000" dirty="0"/>
              </a:p>
              <a:p>
                <a:pPr lvl="1" algn="l"/>
                <a:r>
                  <a:rPr lang="ja-JP" altLang="en-US" sz="2000" dirty="0"/>
                  <a:t>標本平均に関する平均値 </a:t>
                </a:r>
                <a14:m>
                  <m:oMath xmlns:m="http://schemas.openxmlformats.org/officeDocument/2006/math">
                    <m:r>
                      <a:rPr lang="en-US" altLang="ja-JP" sz="2000" b="0" i="1" smtClean="0">
                        <a:latin typeface="Cambria Math"/>
                      </a:rPr>
                      <m:t>𝐸</m:t>
                    </m:r>
                    <m:d>
                      <m:dPr>
                        <m:ctrlP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altLang="ja-JP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ja-JP" sz="2000" b="0" i="1" smtClean="0">
                                <a:latin typeface="Cambria Math"/>
                              </a:rPr>
                              <m:t>𝑋</m:t>
                            </m:r>
                          </m:e>
                        </m:acc>
                      </m:e>
                    </m:d>
                    <m:r>
                      <a:rPr lang="en-US" altLang="ja-JP" sz="2000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b="0" i="1" smtClean="0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altLang="ja-JP" sz="2000" b="0" i="1" smtClean="0">
                            <a:latin typeface="Cambria Math"/>
                          </a:rPr>
                          <m:t>𝑋</m:t>
                        </m:r>
                      </m:sub>
                    </m:sSub>
                  </m:oMath>
                </a14:m>
                <a:endParaRPr lang="en-US" altLang="ja-JP" sz="2000" dirty="0"/>
              </a:p>
              <a:p>
                <a:pPr lvl="1" algn="l"/>
                <a:r>
                  <a:rPr lang="ja-JP" altLang="en-US" sz="2000" dirty="0"/>
                  <a:t>標本平均に関する分散 </a:t>
                </a:r>
                <a14:m>
                  <m:oMath xmlns:m="http://schemas.openxmlformats.org/officeDocument/2006/math">
                    <m:r>
                      <a:rPr lang="en-US" altLang="ja-JP" sz="2000" b="0" i="1" smtClean="0">
                        <a:latin typeface="Cambria Math"/>
                      </a:rPr>
                      <m:t>𝑉𝑎𝑟</m:t>
                    </m:r>
                    <m:d>
                      <m:dPr>
                        <m:ctrlP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altLang="ja-JP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ja-JP" sz="2000" b="0" i="1" smtClean="0">
                                <a:latin typeface="Cambria Math"/>
                              </a:rPr>
                              <m:t>𝑋</m:t>
                            </m:r>
                          </m:e>
                        </m:acc>
                      </m:e>
                    </m:d>
                    <m:r>
                      <a:rPr lang="en-US" altLang="ja-JP" sz="20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altLang="ja-JP" sz="2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ja-JP" sz="2000" b="0" i="1" smtClean="0"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ja-JP" sz="2000" b="0" i="1" smtClean="0">
                                <a:latin typeface="Cambria Math"/>
                              </a:rPr>
                              <m:t>𝑋</m:t>
                            </m:r>
                          </m:sub>
                          <m:sup>
                            <m:r>
                              <a:rPr lang="en-US" altLang="ja-JP" sz="20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r>
                          <a:rPr lang="en-US" altLang="ja-JP" sz="2000" b="0" i="1" smtClean="0">
                            <a:latin typeface="Cambria Math"/>
                          </a:rPr>
                          <m:t>𝑛</m:t>
                        </m:r>
                      </m:den>
                    </m:f>
                  </m:oMath>
                </a14:m>
                <a:endParaRPr lang="en-US" altLang="ja-JP" sz="2000" dirty="0"/>
              </a:p>
              <a:p>
                <a:pPr algn="l"/>
                <a:r>
                  <a:rPr lang="ja-JP" altLang="en-US" dirty="0"/>
                  <a:t>標本の大きさ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ja-JP" altLang="en-US" dirty="0"/>
                  <a:t>を大きくしたとき</a:t>
                </a:r>
                <a:br>
                  <a:rPr lang="en-US" altLang="ja-JP" dirty="0"/>
                </a:br>
                <a:r>
                  <a:rPr lang="ja-JP" altLang="en-US" dirty="0"/>
                  <a:t>標本平均は母平均に近づく</a:t>
                </a:r>
                <a:endParaRPr lang="en-US" altLang="ja-JP" dirty="0"/>
              </a:p>
              <a:p>
                <a:pPr algn="l"/>
                <a:r>
                  <a:rPr lang="ja-JP" altLang="en-US" dirty="0"/>
                  <a:t>中心極限定理</a:t>
                </a:r>
                <a:endParaRPr lang="en-US" altLang="ja-JP" dirty="0"/>
              </a:p>
              <a:p>
                <a:pPr lvl="1" algn="l"/>
                <a:r>
                  <a:rPr lang="ja-JP" altLang="en-US" sz="2000" dirty="0"/>
                  <a:t>母集団の分布がどのような分布であっても</a:t>
                </a:r>
                <a:br>
                  <a:rPr lang="en-US" altLang="ja-JP" sz="2000" dirty="0"/>
                </a:br>
                <a:r>
                  <a:rPr lang="ja-JP" altLang="en-US" sz="2000" dirty="0"/>
                  <a:t>無作為抽出した標本における標本平均は</a:t>
                </a:r>
                <a:br>
                  <a:rPr lang="en-US" altLang="ja-JP" sz="2000" dirty="0"/>
                </a:br>
                <a:r>
                  <a:rPr lang="ja-JP" altLang="en-US" sz="2000" dirty="0"/>
                  <a:t>標本の大きさ</a:t>
                </a:r>
                <a14:m>
                  <m:oMath xmlns:m="http://schemas.openxmlformats.org/officeDocument/2006/math">
                    <m:r>
                      <a:rPr lang="en-US" altLang="ja-JP" sz="2000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ja-JP" altLang="en-US" sz="2000" dirty="0"/>
                  <a:t>が大きいときに正規分布にしたがう</a:t>
                </a:r>
                <a:endParaRPr lang="en-US" altLang="ja-JP" sz="2000" dirty="0"/>
              </a:p>
              <a:p>
                <a:pPr algn="l"/>
                <a:r>
                  <a:rPr lang="ja-JP" altLang="en-US" dirty="0"/>
                  <a:t>正規分布</a:t>
                </a:r>
                <a:endParaRPr lang="en-US" altLang="ja-JP" dirty="0"/>
              </a:p>
              <a:p>
                <a:pPr lvl="1" algn="l"/>
                <a:r>
                  <a:rPr lang="ja-JP" altLang="en-US" sz="2000" dirty="0"/>
                  <a:t>中心は平均</a:t>
                </a:r>
                <a:endParaRPr lang="en-US" altLang="ja-JP" sz="2000" dirty="0"/>
              </a:p>
              <a:p>
                <a:pPr lvl="1" algn="l"/>
                <a:r>
                  <a:rPr lang="ja-JP" altLang="en-US" sz="2000" dirty="0"/>
                  <a:t>左右対称</a:t>
                </a:r>
                <a:endParaRPr lang="en-US" altLang="ja-JP" sz="2000" dirty="0"/>
              </a:p>
              <a:p>
                <a:pPr lvl="1" algn="l"/>
                <a:r>
                  <a:rPr lang="ja-JP" altLang="en-US" sz="2000" dirty="0"/>
                  <a:t>連続確率分布</a:t>
                </a:r>
                <a:endParaRPr lang="en-US" altLang="ja-JP" sz="2000" dirty="0"/>
              </a:p>
            </p:txBody>
          </p:sp>
        </mc:Choice>
        <mc:Fallback xmlns="">
          <p:sp>
            <p:nvSpPr>
              <p:cNvPr id="6" name="コンテンツ プレースホルダー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179512" y="764704"/>
                <a:ext cx="8784977" cy="5616624"/>
              </a:xfrm>
              <a:blipFill rotWithShape="1">
                <a:blip r:embed="rId2"/>
                <a:stretch>
                  <a:fillRect l="-34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DE422BB3-E268-47C9-AE53-877EBC76F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22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5379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標本平均の分布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EA1D7298-8F85-4E45-ADDB-77771CCC1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4749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テキスト プレースホルダー 1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kumimoji="1" lang="ja-JP" altLang="en-US" dirty="0"/>
                  <a:t>（１）確率変数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" name="テキスト プレースホルダー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1">
                <a:blip r:embed="rId2"/>
                <a:stretch>
                  <a:fillRect l="-667" b="-73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C7C5FC1B-A23A-464E-853E-A200E4264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5612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タイトル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kumimoji="1" lang="ja-JP" altLang="en-US" dirty="0"/>
                  <a:t>確率変数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" name="タイトル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2632" b="-2105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0" y="980728"/>
                <a:ext cx="9144000" cy="5544616"/>
              </a:xfrm>
            </p:spPr>
            <p:txBody>
              <a:bodyPr/>
              <a:lstStyle/>
              <a:p>
                <a:r>
                  <a:rPr kumimoji="1" lang="ja-JP" altLang="en-US" dirty="0"/>
                  <a:t>標本の観測値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ja-JP" altLang="en-US" dirty="0"/>
                  <a:t>は</a:t>
                </a:r>
                <a:br>
                  <a:rPr kumimoji="1" lang="en-US" altLang="ja-JP" dirty="0"/>
                </a:br>
                <a:r>
                  <a:rPr kumimoji="1" lang="ja-JP" altLang="en-US" dirty="0"/>
                  <a:t>確率変数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ja-JP" altLang="en-US" dirty="0"/>
                  <a:t>として表すことができる</a:t>
                </a:r>
                <a:endParaRPr kumimoji="1" lang="en-US" altLang="ja-JP" dirty="0"/>
              </a:p>
              <a:p>
                <a:endParaRPr lang="en-US" altLang="ja-JP" dirty="0"/>
              </a:p>
              <a:p>
                <a:pPr lvl="1"/>
                <a:r>
                  <a:rPr kumimoji="1" lang="ja-JP" altLang="en-US" dirty="0"/>
                  <a:t>母集団での比率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/>
                      </a:rPr>
                      <m:t>𝜋</m:t>
                    </m:r>
                  </m:oMath>
                </a14:m>
                <a:r>
                  <a:rPr kumimoji="1" lang="ja-JP" altLang="en-US" dirty="0"/>
                  <a:t>がわかれば</a:t>
                </a:r>
                <a:br>
                  <a:rPr kumimoji="1" lang="en-US" altLang="ja-JP" dirty="0"/>
                </a:br>
                <a:r>
                  <a:rPr kumimoji="1" lang="ja-JP" altLang="en-US" dirty="0"/>
                  <a:t>確率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ja-JP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𝑋</m:t>
                            </m:r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=</m:t>
                            </m:r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𝑥</m:t>
                            </m:r>
                          </m:e>
                        </m:d>
                      </m:e>
                    </m:func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/>
                          </a:rPr>
                          <m:t>=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/>
                          </a:rPr>
                          <m:t>𝑥</m:t>
                        </m:r>
                      </m:sub>
                    </m:sSub>
                    <m:sSup>
                      <m:sSup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b="0" i="1" smtClean="0">
                            <a:latin typeface="Cambria Math"/>
                          </a:rPr>
                          <m:t>𝜋</m:t>
                        </m:r>
                      </m:e>
                      <m:sup>
                        <m:r>
                          <a:rPr kumimoji="1" lang="en-US" altLang="ja-JP" b="0" i="1" smtClean="0">
                            <a:latin typeface="Cambria Math"/>
                          </a:rPr>
                          <m:t>𝑥</m:t>
                        </m:r>
                      </m:sup>
                    </m:sSup>
                    <m:sSup>
                      <m:sSup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1−</m:t>
                            </m:r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𝜋</m:t>
                            </m:r>
                          </m:e>
                        </m:d>
                      </m:e>
                      <m:sup>
                        <m:r>
                          <a:rPr kumimoji="1" lang="en-US" altLang="ja-JP" b="0" i="1" smtClean="0">
                            <a:latin typeface="Cambria Math"/>
                          </a:rPr>
                          <m:t>𝑛</m:t>
                        </m:r>
                        <m:r>
                          <a:rPr kumimoji="1" lang="en-US" altLang="ja-JP" b="0" i="1" smtClean="0">
                            <a:latin typeface="Cambria Math"/>
                          </a:rPr>
                          <m:t>−</m:t>
                        </m:r>
                        <m:r>
                          <a:rPr kumimoji="1" lang="en-US" altLang="ja-JP" b="0" i="1" smtClean="0">
                            <a:latin typeface="Cambria Math"/>
                          </a:rPr>
                          <m:t>𝑥</m:t>
                        </m:r>
                      </m:sup>
                    </m:sSup>
                  </m:oMath>
                </a14:m>
                <a:r>
                  <a:rPr kumimoji="1" lang="ja-JP" altLang="en-US" dirty="0"/>
                  <a:t>を</a:t>
                </a:r>
                <a:br>
                  <a:rPr kumimoji="1" lang="en-US" altLang="ja-JP" dirty="0"/>
                </a:br>
                <a:r>
                  <a:rPr kumimoji="1" lang="ja-JP" altLang="en-US" dirty="0"/>
                  <a:t>計算することができる</a:t>
                </a:r>
                <a:endParaRPr kumimoji="1" lang="en-US" altLang="ja-JP" dirty="0"/>
              </a:p>
              <a:p>
                <a:pPr lvl="1"/>
                <a:endParaRPr kumimoji="1" lang="en-US" altLang="ja-JP" dirty="0"/>
              </a:p>
              <a:p>
                <a:pPr lvl="1"/>
                <a:r>
                  <a:rPr lang="ja-JP" altLang="en-US" dirty="0"/>
                  <a:t>母集団からランダムに抽出した標本は</a:t>
                </a:r>
                <a:br>
                  <a:rPr lang="en-US" altLang="ja-JP" dirty="0"/>
                </a:br>
                <a:r>
                  <a:rPr lang="ja-JP" altLang="en-US" b="1" dirty="0">
                    <a:solidFill>
                      <a:srgbClr val="FF0000"/>
                    </a:solidFill>
                  </a:rPr>
                  <a:t>母集団と同じ確率分布をもつ</a:t>
                </a:r>
                <a:r>
                  <a:rPr lang="ja-JP" altLang="en-US" dirty="0"/>
                  <a:t>と考えると</a:t>
                </a:r>
                <a:br>
                  <a:rPr lang="en-US" altLang="ja-JP" dirty="0"/>
                </a:br>
                <a:r>
                  <a:rPr lang="ja-JP" altLang="en-US" dirty="0"/>
                  <a:t>標本の観測値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ja-JP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ja-JP" altLang="en-US" dirty="0"/>
                  <a:t>を確率変数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ja-JP" altLang="en-US" dirty="0"/>
                  <a:t>とみなすことができる</a:t>
                </a:r>
                <a:br>
                  <a:rPr kumimoji="1" lang="en-US" altLang="ja-JP" dirty="0"/>
                </a:br>
                <a:endParaRPr kumimoji="1" lang="en-US" altLang="ja-JP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980728"/>
                <a:ext cx="9144000" cy="5544616"/>
              </a:xfrm>
              <a:blipFill rotWithShape="1">
                <a:blip r:embed="rId3"/>
                <a:stretch>
                  <a:fillRect l="-1467" t="-154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912CB08-546E-4256-8BFF-5724E6542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34681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タイトル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kumimoji="1" lang="ja-JP" altLang="en-US" dirty="0"/>
                  <a:t>確率変数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" name="タイトル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2632" b="-2105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0" y="980728"/>
                <a:ext cx="9144000" cy="5544616"/>
              </a:xfrm>
            </p:spPr>
            <p:txBody>
              <a:bodyPr/>
              <a:lstStyle/>
              <a:p>
                <a:r>
                  <a:rPr kumimoji="1" lang="ja-JP" altLang="en-US" dirty="0"/>
                  <a:t>標本の観測値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ja-JP" altLang="en-US" dirty="0"/>
                  <a:t>は</a:t>
                </a:r>
                <a:br>
                  <a:rPr kumimoji="1" lang="en-US" altLang="ja-JP" dirty="0"/>
                </a:br>
                <a:r>
                  <a:rPr kumimoji="1" lang="ja-JP" altLang="en-US" dirty="0"/>
                  <a:t>確率変数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ja-JP" altLang="en-US" dirty="0"/>
                  <a:t>として表すことができる</a:t>
                </a:r>
                <a:endParaRPr kumimoji="1" lang="en-US" altLang="ja-JP" dirty="0"/>
              </a:p>
              <a:p>
                <a:endParaRPr lang="en-US" altLang="ja-JP" dirty="0"/>
              </a:p>
              <a:p>
                <a:pPr lvl="1"/>
                <a:r>
                  <a:rPr lang="ja-JP" altLang="en-US" dirty="0"/>
                  <a:t>確率変数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altLang="ja-JP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ja-JP" altLang="en-US" dirty="0"/>
                  <a:t>は確率変数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/>
                      </a:rPr>
                      <m:t>𝑋</m:t>
                    </m:r>
                  </m:oMath>
                </a14:m>
                <a:r>
                  <a:rPr lang="ja-JP" altLang="en-US" dirty="0"/>
                  <a:t>と</a:t>
                </a:r>
                <a:r>
                  <a:rPr lang="ja-JP" altLang="en-US" b="1" dirty="0">
                    <a:solidFill>
                      <a:srgbClr val="FF0000"/>
                    </a:solidFill>
                  </a:rPr>
                  <a:t>同じ確率分布にしたがう</a:t>
                </a:r>
                <a:endParaRPr lang="en-US" altLang="ja-JP" b="1" dirty="0">
                  <a:solidFill>
                    <a:srgbClr val="FF0000"/>
                  </a:solidFill>
                </a:endParaRPr>
              </a:p>
              <a:p>
                <a:pPr lvl="1"/>
                <a:r>
                  <a:rPr lang="ja-JP" altLang="en-US" dirty="0"/>
                  <a:t>それぞれの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altLang="ja-JP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ja-JP" altLang="en-US" b="1" dirty="0">
                    <a:solidFill>
                      <a:srgbClr val="FF0000"/>
                    </a:solidFill>
                  </a:rPr>
                  <a:t>は独立</a:t>
                </a:r>
                <a:r>
                  <a:rPr lang="ja-JP" altLang="en-US" dirty="0"/>
                  <a:t>である</a:t>
                </a:r>
                <a:endParaRPr lang="en-US" altLang="ja-JP" dirty="0"/>
              </a:p>
              <a:p>
                <a:endParaRPr lang="en-US" altLang="ja-JP" dirty="0"/>
              </a:p>
              <a:p>
                <a:pPr lvl="2"/>
                <a:r>
                  <a:rPr lang="ja-JP" altLang="en-US" dirty="0"/>
                  <a:t>母集団から標本を抽出したとしても</a:t>
                </a:r>
                <a:br>
                  <a:rPr lang="en-US" altLang="ja-JP" dirty="0"/>
                </a:br>
                <a:r>
                  <a:rPr lang="ja-JP" altLang="en-US" dirty="0"/>
                  <a:t>母集団の分布である</a:t>
                </a:r>
                <a:r>
                  <a:rPr lang="ja-JP" altLang="en-US" b="1" dirty="0">
                    <a:solidFill>
                      <a:srgbClr val="FF0000"/>
                    </a:solidFill>
                  </a:rPr>
                  <a:t>確率分布は変化しない</a:t>
                </a:r>
                <a:r>
                  <a:rPr lang="ja-JP" altLang="en-US" dirty="0"/>
                  <a:t>ため</a:t>
                </a:r>
                <a:endParaRPr lang="en-US" altLang="ja-JP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980728"/>
                <a:ext cx="9144000" cy="5544616"/>
              </a:xfrm>
              <a:blipFill rotWithShape="1">
                <a:blip r:embed="rId3"/>
                <a:stretch>
                  <a:fillRect l="-1467" t="-154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6AC634A-C667-48D4-B4A6-E4309807E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81690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（２）標本平均の分布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BF8FF707-087B-41AC-AE33-6DDDC6E93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84800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標本平均の分布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0" y="980728"/>
                <a:ext cx="9144000" cy="5544616"/>
              </a:xfrm>
            </p:spPr>
            <p:txBody>
              <a:bodyPr/>
              <a:lstStyle/>
              <a:p>
                <a:pPr marL="457200" lvl="1" indent="0">
                  <a:buNone/>
                </a:pPr>
                <a:r>
                  <a:rPr kumimoji="1" lang="ja-JP" altLang="en-US" dirty="0"/>
                  <a:t>標本における観測値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kumimoji="1" lang="en-US" altLang="ja-JP" b="0" i="1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kumimoji="1" lang="en-US" altLang="ja-JP" b="0" i="1" smtClean="0">
                        <a:latin typeface="Cambria Math"/>
                      </a:rPr>
                      <m:t>, …, 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kumimoji="1" lang="ja-JP" altLang="en-US" dirty="0"/>
                  <a:t>を</a:t>
                </a:r>
                <a:br>
                  <a:rPr kumimoji="1" lang="en-US" altLang="ja-JP" dirty="0"/>
                </a:br>
                <a:r>
                  <a:rPr kumimoji="1" lang="ja-JP" altLang="en-US" dirty="0"/>
                  <a:t>確率変数として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kumimoji="1" lang="en-US" altLang="ja-JP" b="0" i="1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kumimoji="1" lang="en-US" altLang="ja-JP" b="0" i="1" smtClean="0">
                        <a:latin typeface="Cambria Math"/>
                      </a:rPr>
                      <m:t>, …, 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kumimoji="1" lang="ja-JP" altLang="en-US" dirty="0"/>
                  <a:t>とする</a:t>
                </a:r>
                <a:endParaRPr kumimoji="1" lang="en-US" altLang="ja-JP" dirty="0"/>
              </a:p>
              <a:p>
                <a:pPr lvl="2"/>
                <a:r>
                  <a:rPr lang="ja-JP" altLang="en-US" dirty="0"/>
                  <a:t>関数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/>
                      </a:rPr>
                      <m:t>𝑔</m:t>
                    </m:r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altLang="ja-JP" b="0" i="1" smtClean="0"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altLang="ja-JP" b="0" i="1" smtClean="0">
                            <a:latin typeface="Cambria Math"/>
                          </a:rPr>
                          <m:t>,…, </m:t>
                        </m:r>
                        <m:sSub>
                          <m:sSub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kumimoji="1" lang="en-US" altLang="ja-JP" dirty="0"/>
              </a:p>
              <a:p>
                <a:endParaRPr lang="en-US" altLang="ja-JP" dirty="0"/>
              </a:p>
              <a:p>
                <a:r>
                  <a:rPr kumimoji="1" lang="ja-JP" altLang="en-US" dirty="0"/>
                  <a:t>標本平均</a:t>
                </a:r>
                <a:endParaRPr kumimoji="1" lang="en-US" altLang="ja-JP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b="0" i="1" smtClean="0">
                              <a:latin typeface="Cambria Math"/>
                            </a:rPr>
                            <m:t>𝑋</m:t>
                          </m:r>
                        </m:e>
                      </m:acc>
                      <m:r>
                        <a:rPr kumimoji="1" lang="en-US" altLang="ja-JP" b="0" i="1" dirty="0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kumimoji="1" lang="en-US" altLang="ja-JP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dirty="0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b="0" i="1" dirty="0" smtClean="0">
                              <a:latin typeface="Cambria Math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kumimoji="1" lang="en-US" altLang="ja-JP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kumimoji="1" lang="en-US" altLang="ja-JP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dirty="0" smtClean="0">
                                  <a:latin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kumimoji="1" lang="en-US" altLang="ja-JP" b="0" i="1" dirty="0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altLang="ja-JP" dirty="0"/>
              </a:p>
              <a:p>
                <a:pPr lvl="1"/>
                <a:r>
                  <a:rPr kumimoji="1" lang="ja-JP" altLang="en-US" dirty="0"/>
                  <a:t>確率変数の関数</a:t>
                </a:r>
                <a:endParaRPr kumimoji="1" lang="en-US" altLang="ja-JP" dirty="0"/>
              </a:p>
              <a:p>
                <a:pPr lvl="2"/>
                <a:r>
                  <a:rPr lang="ja-JP" altLang="en-US" dirty="0"/>
                  <a:t>標本平均自体が確率変数であるといえる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980728"/>
                <a:ext cx="9144000" cy="5544616"/>
              </a:xfrm>
              <a:blipFill rotWithShape="1">
                <a:blip r:embed="rId2"/>
                <a:stretch>
                  <a:fillRect l="-1467" t="-88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E1FBCF9-2B03-4A74-BFC1-0EC30C6B9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71584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標本平均の分布</a:t>
            </a:r>
          </a:p>
        </p:txBody>
      </p:sp>
      <p:grpSp>
        <p:nvGrpSpPr>
          <p:cNvPr id="28" name="グループ化 27"/>
          <p:cNvGrpSpPr/>
          <p:nvPr/>
        </p:nvGrpSpPr>
        <p:grpSpPr>
          <a:xfrm>
            <a:off x="251520" y="836712"/>
            <a:ext cx="8784976" cy="5648030"/>
            <a:chOff x="251520" y="836712"/>
            <a:chExt cx="8784976" cy="5648030"/>
          </a:xfrm>
        </p:grpSpPr>
        <p:grpSp>
          <p:nvGrpSpPr>
            <p:cNvPr id="14" name="グループ化 13"/>
            <p:cNvGrpSpPr/>
            <p:nvPr/>
          </p:nvGrpSpPr>
          <p:grpSpPr>
            <a:xfrm>
              <a:off x="3917743" y="836712"/>
              <a:ext cx="2958513" cy="5648030"/>
              <a:chOff x="3917743" y="836712"/>
              <a:chExt cx="2958513" cy="564803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円/楕円 5"/>
                  <p:cNvSpPr/>
                  <p:nvPr/>
                </p:nvSpPr>
                <p:spPr>
                  <a:xfrm>
                    <a:off x="3923928" y="836712"/>
                    <a:ext cx="2952328" cy="1543574"/>
                  </a:xfrm>
                  <a:prstGeom prst="ellipse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ja-JP" altLang="en-US" b="0" dirty="0"/>
                      <a:t>標本</a:t>
                    </a:r>
                    <a:r>
                      <a:rPr kumimoji="1" lang="en-US" altLang="ja-JP" b="0" dirty="0"/>
                      <a:t>1</a:t>
                    </a:r>
                    <a:r>
                      <a:rPr kumimoji="1" lang="ja-JP" altLang="en-US" b="0" dirty="0"/>
                      <a:t>回目</a:t>
                    </a:r>
                    <a:endParaRPr kumimoji="1" lang="en-US" altLang="ja-JP" dirty="0">
                      <a:latin typeface="メイリオ" panose="020B0604030504040204" pitchFamily="50" charset="-128"/>
                      <a:ea typeface="メイリオ" panose="020B0604030504040204" pitchFamily="50" charset="-128"/>
                      <a:cs typeface="メイリオ" panose="020B0604030504040204" pitchFamily="50" charset="-128"/>
                    </a:endParaRPr>
                  </a:p>
                  <a:p>
                    <a:pPr algn="ctr"/>
                    <a:r>
                      <a:rPr kumimoji="1" lang="ja-JP" altLang="en-US" sz="2800" dirty="0">
                        <a:solidFill>
                          <a:schemeClr val="tx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rPr>
                      <a:t>標本平均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2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kumimoji="1" lang="en-US" altLang="ja-JP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ja-JP" sz="28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𝑋</m:t>
                                </m:r>
                              </m:e>
                            </m:acc>
                          </m:e>
                          <m:sub>
                            <m:r>
                              <a:rPr kumimoji="1" lang="en-US" altLang="ja-JP" sz="2800" b="0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a14:m>
                    <a:endParaRPr kumimoji="1" lang="en-US" altLang="ja-JP" dirty="0">
                      <a:solidFill>
                        <a:schemeClr val="tx1"/>
                      </a:solidFill>
                      <a:latin typeface="メイリオ" panose="020B0604030504040204" pitchFamily="50" charset="-128"/>
                      <a:ea typeface="メイリオ" panose="020B0604030504040204" pitchFamily="50" charset="-128"/>
                      <a:cs typeface="メイリオ" panose="020B0604030504040204" pitchFamily="50" charset="-128"/>
                    </a:endParaRPr>
                  </a:p>
                  <a:p>
                    <a:pPr algn="ctr"/>
                    <a:r>
                      <a:rPr kumimoji="1" lang="ja-JP" altLang="en-US" dirty="0">
                        <a:solidFill>
                          <a:schemeClr val="tx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rPr>
                      <a:t>標本の大きさ</a:t>
                    </a:r>
                    <a14:m>
                      <m:oMath xmlns:m="http://schemas.openxmlformats.org/officeDocument/2006/math">
                        <m:r>
                          <a:rPr kumimoji="1" lang="en-US" altLang="ja-JP" b="0" i="1" smtClean="0">
                            <a:solidFill>
                              <a:schemeClr val="tx1"/>
                            </a:solidFill>
                            <a:latin typeface="Cambria Math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  <m:t>𝑛</m:t>
                        </m:r>
                      </m:oMath>
                    </a14:m>
                    <a:endParaRPr kumimoji="1" lang="ja-JP" altLang="en-US" dirty="0">
                      <a:solidFill>
                        <a:schemeClr val="tx1"/>
                      </a:solidFill>
                      <a:latin typeface="メイリオ" panose="020B0604030504040204" pitchFamily="50" charset="-128"/>
                      <a:ea typeface="メイリオ" panose="020B0604030504040204" pitchFamily="50" charset="-128"/>
                      <a:cs typeface="メイリオ" panose="020B0604030504040204" pitchFamily="50" charset="-128"/>
                    </a:endParaRPr>
                  </a:p>
                </p:txBody>
              </p:sp>
            </mc:Choice>
            <mc:Fallback xmlns="">
              <p:sp>
                <p:nvSpPr>
                  <p:cNvPr id="6" name="円/楕円 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23928" y="836712"/>
                    <a:ext cx="2952328" cy="1543574"/>
                  </a:xfrm>
                  <a:prstGeom prst="ellipse">
                    <a:avLst/>
                  </a:prstGeom>
                  <a:blipFill rotWithShape="1">
                    <a:blip r:embed="rId2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円/楕円 6"/>
                  <p:cNvSpPr/>
                  <p:nvPr/>
                </p:nvSpPr>
                <p:spPr>
                  <a:xfrm>
                    <a:off x="3917743" y="2636912"/>
                    <a:ext cx="2952328" cy="1543574"/>
                  </a:xfrm>
                  <a:prstGeom prst="ellipse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ja-JP" altLang="en-US" b="0" dirty="0"/>
                      <a:t>標本</a:t>
                    </a:r>
                    <a:r>
                      <a:rPr kumimoji="1" lang="en-US" altLang="ja-JP" b="0" dirty="0"/>
                      <a:t>2</a:t>
                    </a:r>
                    <a:r>
                      <a:rPr kumimoji="1" lang="ja-JP" altLang="en-US" b="0" dirty="0"/>
                      <a:t>回目</a:t>
                    </a:r>
                    <a:endParaRPr kumimoji="1" lang="en-US" altLang="ja-JP" dirty="0">
                      <a:latin typeface="メイリオ" panose="020B0604030504040204" pitchFamily="50" charset="-128"/>
                      <a:ea typeface="メイリオ" panose="020B0604030504040204" pitchFamily="50" charset="-128"/>
                      <a:cs typeface="メイリオ" panose="020B0604030504040204" pitchFamily="50" charset="-128"/>
                    </a:endParaRPr>
                  </a:p>
                  <a:p>
                    <a:pPr algn="ctr"/>
                    <a:r>
                      <a:rPr kumimoji="1" lang="ja-JP" altLang="en-US" sz="2800" dirty="0">
                        <a:solidFill>
                          <a:schemeClr val="tx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rPr>
                      <a:t>標本平均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2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kumimoji="1" lang="en-US" altLang="ja-JP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ja-JP" sz="28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𝑋</m:t>
                                </m:r>
                              </m:e>
                            </m:acc>
                          </m:e>
                          <m:sub>
                            <m:r>
                              <a:rPr kumimoji="1" lang="en-US" altLang="ja-JP" sz="2800" b="0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a14:m>
                    <a:endParaRPr kumimoji="1" lang="en-US" altLang="ja-JP" dirty="0">
                      <a:solidFill>
                        <a:schemeClr val="tx1"/>
                      </a:solidFill>
                      <a:latin typeface="メイリオ" panose="020B0604030504040204" pitchFamily="50" charset="-128"/>
                      <a:ea typeface="メイリオ" panose="020B0604030504040204" pitchFamily="50" charset="-128"/>
                      <a:cs typeface="メイリオ" panose="020B0604030504040204" pitchFamily="50" charset="-128"/>
                    </a:endParaRPr>
                  </a:p>
                  <a:p>
                    <a:pPr algn="ctr"/>
                    <a:r>
                      <a:rPr kumimoji="1" lang="ja-JP" altLang="en-US" dirty="0">
                        <a:solidFill>
                          <a:schemeClr val="tx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rPr>
                      <a:t>標本の大きさ</a:t>
                    </a:r>
                    <a14:m>
                      <m:oMath xmlns:m="http://schemas.openxmlformats.org/officeDocument/2006/math">
                        <m:r>
                          <a:rPr kumimoji="1" lang="en-US" altLang="ja-JP" b="0" i="1" smtClean="0">
                            <a:solidFill>
                              <a:schemeClr val="tx1"/>
                            </a:solidFill>
                            <a:latin typeface="Cambria Math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  <m:t>𝑛</m:t>
                        </m:r>
                      </m:oMath>
                    </a14:m>
                    <a:endParaRPr kumimoji="1" lang="ja-JP" altLang="en-US" dirty="0">
                      <a:solidFill>
                        <a:schemeClr val="tx1"/>
                      </a:solidFill>
                      <a:latin typeface="メイリオ" panose="020B0604030504040204" pitchFamily="50" charset="-128"/>
                      <a:ea typeface="メイリオ" panose="020B0604030504040204" pitchFamily="50" charset="-128"/>
                      <a:cs typeface="メイリオ" panose="020B0604030504040204" pitchFamily="50" charset="-128"/>
                    </a:endParaRPr>
                  </a:p>
                </p:txBody>
              </p:sp>
            </mc:Choice>
            <mc:Fallback xmlns="">
              <p:sp>
                <p:nvSpPr>
                  <p:cNvPr id="7" name="円/楕円 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17743" y="2636912"/>
                    <a:ext cx="2952328" cy="1543574"/>
                  </a:xfrm>
                  <a:prstGeom prst="ellipse">
                    <a:avLst/>
                  </a:prstGeom>
                  <a:blipFill rotWithShape="1">
                    <a:blip r:embed="rId3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円/楕円 7"/>
                  <p:cNvSpPr/>
                  <p:nvPr/>
                </p:nvSpPr>
                <p:spPr>
                  <a:xfrm>
                    <a:off x="3917743" y="4941168"/>
                    <a:ext cx="2952328" cy="1543574"/>
                  </a:xfrm>
                  <a:prstGeom prst="ellipse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ja-JP" altLang="en-US" b="0" dirty="0"/>
                      <a:t>標本</a:t>
                    </a:r>
                    <a:r>
                      <a:rPr kumimoji="1" lang="en-US" altLang="ja-JP" b="0" dirty="0"/>
                      <a:t>S</a:t>
                    </a:r>
                    <a:r>
                      <a:rPr kumimoji="1" lang="ja-JP" altLang="en-US" b="0" dirty="0"/>
                      <a:t>回目</a:t>
                    </a:r>
                    <a:endParaRPr kumimoji="1" lang="en-US" altLang="ja-JP" dirty="0">
                      <a:latin typeface="メイリオ" panose="020B0604030504040204" pitchFamily="50" charset="-128"/>
                      <a:ea typeface="メイリオ" panose="020B0604030504040204" pitchFamily="50" charset="-128"/>
                      <a:cs typeface="メイリオ" panose="020B0604030504040204" pitchFamily="50" charset="-128"/>
                    </a:endParaRPr>
                  </a:p>
                  <a:p>
                    <a:pPr algn="ctr"/>
                    <a:r>
                      <a:rPr kumimoji="1" lang="ja-JP" altLang="en-US" sz="2800" dirty="0">
                        <a:solidFill>
                          <a:schemeClr val="tx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rPr>
                      <a:t>標本平均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2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kumimoji="1" lang="en-US" altLang="ja-JP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ja-JP" sz="28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𝑋</m:t>
                                </m:r>
                              </m:e>
                            </m:acc>
                          </m:e>
                          <m:sub>
                            <m:r>
                              <a:rPr kumimoji="1" lang="en-US" altLang="ja-JP" sz="2800" b="0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𝑆</m:t>
                            </m:r>
                          </m:sub>
                        </m:sSub>
                      </m:oMath>
                    </a14:m>
                    <a:endParaRPr kumimoji="1" lang="en-US" altLang="ja-JP" dirty="0">
                      <a:solidFill>
                        <a:schemeClr val="tx1"/>
                      </a:solidFill>
                      <a:latin typeface="メイリオ" panose="020B0604030504040204" pitchFamily="50" charset="-128"/>
                      <a:ea typeface="メイリオ" panose="020B0604030504040204" pitchFamily="50" charset="-128"/>
                      <a:cs typeface="メイリオ" panose="020B0604030504040204" pitchFamily="50" charset="-128"/>
                    </a:endParaRPr>
                  </a:p>
                  <a:p>
                    <a:pPr algn="ctr"/>
                    <a:r>
                      <a:rPr kumimoji="1" lang="ja-JP" altLang="en-US" dirty="0">
                        <a:solidFill>
                          <a:schemeClr val="tx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rPr>
                      <a:t>標本の大きさ</a:t>
                    </a:r>
                    <a14:m>
                      <m:oMath xmlns:m="http://schemas.openxmlformats.org/officeDocument/2006/math">
                        <m:r>
                          <a:rPr kumimoji="1" lang="en-US" altLang="ja-JP" b="0" i="1" smtClean="0">
                            <a:solidFill>
                              <a:schemeClr val="tx1"/>
                            </a:solidFill>
                            <a:latin typeface="Cambria Math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  <m:t>𝑛</m:t>
                        </m:r>
                      </m:oMath>
                    </a14:m>
                    <a:endParaRPr kumimoji="1" lang="ja-JP" altLang="en-US" dirty="0">
                      <a:solidFill>
                        <a:schemeClr val="tx1"/>
                      </a:solidFill>
                      <a:latin typeface="メイリオ" panose="020B0604030504040204" pitchFamily="50" charset="-128"/>
                      <a:ea typeface="メイリオ" panose="020B0604030504040204" pitchFamily="50" charset="-128"/>
                      <a:cs typeface="メイリオ" panose="020B0604030504040204" pitchFamily="50" charset="-128"/>
                    </a:endParaRPr>
                  </a:p>
                </p:txBody>
              </p:sp>
            </mc:Choice>
            <mc:Fallback xmlns="">
              <p:sp>
                <p:nvSpPr>
                  <p:cNvPr id="8" name="円/楕円 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17743" y="4941168"/>
                    <a:ext cx="2952328" cy="1543574"/>
                  </a:xfrm>
                  <a:prstGeom prst="ellipse">
                    <a:avLst/>
                  </a:prstGeom>
                  <a:blipFill rotWithShape="1">
                    <a:blip r:embed="rId4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" name="グループ化 12"/>
            <p:cNvGrpSpPr/>
            <p:nvPr/>
          </p:nvGrpSpPr>
          <p:grpSpPr>
            <a:xfrm>
              <a:off x="1619672" y="1317859"/>
              <a:ext cx="2314026" cy="4703429"/>
              <a:chOff x="1619672" y="1317859"/>
              <a:chExt cx="2314026" cy="4703429"/>
            </a:xfrm>
          </p:grpSpPr>
          <p:sp>
            <p:nvSpPr>
              <p:cNvPr id="9" name="右矢印 8"/>
              <p:cNvSpPr/>
              <p:nvPr/>
            </p:nvSpPr>
            <p:spPr>
              <a:xfrm>
                <a:off x="1619672" y="1317859"/>
                <a:ext cx="2314026" cy="524357"/>
              </a:xfrm>
              <a:prstGeom prst="rightArrow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kumimoji="1" lang="ja-JP" altLang="en-US" sz="1400" dirty="0"/>
                  <a:t>　　　　無作為抽出</a:t>
                </a:r>
              </a:p>
            </p:txBody>
          </p:sp>
          <p:sp>
            <p:nvSpPr>
              <p:cNvPr id="10" name="右矢印 9"/>
              <p:cNvSpPr/>
              <p:nvPr/>
            </p:nvSpPr>
            <p:spPr>
              <a:xfrm>
                <a:off x="1619672" y="3146520"/>
                <a:ext cx="2314026" cy="524357"/>
              </a:xfrm>
              <a:prstGeom prst="rightArrow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kumimoji="1" lang="ja-JP" altLang="en-US" sz="1400" dirty="0"/>
                  <a:t>　　　　無作為抽出</a:t>
                </a:r>
              </a:p>
            </p:txBody>
          </p:sp>
          <p:sp>
            <p:nvSpPr>
              <p:cNvPr id="11" name="右矢印 10"/>
              <p:cNvSpPr/>
              <p:nvPr/>
            </p:nvSpPr>
            <p:spPr>
              <a:xfrm>
                <a:off x="1619672" y="5496931"/>
                <a:ext cx="2314026" cy="524357"/>
              </a:xfrm>
              <a:prstGeom prst="rightArrow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kumimoji="1" lang="ja-JP" altLang="en-US" sz="1400" dirty="0"/>
                  <a:t>　　　　無作為抽出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円/楕円 11"/>
                <p:cNvSpPr/>
                <p:nvPr/>
              </p:nvSpPr>
              <p:spPr>
                <a:xfrm>
                  <a:off x="251520" y="1196752"/>
                  <a:ext cx="2448272" cy="482453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ja-JP" altLang="en-US" sz="2800" dirty="0">
                      <a:solidFill>
                        <a:schemeClr val="tx1"/>
                      </a:solidFill>
                      <a:latin typeface="メイリオ" panose="020B0604030504040204" pitchFamily="50" charset="-128"/>
                      <a:ea typeface="メイリオ" panose="020B0604030504040204" pitchFamily="50" charset="-128"/>
                      <a:cs typeface="メイリオ" panose="020B0604030504040204" pitchFamily="50" charset="-128"/>
                    </a:rPr>
                    <a:t>母集団</a:t>
                  </a:r>
                  <a14:m>
                    <m:oMath xmlns:m="http://schemas.openxmlformats.org/officeDocument/2006/math">
                      <m:r>
                        <a:rPr kumimoji="1" lang="en-US" altLang="ja-JP" sz="28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𝑋</m:t>
                      </m:r>
                    </m:oMath>
                  </a14:m>
                  <a:endParaRPr kumimoji="1" lang="en-US" altLang="ja-JP" sz="28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endParaRPr>
                </a:p>
                <a:p>
                  <a:pPr algn="ctr"/>
                  <a:endParaRPr lang="en-US" altLang="ja-JP" sz="28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endParaRPr>
                </a:p>
                <a:p>
                  <a:pPr algn="ctr"/>
                  <a:r>
                    <a:rPr kumimoji="1" lang="ja-JP" altLang="en-US" sz="2800" dirty="0">
                      <a:solidFill>
                        <a:schemeClr val="accent1"/>
                      </a:solidFill>
                      <a:latin typeface="メイリオ" panose="020B0604030504040204" pitchFamily="50" charset="-128"/>
                      <a:ea typeface="メイリオ" panose="020B0604030504040204" pitchFamily="50" charset="-128"/>
                      <a:cs typeface="メイリオ" panose="020B0604030504040204" pitchFamily="50" charset="-128"/>
                    </a:rPr>
                    <a:t>母平均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𝜇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𝑋</m:t>
                          </m:r>
                        </m:sub>
                      </m:sSub>
                    </m:oMath>
                  </a14:m>
                  <a:endParaRPr kumimoji="1" lang="en-US" altLang="ja-JP" sz="2800" dirty="0">
                    <a:solidFill>
                      <a:schemeClr val="accent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endParaRPr>
                </a:p>
                <a:p>
                  <a:pPr algn="ctr"/>
                  <a:r>
                    <a:rPr lang="ja-JP" altLang="en-US" sz="2800" dirty="0">
                      <a:solidFill>
                        <a:schemeClr val="accent1"/>
                      </a:solidFill>
                      <a:latin typeface="メイリオ" panose="020B0604030504040204" pitchFamily="50" charset="-128"/>
                      <a:ea typeface="メイリオ" panose="020B0604030504040204" pitchFamily="50" charset="-128"/>
                      <a:cs typeface="メイリオ" panose="020B0604030504040204" pitchFamily="50" charset="-128"/>
                    </a:rPr>
                    <a:t>母分散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altLang="ja-JP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800" b="0" i="1" smtClean="0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𝜎</m:t>
                          </m:r>
                        </m:e>
                        <m:sub>
                          <m:r>
                            <a:rPr lang="en-US" altLang="ja-JP" sz="2800" b="0" i="1" smtClean="0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𝑋</m:t>
                          </m:r>
                        </m:sub>
                        <m:sup>
                          <m:r>
                            <a:rPr lang="en-US" altLang="ja-JP" sz="2800" b="0" i="1" smtClean="0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bSup>
                    </m:oMath>
                  </a14:m>
                  <a:endParaRPr kumimoji="1" lang="ja-JP" altLang="en-US" sz="2800" dirty="0">
                    <a:solidFill>
                      <a:schemeClr val="accent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endParaRPr>
                </a:p>
              </p:txBody>
            </p:sp>
          </mc:Choice>
          <mc:Fallback xmlns="">
            <p:sp>
              <p:nvSpPr>
                <p:cNvPr id="12" name="円/楕円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520" y="1196752"/>
                  <a:ext cx="2448272" cy="4824536"/>
                </a:xfrm>
                <a:prstGeom prst="ellipse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  <a:ln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3" name="グループ化 22"/>
            <p:cNvGrpSpPr/>
            <p:nvPr/>
          </p:nvGrpSpPr>
          <p:grpSpPr>
            <a:xfrm>
              <a:off x="3202229" y="4221088"/>
              <a:ext cx="2265305" cy="630628"/>
              <a:chOff x="3202229" y="4257717"/>
              <a:chExt cx="2265305" cy="630628"/>
            </a:xfrm>
          </p:grpSpPr>
          <p:grpSp>
            <p:nvGrpSpPr>
              <p:cNvPr id="18" name="グループ化 17"/>
              <p:cNvGrpSpPr/>
              <p:nvPr/>
            </p:nvGrpSpPr>
            <p:grpSpPr>
              <a:xfrm>
                <a:off x="3202229" y="4257717"/>
                <a:ext cx="147254" cy="630628"/>
                <a:chOff x="7737114" y="2380286"/>
                <a:chExt cx="147254" cy="630628"/>
              </a:xfrm>
            </p:grpSpPr>
            <p:sp>
              <p:nvSpPr>
                <p:cNvPr id="15" name="円/楕円 14"/>
                <p:cNvSpPr/>
                <p:nvPr/>
              </p:nvSpPr>
              <p:spPr>
                <a:xfrm>
                  <a:off x="7740352" y="2380286"/>
                  <a:ext cx="144016" cy="14401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6" name="円/楕円 15"/>
                <p:cNvSpPr/>
                <p:nvPr/>
              </p:nvSpPr>
              <p:spPr>
                <a:xfrm>
                  <a:off x="7740352" y="2636912"/>
                  <a:ext cx="144016" cy="14401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7" name="円/楕円 16"/>
                <p:cNvSpPr/>
                <p:nvPr/>
              </p:nvSpPr>
              <p:spPr>
                <a:xfrm>
                  <a:off x="7737114" y="2866898"/>
                  <a:ext cx="144016" cy="14401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19" name="グループ化 18"/>
              <p:cNvGrpSpPr/>
              <p:nvPr/>
            </p:nvGrpSpPr>
            <p:grpSpPr>
              <a:xfrm>
                <a:off x="5320280" y="4257717"/>
                <a:ext cx="147254" cy="630628"/>
                <a:chOff x="7737114" y="2380286"/>
                <a:chExt cx="147254" cy="630628"/>
              </a:xfrm>
            </p:grpSpPr>
            <p:sp>
              <p:nvSpPr>
                <p:cNvPr id="20" name="円/楕円 19"/>
                <p:cNvSpPr/>
                <p:nvPr/>
              </p:nvSpPr>
              <p:spPr>
                <a:xfrm>
                  <a:off x="7740352" y="2380286"/>
                  <a:ext cx="144016" cy="14401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1" name="円/楕円 20"/>
                <p:cNvSpPr/>
                <p:nvPr/>
              </p:nvSpPr>
              <p:spPr>
                <a:xfrm>
                  <a:off x="7740352" y="2636912"/>
                  <a:ext cx="144016" cy="14401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2" name="円/楕円 21"/>
                <p:cNvSpPr/>
                <p:nvPr/>
              </p:nvSpPr>
              <p:spPr>
                <a:xfrm>
                  <a:off x="7737114" y="2866898"/>
                  <a:ext cx="144016" cy="14401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24" name="右中かっこ 23"/>
            <p:cNvSpPr/>
            <p:nvPr/>
          </p:nvSpPr>
          <p:spPr>
            <a:xfrm>
              <a:off x="6660232" y="836712"/>
              <a:ext cx="870281" cy="5544616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27" name="グループ化 26"/>
            <p:cNvGrpSpPr/>
            <p:nvPr/>
          </p:nvGrpSpPr>
          <p:grpSpPr>
            <a:xfrm>
              <a:off x="7236296" y="1842216"/>
              <a:ext cx="1800200" cy="3517636"/>
              <a:chOff x="7236296" y="1842216"/>
              <a:chExt cx="1800200" cy="3517636"/>
            </a:xfrm>
          </p:grpSpPr>
          <p:sp>
            <p:nvSpPr>
              <p:cNvPr id="25" name="正方形/長方形 24"/>
              <p:cNvSpPr/>
              <p:nvPr/>
            </p:nvSpPr>
            <p:spPr>
              <a:xfrm>
                <a:off x="7236296" y="1842216"/>
                <a:ext cx="1800200" cy="130430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sz="1400" dirty="0">
                    <a:solidFill>
                      <a:schemeClr val="tx1"/>
                    </a:solidFill>
                  </a:rPr>
                  <a:t>標本抽出のたびに</a:t>
                </a:r>
                <a:br>
                  <a:rPr lang="en-US" altLang="ja-JP" sz="1400" dirty="0">
                    <a:solidFill>
                      <a:schemeClr val="tx1"/>
                    </a:solidFill>
                  </a:rPr>
                </a:br>
                <a:r>
                  <a:rPr lang="ja-JP" altLang="en-US" sz="1400" dirty="0">
                    <a:solidFill>
                      <a:schemeClr val="tx1"/>
                    </a:solidFill>
                  </a:rPr>
                  <a:t>標本平均は異なる値</a:t>
                </a:r>
                <a:endParaRPr kumimoji="1" lang="ja-JP" altLang="en-US" sz="1400" dirty="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正方形/長方形 25"/>
                  <p:cNvSpPr/>
                  <p:nvPr/>
                </p:nvSpPr>
                <p:spPr>
                  <a:xfrm>
                    <a:off x="7236296" y="4055548"/>
                    <a:ext cx="1800200" cy="1304304"/>
                  </a:xfrm>
                  <a:prstGeom prst="rect">
                    <a:avLst/>
                  </a:prstGeom>
                  <a:noFill/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ja-JP" altLang="en-US" sz="1400" dirty="0">
                        <a:solidFill>
                          <a:schemeClr val="accent1"/>
                        </a:solidFill>
                      </a:rPr>
                      <a:t>それぞれの平均</a:t>
                    </a:r>
                    <a:endParaRPr kumimoji="1" lang="en-US" altLang="ja-JP" sz="1400" dirty="0">
                      <a:solidFill>
                        <a:schemeClr val="accent1"/>
                      </a:solidFill>
                    </a:endParaRPr>
                  </a:p>
                  <a:p>
                    <a:pPr algn="ctr"/>
                    <a:endParaRPr kumimoji="1" lang="en-US" altLang="ja-JP" sz="1400" dirty="0">
                      <a:solidFill>
                        <a:schemeClr val="accent1"/>
                      </a:solidFill>
                    </a:endParaRPr>
                  </a:p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ja-JP" sz="1400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kumimoji="1" lang="en-US" altLang="ja-JP" sz="14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ja-JP" sz="1400" b="0" i="1" smtClean="0">
                                      <a:solidFill>
                                        <a:schemeClr val="accent1"/>
                                      </a:solidFill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1" lang="en-US" altLang="ja-JP" sz="1400" b="0" i="1" dirty="0" smtClean="0">
                                  <a:solidFill>
                                    <a:schemeClr val="accent1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ja-JP" sz="1400" b="0" i="1" dirty="0" smtClean="0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, </m:t>
                          </m:r>
                          <m:sSub>
                            <m:sSubPr>
                              <m:ctrlPr>
                                <a:rPr kumimoji="1" lang="en-US" altLang="ja-JP" sz="1400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kumimoji="1" lang="en-US" altLang="ja-JP" sz="1400" b="0" i="1" dirty="0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ja-JP" sz="1400" b="0" i="1" dirty="0" smtClean="0">
                                      <a:solidFill>
                                        <a:schemeClr val="accent1"/>
                                      </a:solidFill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1" lang="en-US" altLang="ja-JP" sz="1400" b="0" i="1" dirty="0" smtClean="0">
                                  <a:solidFill>
                                    <a:schemeClr val="accent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kumimoji="1" lang="en-US" altLang="ja-JP" sz="1400" b="0" i="1" dirty="0" smtClean="0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, …, </m:t>
                          </m:r>
                          <m:sSub>
                            <m:sSubPr>
                              <m:ctrlPr>
                                <a:rPr kumimoji="1" lang="en-US" altLang="ja-JP" sz="1400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kumimoji="1" lang="en-US" altLang="ja-JP" sz="1400" b="0" i="1" dirty="0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ja-JP" sz="1400" b="0" i="1" dirty="0" smtClean="0">
                                      <a:solidFill>
                                        <a:schemeClr val="accent1"/>
                                      </a:solidFill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1" lang="en-US" altLang="ja-JP" sz="1400" b="0" i="1" dirty="0" smtClean="0">
                                  <a:solidFill>
                                    <a:schemeClr val="accent1"/>
                                  </a:solidFill>
                                  <a:latin typeface="Cambria Math"/>
                                </a:rPr>
                                <m:t>𝑆</m:t>
                              </m:r>
                            </m:sub>
                          </m:sSub>
                        </m:oMath>
                      </m:oMathPara>
                    </a14:m>
                    <a:endParaRPr kumimoji="1" lang="en-US" altLang="ja-JP" sz="1400" dirty="0">
                      <a:solidFill>
                        <a:schemeClr val="accent1"/>
                      </a:solidFill>
                    </a:endParaRPr>
                  </a:p>
                  <a:p>
                    <a:pPr algn="ctr"/>
                    <a:endParaRPr kumimoji="1" lang="en-US" altLang="ja-JP" sz="1400" dirty="0">
                      <a:solidFill>
                        <a:schemeClr val="accent1"/>
                      </a:solidFill>
                    </a:endParaRPr>
                  </a:p>
                  <a:p>
                    <a:pPr algn="ctr"/>
                    <a:r>
                      <a:rPr kumimoji="1" lang="ja-JP" altLang="en-US" sz="1400" dirty="0">
                        <a:solidFill>
                          <a:schemeClr val="accent1"/>
                        </a:solidFill>
                      </a:rPr>
                      <a:t>の分布を考える</a:t>
                    </a:r>
                  </a:p>
                </p:txBody>
              </p:sp>
            </mc:Choice>
            <mc:Fallback xmlns="">
              <p:sp>
                <p:nvSpPr>
                  <p:cNvPr id="26" name="正方形/長方形 2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36296" y="4055548"/>
                    <a:ext cx="1800200" cy="1304304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/>
                    </a:stretch>
                  </a:blipFill>
                  <a:ln>
                    <a:solidFill>
                      <a:schemeClr val="accent1"/>
                    </a:solidFill>
                  </a:ln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24456019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13472</TotalTime>
  <Words>1221</Words>
  <Application>Microsoft Macintosh PowerPoint</Application>
  <PresentationFormat>On-screen Show (4:3)</PresentationFormat>
  <Paragraphs>189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メイリオ</vt:lpstr>
      <vt:lpstr>Arial</vt:lpstr>
      <vt:lpstr>Calibri</vt:lpstr>
      <vt:lpstr>Cambria Math</vt:lpstr>
      <vt:lpstr>Office ​​テーマ</vt:lpstr>
      <vt:lpstr>中心極限定理</vt:lpstr>
      <vt:lpstr>中心極限定理</vt:lpstr>
      <vt:lpstr>標本平均の分布</vt:lpstr>
      <vt:lpstr>PowerPoint Presentation</vt:lpstr>
      <vt:lpstr>確率変数X_i</vt:lpstr>
      <vt:lpstr>確率変数X_i</vt:lpstr>
      <vt:lpstr>PowerPoint Presentation</vt:lpstr>
      <vt:lpstr>標本平均の分布</vt:lpstr>
      <vt:lpstr>標本平均の分布</vt:lpstr>
      <vt:lpstr>PowerPoint Presentation</vt:lpstr>
      <vt:lpstr>標本平均X ̅の平均値と分散</vt:lpstr>
      <vt:lpstr>標本平均X ̅の平均値と分散</vt:lpstr>
      <vt:lpstr>標本平均X ̅の平均値と分散</vt:lpstr>
      <vt:lpstr>（pp. 76）問題6-1</vt:lpstr>
      <vt:lpstr>（pp. 76）問題6-1</vt:lpstr>
      <vt:lpstr>中心極限定理</vt:lpstr>
      <vt:lpstr>中心極限定理</vt:lpstr>
      <vt:lpstr>正規分布</vt:lpstr>
      <vt:lpstr>正規分布</vt:lpstr>
      <vt:lpstr>正規分布</vt:lpstr>
      <vt:lpstr>正規分布</vt:lpstr>
      <vt:lpstr>第6章のまとめ</vt:lpstr>
    </vt:vector>
  </TitlesOfParts>
  <Company>University of Tsukuba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Tsukuba-Think</dc:creator>
  <cp:lastModifiedBy>Yoh Kawano</cp:lastModifiedBy>
  <cp:revision>266</cp:revision>
  <dcterms:created xsi:type="dcterms:W3CDTF">2019-04-13T07:28:03Z</dcterms:created>
  <dcterms:modified xsi:type="dcterms:W3CDTF">2023-09-08T02:18:27Z</dcterms:modified>
</cp:coreProperties>
</file>