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509" r:id="rId2"/>
    <p:sldId id="495" r:id="rId3"/>
    <p:sldId id="469" r:id="rId4"/>
    <p:sldId id="443" r:id="rId5"/>
    <p:sldId id="494" r:id="rId6"/>
    <p:sldId id="496" r:id="rId7"/>
    <p:sldId id="471" r:id="rId8"/>
    <p:sldId id="497" r:id="rId9"/>
    <p:sldId id="493" r:id="rId10"/>
    <p:sldId id="474" r:id="rId11"/>
    <p:sldId id="498" r:id="rId12"/>
    <p:sldId id="499" r:id="rId13"/>
    <p:sldId id="500" r:id="rId14"/>
    <p:sldId id="501" r:id="rId15"/>
    <p:sldId id="502" r:id="rId16"/>
    <p:sldId id="490" r:id="rId17"/>
    <p:sldId id="504" r:id="rId18"/>
    <p:sldId id="505" r:id="rId19"/>
    <p:sldId id="506" r:id="rId20"/>
    <p:sldId id="507" r:id="rId21"/>
    <p:sldId id="508" r:id="rId22"/>
    <p:sldId id="421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2021/10/20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2019/11/13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#07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2019/11/13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#07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70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FA9478-57D7-4957-B263-E941B3A4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プレースホルダー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（３）</a:t>
                </a:r>
                <a:r>
                  <a:rPr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テキスト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67" b="-7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06C433-3CD7-4773-A447-7BEB56D6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54" b="-2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母集団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期待値として表すと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平均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分散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この母集団から大きさ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の標本を無作為抽出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と同じ確率分布にしたがうので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3"/>
                <a:stretch>
                  <a:fillRect l="-1467" t="-1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8EDFF1-1D98-4EA9-A6AE-8F35AB90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05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54" b="-2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  <a:endParaRPr kumimoji="1" lang="en-US" altLang="ja-JP" dirty="0"/>
              </a:p>
              <a:p>
                <a:r>
                  <a:rPr lang="ja-JP" altLang="en-US" dirty="0"/>
                  <a:t>平均値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母平均と同じ</a:t>
                </a:r>
                <a:r>
                  <a:rPr lang="ja-JP" altLang="en-US" dirty="0"/>
                  <a:t>になる</a:t>
                </a:r>
                <a:endParaRPr lang="en-US" altLang="ja-JP" dirty="0"/>
              </a:p>
              <a:p>
                <a:r>
                  <a:rPr kumimoji="1" lang="ja-JP" altLang="en-US" dirty="0"/>
                  <a:t>分散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母分散の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3600" dirty="0">
                    <a:solidFill>
                      <a:srgbClr val="FF0000"/>
                    </a:solidFill>
                  </a:rPr>
                  <a:t>倍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kumimoji="1" lang="ja-JP" altLang="en-US" dirty="0"/>
                  <a:t>標本平均を確率変数として考えて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その確率分布の平均値と分散を求める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（証明については省略</a:t>
                </a:r>
                <a:r>
                  <a:rPr kumimoji="1" lang="en-US" altLang="ja-JP" dirty="0"/>
                  <a:t>(pp. 74)</a:t>
                </a:r>
                <a:r>
                  <a:rPr kumimoji="1" lang="ja-JP" altLang="en-US" dirty="0"/>
                  <a:t>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3"/>
                <a:stretch>
                  <a:fillRect l="-1667" t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C52CBD-2E30-41F7-A158-7BFC9DB7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5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54" b="-21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の平均値と分散</a:t>
                </a:r>
                <a:endParaRPr kumimoji="1" lang="en-US" altLang="ja-JP" dirty="0"/>
              </a:p>
              <a:p>
                <a:r>
                  <a:rPr lang="ja-JP" altLang="en-US" dirty="0"/>
                  <a:t>平均値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母平均と同じ</a:t>
                </a:r>
                <a:r>
                  <a:rPr lang="ja-JP" altLang="en-US" dirty="0"/>
                  <a:t>になる</a:t>
                </a:r>
                <a:endParaRPr lang="en-US" altLang="ja-JP" dirty="0"/>
              </a:p>
              <a:p>
                <a:r>
                  <a:rPr kumimoji="1" lang="ja-JP" altLang="en-US" dirty="0"/>
                  <a:t>分散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母分散の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3600" dirty="0">
                    <a:solidFill>
                      <a:srgbClr val="FF0000"/>
                    </a:solidFill>
                  </a:rPr>
                  <a:t>倍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kumimoji="1" lang="ja-JP" altLang="en-US" dirty="0"/>
                  <a:t>標本平均を確率変数として考えて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その確率分布の平均値と分散を求める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（証明については省略</a:t>
                </a:r>
                <a:r>
                  <a:rPr kumimoji="1" lang="en-US" altLang="ja-JP" dirty="0"/>
                  <a:t>(pp. 74)</a:t>
                </a:r>
                <a:r>
                  <a:rPr kumimoji="1" lang="ja-JP" altLang="en-US" dirty="0"/>
                  <a:t>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3"/>
                <a:stretch>
                  <a:fillRect l="-1667" t="-11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827584" y="3573016"/>
            <a:ext cx="237626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4860032" y="1556792"/>
                <a:ext cx="3744416" cy="2304256"/>
              </a:xfrm>
              <a:prstGeom prst="wedgeRoundRectCallout">
                <a:avLst>
                  <a:gd name="adj1" fmla="val -92591"/>
                  <a:gd name="adj2" fmla="val 50290"/>
                  <a:gd name="adj3" fmla="val 16667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標本の大きさ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</a:t>
                </a:r>
                <a:endParaRPr kumimoji="1"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大きくしたときに</a:t>
                </a:r>
                <a:endPara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標本平均の分散は小さくなる</a:t>
                </a:r>
                <a:endParaRPr kumimoji="1"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↓</a:t>
                </a:r>
                <a:endParaRPr lang="en-US" altLang="ja-JP" sz="20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32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大数の法則</a:t>
                </a: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556792"/>
                <a:ext cx="3744416" cy="2304256"/>
              </a:xfrm>
              <a:prstGeom prst="wedgeRoundRectCallout">
                <a:avLst>
                  <a:gd name="adj1" fmla="val -92591"/>
                  <a:gd name="adj2" fmla="val 50290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A43A7D-ED64-48D5-91F2-0A2A0071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58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76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6-1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無限母集団から</a:t>
                </a:r>
                <a:br>
                  <a:rPr lang="en-US" altLang="ja-JP" dirty="0"/>
                </a:br>
                <a:r>
                  <a:rPr lang="ja-JP" altLang="en-US" dirty="0"/>
                  <a:t>標本を無作為抽出して調査を行う。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=200</m:t>
                    </m:r>
                  </m:oMath>
                </a14:m>
                <a:r>
                  <a:rPr lang="ja-JP" altLang="en-US" dirty="0"/>
                  <a:t>のとき</a:t>
                </a:r>
                <a:br>
                  <a:rPr lang="en-US" altLang="ja-JP" dirty="0"/>
                </a:br>
                <a:r>
                  <a:rPr lang="ja-JP" altLang="en-US" dirty="0"/>
                  <a:t>標本平均の標準偏差は理論的には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200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調査の規模を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倍（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</a:rPr>
                      <m:t>n</m:t>
                    </m:r>
                    <m:r>
                      <a:rPr lang="en-US" altLang="ja-JP" b="0" i="0" dirty="0" smtClean="0">
                        <a:latin typeface="Cambria Math"/>
                      </a:rPr>
                      <m:t>=2000</m:t>
                    </m:r>
                  </m:oMath>
                </a14:m>
                <a:r>
                  <a:rPr lang="ja-JP" altLang="en-US" dirty="0"/>
                  <a:t>）にしたとき</a:t>
                </a:r>
                <a:br>
                  <a:rPr lang="en-US" altLang="ja-JP" dirty="0"/>
                </a:br>
                <a:r>
                  <a:rPr lang="ja-JP" altLang="en-US" dirty="0"/>
                  <a:t>調査の精度は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倍になるか？</a:t>
                </a:r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r>
                  <a:rPr kumimoji="1" lang="ja-JP" altLang="en-US" dirty="0"/>
                  <a:t>標本平均の標準偏差の大きさを調査精度と考える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標本平均の標準偏差は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=200</m:t>
                    </m:r>
                  </m:oMath>
                </a14:m>
                <a:r>
                  <a:rPr kumimoji="1" lang="ja-JP" altLang="en-US" dirty="0"/>
                  <a:t>のときの何割程度になるか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もしも調査の精度が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倍になるなら</a:t>
                </a:r>
                <a:br>
                  <a:rPr lang="en-US" altLang="ja-JP" dirty="0"/>
                </a:br>
                <a:r>
                  <a:rPr lang="ja-JP" altLang="en-US" dirty="0"/>
                  <a:t>標本平均の標準偏差（ばらつき）は</a:t>
                </a:r>
                <a:r>
                  <a:rPr lang="en-US" altLang="ja-JP" dirty="0"/>
                  <a:t>0.1</a:t>
                </a:r>
                <a:r>
                  <a:rPr lang="ja-JP" altLang="en-US" dirty="0"/>
                  <a:t>程度になるはず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  <a:blipFill rotWithShape="1">
                <a:blip r:embed="rId2"/>
                <a:stretch>
                  <a:fillRect l="-1467" t="-2542" r="-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64807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難</a:t>
            </a:r>
            <a:r>
              <a:rPr kumimoji="1" lang="en-US" altLang="ja-JP" dirty="0"/>
              <a:t>】</a:t>
            </a:r>
            <a:r>
              <a:rPr kumimoji="1" lang="ja-JP" altLang="en-US" dirty="0"/>
              <a:t>標本調査の精度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6948264" y="1484784"/>
            <a:ext cx="2088232" cy="1152128"/>
          </a:xfrm>
          <a:prstGeom prst="wedgeRoundRectCallout">
            <a:avLst>
              <a:gd name="adj1" fmla="val -19161"/>
              <a:gd name="adj2" fmla="val 10279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標本平均の</a:t>
            </a:r>
            <a:b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標準偏差を</a:t>
            </a:r>
            <a:br>
              <a:rPr kumimoji="1" lang="en-US" altLang="ja-JP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計算する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ECF48-1582-4DBD-A5D7-8C2BA1BF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97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76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6-1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</p:spPr>
            <p:txBody>
              <a:bodyPr>
                <a:noAutofit/>
              </a:bodyPr>
              <a:lstStyle/>
              <a:p>
                <a:r>
                  <a:rPr kumimoji="1" lang="ja-JP" altLang="en-US" sz="2400" dirty="0"/>
                  <a:t>標本の大きさを</a:t>
                </a:r>
                <a:r>
                  <a:rPr kumimoji="1" lang="en-US" altLang="ja-JP" sz="2400" dirty="0"/>
                  <a:t>10</a:t>
                </a:r>
                <a:r>
                  <a:rPr kumimoji="1" lang="ja-JP" altLang="en-US" sz="2400" dirty="0"/>
                  <a:t>倍にしても調査の精度は</a:t>
                </a:r>
                <a:r>
                  <a:rPr kumimoji="1" lang="en-US" altLang="ja-JP" sz="2400" dirty="0"/>
                  <a:t>10</a:t>
                </a:r>
                <a:r>
                  <a:rPr kumimoji="1" lang="ja-JP" altLang="en-US" sz="2400" dirty="0"/>
                  <a:t>倍にはならない</a:t>
                </a:r>
                <a:br>
                  <a:rPr lang="en-US" altLang="ja-JP" sz="2400" dirty="0"/>
                </a:br>
                <a:r>
                  <a:rPr lang="ja-JP" altLang="en-US" sz="2400" dirty="0"/>
                  <a:t>（</a:t>
                </a:r>
                <a:r>
                  <a:rPr lang="ja-JP" altLang="en-US" sz="2400" b="1" dirty="0">
                    <a:solidFill>
                      <a:srgbClr val="FF0000"/>
                    </a:solidFill>
                  </a:rPr>
                  <a:t>標準偏差は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ja-JP" altLang="en-US" sz="2400" b="1" dirty="0">
                    <a:solidFill>
                      <a:srgbClr val="FF0000"/>
                    </a:solidFill>
                  </a:rPr>
                  <a:t>にはならない</a:t>
                </a:r>
                <a:r>
                  <a:rPr lang="ja-JP" altLang="en-US" sz="2400" dirty="0"/>
                  <a:t>）</a:t>
                </a:r>
                <a:endParaRPr kumimoji="1" lang="en-US" altLang="ja-JP" sz="2400" dirty="0"/>
              </a:p>
              <a:p>
                <a:endParaRPr lang="en-US" altLang="ja-JP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200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1800" b="0" i="1" smtClean="0">
                          <a:latin typeface="Cambria Math"/>
                        </a:rPr>
                        <m:t>: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2000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1800" b="0" i="1" smtClean="0">
                          <a:latin typeface="Cambria Math"/>
                        </a:rPr>
                        <m:t>=1: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18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1800" b="0" i="0" smtClean="0">
                          <a:latin typeface="Cambria Math"/>
                        </a:rPr>
                        <m:t>=1:0.316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457200" lvl="1" indent="0">
                  <a:buNone/>
                </a:pPr>
                <a:endParaRPr kumimoji="1" lang="en-US" altLang="ja-JP" sz="2000" dirty="0"/>
              </a:p>
              <a:p>
                <a:pPr marL="457200" lvl="1" indent="0">
                  <a:buNone/>
                </a:pPr>
                <a:r>
                  <a:rPr kumimoji="1" lang="ja-JP" altLang="en-US" sz="2000" dirty="0"/>
                  <a:t>より、標準偏差は</a:t>
                </a:r>
                <a:r>
                  <a:rPr kumimoji="1" lang="en-US" altLang="ja-JP" sz="2000" dirty="0"/>
                  <a:t>30%</a:t>
                </a:r>
                <a:r>
                  <a:rPr kumimoji="1" lang="ja-JP" altLang="en-US" sz="2000" dirty="0"/>
                  <a:t>程度</a:t>
                </a:r>
                <a:endParaRPr kumimoji="1" lang="en-US" altLang="ja-JP" sz="2000" dirty="0"/>
              </a:p>
              <a:p>
                <a:pPr lvl="2"/>
                <a:r>
                  <a:rPr lang="ja-JP" altLang="en-US" sz="1800" dirty="0"/>
                  <a:t>標本の大きさを</a:t>
                </a:r>
                <a:r>
                  <a:rPr lang="en-US" altLang="ja-JP" sz="1800" dirty="0"/>
                  <a:t>100</a:t>
                </a:r>
                <a:r>
                  <a:rPr lang="ja-JP" altLang="en-US" sz="1800" dirty="0"/>
                  <a:t>倍したときに</a:t>
                </a:r>
                <a:br>
                  <a:rPr lang="en-US" altLang="ja-JP" sz="18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1800" b="0" i="1" smtClean="0">
                                <a:latin typeface="Cambria Math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US" altLang="ja-JP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kumimoji="1" lang="ja-JP" altLang="en-US" sz="1800" dirty="0"/>
                  <a:t>より、標準偏差は</a:t>
                </a:r>
                <a:r>
                  <a:rPr kumimoji="1" lang="en-US" altLang="ja-JP" sz="1800" dirty="0"/>
                  <a:t>10%</a:t>
                </a:r>
                <a:r>
                  <a:rPr kumimoji="1" lang="ja-JP" altLang="en-US" sz="1800" dirty="0"/>
                  <a:t>程度となり、調査精度は</a:t>
                </a:r>
                <a:r>
                  <a:rPr kumimoji="1" lang="en-US" altLang="ja-JP" sz="1800" dirty="0"/>
                  <a:t>10</a:t>
                </a:r>
                <a:r>
                  <a:rPr kumimoji="1" lang="ja-JP" altLang="en-US" sz="1800" dirty="0"/>
                  <a:t>倍になる</a:t>
                </a:r>
                <a:endParaRPr kumimoji="1" lang="en-US" altLang="ja-JP" sz="18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標本が大きければ大きいほど</a:t>
                </a:r>
                <a:br>
                  <a:rPr lang="en-US" altLang="ja-JP" sz="2400" dirty="0"/>
                </a:br>
                <a:r>
                  <a:rPr lang="ja-JP" altLang="en-US" sz="2400" dirty="0"/>
                  <a:t>標本は母集団に近づくが</a:t>
                </a:r>
                <a:r>
                  <a:rPr lang="ja-JP" altLang="en-US" sz="2400" b="1" dirty="0">
                    <a:solidFill>
                      <a:srgbClr val="FF0000"/>
                    </a:solidFill>
                  </a:rPr>
                  <a:t>比例するわけではない</a:t>
                </a:r>
                <a:r>
                  <a:rPr lang="ja-JP" altLang="en-US" sz="2400" dirty="0"/>
                  <a:t>ことに注意！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4784"/>
                <a:ext cx="9144000" cy="5040560"/>
              </a:xfrm>
              <a:blipFill rotWithShape="1">
                <a:blip r:embed="rId2"/>
                <a:stretch>
                  <a:fillRect l="-867" t="-1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64807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標本調査の精度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965B0-9042-47FE-9235-5E4C903C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6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CD21BC-0C57-4B48-B53C-EDE962B4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60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sz="4400" dirty="0"/>
                  <a:t>中心極限定理</a:t>
                </a:r>
                <a:endParaRPr lang="en-US" altLang="ja-JP" sz="4400" dirty="0"/>
              </a:p>
              <a:p>
                <a:pPr lvl="1"/>
                <a:r>
                  <a:rPr kumimoji="1" lang="ja-JP" altLang="en-US" dirty="0"/>
                  <a:t>母集団がどのような分布であっても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無作為抽出した標本における和の分布は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が大きいときに</a:t>
                </a:r>
                <a:r>
                  <a:rPr kumimoji="1" lang="ja-JP" altLang="en-US" b="1" dirty="0">
                    <a:solidFill>
                      <a:srgbClr val="FF0000"/>
                    </a:solidFill>
                  </a:rPr>
                  <a:t>正規分布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marL="914400" lvl="2" indent="0">
                  <a:buNone/>
                </a:pPr>
                <a:r>
                  <a:rPr lang="ja-JP" altLang="en-US" dirty="0"/>
                  <a:t>↓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標本平均について言い換えると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母集団がどのような分布であっても</a:t>
                </a:r>
                <a:br>
                  <a:rPr lang="en-US" altLang="ja-JP" dirty="0"/>
                </a:br>
                <a:r>
                  <a:rPr lang="ja-JP" altLang="en-US" dirty="0"/>
                  <a:t>無作為抽出した標本における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標本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3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の分布</a:t>
                </a:r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が大きいときに</a:t>
                </a:r>
                <a:br>
                  <a:rPr kumimoji="1" lang="en-US" altLang="ja-JP" dirty="0"/>
                </a:br>
                <a:r>
                  <a:rPr kumimoji="1" lang="ja-JP" altLang="en-US" b="1" dirty="0">
                    <a:solidFill>
                      <a:srgbClr val="FF0000"/>
                    </a:solidFill>
                  </a:rPr>
                  <a:t>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　分散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  <m:sup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　の正規分布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/>
                  <a:t>標本平均がある範囲内に含まれる確率を、</a:t>
                </a:r>
                <a:br>
                  <a:rPr lang="en-US" altLang="ja-JP" dirty="0"/>
                </a:br>
                <a:r>
                  <a:rPr lang="ja-JP" altLang="en-US" dirty="0"/>
                  <a:t>正規分布を用いて計算することが可能になる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2133" t="-30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ローチャート : 代替処理 6"/>
          <p:cNvSpPr/>
          <p:nvPr/>
        </p:nvSpPr>
        <p:spPr>
          <a:xfrm>
            <a:off x="6427542" y="404664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55E886-E311-4C6E-B7FA-38B359BE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62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/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の確率分布</a:t>
                </a:r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連続確率分布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16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2FDA07-74FA-4B16-AF5A-DAF8964B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1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の確率分布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連続確率分布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16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77" y="1484784"/>
            <a:ext cx="5494552" cy="291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121748-394E-4B69-AE87-986C457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88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中心極限定理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4400" dirty="0"/>
                  <a:t>中心極限定理</a:t>
                </a:r>
                <a:endParaRPr kumimoji="1" lang="en-US" altLang="ja-JP" sz="4400" dirty="0"/>
              </a:p>
              <a:p>
                <a:r>
                  <a:rPr lang="ja-JP" altLang="en-US" dirty="0"/>
                  <a:t>標本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の大きさが大きいとき</a:t>
                </a:r>
                <a:br>
                  <a:rPr kumimoji="1" lang="en-US" altLang="ja-JP" dirty="0"/>
                </a:br>
                <a:r>
                  <a:rPr kumimoji="1" lang="ja-JP" altLang="en-US" dirty="0">
                    <a:solidFill>
                      <a:srgbClr val="FF0000"/>
                    </a:solidFill>
                  </a:rPr>
                  <a:t>標本平均の分布</a:t>
                </a:r>
                <a:r>
                  <a:rPr kumimoji="1" lang="ja-JP" altLang="en-US" dirty="0"/>
                  <a:t>が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正規分布に近似</a:t>
                </a:r>
                <a:r>
                  <a:rPr kumimoji="1" lang="ja-JP" altLang="en-US" dirty="0"/>
                  <a:t>する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詳細な説明については後述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正規分布という特定の分布にしたがうならば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確率の計算が簡単になる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  <a:blipFill rotWithShape="1">
                <a:blip r:embed="rId2"/>
                <a:stretch>
                  <a:fillRect l="-2667" t="-23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6"/>
          <p:cNvSpPr/>
          <p:nvPr/>
        </p:nvSpPr>
        <p:spPr>
          <a:xfrm>
            <a:off x="7020272" y="908720"/>
            <a:ext cx="1872208" cy="86409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！重要！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0914E1-5C2A-4819-8599-BCC91E4B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09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の確率分布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>
                  <a:solidFill>
                    <a:schemeClr val="tx1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連続確率分布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16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77" y="1484784"/>
            <a:ext cx="5494552" cy="291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endCxn id="9" idx="0"/>
          </p:cNvCxnSpPr>
          <p:nvPr/>
        </p:nvCxnSpPr>
        <p:spPr>
          <a:xfrm>
            <a:off x="6444208" y="1412776"/>
            <a:ext cx="0" cy="2376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6084168" y="3789040"/>
            <a:ext cx="720080" cy="607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6EBD33-C6B8-4E1A-ABA5-DF90D221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4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正規分布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/>
                  <a:t>正規分布（</a:t>
                </a:r>
                <a:r>
                  <a:rPr kumimoji="1" lang="en-US" altLang="ja-JP" dirty="0"/>
                  <a:t>normal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ja-JP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kumimoji="1" lang="en-US" altLang="ja-JP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となるときの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の確率分布</a:t>
                </a:r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:pPr lvl="2"/>
                <a:endParaRPr kumimoji="1" lang="en-US" altLang="ja-JP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~</m:t>
                    </m:r>
                    <m:r>
                      <a:rPr kumimoji="1" lang="en-US" altLang="ja-JP" sz="40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kumimoji="1" lang="en-US" altLang="ja-JP" sz="4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4000" dirty="0">
                  <a:solidFill>
                    <a:schemeClr val="tx1"/>
                  </a:solidFill>
                </a:endParaRPr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平均を中心</a:t>
                </a:r>
                <a:r>
                  <a:rPr lang="ja-JP" altLang="en-US" dirty="0"/>
                  <a:t>として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左右対称</a:t>
                </a:r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連続確率分布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16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88" y="1484784"/>
            <a:ext cx="5493600" cy="291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7020272" y="1268760"/>
            <a:ext cx="1152128" cy="720080"/>
          </a:xfrm>
          <a:prstGeom prst="wedgeRoundRectCallout">
            <a:avLst>
              <a:gd name="adj1" fmla="val -83105"/>
              <a:gd name="adj2" fmla="val 8789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分散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小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740352" y="2492896"/>
            <a:ext cx="1152128" cy="720080"/>
          </a:xfrm>
          <a:prstGeom prst="wedgeRoundRectCallout">
            <a:avLst>
              <a:gd name="adj1" fmla="val -87989"/>
              <a:gd name="adj2" fmla="val 13087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分散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04F6A5-17F8-45AF-8925-6DFFA77E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53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6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を確率変数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として表す</a:t>
                </a:r>
                <a:endParaRPr lang="en-US" altLang="ja-JP" dirty="0"/>
              </a:p>
              <a:p>
                <a:pPr lvl="1" algn="l"/>
                <a:r>
                  <a:rPr lang="ja-JP" altLang="en-US" sz="2000" dirty="0"/>
                  <a:t>標本平均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標本平均に関する平均値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標本平均に関する分散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ja-JP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altLang="ja-JP" sz="2000" dirty="0"/>
              </a:p>
              <a:p>
                <a:pPr algn="l"/>
                <a:r>
                  <a:rPr lang="ja-JP" altLang="en-US" dirty="0"/>
                  <a:t>標本の大きさ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を大きくしたとき</a:t>
                </a:r>
                <a:br>
                  <a:rPr lang="en-US" altLang="ja-JP" dirty="0"/>
                </a:br>
                <a:r>
                  <a:rPr lang="ja-JP" altLang="en-US" dirty="0"/>
                  <a:t>標本平均は母平均に近づく</a:t>
                </a:r>
                <a:endParaRPr lang="en-US" altLang="ja-JP" dirty="0"/>
              </a:p>
              <a:p>
                <a:pPr algn="l"/>
                <a:r>
                  <a:rPr lang="ja-JP" altLang="en-US" dirty="0"/>
                  <a:t>中心極限定理</a:t>
                </a:r>
                <a:endParaRPr lang="en-US" altLang="ja-JP" dirty="0"/>
              </a:p>
              <a:p>
                <a:pPr lvl="1" algn="l"/>
                <a:r>
                  <a:rPr lang="ja-JP" altLang="en-US" sz="2000" dirty="0"/>
                  <a:t>母集団の分布がどのような分布であっても</a:t>
                </a:r>
                <a:br>
                  <a:rPr lang="en-US" altLang="ja-JP" sz="2000" dirty="0"/>
                </a:br>
                <a:r>
                  <a:rPr lang="ja-JP" altLang="en-US" sz="2000" dirty="0"/>
                  <a:t>無作為抽出した標本における標本平均は</a:t>
                </a:r>
                <a:br>
                  <a:rPr lang="en-US" altLang="ja-JP" sz="2000" dirty="0"/>
                </a:br>
                <a:r>
                  <a:rPr lang="ja-JP" altLang="en-US" sz="2000" dirty="0"/>
                  <a:t>標本の大きさ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sz="2000" dirty="0"/>
                  <a:t>が大きいときに正規分布にしたがう</a:t>
                </a:r>
                <a:endParaRPr lang="en-US" altLang="ja-JP" sz="2000" dirty="0"/>
              </a:p>
              <a:p>
                <a:pPr algn="l"/>
                <a:r>
                  <a:rPr lang="ja-JP" altLang="en-US" dirty="0"/>
                  <a:t>正規分布</a:t>
                </a:r>
                <a:endParaRPr lang="en-US" altLang="ja-JP" dirty="0"/>
              </a:p>
              <a:p>
                <a:pPr lvl="1" algn="l"/>
                <a:r>
                  <a:rPr lang="ja-JP" altLang="en-US" sz="2000" dirty="0"/>
                  <a:t>中心は平均</a:t>
                </a:r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左右対称</a:t>
                </a:r>
                <a:endParaRPr lang="en-US" altLang="ja-JP" sz="2000" dirty="0"/>
              </a:p>
              <a:p>
                <a:pPr lvl="1" algn="l"/>
                <a:r>
                  <a:rPr lang="ja-JP" altLang="en-US" sz="2000" dirty="0"/>
                  <a:t>連続確率分布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422BB3-E268-47C9-AE53-877EBC76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標本平均の分布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A1D7298-8F85-4E45-ADDB-77771CCC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プレースホルダー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（１）確率変数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67" b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C5FC1B-A23A-464E-853E-A200E42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として表すことができる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母集団での比率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がわかれば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ja-JP" altLang="en-US" dirty="0"/>
                  <a:t>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計算することができる</a:t>
                </a:r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母集団からランダムに抽出した標本は</a:t>
                </a:r>
                <a:br>
                  <a:rPr lang="en-US" altLang="ja-JP" dirty="0"/>
                </a:br>
                <a:r>
                  <a:rPr lang="ja-JP" altLang="en-US" b="1" dirty="0">
                    <a:solidFill>
                      <a:srgbClr val="FF0000"/>
                    </a:solidFill>
                  </a:rPr>
                  <a:t>母集団と同じ確率分布をもつ</a:t>
                </a:r>
                <a:r>
                  <a:rPr lang="ja-JP" altLang="en-US" dirty="0"/>
                  <a:t>と考えると</a:t>
                </a:r>
                <a:br>
                  <a:rPr lang="en-US" altLang="ja-JP" dirty="0"/>
                </a:br>
                <a:r>
                  <a:rPr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とみなすことができる</a:t>
                </a:r>
                <a:br>
                  <a:rPr kumimoji="1" lang="en-US" altLang="ja-JP" dirty="0"/>
                </a:b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3"/>
                <a:stretch>
                  <a:fillRect l="-1467" t="-15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12CB08-546E-4256-8BFF-5724E654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6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標本の観測値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として表すことができる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は確率変数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dirty="0"/>
                  <a:t>と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同じ確率分布にしたがう</a:t>
                </a:r>
                <a:endParaRPr lang="en-US" altLang="ja-JP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ja-JP" altLang="en-US" dirty="0"/>
                  <a:t>それぞれの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は独立</a:t>
                </a:r>
                <a:r>
                  <a:rPr lang="ja-JP" altLang="en-US" dirty="0"/>
                  <a:t>である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lvl="2"/>
                <a:r>
                  <a:rPr lang="ja-JP" altLang="en-US" dirty="0"/>
                  <a:t>母集団から標本を抽出したとしても</a:t>
                </a:r>
                <a:br>
                  <a:rPr lang="en-US" altLang="ja-JP" dirty="0"/>
                </a:br>
                <a:r>
                  <a:rPr lang="ja-JP" altLang="en-US" dirty="0"/>
                  <a:t>母集団の分布である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確率分布は変化しない</a:t>
                </a:r>
                <a:r>
                  <a:rPr lang="ja-JP" altLang="en-US" dirty="0"/>
                  <a:t>ため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3"/>
                <a:stretch>
                  <a:fillRect l="-1467" t="-15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AC634A-C667-48D4-B4A6-E4309807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16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（２）標本平均の分布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8FF707-087B-41AC-AE33-6DDDC6E9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標本平均の分布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kumimoji="1" lang="ja-JP" altLang="en-US" dirty="0"/>
                  <a:t>標本における観測値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確率変数として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とする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標本平均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確率変数の関数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標本平均自体が確率変数であるといえる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8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1FBCF9-2B03-4A74-BFC1-0EC30C6B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15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標本平均の分布</a:t>
            </a:r>
          </a:p>
        </p:txBody>
      </p:sp>
      <p:grpSp>
        <p:nvGrpSpPr>
          <p:cNvPr id="28" name="グループ化 27"/>
          <p:cNvGrpSpPr/>
          <p:nvPr/>
        </p:nvGrpSpPr>
        <p:grpSpPr>
          <a:xfrm>
            <a:off x="251520" y="836712"/>
            <a:ext cx="8784976" cy="5648030"/>
            <a:chOff x="251520" y="836712"/>
            <a:chExt cx="8784976" cy="564803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3917743" y="836712"/>
              <a:ext cx="2958513" cy="5648030"/>
              <a:chOff x="3917743" y="836712"/>
              <a:chExt cx="2958513" cy="56480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円/楕円 5"/>
                  <p:cNvSpPr/>
                  <p:nvPr/>
                </p:nvSpPr>
                <p:spPr>
                  <a:xfrm>
                    <a:off x="3923928" y="836712"/>
                    <a:ext cx="2952328" cy="154357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b="0" dirty="0"/>
                      <a:t>標本</a:t>
                    </a:r>
                    <a:r>
                      <a:rPr kumimoji="1" lang="en-US" altLang="ja-JP" b="0" dirty="0"/>
                      <a:t>1</a:t>
                    </a:r>
                    <a:r>
                      <a:rPr kumimoji="1" lang="ja-JP" altLang="en-US" b="0" dirty="0"/>
                      <a:t>回目</a:t>
                    </a:r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標本の大きさ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6" name="円/楕円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836712"/>
                    <a:ext cx="2952328" cy="1543574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円/楕円 6"/>
                  <p:cNvSpPr/>
                  <p:nvPr/>
                </p:nvSpPr>
                <p:spPr>
                  <a:xfrm>
                    <a:off x="3917743" y="2636912"/>
                    <a:ext cx="2952328" cy="154357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b="0" dirty="0"/>
                      <a:t>標本</a:t>
                    </a:r>
                    <a:r>
                      <a:rPr kumimoji="1" lang="en-US" altLang="ja-JP" b="0" dirty="0"/>
                      <a:t>2</a:t>
                    </a:r>
                    <a:r>
                      <a:rPr kumimoji="1" lang="ja-JP" altLang="en-US" b="0" dirty="0"/>
                      <a:t>回目</a:t>
                    </a:r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標本の大きさ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7" name="円/楕円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7743" y="2636912"/>
                    <a:ext cx="2952328" cy="1543574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円/楕円 7"/>
                  <p:cNvSpPr/>
                  <p:nvPr/>
                </p:nvSpPr>
                <p:spPr>
                  <a:xfrm>
                    <a:off x="3917743" y="4941168"/>
                    <a:ext cx="2952328" cy="1543574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b="0" dirty="0"/>
                      <a:t>標本</a:t>
                    </a:r>
                    <a:r>
                      <a:rPr kumimoji="1" lang="en-US" altLang="ja-JP" b="0" dirty="0"/>
                      <a:t>S</a:t>
                    </a:r>
                    <a:r>
                      <a:rPr kumimoji="1" lang="ja-JP" altLang="en-US" b="0" dirty="0"/>
                      <a:t>回目</a:t>
                    </a:r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a14:m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標本の大きさ</a:t>
                    </a:r>
                    <a14:m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8" name="円/楕円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7743" y="4941168"/>
                    <a:ext cx="2952328" cy="1543574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グループ化 12"/>
            <p:cNvGrpSpPr/>
            <p:nvPr/>
          </p:nvGrpSpPr>
          <p:grpSpPr>
            <a:xfrm>
              <a:off x="1619672" y="1317859"/>
              <a:ext cx="2314026" cy="4703429"/>
              <a:chOff x="1619672" y="1317859"/>
              <a:chExt cx="2314026" cy="4703429"/>
            </a:xfrm>
          </p:grpSpPr>
          <p:sp>
            <p:nvSpPr>
              <p:cNvPr id="9" name="右矢印 8"/>
              <p:cNvSpPr/>
              <p:nvPr/>
            </p:nvSpPr>
            <p:spPr>
              <a:xfrm>
                <a:off x="1619672" y="1317859"/>
                <a:ext cx="2314026" cy="52435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ja-JP" altLang="en-US" sz="1400" dirty="0"/>
                  <a:t>　　　　無作為抽出</a:t>
                </a:r>
              </a:p>
            </p:txBody>
          </p:sp>
          <p:sp>
            <p:nvSpPr>
              <p:cNvPr id="10" name="右矢印 9"/>
              <p:cNvSpPr/>
              <p:nvPr/>
            </p:nvSpPr>
            <p:spPr>
              <a:xfrm>
                <a:off x="1619672" y="3146520"/>
                <a:ext cx="2314026" cy="52435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ja-JP" altLang="en-US" sz="1400" dirty="0"/>
                  <a:t>　　　　無作為抽出</a:t>
                </a:r>
              </a:p>
            </p:txBody>
          </p:sp>
          <p:sp>
            <p:nvSpPr>
              <p:cNvPr id="11" name="右矢印 10"/>
              <p:cNvSpPr/>
              <p:nvPr/>
            </p:nvSpPr>
            <p:spPr>
              <a:xfrm>
                <a:off x="1619672" y="5496931"/>
                <a:ext cx="2314026" cy="524357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ja-JP" altLang="en-US" sz="1400" dirty="0"/>
                  <a:t>　　　　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/>
                <p:cNvSpPr/>
                <p:nvPr/>
              </p:nvSpPr>
              <p:spPr>
                <a:xfrm>
                  <a:off x="251520" y="1196752"/>
                  <a:ext cx="2448272" cy="48245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8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母集団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a14:m>
                  <a:endParaRPr kumimoji="1"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endParaRPr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r>
                    <a:rPr kumimoji="1" lang="ja-JP" altLang="en-US" sz="2800" dirty="0">
                      <a:solidFill>
                        <a:schemeClr val="accent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母平均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a14:m>
                  <a:endParaRPr kumimoji="1" lang="en-US" altLang="ja-JP" sz="2800" dirty="0">
                    <a:solidFill>
                      <a:schemeClr val="accent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:r>
                    <a:rPr lang="ja-JP" altLang="en-US" sz="2800" dirty="0">
                      <a:solidFill>
                        <a:schemeClr val="accent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母分散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en-US" altLang="ja-JP" sz="28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sz="2800" dirty="0">
                    <a:solidFill>
                      <a:schemeClr val="accent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円/楕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1196752"/>
                  <a:ext cx="2448272" cy="4824536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グループ化 22"/>
            <p:cNvGrpSpPr/>
            <p:nvPr/>
          </p:nvGrpSpPr>
          <p:grpSpPr>
            <a:xfrm>
              <a:off x="3202229" y="4221088"/>
              <a:ext cx="2265305" cy="630628"/>
              <a:chOff x="3202229" y="4257717"/>
              <a:chExt cx="2265305" cy="630628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3202229" y="4257717"/>
                <a:ext cx="147254" cy="630628"/>
                <a:chOff x="7737114" y="2380286"/>
                <a:chExt cx="147254" cy="630628"/>
              </a:xfrm>
            </p:grpSpPr>
            <p:sp>
              <p:nvSpPr>
                <p:cNvPr id="15" name="円/楕円 14"/>
                <p:cNvSpPr/>
                <p:nvPr/>
              </p:nvSpPr>
              <p:spPr>
                <a:xfrm>
                  <a:off x="7740352" y="2380286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円/楕円 15"/>
                <p:cNvSpPr/>
                <p:nvPr/>
              </p:nvSpPr>
              <p:spPr>
                <a:xfrm>
                  <a:off x="7740352" y="2636912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/楕円 16"/>
                <p:cNvSpPr/>
                <p:nvPr/>
              </p:nvSpPr>
              <p:spPr>
                <a:xfrm>
                  <a:off x="7737114" y="286689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5320280" y="4257717"/>
                <a:ext cx="147254" cy="630628"/>
                <a:chOff x="7737114" y="2380286"/>
                <a:chExt cx="147254" cy="630628"/>
              </a:xfrm>
            </p:grpSpPr>
            <p:sp>
              <p:nvSpPr>
                <p:cNvPr id="20" name="円/楕円 19"/>
                <p:cNvSpPr/>
                <p:nvPr/>
              </p:nvSpPr>
              <p:spPr>
                <a:xfrm>
                  <a:off x="7740352" y="2380286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/>
                <p:cNvSpPr/>
                <p:nvPr/>
              </p:nvSpPr>
              <p:spPr>
                <a:xfrm>
                  <a:off x="7740352" y="2636912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/楕円 21"/>
                <p:cNvSpPr/>
                <p:nvPr/>
              </p:nvSpPr>
              <p:spPr>
                <a:xfrm>
                  <a:off x="7737114" y="286689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4" name="右中かっこ 23"/>
            <p:cNvSpPr/>
            <p:nvPr/>
          </p:nvSpPr>
          <p:spPr>
            <a:xfrm>
              <a:off x="6660232" y="836712"/>
              <a:ext cx="870281" cy="55446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7236296" y="1842216"/>
              <a:ext cx="1800200" cy="3517636"/>
              <a:chOff x="7236296" y="1842216"/>
              <a:chExt cx="1800200" cy="3517636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7236296" y="1842216"/>
                <a:ext cx="1800200" cy="1304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>
                    <a:solidFill>
                      <a:schemeClr val="tx1"/>
                    </a:solidFill>
                  </a:rPr>
                  <a:t>標本抽出のたびに</a:t>
                </a:r>
                <a:br>
                  <a:rPr lang="en-US" altLang="ja-JP" sz="1400" dirty="0">
                    <a:solidFill>
                      <a:schemeClr val="tx1"/>
                    </a:solidFill>
                  </a:rPr>
                </a:br>
                <a:r>
                  <a:rPr lang="ja-JP" altLang="en-US" sz="1400" dirty="0">
                    <a:solidFill>
                      <a:schemeClr val="tx1"/>
                    </a:solidFill>
                  </a:rPr>
                  <a:t>標本平均は異なる値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7236296" y="4055548"/>
                    <a:ext cx="1800200" cy="130430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400" dirty="0">
                        <a:solidFill>
                          <a:schemeClr val="accent1"/>
                        </a:solidFill>
                      </a:rPr>
                      <a:t>それぞれの平均</a:t>
                    </a:r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400" b="0" i="1" dirty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400" b="0" i="1" dirty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4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14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:endParaRPr kumimoji="1" lang="en-US" altLang="ja-JP" sz="1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:r>
                      <a:rPr kumimoji="1" lang="ja-JP" altLang="en-US" sz="1400" dirty="0">
                        <a:solidFill>
                          <a:schemeClr val="accent1"/>
                        </a:solidFill>
                      </a:rPr>
                      <a:t>の分布を考える</a:t>
                    </a:r>
                  </a:p>
                </p:txBody>
              </p:sp>
            </mc:Choice>
            <mc:Fallback xmlns="">
              <p:sp>
                <p:nvSpPr>
                  <p:cNvPr id="26" name="正方形/長方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296" y="4055548"/>
                    <a:ext cx="1800200" cy="130430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104BA1-A3C1-4389-92D3-9372A42D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60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1222</Words>
  <Application>Microsoft Office PowerPoint</Application>
  <PresentationFormat>画面に合わせる (4:3)</PresentationFormat>
  <Paragraphs>185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メイリオ</vt:lpstr>
      <vt:lpstr>Arial</vt:lpstr>
      <vt:lpstr>Calibri</vt:lpstr>
      <vt:lpstr>Cambria Math</vt:lpstr>
      <vt:lpstr>Office ​​テーマ</vt:lpstr>
      <vt:lpstr>中心極限定理</vt:lpstr>
      <vt:lpstr>中心極限定理</vt:lpstr>
      <vt:lpstr>標本平均の分布</vt:lpstr>
      <vt:lpstr>PowerPoint プレゼンテーション</vt:lpstr>
      <vt:lpstr>確率変数X_i</vt:lpstr>
      <vt:lpstr>確率変数X_i</vt:lpstr>
      <vt:lpstr>PowerPoint プレゼンテーション</vt:lpstr>
      <vt:lpstr>標本平均の分布</vt:lpstr>
      <vt:lpstr>標本平均の分布</vt:lpstr>
      <vt:lpstr>PowerPoint プレゼンテーション</vt:lpstr>
      <vt:lpstr>標本平均X ̅の平均値と分散</vt:lpstr>
      <vt:lpstr>標本平均X ̅の平均値と分散</vt:lpstr>
      <vt:lpstr>標本平均X ̅の平均値と分散</vt:lpstr>
      <vt:lpstr>（pp. 76）問題6-1</vt:lpstr>
      <vt:lpstr>（pp. 76）問題6-1</vt:lpstr>
      <vt:lpstr>中心極限定理</vt:lpstr>
      <vt:lpstr>中心極限定理</vt:lpstr>
      <vt:lpstr>正規分布</vt:lpstr>
      <vt:lpstr>正規分布</vt:lpstr>
      <vt:lpstr>正規分布</vt:lpstr>
      <vt:lpstr>正規分布</vt:lpstr>
      <vt:lpstr>第6章のまとめ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265</cp:revision>
  <dcterms:created xsi:type="dcterms:W3CDTF">2019-04-13T07:28:03Z</dcterms:created>
  <dcterms:modified xsi:type="dcterms:W3CDTF">2021-10-20T01:49:07Z</dcterms:modified>
</cp:coreProperties>
</file>