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509" r:id="rId2"/>
    <p:sldId id="469" r:id="rId3"/>
    <p:sldId id="540" r:id="rId4"/>
    <p:sldId id="541" r:id="rId5"/>
    <p:sldId id="542" r:id="rId6"/>
    <p:sldId id="543" r:id="rId7"/>
    <p:sldId id="544" r:id="rId8"/>
    <p:sldId id="471" r:id="rId9"/>
    <p:sldId id="545" r:id="rId10"/>
    <p:sldId id="546" r:id="rId11"/>
    <p:sldId id="547" r:id="rId12"/>
    <p:sldId id="474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5" r:id="rId30"/>
    <p:sldId id="566" r:id="rId31"/>
    <p:sldId id="567" r:id="rId32"/>
    <p:sldId id="568" r:id="rId33"/>
    <p:sldId id="512" r:id="rId34"/>
    <p:sldId id="569" r:id="rId35"/>
    <p:sldId id="571" r:id="rId36"/>
    <p:sldId id="572" r:id="rId37"/>
    <p:sldId id="573" r:id="rId38"/>
    <p:sldId id="574" r:id="rId39"/>
    <p:sldId id="575" r:id="rId40"/>
    <p:sldId id="421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2022/11/23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#10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母数の点推定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94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DFB68-F7D2-4C87-A9C4-35493C5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（２）推定量の確率分布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0936B8-EEA7-4990-B81D-A825353A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推定量の確率分布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推定量は確率変数</a:t>
                </a:r>
                <a:r>
                  <a:rPr kumimoji="1" lang="ja-JP" altLang="en-US" sz="2400" dirty="0"/>
                  <a:t>であるため</a:t>
                </a:r>
                <a:r>
                  <a:rPr lang="ja-JP" altLang="en-US" sz="2400" dirty="0"/>
                  <a:t>、</a:t>
                </a:r>
                <a:r>
                  <a:rPr kumimoji="1" lang="ja-JP" altLang="en-US" sz="2400" dirty="0"/>
                  <a:t>確率分布を考えることができる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最も良い推定量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kumimoji="1" lang="ja-JP" altLang="en-US" dirty="0"/>
                  <a:t> かつ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dirty="0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b="0" i="1" dirty="0">
                    <a:latin typeface="Cambria Math"/>
                  </a:rPr>
                  <a:t>母数</a:t>
                </a:r>
                <a:r>
                  <a:rPr lang="en-US" altLang="ja-JP" b="0" i="1" dirty="0">
                    <a:latin typeface="Cambria Math"/>
                  </a:rPr>
                  <a:t>		</a:t>
                </a:r>
                <a:r>
                  <a:rPr lang="ja-JP" altLang="en-US" b="0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2"/>
                <a:r>
                  <a:rPr lang="ja-JP" altLang="en-US" i="1" dirty="0">
                    <a:latin typeface="Cambria Math"/>
                  </a:rPr>
                  <a:t>推定量</a:t>
                </a:r>
                <a:r>
                  <a:rPr lang="en-US" altLang="ja-JP" i="1" dirty="0">
                    <a:latin typeface="Cambria Math"/>
                  </a:rPr>
                  <a:t>	</a:t>
                </a:r>
                <a:r>
                  <a:rPr lang="ja-JP" altLang="en-US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ja-JP" altLang="en-US" dirty="0"/>
                  <a:t>を満たす推定量は存在しない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推定量の確率分布に散らばりが全くない状況は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標本抽出</a:t>
                </a:r>
                <a:r>
                  <a:rPr kumimoji="1" lang="ja-JP" altLang="en-US" dirty="0"/>
                  <a:t>においてはほぼ起こらないため</a:t>
                </a:r>
                <a:endParaRPr kumimoji="1" lang="en-US" altLang="ja-JP" dirty="0"/>
              </a:p>
              <a:p>
                <a:pPr lvl="3"/>
                <a:r>
                  <a:rPr lang="ja-JP" altLang="en-US" dirty="0"/>
                  <a:t>推定量の確率分布に散らばりが全くないのなら「推定」は不要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7447BB-DE3D-4480-A634-7C44ADC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2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（３）点推定と区間推定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2F256-DEDA-433D-9AE9-067DB89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点推定と区間推定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点推定</a:t>
            </a:r>
            <a:endParaRPr kumimoji="1" lang="en-US" altLang="ja-JP" dirty="0"/>
          </a:p>
          <a:p>
            <a:pPr lvl="1"/>
            <a:r>
              <a:rPr lang="ja-JP" altLang="en-US" dirty="0"/>
              <a:t>推定量の分布における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err="1">
                <a:solidFill>
                  <a:srgbClr val="FF0000"/>
                </a:solidFill>
              </a:rPr>
              <a:t>つの</a:t>
            </a:r>
            <a:r>
              <a:rPr lang="ja-JP" altLang="en-US" dirty="0">
                <a:solidFill>
                  <a:srgbClr val="FF0000"/>
                </a:solidFill>
              </a:rPr>
              <a:t>値</a:t>
            </a:r>
            <a:r>
              <a:rPr lang="ja-JP" altLang="en-US" dirty="0"/>
              <a:t>をもって</a:t>
            </a:r>
            <a:br>
              <a:rPr lang="en-US" altLang="ja-JP" dirty="0"/>
            </a:br>
            <a:r>
              <a:rPr lang="ja-JP" altLang="en-US" dirty="0"/>
              <a:t>母数を推定すること</a:t>
            </a:r>
            <a:endParaRPr lang="en-US" altLang="ja-JP" dirty="0"/>
          </a:p>
          <a:p>
            <a:pPr lvl="2"/>
            <a:r>
              <a:rPr kumimoji="1" lang="ja-JP" altLang="en-US" dirty="0"/>
              <a:t>推定結果は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区間推定</a:t>
            </a:r>
            <a:endParaRPr lang="en-US" altLang="ja-JP" dirty="0"/>
          </a:p>
          <a:p>
            <a:pPr lvl="1"/>
            <a:r>
              <a:rPr kumimoji="1" lang="ja-JP" altLang="en-US" dirty="0"/>
              <a:t>推定量の確率分布における</a:t>
            </a:r>
            <a:r>
              <a:rPr kumimoji="1" lang="ja-JP" altLang="en-US" dirty="0">
                <a:solidFill>
                  <a:srgbClr val="FF0000"/>
                </a:solidFill>
              </a:rPr>
              <a:t>区間</a:t>
            </a:r>
            <a:r>
              <a:rPr kumimoji="1" lang="ja-JP" altLang="en-US" dirty="0"/>
              <a:t>を用いて</a:t>
            </a:r>
            <a:br>
              <a:rPr kumimoji="1" lang="en-US" altLang="ja-JP" dirty="0"/>
            </a:br>
            <a:r>
              <a:rPr kumimoji="1" lang="ja-JP" altLang="en-US" dirty="0"/>
              <a:t>母数を推定すること</a:t>
            </a:r>
            <a:endParaRPr kumimoji="1" lang="en-US" altLang="ja-JP" dirty="0"/>
          </a:p>
          <a:p>
            <a:pPr lvl="2"/>
            <a:r>
              <a:rPr lang="ja-JP" altLang="en-US" dirty="0"/>
              <a:t>推定結果は区間（○○以上●●以下）</a:t>
            </a:r>
            <a:endParaRPr kumimoji="1" lang="en-US" altLang="ja-JP" dirty="0"/>
          </a:p>
          <a:p>
            <a:pPr lvl="2"/>
            <a:r>
              <a:rPr lang="ja-JP" altLang="en-US" dirty="0"/>
              <a:t>来週以降の内容（第</a:t>
            </a:r>
            <a:r>
              <a:rPr lang="en-US" altLang="ja-JP" dirty="0"/>
              <a:t>9</a:t>
            </a:r>
            <a:r>
              <a:rPr lang="ja-JP" altLang="en-US" dirty="0"/>
              <a:t>章、第</a:t>
            </a:r>
            <a:r>
              <a:rPr lang="en-US" altLang="ja-JP" dirty="0"/>
              <a:t>10</a:t>
            </a:r>
            <a:r>
              <a:rPr lang="ja-JP" altLang="en-US" dirty="0"/>
              <a:t>章）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D1AF8A-130F-452E-B809-9C8B25A0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4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F7F915-2225-495F-B50C-480DDC13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（１）不偏性の性質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657D7A-E4A3-4603-BF2A-50E74249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不偏性の性質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推定量として望ましい性質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不偏性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母数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に対する推定量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を満たすとき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推定量の期待値　＝　母数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有効性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一致性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不偏推定量</a:t>
                </a:r>
                <a:r>
                  <a:rPr kumimoji="1" lang="ja-JP" altLang="en-US" dirty="0"/>
                  <a:t>（</a:t>
                </a:r>
                <a:r>
                  <a:rPr kumimoji="1" lang="en-US" altLang="ja-JP" dirty="0"/>
                  <a:t>unbiased estimator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不偏性をもつ推定量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偏り（バイアス）のない推定量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3E7A8-24F6-46AB-8947-5CE19A7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（２）母平均の点推定量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664B26-9351-4EBC-9329-DFE84B5F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56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の不偏推定量は標本平均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1" lang="en-US" altLang="ja-JP" sz="4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sz="32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の推</a:t>
                </a:r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定量</a:t>
                </a:r>
                <a:endParaRPr kumimoji="1"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54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5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54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8F1231-6406-47A2-B1D5-0790830D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0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（３）母分散の点推定量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FE33C2-D92F-4856-B521-388459B6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5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F71453-D1F3-47EB-A1F2-DE7A775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の不偏推定量にはならない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は母分散に一致しない</a:t>
                </a:r>
                <a:r>
                  <a:rPr kumimoji="1" lang="ja-JP" altLang="en-US" dirty="0"/>
                  <a:t>ため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 err="1"/>
                  <a:t>の推</a:t>
                </a:r>
                <a:r>
                  <a:rPr kumimoji="1" lang="ja-JP" altLang="en-US" dirty="0"/>
                  <a:t>定量として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dirty="0"/>
                  <a:t>を用いることができるなら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2000" dirty="0"/>
                </a:br>
                <a:r>
                  <a:rPr kumimoji="1" lang="ja-JP" altLang="en-US" dirty="0"/>
                  <a:t>となるため不偏推定量になる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しかし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は未知</a:t>
                </a:r>
                <a:r>
                  <a:rPr kumimoji="1" lang="ja-JP" altLang="en-US" dirty="0"/>
                  <a:t>であるため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 err="1"/>
                  <a:t>を推</a:t>
                </a:r>
                <a:r>
                  <a:rPr kumimoji="1" lang="ja-JP" altLang="en-US" dirty="0"/>
                  <a:t>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acc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で置き換える必要がある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3CA40E-B691-415B-A745-2F9C790A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標本不偏分散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 err="1"/>
                  <a:t>だった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標本不偏分散の分母は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であることに注意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70479E-7663-486B-A87D-864C278E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6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標本不偏分散の導出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平方和の分解</a:t>
                </a:r>
                <a:r>
                  <a:rPr lang="ja-JP" altLang="en-US" sz="1600" dirty="0"/>
                  <a:t>（詳細は</a:t>
                </a:r>
                <a:r>
                  <a:rPr lang="en-US" altLang="ja-JP" sz="1600" dirty="0"/>
                  <a:t>pp. 91</a:t>
                </a:r>
                <a:r>
                  <a:rPr lang="ja-JP" altLang="en-US" sz="1600" dirty="0"/>
                  <a:t>）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移項</a:t>
                </a:r>
                <a:endParaRPr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期待値をとる</a:t>
                </a:r>
                <a:endParaRPr lang="en-US" altLang="ja-JP" dirty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18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　を利用するため</a:t>
                </a:r>
                <a:endParaRPr kumimoji="1" lang="en-US" altLang="ja-JP" sz="18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−1 </m:t>
                        </m:r>
                      </m:e>
                    </m:d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を移項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3B41B1-CC13-4DA6-930D-5F39C076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73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標本不偏分散を用いた標本平均の標準化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830B27-A8A3-4F04-A3F4-17E5244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6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（１）標本平均の標準化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A3B96A-D134-4696-9362-F9E48C48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標準正規分布にしたがう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 err="1"/>
                  <a:t>には</a:t>
                </a:r>
                <a:r>
                  <a:rPr kumimoji="1" lang="ja-JP" altLang="en-US" dirty="0"/>
                  <a:t>母数（母平均、母分散）が含まれている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母数は未知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:r>
                  <a:rPr kumimoji="1" lang="ja-JP" altLang="en-US" dirty="0"/>
                  <a:t>母分散の代わりに標本不偏分散を用いると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その統計量は標準正規</a:t>
                </a:r>
                <a:r>
                  <a:rPr lang="ja-JP" altLang="en-US" dirty="0"/>
                  <a:t>分布にはしたがわない</a:t>
                </a:r>
                <a:endParaRPr lang="en-US" altLang="ja-JP" dirty="0"/>
              </a:p>
              <a:p>
                <a:pPr lvl="4"/>
                <a:r>
                  <a:rPr kumimoji="1" lang="ja-JP" altLang="en-US" dirty="0"/>
                  <a:t>別物になる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1F91F5-F84B-4B60-B385-505B4313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91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𝑇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:r>
                  <a:rPr kumimoji="1" lang="ja-JP" altLang="en-US" sz="28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kumimoji="1" lang="en-US" altLang="ja-JP" sz="2800" dirty="0">
                    <a:solidFill>
                      <a:srgbClr val="FF0000"/>
                    </a:solidFill>
                  </a:rPr>
                  <a:t>t</a:t>
                </a: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分布</a:t>
                </a:r>
                <a:r>
                  <a:rPr kumimoji="1" lang="ja-JP" altLang="en-US" sz="2800" dirty="0"/>
                  <a:t>にしたがう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11CEE-5A08-40BB-A76E-C3FC844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5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9DFC52-4BBC-4A31-9A4C-10A079B5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8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分布（</a:t>
                </a:r>
                <a:r>
                  <a:rPr kumimoji="1" lang="en-US" altLang="ja-JP" dirty="0"/>
                  <a:t>t-distribution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Z</a:t>
                </a:r>
                <a:r>
                  <a:rPr lang="ja-JP" altLang="en-US" dirty="0"/>
                  <a:t>が標準正規分布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にしたがい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U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にしたがうとき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は自由度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893BC1-9EFA-4523-A43A-C46E3E8D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0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標準正規分布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463680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</a:t>
            </a:r>
            <a:r>
              <a:rPr kumimoji="1" lang="ja-JP" altLang="en-US" dirty="0">
                <a:solidFill>
                  <a:schemeClr val="bg1"/>
                </a:solidFill>
              </a:rPr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ja-JP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sz="2800" i="1">
                          <a:latin typeface="Cambria Math"/>
                        </a:rPr>
                        <m:t>~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を用いる</a:t>
                </a:r>
              </a:p>
            </p:txBody>
          </p:sp>
        </mc:Choice>
        <mc:Fallback xmlns="">
          <p:sp>
            <p:nvSpPr>
              <p:cNvPr id="9" name="コンテンツ プレースホルダー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66D6C-6C88-4478-BC06-C782A67A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8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BB5B25-A273-4570-A677-B2624733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6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00D219-2414-4A69-A16C-56E2FA02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29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左右対称の確率分布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の値により形状が変化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の値が大きいときに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標準正規分布に近似</a:t>
                </a:r>
                <a:r>
                  <a:rPr kumimoji="1" lang="ja-JP" altLang="en-US" dirty="0"/>
                  <a:t>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  <a:blipFill>
                <a:blip r:embed="rId2"/>
                <a:stretch>
                  <a:fillRect l="-1333" t="-836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" y="2582216"/>
            <a:ext cx="7344090" cy="38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1F1292-F4C8-4EDE-9AA9-5450438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1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53EBF8-9D6F-415C-B7C2-103BEB0C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3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pp.163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表側（縦）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表頭（横）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表中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 err="1"/>
                  <a:t>、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dirty="0"/>
                  <a:t>に対応した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:r>
                  <a:rPr lang="ja-JP" altLang="en-US" dirty="0"/>
                  <a:t>統計量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パーセント点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endParaRPr lang="en-US" altLang="ja-JP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415B56-ECC0-4BE5-B9B0-1BD2C823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404664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7900B1-A64D-46CA-A0F8-33DD8D7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76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404664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角丸四角形吹き出し 11"/>
              <p:cNvSpPr/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表中</a:t>
                </a:r>
                <a:endParaRPr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/>
                        </a:rPr>
                        <m:t>=2.0860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角丸四角形吹き出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吹き出し 13"/>
              <p:cNvSpPr/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=0.025=2.5%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角丸四角形吹き出し 14"/>
              <p:cNvSpPr/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5" name="角丸四角形吹き出し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吹き出し 12"/>
          <p:cNvSpPr/>
          <p:nvPr/>
        </p:nvSpPr>
        <p:spPr>
          <a:xfrm>
            <a:off x="436534" y="5393552"/>
            <a:ext cx="2520280" cy="987776"/>
          </a:xfrm>
          <a:prstGeom prst="wedgeRoundRectCallout">
            <a:avLst>
              <a:gd name="adj1" fmla="val 68471"/>
              <a:gd name="adj2" fmla="val -1609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D06DCD-F143-4F83-8590-56C8273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02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2913"/>
            <a:ext cx="8280000" cy="278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04757"/>
            <a:ext cx="8280000" cy="8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251520" y="37138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1520" y="38662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436096" y="836712"/>
            <a:ext cx="936104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544" y="4463018"/>
            <a:ext cx="8424936" cy="47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FDE5D8-776A-45A2-869D-F08FF1D1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1CDD52-FC5B-4FC5-A72F-7E4758D9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75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sz="24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400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/>
                      </a:rPr>
                      <m:t>=0.005</m:t>
                    </m:r>
                  </m:oMath>
                </a14:m>
                <a:r>
                  <a:rPr kumimoji="1" lang="ja-JP" altLang="en-US" sz="2400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=0.005=0.5%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吹き出し 9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0" name="角丸四角形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吹き出し 13"/>
              <p:cNvSpPr/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E641D67-75CC-48D4-AFC3-6A72258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18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=0.90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5" y="2318004"/>
            <a:ext cx="8640000" cy="39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吹き出し 15"/>
              <p:cNvSpPr/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1−0.90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角丸四角形吹き出し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吹き出し 16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7" name="角丸四角形吹き出し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5436576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560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吹き出し 20"/>
              <p:cNvSpPr/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733256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395536" y="584126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4126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吹き出し 22"/>
          <p:cNvSpPr/>
          <p:nvPr/>
        </p:nvSpPr>
        <p:spPr>
          <a:xfrm>
            <a:off x="4247964" y="1700808"/>
            <a:ext cx="2520280" cy="987776"/>
          </a:xfrm>
          <a:prstGeom prst="wedgeRoundRectCallout">
            <a:avLst>
              <a:gd name="adj1" fmla="val -43723"/>
              <a:gd name="adj2" fmla="val 1509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白い部分の面積が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0.90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B7A1F6-8135-43FF-A48C-F03E389A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85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-49323"/>
              <a:gd name="adj2" fmla="val -10192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標本平均は確率変数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無作為抽出の度に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標本平均の値は変わる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539552" y="3927960"/>
            <a:ext cx="3456384" cy="1907889"/>
          </a:xfrm>
          <a:prstGeom prst="wedgeRoundRectCallout">
            <a:avLst>
              <a:gd name="adj1" fmla="val 45509"/>
              <a:gd name="adj2" fmla="val -101927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母数は確率変数でない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値は不変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つしかない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347C3-27D7-4F5D-82FE-5C11BEAC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1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母数の推測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推定量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母数を推定するための統計量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推定値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推定量に統計データを代入して計算した値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点推定</a:t>
                </a:r>
                <a:endParaRPr lang="en-US" altLang="ja-JP" sz="2400" dirty="0"/>
              </a:p>
              <a:p>
                <a:pPr lvl="1"/>
                <a:r>
                  <a:rPr lang="en-US" altLang="ja-JP" sz="2000" dirty="0"/>
                  <a:t>1</a:t>
                </a:r>
                <a:r>
                  <a:rPr lang="ja-JP" altLang="en-US" sz="2000" dirty="0" err="1"/>
                  <a:t>つの</a:t>
                </a:r>
                <a:r>
                  <a:rPr lang="ja-JP" altLang="en-US" sz="2000" dirty="0"/>
                  <a:t>値をもって母数を推定すること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不偏推定量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/>
              </a:p>
              <a:p>
                <a:pPr lvl="1"/>
                <a:r>
                  <a:rPr lang="ja-JP" altLang="en-US" sz="20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ja-JP" sz="2000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sz="2400" dirty="0"/>
                  <a:t>標本不偏分散を用いた統計量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は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分布にしたがう</a:t>
                </a:r>
                <a:endParaRPr lang="en-US" altLang="ja-JP" sz="2400" dirty="0"/>
              </a:p>
              <a:p>
                <a:pPr algn="l"/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左右対称の確率分布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形状は自由度の値によって変化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自由度が大きくなると標準正規分布に近似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D74139-D71E-43F1-A7B8-896F621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8065"/>
              <a:gd name="adj2" fmla="val -908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</a:t>
            </a:r>
            <a:b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正規分布にしたがう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中心極限定理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EC9B21-E7AC-4A1B-8B17-BD6C1B13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吹き出し 2"/>
              <p:cNvSpPr/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</a:t>
                </a: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統計量は母数に近づく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⇒　大数の法則</a:t>
                </a:r>
              </a:p>
            </p:txBody>
          </p:sp>
        </mc:Choice>
        <mc:Fallback xmlns="">
          <p:sp>
            <p:nvSpPr>
              <p:cNvPr id="3" name="角丸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4C984D-512A-44D0-A49C-C7BFDFA8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統計的推測における点推定と区間推定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004532-BCED-4ACC-90C5-10AC07B8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（１）推定量と推定値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6F9E098-BC46-48AB-8971-7EF6629B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推定量と推定値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推定量</a:t>
            </a:r>
            <a:endParaRPr kumimoji="1" lang="en-US" altLang="ja-JP" dirty="0"/>
          </a:p>
          <a:p>
            <a:pPr lvl="1"/>
            <a:r>
              <a:rPr lang="ja-JP" altLang="en-US" dirty="0"/>
              <a:t>母数を推定するための統計量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推定値</a:t>
            </a:r>
            <a:endParaRPr kumimoji="1" lang="en-US" altLang="ja-JP" dirty="0"/>
          </a:p>
          <a:p>
            <a:pPr lvl="1"/>
            <a:r>
              <a:rPr lang="ja-JP" altLang="en-US" dirty="0"/>
              <a:t>統計データを代入して計算した値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7CA2DA-5572-4569-8D5C-C908DAE4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3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1494</Words>
  <Application>Microsoft Office PowerPoint</Application>
  <PresentationFormat>画面に合わせる (4:3)</PresentationFormat>
  <Paragraphs>300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メイリオ</vt:lpstr>
      <vt:lpstr>Arial</vt:lpstr>
      <vt:lpstr>Calibri</vt:lpstr>
      <vt:lpstr>Cambria Math</vt:lpstr>
      <vt:lpstr>Office ​​テーマ</vt:lpstr>
      <vt:lpstr>母数の点推定</vt:lpstr>
      <vt:lpstr>母数と統計量</vt:lpstr>
      <vt:lpstr>母数と統計量</vt:lpstr>
      <vt:lpstr>母数と統計量</vt:lpstr>
      <vt:lpstr>母数と統計量</vt:lpstr>
      <vt:lpstr>母数と統計量</vt:lpstr>
      <vt:lpstr>統計的推測における点推定と区間推定</vt:lpstr>
      <vt:lpstr>PowerPoint プレゼンテーション</vt:lpstr>
      <vt:lpstr>推定量と推定値</vt:lpstr>
      <vt:lpstr>PowerPoint プレゼンテーション</vt:lpstr>
      <vt:lpstr>推定量の確率分布</vt:lpstr>
      <vt:lpstr>PowerPoint プレゼンテーション</vt:lpstr>
      <vt:lpstr>点推定と区間推定</vt:lpstr>
      <vt:lpstr>点推定量</vt:lpstr>
      <vt:lpstr>PowerPoint プレゼンテーション</vt:lpstr>
      <vt:lpstr>不偏性の性質</vt:lpstr>
      <vt:lpstr>PowerPoint プレゼンテーション</vt:lpstr>
      <vt:lpstr>母平均の点推定量</vt:lpstr>
      <vt:lpstr>PowerPoint プレゼンテーション</vt:lpstr>
      <vt:lpstr>母分散の点推定量</vt:lpstr>
      <vt:lpstr>母分散の点推定量</vt:lpstr>
      <vt:lpstr>母分散の点推定量</vt:lpstr>
      <vt:lpstr>標本不偏分散を用いた標本平均の標準化</vt:lpstr>
      <vt:lpstr>PowerPoint プレゼンテーション</vt:lpstr>
      <vt:lpstr>標本平均の標準化</vt:lpstr>
      <vt:lpstr>標本平均の標準化</vt:lpstr>
      <vt:lpstr>PowerPoint プレゼンテーション</vt:lpstr>
      <vt:lpstr>t分布の定義</vt:lpstr>
      <vt:lpstr>t分布の定義</vt:lpstr>
      <vt:lpstr>PowerPoint プレゼンテーション</vt:lpstr>
      <vt:lpstr>t分布の性質</vt:lpstr>
      <vt:lpstr>PowerPoint プレゼンテーション</vt:lpstr>
      <vt:lpstr>t分布表の見方</vt:lpstr>
      <vt:lpstr>t分布表の見方</vt:lpstr>
      <vt:lpstr>t分布表の見方</vt:lpstr>
      <vt:lpstr>t分布表の見方</vt:lpstr>
      <vt:lpstr>PowerPoint プレゼンテーション</vt:lpstr>
      <vt:lpstr>t分布表に基づく確率計算</vt:lpstr>
      <vt:lpstr>t分布表に基づく確率計算</vt:lpstr>
      <vt:lpstr>第8章のまとめ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324</cp:revision>
  <dcterms:created xsi:type="dcterms:W3CDTF">2019-04-13T07:28:03Z</dcterms:created>
  <dcterms:modified xsi:type="dcterms:W3CDTF">2022-11-23T04:31:30Z</dcterms:modified>
</cp:coreProperties>
</file>