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509" r:id="rId2"/>
    <p:sldId id="576" r:id="rId3"/>
    <p:sldId id="588" r:id="rId4"/>
    <p:sldId id="589" r:id="rId5"/>
    <p:sldId id="590" r:id="rId6"/>
    <p:sldId id="469" r:id="rId7"/>
    <p:sldId id="577" r:id="rId8"/>
    <p:sldId id="578" r:id="rId9"/>
    <p:sldId id="579" r:id="rId10"/>
    <p:sldId id="580" r:id="rId11"/>
    <p:sldId id="544" r:id="rId12"/>
    <p:sldId id="471" r:id="rId13"/>
    <p:sldId id="582" r:id="rId14"/>
    <p:sldId id="583" r:id="rId15"/>
    <p:sldId id="584" r:id="rId16"/>
    <p:sldId id="585" r:id="rId17"/>
    <p:sldId id="586" r:id="rId18"/>
    <p:sldId id="587" r:id="rId19"/>
    <p:sldId id="421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936104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  <a:lvl2pPr algn="l">
              <a:defRPr sz="1800">
                <a:solidFill>
                  <a:schemeClr val="tx1"/>
                </a:solidFill>
              </a:defRPr>
            </a:lvl2pPr>
            <a:lvl3pPr algn="l">
              <a:defRPr sz="16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61662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9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#11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#11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2019/12/04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#11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8" r:id="rId5"/>
    <p:sldLayoutId id="2147483659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母平均の区間推定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9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105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信頼区間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204864"/>
                <a:ext cx="9144000" cy="4320480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ja-JP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altLang="ja-JP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i="1" dirty="0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n-US" altLang="ja-JP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 dirty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altLang="ja-JP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i="1" dirty="0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  <a:p>
                <a:pPr lvl="1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sz="14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altLang="ja-JP" sz="14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kumimoji="1" lang="en-US" altLang="ja-JP" sz="14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140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標本平均</m:t>
                          </m:r>
                          <m:r>
                            <a:rPr kumimoji="1" lang="en-US" altLang="ja-JP" sz="1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1400" b="0" i="1" dirty="0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ja-JP" altLang="en-US" sz="1400" i="1" dirty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分布</m:t>
                          </m:r>
                          <m:r>
                            <a:rPr lang="ja-JP" altLang="en-US" sz="1400" b="0" i="1" dirty="0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の</m:t>
                          </m:r>
                          <m:r>
                            <a:rPr lang="ja-JP" altLang="en-US" sz="1400" i="1" dirty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パーセント</m:t>
                          </m:r>
                          <m:r>
                            <a:rPr lang="ja-JP" altLang="en-US" sz="1400" b="0" i="1" dirty="0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点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400" i="1" dirty="0" smtClean="0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</a:rPr>
                                    <m:t>標本不偏分散</m:t>
                                  </m:r>
                                </m:num>
                                <m:den>
                                  <m:r>
                                    <a:rPr lang="ja-JP" alt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標本数</m:t>
                                  </m:r>
                                </m:den>
                              </m:f>
                            </m:e>
                          </m:rad>
                          <m:r>
                            <a:rPr kumimoji="1" lang="en-US" altLang="ja-JP" sz="1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ja-JP" altLang="en-US" sz="1400" i="1" dirty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標本平均</m:t>
                          </m:r>
                          <m:r>
                            <a:rPr kumimoji="1" lang="en-US" altLang="ja-JP" sz="1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1400" b="0" i="1" dirty="0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ja-JP" altLang="en-US" sz="1400" i="1" dirty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分布</m:t>
                          </m:r>
                          <m:r>
                            <a:rPr lang="ja-JP" altLang="en-US" sz="1400" b="0" i="1" dirty="0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の</m:t>
                          </m:r>
                          <m:r>
                            <a:rPr lang="ja-JP" altLang="en-US" sz="1400" i="1" dirty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パーセント</m:t>
                          </m:r>
                          <m:r>
                            <a:rPr lang="ja-JP" altLang="en-US" sz="1400" b="0" i="1" dirty="0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点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400" i="1" dirty="0" smtClean="0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</a:rPr>
                                    <m:t>標本不偏分散</m:t>
                                  </m:r>
                                </m:num>
                                <m:den>
                                  <m:r>
                                    <a:rPr lang="ja-JP" alt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標本数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204864"/>
                <a:ext cx="9144000" cy="43204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3995936" y="3789040"/>
            <a:ext cx="1152128" cy="79208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42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母平均の区間推定に関する計算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85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pp. 111 </a:t>
            </a:r>
            <a:r>
              <a:rPr kumimoji="1" lang="ja-JP" altLang="en-US" dirty="0"/>
              <a:t>例題９－１</a:t>
            </a: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9-1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ポイントカード所有者</a:t>
            </a:r>
            <a:br>
              <a:rPr lang="en-US" altLang="ja-JP" sz="2400" dirty="0"/>
            </a:br>
            <a:r>
              <a:rPr lang="en-US" altLang="ja-JP" sz="2400" dirty="0"/>
              <a:t>2</a:t>
            </a:r>
            <a:r>
              <a:rPr lang="ja-JP" altLang="en-US" sz="2400" dirty="0"/>
              <a:t>万人の母集団から</a:t>
            </a:r>
            <a:br>
              <a:rPr lang="en-US" altLang="ja-JP" sz="2400" dirty="0"/>
            </a:br>
            <a:r>
              <a:rPr lang="en-US" altLang="ja-JP" sz="2400" dirty="0"/>
              <a:t>50</a:t>
            </a:r>
            <a:r>
              <a:rPr lang="ja-JP" altLang="en-US" sz="2400" dirty="0"/>
              <a:t>人を無作為抽出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標本数</a:t>
            </a:r>
            <a:r>
              <a:rPr lang="en-US" altLang="ja-JP" sz="2400" dirty="0"/>
              <a:t>	50</a:t>
            </a:r>
          </a:p>
          <a:p>
            <a:r>
              <a:rPr lang="ja-JP" altLang="en-US" sz="2400" dirty="0"/>
              <a:t>標本平均</a:t>
            </a:r>
            <a:r>
              <a:rPr lang="en-US" altLang="ja-JP" sz="2400" dirty="0"/>
              <a:t>	1.98</a:t>
            </a:r>
          </a:p>
          <a:p>
            <a:r>
              <a:rPr lang="ja-JP" altLang="en-US" sz="2400" dirty="0"/>
              <a:t>標本分散</a:t>
            </a:r>
            <a:r>
              <a:rPr lang="en-US" altLang="ja-JP" sz="2400" dirty="0"/>
              <a:t>	2.6196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母平均の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信頼区間を求める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0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9-1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/>
                  <a:t>①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標本不偏分散を求める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kumimoji="1" lang="en-US" altLang="ja-JP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dirty="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kumimoji="1" lang="en-US" altLang="ja-JP" b="0" i="1" dirty="0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b="0" i="1" dirty="0" smtClean="0">
                            <a:latin typeface="Cambria Math"/>
                          </a:rPr>
                          <m:t>−1</m:t>
                        </m:r>
                      </m:den>
                    </m:f>
                    <m:sSubSup>
                      <m:sSub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dirty="0" smtClean="0">
                            <a:latin typeface="Cambria Math"/>
                          </a:rPr>
                          <m:t>50</m:t>
                        </m:r>
                      </m:num>
                      <m:den>
                        <m:r>
                          <a:rPr kumimoji="1" lang="en-US" altLang="ja-JP" b="0" i="1" dirty="0" smtClean="0">
                            <a:latin typeface="Cambria Math"/>
                          </a:rPr>
                          <m:t>49</m:t>
                        </m:r>
                      </m:den>
                    </m:f>
                    <m:r>
                      <a:rPr kumimoji="1" lang="en-US" altLang="ja-JP" b="0" i="1" dirty="0" smtClean="0">
                        <a:latin typeface="Cambria Math"/>
                        <a:ea typeface="Cambria Math"/>
                      </a:rPr>
                      <m:t>×2.6196</m:t>
                    </m:r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教科書 </a:t>
                </a:r>
                <a:r>
                  <a:rPr lang="en-US" altLang="ja-JP" dirty="0"/>
                  <a:t>pp. 98 </a:t>
                </a:r>
                <a:r>
                  <a:rPr lang="ja-JP" altLang="en-US" dirty="0"/>
                  <a:t>定義</a:t>
                </a:r>
                <a:r>
                  <a:rPr lang="en-US" altLang="ja-JP" dirty="0"/>
                  <a:t>16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標本不偏分散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kumimoji="1" lang="en-US" altLang="ja-JP" b="0" i="1" dirty="0" smtClean="0">
                          <a:latin typeface="Cambria Math"/>
                        </a:rPr>
                        <m:t>=2.6731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05" t="-1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ポイントカード所有者</a:t>
            </a:r>
            <a:br>
              <a:rPr lang="en-US" altLang="ja-JP" sz="2400" dirty="0"/>
            </a:br>
            <a:r>
              <a:rPr lang="en-US" altLang="ja-JP" sz="2400" dirty="0"/>
              <a:t>2</a:t>
            </a:r>
            <a:r>
              <a:rPr lang="ja-JP" altLang="en-US" sz="2400" dirty="0"/>
              <a:t>万人の母集団から</a:t>
            </a:r>
            <a:br>
              <a:rPr lang="en-US" altLang="ja-JP" sz="2400" dirty="0"/>
            </a:br>
            <a:r>
              <a:rPr lang="en-US" altLang="ja-JP" sz="2400" dirty="0"/>
              <a:t>50</a:t>
            </a:r>
            <a:r>
              <a:rPr lang="ja-JP" altLang="en-US" sz="2400" dirty="0"/>
              <a:t>人を無作為抽出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標本数</a:t>
            </a:r>
            <a:r>
              <a:rPr lang="en-US" altLang="ja-JP" sz="2400" dirty="0"/>
              <a:t>	50</a:t>
            </a:r>
          </a:p>
          <a:p>
            <a:r>
              <a:rPr lang="ja-JP" altLang="en-US" sz="2400" dirty="0"/>
              <a:t>標本平均</a:t>
            </a:r>
            <a:r>
              <a:rPr lang="en-US" altLang="ja-JP" sz="2400" dirty="0"/>
              <a:t>	1.98</a:t>
            </a:r>
          </a:p>
          <a:p>
            <a:r>
              <a:rPr lang="ja-JP" altLang="en-US" sz="2400" dirty="0"/>
              <a:t>標本分散</a:t>
            </a:r>
            <a:r>
              <a:rPr lang="en-US" altLang="ja-JP" sz="2400" dirty="0"/>
              <a:t>	2.6196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母平均の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信頼区間を求める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17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9-1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②</a:t>
                </a:r>
                <a:r>
                  <a:rPr lang="en-US" altLang="ja-JP" dirty="0"/>
                  <a:t>	t</a:t>
                </a:r>
                <a:r>
                  <a:rPr lang="ja-JP" altLang="en-US" dirty="0"/>
                  <a:t>分布表から</a:t>
                </a:r>
                <a:br>
                  <a:rPr lang="en-US" altLang="ja-JP" dirty="0"/>
                </a:br>
                <a:r>
                  <a:rPr lang="en-US" altLang="ja-JP" dirty="0"/>
                  <a:t>	t</a:t>
                </a:r>
                <a:r>
                  <a:rPr lang="ja-JP" altLang="en-US" dirty="0"/>
                  <a:t>分布の</a:t>
                </a:r>
                <a:r>
                  <a:rPr lang="en-US" altLang="ja-JP" dirty="0"/>
                  <a:t>%</a:t>
                </a:r>
                <a:r>
                  <a:rPr lang="ja-JP" altLang="en-US" dirty="0"/>
                  <a:t>点を求める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kumimoji="1" lang="ja-JP" altLang="en-US" dirty="0"/>
                  <a:t>今回は</a:t>
                </a:r>
                <a:r>
                  <a:rPr kumimoji="1" lang="en-US" altLang="ja-JP" dirty="0"/>
                  <a:t>95%</a:t>
                </a:r>
                <a:r>
                  <a:rPr kumimoji="1" lang="ja-JP" altLang="en-US" dirty="0"/>
                  <a:t>信頼区間なので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1−0.95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0.05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=0.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ja-JP" b="0" i="1" smtClean="0">
                        <a:latin typeface="Cambria Math"/>
                      </a:rPr>
                      <m:t>25</m:t>
                    </m:r>
                  </m:oMath>
                </a14:m>
                <a:r>
                  <a:rPr kumimoji="1" lang="ja-JP" altLang="en-US" dirty="0"/>
                  <a:t>より</a:t>
                </a:r>
                <a:br>
                  <a:rPr lang="en-US" altLang="ja-JP" dirty="0"/>
                </a:br>
                <a:br>
                  <a:rPr lang="en-US" altLang="ja-JP" dirty="0"/>
                </a:br>
                <a:r>
                  <a:rPr lang="en-US" altLang="ja-JP" dirty="0">
                    <a:solidFill>
                      <a:srgbClr val="FF0000"/>
                    </a:solidFill>
                  </a:rPr>
                  <a:t>2.5%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点</a:t>
                </a:r>
                <a:r>
                  <a:rPr lang="ja-JP" altLang="en-US" dirty="0"/>
                  <a:t>を求める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今回の例では以下を利用</a:t>
                </a:r>
                <a:endParaRPr lang="en-US" altLang="ja-JP" dirty="0"/>
              </a:p>
              <a:p>
                <a:pPr lvl="2"/>
                <a:endParaRPr lang="en-US" altLang="ja-JP" dirty="0"/>
              </a:p>
              <a:p>
                <a:r>
                  <a:rPr lang="en-US" altLang="ja-JP" dirty="0"/>
                  <a:t>t</a:t>
                </a:r>
                <a:r>
                  <a:rPr lang="ja-JP" altLang="en-US" dirty="0"/>
                  <a:t>分布の</a:t>
                </a:r>
                <a:r>
                  <a:rPr lang="en-US" altLang="ja-JP" dirty="0"/>
                  <a:t>2.5</a:t>
                </a:r>
                <a:r>
                  <a:rPr lang="ja-JP" altLang="en-US" dirty="0"/>
                  <a:t>％点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0.025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49</m:t>
                          </m:r>
                        </m:e>
                      </m:d>
                      <m:r>
                        <a:rPr kumimoji="1" lang="en-US" altLang="ja-JP" b="0" i="1" dirty="0" smtClean="0">
                          <a:latin typeface="Cambria Math"/>
                        </a:rPr>
                        <m:t>=2.0096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05" t="-1215" r="-5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ポイントカード所有者</a:t>
            </a:r>
            <a:br>
              <a:rPr lang="en-US" altLang="ja-JP" sz="2400" dirty="0"/>
            </a:br>
            <a:r>
              <a:rPr lang="en-US" altLang="ja-JP" sz="2400" dirty="0"/>
              <a:t>2</a:t>
            </a:r>
            <a:r>
              <a:rPr lang="ja-JP" altLang="en-US" sz="2400" dirty="0"/>
              <a:t>万人の母集団から</a:t>
            </a:r>
            <a:br>
              <a:rPr lang="en-US" altLang="ja-JP" sz="2400" dirty="0"/>
            </a:br>
            <a:r>
              <a:rPr lang="en-US" altLang="ja-JP" sz="2400" dirty="0"/>
              <a:t>50</a:t>
            </a:r>
            <a:r>
              <a:rPr lang="ja-JP" altLang="en-US" sz="2400" dirty="0"/>
              <a:t>人を無作為抽出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標本数</a:t>
            </a:r>
            <a:r>
              <a:rPr lang="en-US" altLang="ja-JP" sz="2400" dirty="0"/>
              <a:t>	50</a:t>
            </a:r>
          </a:p>
          <a:p>
            <a:r>
              <a:rPr lang="ja-JP" altLang="en-US" sz="2400" dirty="0"/>
              <a:t>標本平均</a:t>
            </a:r>
            <a:r>
              <a:rPr lang="en-US" altLang="ja-JP" sz="2400" dirty="0"/>
              <a:t>	1.98</a:t>
            </a:r>
          </a:p>
          <a:p>
            <a:r>
              <a:rPr lang="ja-JP" altLang="en-US" sz="2400" dirty="0"/>
              <a:t>標本分散</a:t>
            </a:r>
            <a:r>
              <a:rPr lang="en-US" altLang="ja-JP" sz="2400" dirty="0"/>
              <a:t>	2.6196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母平均の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信頼区間を求める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42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9-1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③</a:t>
                </a:r>
                <a:r>
                  <a:rPr lang="en-US" altLang="ja-JP" dirty="0"/>
                  <a:t>	t</a:t>
                </a:r>
                <a:r>
                  <a:rPr lang="ja-JP" altLang="en-US" dirty="0"/>
                  <a:t>分布の</a:t>
                </a:r>
                <a:r>
                  <a:rPr lang="en-US" altLang="ja-JP" dirty="0"/>
                  <a:t>%</a:t>
                </a:r>
                <a:r>
                  <a:rPr lang="ja-JP" altLang="en-US" dirty="0"/>
                  <a:t>点、</a:t>
                </a:r>
                <a:br>
                  <a:rPr lang="en-US" altLang="ja-JP" dirty="0"/>
                </a:br>
                <a:r>
                  <a:rPr lang="en-US" altLang="ja-JP" dirty="0"/>
                  <a:t>	</a:t>
                </a:r>
                <a:r>
                  <a:rPr lang="ja-JP" altLang="en-US" dirty="0"/>
                  <a:t>標本不偏分散、</a:t>
                </a:r>
                <a:br>
                  <a:rPr lang="en-US" altLang="ja-JP" dirty="0"/>
                </a:br>
                <a:r>
                  <a:rPr lang="en-US" altLang="ja-JP" dirty="0"/>
                  <a:t>	</a:t>
                </a:r>
                <a:r>
                  <a:rPr lang="ja-JP" altLang="en-US" dirty="0"/>
                  <a:t>標本数を代入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−1</m:t>
                        </m:r>
                      </m:e>
                    </m:d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acc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/>
                  <a:t>今まで計算した以下を代入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0.025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49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=2.0096</m:t>
                    </m:r>
                  </m:oMath>
                </a14:m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altLang="ja-JP" b="0" i="1" dirty="0" smtClean="0">
                        <a:latin typeface="Cambria Math"/>
                      </a:rPr>
                      <m:t>=2.6731</m:t>
                    </m:r>
                  </m:oMath>
                </a14:m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=50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05" t="-1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ポイントカード所有者</a:t>
            </a:r>
            <a:br>
              <a:rPr lang="en-US" altLang="ja-JP" sz="2400" dirty="0"/>
            </a:br>
            <a:r>
              <a:rPr lang="en-US" altLang="ja-JP" sz="2400" dirty="0"/>
              <a:t>2</a:t>
            </a:r>
            <a:r>
              <a:rPr lang="ja-JP" altLang="en-US" sz="2400" dirty="0"/>
              <a:t>万人の母集団から</a:t>
            </a:r>
            <a:br>
              <a:rPr lang="en-US" altLang="ja-JP" sz="2400" dirty="0"/>
            </a:br>
            <a:r>
              <a:rPr lang="en-US" altLang="ja-JP" sz="2400" dirty="0"/>
              <a:t>50</a:t>
            </a:r>
            <a:r>
              <a:rPr lang="ja-JP" altLang="en-US" sz="2400" dirty="0"/>
              <a:t>人を無作為抽出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標本数</a:t>
            </a:r>
            <a:r>
              <a:rPr lang="en-US" altLang="ja-JP" sz="2400" dirty="0"/>
              <a:t>	50</a:t>
            </a:r>
          </a:p>
          <a:p>
            <a:r>
              <a:rPr lang="ja-JP" altLang="en-US" sz="2400" dirty="0"/>
              <a:t>標本平均</a:t>
            </a:r>
            <a:r>
              <a:rPr lang="en-US" altLang="ja-JP" sz="2400" dirty="0"/>
              <a:t>	1.98</a:t>
            </a:r>
          </a:p>
          <a:p>
            <a:r>
              <a:rPr lang="ja-JP" altLang="en-US" sz="2400" dirty="0"/>
              <a:t>標本分散</a:t>
            </a:r>
            <a:r>
              <a:rPr lang="en-US" altLang="ja-JP" sz="2400" dirty="0"/>
              <a:t>	2.6196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母平均の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信頼区間を求める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12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9-1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800" dirty="0"/>
                  <a:t>③</a:t>
                </a:r>
                <a:r>
                  <a:rPr lang="en-US" altLang="ja-JP" sz="2800" dirty="0"/>
                  <a:t>	</a:t>
                </a:r>
                <a:r>
                  <a:rPr lang="en-US" altLang="ja-JP" sz="2800" dirty="0">
                    <a:solidFill>
                      <a:srgbClr val="00B050"/>
                    </a:solidFill>
                  </a:rPr>
                  <a:t>t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分布の</a:t>
                </a:r>
                <a:r>
                  <a:rPr lang="en-US" altLang="ja-JP" sz="2800" dirty="0">
                    <a:solidFill>
                      <a:srgbClr val="00B050"/>
                    </a:solidFill>
                  </a:rPr>
                  <a:t>%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点</a:t>
                </a:r>
                <a:r>
                  <a:rPr lang="ja-JP" altLang="en-US" sz="2800" dirty="0"/>
                  <a:t>、</a:t>
                </a:r>
                <a:br>
                  <a:rPr lang="en-US" altLang="ja-JP" sz="2800" dirty="0"/>
                </a:br>
                <a:r>
                  <a:rPr lang="en-US" altLang="ja-JP" sz="2800" dirty="0"/>
                  <a:t>	</a:t>
                </a:r>
                <a:r>
                  <a:rPr lang="ja-JP" altLang="en-US" sz="2800" dirty="0">
                    <a:solidFill>
                      <a:srgbClr val="00B0F0"/>
                    </a:solidFill>
                  </a:rPr>
                  <a:t>標本不偏分散</a:t>
                </a:r>
                <a:r>
                  <a:rPr lang="ja-JP" altLang="en-US" sz="2800" dirty="0"/>
                  <a:t>、</a:t>
                </a:r>
                <a:br>
                  <a:rPr lang="en-US" altLang="ja-JP" sz="2800" dirty="0"/>
                </a:br>
                <a:r>
                  <a:rPr lang="en-US" altLang="ja-JP" sz="2800" dirty="0"/>
                  <a:t>	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標本数</a:t>
                </a:r>
                <a:r>
                  <a:rPr lang="ja-JP" altLang="en-US" sz="2800" dirty="0"/>
                  <a:t>を代入</a:t>
                </a:r>
                <a:endParaRPr lang="en-US" altLang="ja-JP" sz="2800" dirty="0"/>
              </a:p>
              <a:p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kumimoji="1" lang="en-US" altLang="ja-JP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ad>
                      <m:radPr>
                        <m:degHide m:val="on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kumimoji="1" lang="en-US" altLang="ja-JP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kumimoji="1" lang="en-US" altLang="ja-JP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acc>
                          </m:num>
                          <m:den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br>
                  <a:rPr kumimoji="1" lang="en-US" altLang="ja-JP" sz="2800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=</m:t>
                    </m:r>
                    <m:r>
                      <a:rPr kumimoji="1" lang="en-US" altLang="ja-JP" sz="2800" b="0" i="1" smtClean="0">
                        <a:solidFill>
                          <a:srgbClr val="00B050"/>
                        </a:solidFill>
                        <a:latin typeface="Cambria Math"/>
                      </a:rPr>
                      <m:t>2.0096</m:t>
                    </m:r>
                    <m:r>
                      <a:rPr kumimoji="1" lang="en-US" altLang="ja-JP" sz="2800" b="0" i="1" smtClean="0">
                        <a:latin typeface="Cambria Math"/>
                        <a:ea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sz="28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  <m:t>2.6731</m:t>
                            </m:r>
                          </m:num>
                          <m:den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50</m:t>
                            </m:r>
                          </m:den>
                        </m:f>
                      </m:e>
                    </m:rad>
                    <m:r>
                      <a:rPr kumimoji="1" lang="en-US" altLang="ja-JP" sz="2800" b="0" i="1" smtClean="0">
                        <a:latin typeface="Cambria Math"/>
                        <a:ea typeface="Cambria Math"/>
                      </a:rPr>
                      <m:t>≈0.46466</m:t>
                    </m:r>
                  </m:oMath>
                </a14:m>
                <a:endParaRPr lang="en-US" altLang="ja-JP" sz="2800" dirty="0"/>
              </a:p>
              <a:p>
                <a:pPr lvl="2"/>
                <a:endParaRPr lang="en-US" altLang="ja-JP" sz="2000" dirty="0"/>
              </a:p>
              <a:p>
                <a:pPr lvl="2"/>
                <a:r>
                  <a:rPr lang="ja-JP" altLang="en-US" sz="2000" dirty="0"/>
                  <a:t>今まで計算した以下を代入</a:t>
                </a:r>
                <a:endParaRPr lang="en-US" altLang="ja-JP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ja-JP" sz="2000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0.025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49</m:t>
                        </m:r>
                      </m:e>
                    </m:d>
                    <m:r>
                      <a:rPr lang="en-US" altLang="ja-JP" sz="2000" b="0" i="1" smtClean="0">
                        <a:solidFill>
                          <a:srgbClr val="00B050"/>
                        </a:solidFill>
                        <a:latin typeface="Cambria Math"/>
                      </a:rPr>
                      <m:t>=2.0096</m:t>
                    </m:r>
                  </m:oMath>
                </a14:m>
                <a:endParaRPr lang="en-US" altLang="ja-JP" sz="2000" dirty="0">
                  <a:solidFill>
                    <a:srgbClr val="00B05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altLang="ja-JP" sz="20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=2.6731</m:t>
                    </m:r>
                  </m:oMath>
                </a14:m>
                <a:endParaRPr lang="en-US" altLang="ja-JP" sz="2000" dirty="0">
                  <a:solidFill>
                    <a:srgbClr val="00B0F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=50</m:t>
                    </m:r>
                  </m:oMath>
                </a14:m>
                <a:endParaRPr lang="en-US" altLang="ja-JP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65" t="-9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ポイントカード所有者</a:t>
            </a:r>
            <a:br>
              <a:rPr lang="en-US" altLang="ja-JP" sz="2400" dirty="0"/>
            </a:br>
            <a:r>
              <a:rPr lang="en-US" altLang="ja-JP" sz="2400" dirty="0"/>
              <a:t>2</a:t>
            </a:r>
            <a:r>
              <a:rPr lang="ja-JP" altLang="en-US" sz="2400" dirty="0"/>
              <a:t>万人の母集団から</a:t>
            </a:r>
            <a:br>
              <a:rPr lang="en-US" altLang="ja-JP" sz="2400" dirty="0"/>
            </a:br>
            <a:r>
              <a:rPr lang="en-US" altLang="ja-JP" sz="2400" dirty="0"/>
              <a:t>50</a:t>
            </a:r>
            <a:r>
              <a:rPr lang="ja-JP" altLang="en-US" sz="2400" dirty="0"/>
              <a:t>人を無作為抽出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標本数</a:t>
            </a:r>
            <a:r>
              <a:rPr lang="en-US" altLang="ja-JP" sz="2400" dirty="0"/>
              <a:t>	50</a:t>
            </a:r>
          </a:p>
          <a:p>
            <a:r>
              <a:rPr lang="ja-JP" altLang="en-US" sz="2400" dirty="0"/>
              <a:t>標本平均</a:t>
            </a:r>
            <a:r>
              <a:rPr lang="en-US" altLang="ja-JP" sz="2400" dirty="0"/>
              <a:t>	1.98</a:t>
            </a:r>
          </a:p>
          <a:p>
            <a:r>
              <a:rPr lang="ja-JP" altLang="en-US" sz="2400" dirty="0"/>
              <a:t>標本分散</a:t>
            </a:r>
            <a:r>
              <a:rPr lang="en-US" altLang="ja-JP" sz="2400" dirty="0"/>
              <a:t>	2.6196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母平均の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信頼区間を求める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272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9-1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800" dirty="0"/>
                  <a:t>④</a:t>
                </a:r>
                <a:r>
                  <a:rPr lang="en-US" altLang="ja-JP" sz="2800" dirty="0"/>
                  <a:t>	</a:t>
                </a:r>
                <a:r>
                  <a:rPr lang="ja-JP" altLang="en-US" sz="2800" dirty="0"/>
                  <a:t>標本平均から</a:t>
                </a:r>
                <a:r>
                  <a:rPr lang="en-US" altLang="ja-JP" sz="2800" dirty="0"/>
                  <a:t>±</a:t>
                </a:r>
                <a:r>
                  <a:rPr lang="ja-JP" altLang="en-US" sz="2800" dirty="0"/>
                  <a:t>して</a:t>
                </a:r>
                <a:br>
                  <a:rPr lang="en-US" altLang="ja-JP" sz="2800" dirty="0"/>
                </a:br>
                <a:r>
                  <a:rPr lang="en-US" altLang="ja-JP" sz="2800" dirty="0"/>
                  <a:t>	</a:t>
                </a:r>
                <a:r>
                  <a:rPr lang="ja-JP" altLang="en-US" sz="2800" dirty="0"/>
                  <a:t>信頼区間を計算</a:t>
                </a:r>
                <a:endParaRPr lang="en-US" altLang="ja-JP" sz="2800" dirty="0"/>
              </a:p>
              <a:p>
                <a:r>
                  <a:rPr kumimoji="1" lang="ja-JP" altLang="en-US" sz="2800" dirty="0"/>
                  <a:t>上限値</a:t>
                </a:r>
                <a:endParaRPr kumimoji="1" lang="en-US" altLang="ja-JP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sz="24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dirty="0" smtClean="0">
                              <a:latin typeface="Cambria Math"/>
                            </a:rPr>
                            <m:t>0.025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24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kumimoji="1" lang="en-US" altLang="ja-JP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400" b="0" i="1" dirty="0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sz="24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acc>
                            </m:num>
                            <m:den>
                              <m:r>
                                <a:rPr kumimoji="1" lang="en-US" altLang="ja-JP" sz="2400" b="0" i="1" dirty="0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2400" b="0" i="1" dirty="0" smtClean="0">
                          <a:latin typeface="Cambria Math"/>
                        </a:rPr>
                        <m:t>=1.98+0.46466</m:t>
                      </m:r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800" dirty="0"/>
                  <a:t>下限値</a:t>
                </a:r>
                <a:endParaRPr lang="en-US" altLang="ja-JP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ja-JP" sz="2400" b="0" i="1" dirty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/>
                            </a:rPr>
                            <m:t>0.025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ja-JP" sz="24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altLang="ja-JP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b="0" i="1" dirty="0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ja-JP" sz="24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acc>
                            </m:num>
                            <m:den>
                              <m:r>
                                <a:rPr lang="en-US" altLang="ja-JP" sz="2400" b="0" i="1" dirty="0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ja-JP" sz="2400" b="0" i="1" dirty="0" smtClean="0">
                          <a:latin typeface="Cambria Math"/>
                        </a:rPr>
                        <m:t>=1.98−0.46466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800" dirty="0"/>
              </a:p>
              <a:p>
                <a:pPr marL="0" indent="0">
                  <a:buNone/>
                </a:pPr>
                <a:r>
                  <a:rPr kumimoji="1" lang="ja-JP" altLang="en-US" sz="2800" dirty="0"/>
                  <a:t>以上より求める信頼区間は</a:t>
                </a:r>
                <a:br>
                  <a:rPr kumimoji="1" lang="en-US" altLang="ja-JP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1.54, 2.44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65" t="-9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ポイントカード所有者</a:t>
            </a:r>
            <a:br>
              <a:rPr lang="en-US" altLang="ja-JP" sz="2400" dirty="0"/>
            </a:br>
            <a:r>
              <a:rPr lang="en-US" altLang="ja-JP" sz="2400" dirty="0"/>
              <a:t>2</a:t>
            </a:r>
            <a:r>
              <a:rPr lang="ja-JP" altLang="en-US" sz="2400" dirty="0"/>
              <a:t>万人の母集団から</a:t>
            </a:r>
            <a:br>
              <a:rPr lang="en-US" altLang="ja-JP" sz="2400" dirty="0"/>
            </a:br>
            <a:r>
              <a:rPr lang="en-US" altLang="ja-JP" sz="2400" dirty="0"/>
              <a:t>50</a:t>
            </a:r>
            <a:r>
              <a:rPr lang="ja-JP" altLang="en-US" sz="2400" dirty="0"/>
              <a:t>人を無作為抽出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標本数</a:t>
            </a:r>
            <a:r>
              <a:rPr lang="en-US" altLang="ja-JP" sz="2400" dirty="0"/>
              <a:t>	50</a:t>
            </a:r>
          </a:p>
          <a:p>
            <a:r>
              <a:rPr lang="ja-JP" altLang="en-US" sz="2400" dirty="0"/>
              <a:t>標本平均</a:t>
            </a:r>
            <a:r>
              <a:rPr lang="en-US" altLang="ja-JP" sz="2400" dirty="0"/>
              <a:t>	1.98</a:t>
            </a:r>
          </a:p>
          <a:p>
            <a:r>
              <a:rPr lang="ja-JP" altLang="en-US" sz="2400" dirty="0"/>
              <a:t>標本分散</a:t>
            </a:r>
            <a:r>
              <a:rPr lang="en-US" altLang="ja-JP" sz="2400" dirty="0"/>
              <a:t>	2.6196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母平均の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信頼区間を求める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98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9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ja-JP" altLang="en-US" dirty="0"/>
                  <a:t>の区間推定</a:t>
                </a:r>
                <a:endParaRPr lang="en-US" altLang="ja-JP" dirty="0"/>
              </a:p>
              <a:p>
                <a:pPr lvl="2"/>
                <a:r>
                  <a:rPr lang="ja-JP" altLang="en-US" sz="1800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ja-JP" altLang="en-US" sz="1800" dirty="0"/>
                  <a:t>を含む統計量に基づいて行う</a:t>
                </a:r>
                <a:endParaRPr lang="en-US" altLang="ja-JP" sz="1800" dirty="0"/>
              </a:p>
              <a:p>
                <a:pPr lvl="1"/>
                <a:r>
                  <a:rPr lang="ja-JP" altLang="en-US" sz="2000" dirty="0"/>
                  <a:t>信頼係数</a:t>
                </a:r>
                <a:endParaRPr lang="en-US" altLang="ja-JP" sz="2000" dirty="0"/>
              </a:p>
              <a:p>
                <a:pPr lvl="1"/>
                <a:r>
                  <a:rPr lang="ja-JP" altLang="en-US" sz="2000" dirty="0"/>
                  <a:t>信頼区間</a:t>
                </a:r>
                <a:endParaRPr lang="en-US" altLang="ja-JP" sz="2000" dirty="0"/>
              </a:p>
              <a:p>
                <a:pPr lvl="2"/>
                <a:r>
                  <a:rPr lang="ja-JP" altLang="en-US" sz="1800" dirty="0"/>
                  <a:t>（下限，上限）</a:t>
                </a:r>
                <a:endParaRPr lang="en-US" altLang="ja-JP" sz="1800" dirty="0"/>
              </a:p>
              <a:p>
                <a:pPr algn="l"/>
                <a:r>
                  <a:rPr lang="en-US" altLang="ja-JP" dirty="0"/>
                  <a:t>95%</a:t>
                </a:r>
                <a:r>
                  <a:rPr lang="ja-JP" altLang="en-US" dirty="0"/>
                  <a:t>信頼区間</a:t>
                </a:r>
                <a:endParaRPr lang="en-US" altLang="ja-JP" dirty="0"/>
              </a:p>
              <a:p>
                <a:pPr lvl="1"/>
                <a:r>
                  <a:rPr lang="ja-JP" altLang="en-US" sz="2000" dirty="0"/>
                  <a:t>信頼係数</a:t>
                </a:r>
                <a:r>
                  <a:rPr lang="en-US" altLang="ja-JP" sz="2000" dirty="0"/>
                  <a:t>95%</a:t>
                </a:r>
                <a:r>
                  <a:rPr lang="ja-JP" altLang="en-US" sz="2000" dirty="0"/>
                  <a:t>の信頼区間を、</a:t>
                </a:r>
                <a:r>
                  <a:rPr lang="en-US" altLang="ja-JP" sz="2000" dirty="0"/>
                  <a:t>95%</a:t>
                </a:r>
                <a:r>
                  <a:rPr lang="ja-JP" altLang="en-US" sz="2000" dirty="0"/>
                  <a:t>信頼区間ともいう</a:t>
                </a:r>
                <a:endParaRPr lang="en-US" altLang="ja-JP" sz="2000" dirty="0"/>
              </a:p>
              <a:p>
                <a:pPr lvl="2"/>
                <a:r>
                  <a:rPr lang="ja-JP" altLang="en-US" sz="1800" dirty="0"/>
                  <a:t>ランダムな標本抽出を</a:t>
                </a:r>
                <a:r>
                  <a:rPr lang="en-US" altLang="ja-JP" sz="1800" dirty="0"/>
                  <a:t>100</a:t>
                </a:r>
                <a:r>
                  <a:rPr lang="ja-JP" altLang="en-US" sz="1800" dirty="0"/>
                  <a:t>回繰り返し行って</a:t>
                </a:r>
                <a:br>
                  <a:rPr lang="en-US" altLang="ja-JP" sz="1800" dirty="0"/>
                </a:br>
                <a:r>
                  <a:rPr lang="ja-JP" altLang="en-US" sz="1800" dirty="0"/>
                  <a:t>信頼区間を</a:t>
                </a:r>
                <a:r>
                  <a:rPr lang="en-US" altLang="ja-JP" sz="1800" dirty="0"/>
                  <a:t>100</a:t>
                </a:r>
                <a:r>
                  <a:rPr lang="ja-JP" altLang="en-US" sz="1800" dirty="0"/>
                  <a:t>回計算するとき</a:t>
                </a:r>
                <a:br>
                  <a:rPr lang="en-US" altLang="ja-JP" sz="1800" dirty="0"/>
                </a:br>
                <a:r>
                  <a:rPr lang="ja-JP" altLang="en-US" sz="1800" dirty="0"/>
                  <a:t>区間内に母平均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ja-JP" altLang="en-US" sz="1800" dirty="0"/>
                  <a:t>を含むものは</a:t>
                </a:r>
                <a:r>
                  <a:rPr lang="en-US" altLang="ja-JP" sz="1800" dirty="0"/>
                  <a:t>100</a:t>
                </a:r>
                <a:r>
                  <a:rPr lang="ja-JP" altLang="en-US" sz="1800" dirty="0"/>
                  <a:t>回中</a:t>
                </a:r>
                <a:r>
                  <a:rPr lang="en-US" altLang="ja-JP" sz="1800" dirty="0"/>
                  <a:t>95</a:t>
                </a:r>
                <a:r>
                  <a:rPr lang="ja-JP" altLang="en-US" sz="1800" dirty="0"/>
                  <a:t>回程度になる区間</a:t>
                </a:r>
                <a:endParaRPr lang="en-US" altLang="ja-JP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ja-JP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sz="1600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sz="16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sz="16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ja-JP" sz="1600" b="0" i="1" dirty="0" smtClean="0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n-US" altLang="ja-JP" sz="16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sz="1600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sz="16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sz="16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altLang="ja-JP" sz="1600" dirty="0"/>
              </a:p>
              <a:p>
                <a:pPr lvl="2"/>
                <a:r>
                  <a:rPr lang="ja-JP" altLang="en-US" sz="1800" dirty="0"/>
                  <a:t>標本平均</a:t>
                </a:r>
                <a:r>
                  <a:rPr lang="en-US" altLang="ja-JP" sz="1800" dirty="0"/>
                  <a:t>		</a:t>
                </a:r>
                <a:r>
                  <a:rPr lang="ja-JP" altLang="en-US" sz="1800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altLang="ja-JP" sz="1800" dirty="0"/>
              </a:p>
              <a:p>
                <a:pPr lvl="2"/>
                <a:r>
                  <a:rPr lang="ja-JP" altLang="en-US" sz="1800" dirty="0"/>
                  <a:t>標本不偏分散</a:t>
                </a:r>
                <a:r>
                  <a:rPr lang="en-US" altLang="ja-JP" sz="1800" dirty="0"/>
                  <a:t>		</a:t>
                </a:r>
                <a:r>
                  <a:rPr lang="ja-JP" altLang="en-US" sz="1800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8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8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endParaRPr lang="en-US" altLang="ja-JP" sz="1800" dirty="0"/>
              </a:p>
              <a:p>
                <a:pPr lvl="2"/>
                <a:r>
                  <a:rPr lang="en-US" altLang="ja-JP" sz="1800" dirty="0"/>
                  <a:t>t</a:t>
                </a:r>
                <a:r>
                  <a:rPr lang="ja-JP" altLang="en-US" sz="1800" dirty="0"/>
                  <a:t>分布のパーセント点</a:t>
                </a:r>
                <a:r>
                  <a:rPr lang="en-US" altLang="ja-JP" sz="1800" dirty="0"/>
                  <a:t>	</a:t>
                </a:r>
                <a:r>
                  <a:rPr lang="ja-JP" altLang="en-US" sz="18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0.025</m:t>
                        </m:r>
                      </m:sub>
                    </m:sSub>
                    <m:d>
                      <m:dPr>
                        <m:ctrlPr>
                          <a:rPr lang="en-US" altLang="ja-JP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ja-JP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確率分布の復習（</a:t>
            </a:r>
            <a:r>
              <a:rPr lang="en-US" altLang="ja-JP" dirty="0"/>
              <a:t>pp.105</a:t>
            </a:r>
            <a:r>
              <a:rPr lang="ja-JP" altLang="en-US" dirty="0"/>
              <a:t>；クイズ９）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256584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600" dirty="0"/>
                  <a:t>正規分布：</a:t>
                </a:r>
                <a:r>
                  <a:rPr kumimoji="1" lang="en-US" altLang="ja-JP" sz="36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𝑍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kumimoji="1" lang="en-US" altLang="ja-JP" sz="3600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dirty="0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3600" b="0" i="1" dirty="0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kumimoji="1"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3600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36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sz="3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kumimoji="1" lang="en-US" altLang="ja-JP" sz="3600" b="0" i="1" smtClean="0">
                        <a:latin typeface="Cambria Math"/>
                      </a:rPr>
                      <m:t>~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0, 1</m:t>
                        </m:r>
                      </m:e>
                    </m:d>
                  </m:oMath>
                </a14:m>
                <a:endParaRPr kumimoji="1" lang="en-US" altLang="ja-JP" sz="1800" dirty="0"/>
              </a:p>
              <a:p>
                <a:endParaRPr kumimoji="1" lang="en-US" altLang="ja-JP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3600" dirty="0"/>
                  <a:t>分布：</a:t>
                </a:r>
                <a:r>
                  <a:rPr kumimoji="1" lang="en-US" altLang="ja-JP" sz="36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𝑈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3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36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3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kumimoji="1" lang="en-US" altLang="ja-JP" sz="3600" b="0" i="1" smtClean="0">
                        <a:latin typeface="Cambria Math"/>
                      </a:rPr>
                      <m:t>~</m:t>
                    </m:r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sz="36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r>
                  <a:rPr lang="en-US" altLang="ja-JP" sz="3600" dirty="0"/>
                  <a:t>t</a:t>
                </a:r>
                <a:r>
                  <a:rPr lang="ja-JP" altLang="en-US" sz="3600" dirty="0"/>
                  <a:t>分布：</a:t>
                </a:r>
                <a:r>
                  <a:rPr lang="en-US" altLang="ja-JP" sz="36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kumimoji="1" lang="en-US" altLang="ja-JP" sz="3600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dirty="0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3600" b="0" i="1" dirty="0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kumimoji="1" lang="en-US" altLang="ja-JP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acc>
                              </m:num>
                              <m:den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kumimoji="1" lang="en-US" altLang="ja-JP" sz="3600" b="0" i="1" smtClean="0">
                        <a:latin typeface="Cambria Math"/>
                      </a:rPr>
                      <m:t>~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sz="36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256584"/>
              </a:xfr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4283968" y="802327"/>
            <a:ext cx="4716015" cy="432048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sz="1600" dirty="0"/>
              <a:t>色つきの部分は確率変数（それ以外は固定値）</a:t>
            </a:r>
          </a:p>
        </p:txBody>
      </p:sp>
    </p:spTree>
    <p:extLst>
      <p:ext uri="{BB962C8B-B14F-4D97-AF65-F5344CB8AC3E}">
        <p14:creationId xmlns:p14="http://schemas.microsoft.com/office/powerpoint/2010/main" val="324252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確率分布の復習（</a:t>
            </a:r>
            <a:r>
              <a:rPr lang="en-US" altLang="ja-JP" dirty="0"/>
              <a:t>pp.105</a:t>
            </a:r>
            <a:r>
              <a:rPr lang="ja-JP" altLang="en-US" dirty="0"/>
              <a:t>；クイズ９）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256584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600" dirty="0"/>
                  <a:t>正規分布：</a:t>
                </a:r>
                <a:r>
                  <a:rPr kumimoji="1" lang="en-US" altLang="ja-JP" sz="36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𝑍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kumimoji="1" lang="en-US" altLang="ja-JP" sz="3600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3600" b="0" i="1" dirty="0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dirty="0" smtClean="0">
                                <a:highlight>
                                  <a:srgbClr val="FFFF00"/>
                                </a:highlight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3600" b="0" i="1" dirty="0" smtClean="0">
                                <a:highlight>
                                  <a:srgbClr val="FFFF00"/>
                                </a:highlight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kumimoji="1" lang="en-US" altLang="ja-JP" sz="3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3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3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sz="3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kumimoji="1" lang="en-US" altLang="ja-JP" sz="3600" b="0" i="1" smtClean="0">
                        <a:latin typeface="Cambria Math"/>
                      </a:rPr>
                      <m:t>~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0, 1</m:t>
                        </m:r>
                      </m:e>
                    </m:d>
                  </m:oMath>
                </a14:m>
                <a:endParaRPr kumimoji="1" lang="en-US" altLang="ja-JP" sz="1800" dirty="0"/>
              </a:p>
              <a:p>
                <a:endParaRPr kumimoji="1" lang="en-US" altLang="ja-JP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3600" dirty="0">
                    <a:solidFill>
                      <a:schemeClr val="bg1">
                        <a:lumMod val="75000"/>
                      </a:schemeClr>
                    </a:solidFill>
                  </a:rPr>
                  <a:t>分布：</a:t>
                </a:r>
                <a:r>
                  <a:rPr kumimoji="1" lang="en-US" altLang="ja-JP" sz="3600" dirty="0">
                    <a:solidFill>
                      <a:schemeClr val="bg1">
                        <a:lumMod val="7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𝑈</m:t>
                    </m:r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sz="36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36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~</m:t>
                    </m:r>
                    <m:sSup>
                      <m:sSup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ja-JP" sz="18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kumimoji="1" lang="en-US" altLang="ja-JP" sz="18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ja-JP" sz="36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ja-JP" altLang="en-US" sz="3600" dirty="0">
                    <a:solidFill>
                      <a:schemeClr val="bg1">
                        <a:lumMod val="75000"/>
                      </a:schemeClr>
                    </a:solidFill>
                  </a:rPr>
                  <a:t>分布：</a:t>
                </a:r>
                <a:r>
                  <a:rPr lang="en-US" altLang="ja-JP" sz="3600" dirty="0">
                    <a:solidFill>
                      <a:schemeClr val="bg1">
                        <a:lumMod val="7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𝑇</m:t>
                    </m:r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kumimoji="1" lang="en-US" altLang="ja-JP" sz="36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36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36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ja-JP" sz="36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acc>
                              </m:num>
                              <m:den>
                                <m:r>
                                  <a:rPr kumimoji="1" lang="en-US" altLang="ja-JP" sz="36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~</m:t>
                    </m:r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kumimoji="1" lang="ja-JP" altLang="en-US" sz="3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256584"/>
              </a:xfr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吹き出し: 四角形 8">
                <a:extLst>
                  <a:ext uri="{FF2B5EF4-FFF2-40B4-BE49-F238E27FC236}">
                    <a16:creationId xmlns:a16="http://schemas.microsoft.com/office/drawing/2014/main" id="{07F3C7AF-6843-4F56-AAA4-9111A7D47CDA}"/>
                  </a:ext>
                </a:extLst>
              </p:cNvPr>
              <p:cNvSpPr/>
              <p:nvPr/>
            </p:nvSpPr>
            <p:spPr>
              <a:xfrm>
                <a:off x="4572000" y="2951552"/>
                <a:ext cx="4320480" cy="954896"/>
              </a:xfrm>
              <a:prstGeom prst="wedgeRectCallout">
                <a:avLst>
                  <a:gd name="adj1" fmla="val -45330"/>
                  <a:gd name="adj2" fmla="val -109694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，母分散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sz="2400" dirty="0"/>
                  <a:t>の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両方が既知なら計算可能</a:t>
                </a:r>
              </a:p>
            </p:txBody>
          </p:sp>
        </mc:Choice>
        <mc:Fallback xmlns="">
          <p:sp>
            <p:nvSpPr>
              <p:cNvPr id="9" name="吹き出し: 四角形 8">
                <a:extLst>
                  <a:ext uri="{FF2B5EF4-FFF2-40B4-BE49-F238E27FC236}">
                    <a16:creationId xmlns:a16="http://schemas.microsoft.com/office/drawing/2014/main" id="{07F3C7AF-6843-4F56-AAA4-9111A7D47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51552"/>
                <a:ext cx="4320480" cy="954896"/>
              </a:xfrm>
              <a:prstGeom prst="wedgeRectCallout">
                <a:avLst>
                  <a:gd name="adj1" fmla="val -45330"/>
                  <a:gd name="adj2" fmla="val -109694"/>
                </a:avLst>
              </a:prstGeom>
              <a:blipFill>
                <a:blip r:embed="rId3"/>
                <a:stretch>
                  <a:fillRect b="-27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74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確率分布の復習（</a:t>
            </a:r>
            <a:r>
              <a:rPr lang="en-US" altLang="ja-JP" dirty="0"/>
              <a:t>pp.105</a:t>
            </a:r>
            <a:r>
              <a:rPr lang="ja-JP" altLang="en-US" dirty="0"/>
              <a:t>；クイズ９）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256584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600" dirty="0">
                    <a:solidFill>
                      <a:schemeClr val="bg1">
                        <a:lumMod val="75000"/>
                      </a:schemeClr>
                    </a:solidFill>
                  </a:rPr>
                  <a:t>正規分布：</a:t>
                </a:r>
                <a:r>
                  <a:rPr kumimoji="1" lang="en-US" altLang="ja-JP" sz="3600" dirty="0">
                    <a:solidFill>
                      <a:schemeClr val="bg1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𝑍</m:t>
                    </m:r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kumimoji="1" lang="en-US" altLang="ja-JP" sz="36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36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36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ja-JP" sz="36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kumimoji="1" lang="en-US" altLang="ja-JP" sz="36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~</m:t>
                    </m:r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0, 1</m:t>
                        </m:r>
                      </m:e>
                    </m:d>
                  </m:oMath>
                </a14:m>
                <a:endParaRPr kumimoji="1" lang="en-US" altLang="ja-JP" sz="18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endParaRPr kumimoji="1" lang="en-US" altLang="ja-JP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3600" dirty="0"/>
                  <a:t>分布：</a:t>
                </a:r>
                <a:r>
                  <a:rPr kumimoji="1" lang="en-US" altLang="ja-JP" sz="36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𝑈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3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kumimoji="1" lang="en-US" altLang="ja-JP" sz="36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3600" b="0" i="1" smtClean="0">
                                <a:highlight>
                                  <a:srgbClr val="FFFF00"/>
                                </a:highlight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highlight>
                                  <a:srgbClr val="FFFF00"/>
                                </a:highlight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3600" b="0" i="1" smtClean="0">
                                <a:highlight>
                                  <a:srgbClr val="FFFF00"/>
                                </a:highlight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kumimoji="1" lang="en-US" altLang="ja-JP" sz="3600" b="0" i="1" smtClean="0">
                        <a:latin typeface="Cambria Math"/>
                      </a:rPr>
                      <m:t>~</m:t>
                    </m:r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sz="36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r>
                  <a:rPr lang="en-US" altLang="ja-JP" sz="36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ja-JP" altLang="en-US" sz="3600" dirty="0">
                    <a:solidFill>
                      <a:schemeClr val="bg1">
                        <a:lumMod val="75000"/>
                      </a:schemeClr>
                    </a:solidFill>
                  </a:rPr>
                  <a:t>分布：</a:t>
                </a:r>
                <a:r>
                  <a:rPr lang="en-US" altLang="ja-JP" sz="3600" dirty="0">
                    <a:solidFill>
                      <a:schemeClr val="bg1">
                        <a:lumMod val="7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𝑇</m:t>
                    </m:r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kumimoji="1" lang="en-US" altLang="ja-JP" sz="36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36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36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ja-JP" sz="36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acc>
                              </m:num>
                              <m:den>
                                <m:r>
                                  <a:rPr kumimoji="1" lang="en-US" altLang="ja-JP" sz="36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~</m:t>
                    </m:r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kumimoji="1" lang="ja-JP" altLang="en-US" sz="3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256584"/>
              </a:xfr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吹き出し: 四角形 6">
                <a:extLst>
                  <a:ext uri="{FF2B5EF4-FFF2-40B4-BE49-F238E27FC236}">
                    <a16:creationId xmlns:a16="http://schemas.microsoft.com/office/drawing/2014/main" id="{BA7B605E-BF4A-42EB-B022-DFEF0DFCBCC8}"/>
                  </a:ext>
                </a:extLst>
              </p:cNvPr>
              <p:cNvSpPr/>
              <p:nvPr/>
            </p:nvSpPr>
            <p:spPr>
              <a:xfrm>
                <a:off x="4599632" y="1412776"/>
                <a:ext cx="4320480" cy="954896"/>
              </a:xfrm>
              <a:prstGeom prst="wedgeRectCallout">
                <a:avLst>
                  <a:gd name="adj1" fmla="val -39686"/>
                  <a:gd name="adj2" fmla="val 113744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sz="2400" dirty="0"/>
                  <a:t>が既知なら計算可能</a:t>
                </a:r>
              </a:p>
            </p:txBody>
          </p:sp>
        </mc:Choice>
        <mc:Fallback xmlns="">
          <p:sp>
            <p:nvSpPr>
              <p:cNvPr id="7" name="吹き出し: 四角形 6">
                <a:extLst>
                  <a:ext uri="{FF2B5EF4-FFF2-40B4-BE49-F238E27FC236}">
                    <a16:creationId xmlns:a16="http://schemas.microsoft.com/office/drawing/2014/main" id="{BA7B605E-BF4A-42EB-B022-DFEF0DFCB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32" y="1412776"/>
                <a:ext cx="4320480" cy="954896"/>
              </a:xfrm>
              <a:prstGeom prst="wedgeRectCallout">
                <a:avLst>
                  <a:gd name="adj1" fmla="val -39686"/>
                  <a:gd name="adj2" fmla="val 113744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28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確率分布の復習（</a:t>
            </a:r>
            <a:r>
              <a:rPr lang="en-US" altLang="ja-JP" dirty="0"/>
              <a:t>pp.105</a:t>
            </a:r>
            <a:r>
              <a:rPr lang="ja-JP" altLang="en-US" dirty="0"/>
              <a:t>；クイズ９）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256584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600" dirty="0">
                    <a:solidFill>
                      <a:schemeClr val="bg1">
                        <a:lumMod val="75000"/>
                      </a:schemeClr>
                    </a:solidFill>
                  </a:rPr>
                  <a:t>正規分布：</a:t>
                </a:r>
                <a:r>
                  <a:rPr kumimoji="1" lang="en-US" altLang="ja-JP" sz="3600" dirty="0">
                    <a:solidFill>
                      <a:schemeClr val="bg1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𝑍</m:t>
                    </m:r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kumimoji="1" lang="en-US" altLang="ja-JP" sz="36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36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36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ja-JP" sz="36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kumimoji="1" lang="en-US" altLang="ja-JP" sz="36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~</m:t>
                    </m:r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0, 1</m:t>
                        </m:r>
                      </m:e>
                    </m:d>
                  </m:oMath>
                </a14:m>
                <a:endParaRPr kumimoji="1" lang="en-US" altLang="ja-JP" sz="18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endParaRPr kumimoji="1" lang="en-US" altLang="ja-JP" sz="1800" b="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3600" dirty="0">
                    <a:solidFill>
                      <a:schemeClr val="bg1">
                        <a:lumMod val="75000"/>
                      </a:schemeClr>
                    </a:solidFill>
                  </a:rPr>
                  <a:t>分布：</a:t>
                </a:r>
                <a:r>
                  <a:rPr kumimoji="1" lang="en-US" altLang="ja-JP" sz="3600" dirty="0">
                    <a:solidFill>
                      <a:schemeClr val="bg1">
                        <a:lumMod val="7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𝑈</m:t>
                    </m:r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sz="36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36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36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36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kumimoji="1" lang="en-US" altLang="ja-JP" sz="36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~</m:t>
                    </m:r>
                    <m:sSup>
                      <m:sSup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r>
                          <a:rPr kumimoji="1" lang="en-US" altLang="ja-JP" sz="3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ja-JP" sz="18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r>
                  <a:rPr lang="en-US" altLang="ja-JP" sz="3600" dirty="0"/>
                  <a:t>t</a:t>
                </a:r>
                <a:r>
                  <a:rPr lang="ja-JP" altLang="en-US" sz="3600" dirty="0"/>
                  <a:t>分布：</a:t>
                </a:r>
                <a:r>
                  <a:rPr lang="en-US" altLang="ja-JP" sz="36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kumimoji="1" lang="en-US" altLang="ja-JP" sz="3600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3600" b="0" i="1" dirty="0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dirty="0" smtClean="0">
                                <a:highlight>
                                  <a:srgbClr val="FFFF00"/>
                                </a:highlight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3600" b="0" i="1" dirty="0" smtClean="0">
                                <a:highlight>
                                  <a:srgbClr val="FFFF00"/>
                                </a:highlight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kumimoji="1" lang="en-US" altLang="ja-JP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3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acc>
                              </m:num>
                              <m:den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kumimoji="1" lang="en-US" altLang="ja-JP" sz="3600" b="0" i="1" smtClean="0">
                        <a:latin typeface="Cambria Math"/>
                      </a:rPr>
                      <m:t>~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sz="36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256584"/>
              </a:xfr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吹き出し: 四角形 6">
                <a:extLst>
                  <a:ext uri="{FF2B5EF4-FFF2-40B4-BE49-F238E27FC236}">
                    <a16:creationId xmlns:a16="http://schemas.microsoft.com/office/drawing/2014/main" id="{E1D3417E-51EE-480B-8AD6-45D974B46F46}"/>
                  </a:ext>
                </a:extLst>
              </p:cNvPr>
              <p:cNvSpPr/>
              <p:nvPr/>
            </p:nvSpPr>
            <p:spPr>
              <a:xfrm>
                <a:off x="4572000" y="2951552"/>
                <a:ext cx="4320480" cy="954896"/>
              </a:xfrm>
              <a:prstGeom prst="wedgeRectCallout">
                <a:avLst>
                  <a:gd name="adj1" fmla="val -38510"/>
                  <a:gd name="adj2" fmla="val 122256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が既知なら計算可能</a:t>
                </a:r>
              </a:p>
            </p:txBody>
          </p:sp>
        </mc:Choice>
        <mc:Fallback xmlns="">
          <p:sp>
            <p:nvSpPr>
              <p:cNvPr id="7" name="吹き出し: 四角形 6">
                <a:extLst>
                  <a:ext uri="{FF2B5EF4-FFF2-40B4-BE49-F238E27FC236}">
                    <a16:creationId xmlns:a16="http://schemas.microsoft.com/office/drawing/2014/main" id="{E1D3417E-51EE-480B-8AD6-45D974B4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51552"/>
                <a:ext cx="4320480" cy="954896"/>
              </a:xfrm>
              <a:prstGeom prst="wedgeRectCallout">
                <a:avLst>
                  <a:gd name="adj1" fmla="val -38510"/>
                  <a:gd name="adj2" fmla="val 12225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17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母平均の区間推定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区間推定の考え方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区間推定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推定量の確率分布における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区間</a:t>
                </a:r>
                <a:r>
                  <a:rPr lang="ja-JP" altLang="en-US" dirty="0"/>
                  <a:t>を用いて母数を推定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ある区間内に母数が含まれることを信頼度で示す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lang="ja-JP" altLang="en-US" dirty="0"/>
                  <a:t>推定した区間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信頼係数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%</m:t>
                    </m:r>
                  </m:oMath>
                </a14:m>
                <a:r>
                  <a:rPr kumimoji="1" lang="ja-JP" altLang="en-US" dirty="0"/>
                  <a:t>の信頼区間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信頼係数</a:t>
                </a:r>
                <a:r>
                  <a:rPr lang="en-US" altLang="ja-JP" dirty="0"/>
                  <a:t>	confidence coefficient</a:t>
                </a:r>
              </a:p>
              <a:p>
                <a:pPr lvl="2"/>
                <a:r>
                  <a:rPr kumimoji="1" lang="ja-JP" altLang="en-US" dirty="0">
                    <a:solidFill>
                      <a:srgbClr val="FF0000"/>
                    </a:solidFill>
                  </a:rPr>
                  <a:t>信頼区間</a:t>
                </a:r>
                <a:r>
                  <a:rPr kumimoji="1" lang="en-US" altLang="ja-JP" dirty="0"/>
                  <a:t>	confidence interval</a:t>
                </a:r>
              </a:p>
              <a:p>
                <a:pPr lvl="1"/>
                <a:r>
                  <a:rPr kumimoji="1" lang="ja-JP" altLang="en-US" dirty="0"/>
                  <a:t>信頼係数</a:t>
                </a:r>
                <a:r>
                  <a:rPr kumimoji="1" lang="en-US" altLang="ja-JP" dirty="0"/>
                  <a:t>95%</a:t>
                </a:r>
                <a:r>
                  <a:rPr kumimoji="1" lang="ja-JP" altLang="en-US" dirty="0"/>
                  <a:t>の信頼区間のことを</a:t>
                </a:r>
                <a:br>
                  <a:rPr kumimoji="1" lang="en-US" altLang="ja-JP" dirty="0"/>
                </a:br>
                <a:r>
                  <a:rPr kumimoji="1" lang="en-US" altLang="ja-JP" dirty="0">
                    <a:solidFill>
                      <a:srgbClr val="FF0000"/>
                    </a:solidFill>
                  </a:rPr>
                  <a:t>95%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信頼区間</a:t>
                </a:r>
                <a:r>
                  <a:rPr kumimoji="1" lang="ja-JP" altLang="en-US" dirty="0"/>
                  <a:t>ともいう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信頼区間は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（下限値，上限値）</a:t>
                </a:r>
                <a:r>
                  <a:rPr lang="ja-JP" altLang="en-US" dirty="0"/>
                  <a:t>で表す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 r="-600" b="-30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11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信頼区間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95%</a:t>
                </a:r>
                <a:r>
                  <a:rPr kumimoji="1" lang="ja-JP" altLang="en-US" dirty="0"/>
                  <a:t>信頼区間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ランダムな標本抽出を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回繰り返し行って</a:t>
                </a:r>
                <a:br>
                  <a:rPr lang="en-US" altLang="ja-JP" dirty="0"/>
                </a:br>
                <a:r>
                  <a:rPr lang="ja-JP" altLang="en-US" dirty="0"/>
                  <a:t>信頼区間を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回計算するとき</a:t>
                </a:r>
                <a:br>
                  <a:rPr lang="en-US" altLang="ja-JP" dirty="0"/>
                </a:br>
                <a:r>
                  <a:rPr lang="ja-JP" altLang="en-US" dirty="0"/>
                  <a:t>区間内に母平均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を含むものは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100</a:t>
                </a:r>
                <a:r>
                  <a:rPr kumimoji="1" lang="ja-JP" altLang="en-US" dirty="0"/>
                  <a:t>回のうち</a:t>
                </a:r>
                <a:r>
                  <a:rPr kumimoji="1" lang="en-US" altLang="ja-JP" dirty="0"/>
                  <a:t>95</a:t>
                </a:r>
                <a:r>
                  <a:rPr kumimoji="1" lang="ja-JP" altLang="en-US" dirty="0"/>
                  <a:t>回程度になるような区間</a:t>
                </a:r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5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フローチャート : 代替処理 5">
            <a:extLst>
              <a:ext uri="{FF2B5EF4-FFF2-40B4-BE49-F238E27FC236}">
                <a16:creationId xmlns:a16="http://schemas.microsoft.com/office/drawing/2014/main" id="{24332F0D-B032-4979-8059-3BE43C01AD95}"/>
              </a:ext>
            </a:extLst>
          </p:cNvPr>
          <p:cNvSpPr/>
          <p:nvPr/>
        </p:nvSpPr>
        <p:spPr>
          <a:xfrm>
            <a:off x="6444208" y="260649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262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信頼区間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95%</a:t>
                </a:r>
                <a:r>
                  <a:rPr kumimoji="1" lang="ja-JP" altLang="en-US" dirty="0"/>
                  <a:t>信頼区間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ランダムな標本抽出を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回繰り返し行って</a:t>
                </a:r>
                <a:br>
                  <a:rPr lang="en-US" altLang="ja-JP" dirty="0"/>
                </a:br>
                <a:r>
                  <a:rPr lang="ja-JP" altLang="en-US" dirty="0"/>
                  <a:t>信頼区間を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回計算するとき</a:t>
                </a:r>
                <a:br>
                  <a:rPr lang="en-US" altLang="ja-JP" dirty="0"/>
                </a:br>
                <a:r>
                  <a:rPr lang="ja-JP" altLang="en-US" dirty="0"/>
                  <a:t>区間内に母平均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を含むものは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100</a:t>
                </a:r>
                <a:r>
                  <a:rPr kumimoji="1" lang="ja-JP" altLang="en-US" dirty="0"/>
                  <a:t>回のうち</a:t>
                </a:r>
                <a:r>
                  <a:rPr kumimoji="1" lang="en-US" altLang="ja-JP" dirty="0"/>
                  <a:t>95</a:t>
                </a:r>
                <a:r>
                  <a:rPr kumimoji="1" lang="ja-JP" altLang="en-US" dirty="0"/>
                  <a:t>回程度になるような区間</a:t>
                </a:r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5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右中かっこ 6"/>
          <p:cNvSpPr/>
          <p:nvPr/>
        </p:nvSpPr>
        <p:spPr>
          <a:xfrm rot="5400000">
            <a:off x="2344630" y="3483006"/>
            <a:ext cx="576064" cy="378042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 rot="5400000">
            <a:off x="6277450" y="3483006"/>
            <a:ext cx="576064" cy="378042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55191" y="5845096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上限値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2371" y="5845093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0070C0"/>
                </a:solidFill>
              </a:rPr>
              <a:t>下限値</a:t>
            </a:r>
          </a:p>
        </p:txBody>
      </p:sp>
      <p:sp>
        <p:nvSpPr>
          <p:cNvPr id="11" name="フローチャート : 代替処理 5">
            <a:extLst>
              <a:ext uri="{FF2B5EF4-FFF2-40B4-BE49-F238E27FC236}">
                <a16:creationId xmlns:a16="http://schemas.microsoft.com/office/drawing/2014/main" id="{538830A6-A1FE-4467-A9DB-BBD28C73CCC8}"/>
              </a:ext>
            </a:extLst>
          </p:cNvPr>
          <p:cNvSpPr/>
          <p:nvPr/>
        </p:nvSpPr>
        <p:spPr>
          <a:xfrm>
            <a:off x="6444208" y="260649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007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981</Words>
  <Application>Microsoft Office PowerPoint</Application>
  <PresentationFormat>画面に合わせる (4:3)</PresentationFormat>
  <Paragraphs>182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メイリオ</vt:lpstr>
      <vt:lpstr>Arial</vt:lpstr>
      <vt:lpstr>Calibri</vt:lpstr>
      <vt:lpstr>Cambria Math</vt:lpstr>
      <vt:lpstr>Office ​​テーマ</vt:lpstr>
      <vt:lpstr>母平均の区間推定</vt:lpstr>
      <vt:lpstr>確率分布の復習（pp.105；クイズ９）</vt:lpstr>
      <vt:lpstr>確率分布の復習（pp.105；クイズ９）</vt:lpstr>
      <vt:lpstr>確率分布の復習（pp.105；クイズ９）</vt:lpstr>
      <vt:lpstr>確率分布の復習（pp.105；クイズ９）</vt:lpstr>
      <vt:lpstr>母平均の区間推定</vt:lpstr>
      <vt:lpstr>区間推定の考え方</vt:lpstr>
      <vt:lpstr>信頼区間</vt:lpstr>
      <vt:lpstr>信頼区間</vt:lpstr>
      <vt:lpstr>信頼区間</vt:lpstr>
      <vt:lpstr>母平均の区間推定に関する計算</vt:lpstr>
      <vt:lpstr>PowerPoint プレゼンテーション</vt:lpstr>
      <vt:lpstr>例題9-1</vt:lpstr>
      <vt:lpstr>例題9-1</vt:lpstr>
      <vt:lpstr>例題9-1</vt:lpstr>
      <vt:lpstr>例題9-1</vt:lpstr>
      <vt:lpstr>例題9-1</vt:lpstr>
      <vt:lpstr>例題9-1</vt:lpstr>
      <vt:lpstr>第9章のまとめ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340</cp:revision>
  <dcterms:created xsi:type="dcterms:W3CDTF">2019-04-13T07:28:03Z</dcterms:created>
  <dcterms:modified xsi:type="dcterms:W3CDTF">2022-11-23T04:29:54Z</dcterms:modified>
</cp:coreProperties>
</file>