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09" r:id="rId2"/>
    <p:sldId id="592" r:id="rId3"/>
    <p:sldId id="593" r:id="rId4"/>
    <p:sldId id="469" r:id="rId5"/>
    <p:sldId id="577" r:id="rId6"/>
    <p:sldId id="595" r:id="rId7"/>
    <p:sldId id="596" r:id="rId8"/>
    <p:sldId id="598" r:id="rId9"/>
    <p:sldId id="599" r:id="rId10"/>
    <p:sldId id="597" r:id="rId11"/>
    <p:sldId id="609" r:id="rId12"/>
    <p:sldId id="600" r:id="rId13"/>
    <p:sldId id="601" r:id="rId14"/>
    <p:sldId id="608" r:id="rId15"/>
    <p:sldId id="603" r:id="rId16"/>
    <p:sldId id="604" r:id="rId17"/>
    <p:sldId id="605" r:id="rId18"/>
    <p:sldId id="606" r:id="rId19"/>
    <p:sldId id="42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2020/01/15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#12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10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117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0.025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0.975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en-US" altLang="ja-JP" sz="2000" dirty="0"/>
                  <a:t>※</a:t>
                </a:r>
                <a:r>
                  <a:rPr lang="ja-JP" altLang="en-US" sz="2000" dirty="0"/>
                  <a:t>式の変形については教科書</a:t>
                </a:r>
                <a:r>
                  <a:rPr lang="en-US" altLang="ja-JP" sz="2000" dirty="0"/>
                  <a:t>pp.119</a:t>
                </a:r>
                <a:r>
                  <a:rPr lang="ja-JP" altLang="en-US" sz="2000" dirty="0"/>
                  <a:t>を参照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67544" y="5013175"/>
            <a:ext cx="2304256" cy="936104"/>
          </a:xfrm>
          <a:prstGeom prst="wedgeRoundRectCallout">
            <a:avLst>
              <a:gd name="adj1" fmla="val 56214"/>
              <a:gd name="adj2" fmla="val -7425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母分散の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</a:t>
            </a:r>
          </a:p>
        </p:txBody>
      </p:sp>
    </p:spTree>
    <p:extLst>
      <p:ext uri="{BB962C8B-B14F-4D97-AF65-F5344CB8AC3E}">
        <p14:creationId xmlns:p14="http://schemas.microsoft.com/office/powerpoint/2010/main" val="144561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0.025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0.975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偏差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平方和</m:t>
                                  </m:r>
                                </m:num>
                                <m:den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カイ二乗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統計量</m:t>
                                  </m:r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0.025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偏差平方和</m:t>
                                  </m:r>
                                </m:num>
                                <m:den>
                                  <m:r>
                                    <a:rPr lang="ja-JP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カイ二乗</m:t>
                                  </m:r>
                                  <m:r>
                                    <a:rPr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統計量</m:t>
                                  </m:r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0.975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 algn="r">
                  <a:buNone/>
                </a:pPr>
                <a:endParaRPr lang="en-US" altLang="ja-JP" sz="2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5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</p:spTree>
    <p:extLst>
      <p:ext uri="{BB962C8B-B14F-4D97-AF65-F5344CB8AC3E}">
        <p14:creationId xmlns:p14="http://schemas.microsoft.com/office/powerpoint/2010/main" val="376640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043608" y="2708920"/>
            <a:ext cx="504056" cy="3240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95636" y="2513751"/>
            <a:ext cx="7696472" cy="339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5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535C-A201-0A6B-5192-0A3FB84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pp.123</a:t>
            </a:r>
            <a:r>
              <a:rPr kumimoji="1" lang="ja-JP" altLang="en-US" dirty="0"/>
              <a:t>）　問題</a:t>
            </a:r>
            <a:r>
              <a:rPr kumimoji="1" lang="en-US" altLang="ja-JP" dirty="0"/>
              <a:t>10-2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CD60627F-03A5-518F-47AD-7A136C4273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2032121"/>
                  </p:ext>
                </p:extLst>
              </p:nvPr>
            </p:nvGraphicFramePr>
            <p:xfrm>
              <a:off x="755576" y="1844675"/>
              <a:ext cx="7632848" cy="366585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2945110620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84845167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1956698483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69317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smtClean="0"/>
                                  <m:t>𝒊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baseline="0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baseline="0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baseline="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smtClean="0"/>
                                      <m:t>𝒊</m:t>
                                    </m:r>
                                  </m:sub>
                                </m:sSub>
                                <m:r>
                                  <a:rPr kumimoji="1" lang="en-US" altLang="ja-JP" sz="2400" b="1" smtClean="0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sz="2400" b="1" smtClean="0"/>
                                    </m:ctrlPr>
                                  </m:accPr>
                                  <m:e>
                                    <m:r>
                                      <a:rPr kumimoji="1" lang="en-US" altLang="ja-JP" sz="2400" b="1" smtClean="0"/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1" smtClean="0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sz="2400" b="1" smtClean="0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2400" b="1" smtClean="0"/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2400" b="1" smtClean="0"/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2400" b="1" smtClean="0"/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2400" b="1" smtClean="0"/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ja-JP" sz="2400" b="1" smtClean="0"/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ja-JP" sz="2400" b="1" smtClean="0"/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sz="2400" b="1" smtClean="0"/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120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156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57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25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8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8.4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21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合計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02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CD60627F-03A5-518F-47AD-7A136C4273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2032121"/>
                  </p:ext>
                </p:extLst>
              </p:nvPr>
            </p:nvGraphicFramePr>
            <p:xfrm>
              <a:off x="755576" y="1844675"/>
              <a:ext cx="7632848" cy="366585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2945110620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84845167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1956698483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469317369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8" t="-1316" r="-300318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639" t="-1316" r="-201278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6" r="-100637" b="-7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958" t="-1316" r="-958" b="-717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21202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1565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575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3.2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2532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4.6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8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8.4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2155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合計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6318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02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8CCF85-D013-F113-9879-51FEF71E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7BC9292-19A5-D830-83B1-A8EAFB5E9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業種「機械」に分類される企業のうち，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社を無作為抽出して</a:t>
            </a:r>
            <a:r>
              <a:rPr kumimoji="1" lang="en-US" altLang="ja-JP" dirty="0"/>
              <a:t>ROA</a:t>
            </a:r>
            <a:r>
              <a:rPr kumimoji="1" lang="ja-JP" altLang="en-US" dirty="0"/>
              <a:t>を調べた</a:t>
            </a:r>
            <a:endParaRPr kumimoji="1" lang="en-US" altLang="ja-JP" dirty="0"/>
          </a:p>
          <a:p>
            <a:r>
              <a:rPr lang="ja-JP" altLang="en-US" dirty="0"/>
              <a:t>母分散の</a:t>
            </a:r>
            <a:r>
              <a:rPr lang="en-US" altLang="ja-JP" dirty="0"/>
              <a:t>95%</a:t>
            </a:r>
            <a:r>
              <a:rPr lang="ja-JP" altLang="en-US" dirty="0"/>
              <a:t>信頼区間を求めよ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869888D-97CD-2768-55AC-0D0F345C1487}"/>
                  </a:ext>
                </a:extLst>
              </p:cNvPr>
              <p:cNvSpPr/>
              <p:nvPr/>
            </p:nvSpPr>
            <p:spPr>
              <a:xfrm>
                <a:off x="2987824" y="5230952"/>
                <a:ext cx="5976664" cy="136815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/>
                  <a:t>母分散の区間推定に必要なもの</a:t>
                </a:r>
                <a:endParaRPr lang="en-US" altLang="ja-JP" dirty="0"/>
              </a:p>
              <a:p>
                <a:r>
                  <a:rPr kumimoji="1" lang="ja-JP" altLang="en-US" dirty="0"/>
                  <a:t>①自由度：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②カイ二乗統計量：　統計表から読む</a:t>
                </a:r>
                <a:endParaRPr lang="en-US" altLang="ja-JP" dirty="0"/>
              </a:p>
              <a:p>
                <a:r>
                  <a:rPr kumimoji="1" lang="ja-JP" altLang="en-US" dirty="0"/>
                  <a:t>③偏差平方和：　表を書いて計算（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を合計したもの）</a:t>
                </a: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869888D-97CD-2768-55AC-0D0F345C1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230952"/>
                <a:ext cx="5976664" cy="1368152"/>
              </a:xfrm>
              <a:prstGeom prst="rect">
                <a:avLst/>
              </a:prstGeom>
              <a:blipFill>
                <a:blip r:embed="rId3"/>
                <a:stretch>
                  <a:fillRect l="-609" r="-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7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2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 algn="r">
                  <a:buNone/>
                </a:pPr>
                <a:endParaRPr kumimoji="1" lang="en-US" altLang="ja-JP" sz="2000" dirty="0"/>
              </a:p>
              <a:p>
                <a:pPr marL="457200" lvl="1" indent="0" algn="r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式の展開については教科書</a:t>
                </a:r>
                <a:r>
                  <a:rPr kumimoji="1" lang="en-US" altLang="ja-JP" sz="2000" dirty="0"/>
                  <a:t>pp.125</a:t>
                </a:r>
                <a:r>
                  <a:rPr kumimoji="1" lang="ja-JP" altLang="en-US" sz="2000" dirty="0"/>
                  <a:t>参照</a:t>
                </a:r>
                <a:endParaRPr kumimoji="1" lang="en-US" altLang="ja-JP" sz="2000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67" b="-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70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分布のパーセント点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F</a:t>
            </a:r>
            <a:r>
              <a:rPr kumimoji="1" lang="ja-JP" altLang="en-US" dirty="0"/>
              <a:t>分布表をつかう</a:t>
            </a:r>
          </a:p>
        </p:txBody>
      </p:sp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自由度１つめ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自由度２つめ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0" y="2371227"/>
            <a:ext cx="7863023" cy="30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7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8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800" dirty="0"/>
                  <a:t>の区間推定</a:t>
                </a:r>
                <a:endParaRPr lang="en-US" altLang="ja-JP" sz="2800" dirty="0"/>
              </a:p>
              <a:p>
                <a:pPr lvl="2"/>
                <a:r>
                  <a:rPr lang="ja-JP" altLang="en-US" sz="24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/>
                  <a:t>を含む</a:t>
                </a:r>
                <a:br>
                  <a:rPr lang="en-US" altLang="ja-JP" sz="2400" dirty="0"/>
                </a:br>
                <a:r>
                  <a:rPr lang="ja-JP" altLang="en-US" sz="2400" dirty="0"/>
                  <a:t>カイ二乗分布にしたがう統計量に基づいて行う</a:t>
                </a:r>
                <a:endParaRPr lang="en-US" altLang="ja-JP" sz="2400" dirty="0"/>
              </a:p>
              <a:p>
                <a:r>
                  <a:rPr lang="ja-JP" altLang="en-US" sz="2800" dirty="0"/>
                  <a:t>母分散の</a:t>
                </a:r>
                <a:r>
                  <a:rPr lang="en-US" altLang="ja-JP" sz="2800" dirty="0"/>
                  <a:t>95%</a:t>
                </a:r>
                <a:r>
                  <a:rPr lang="ja-JP" altLang="en-US" sz="2800" dirty="0"/>
                  <a:t>信頼区間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sz="2000" i="1">
                              <a:latin typeface="Cambria Math"/>
                            </a:rPr>
                            <m:t> ,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algn="l"/>
                <a:r>
                  <a:rPr lang="en-US" altLang="ja-JP" sz="2800" dirty="0"/>
                  <a:t>F</a:t>
                </a:r>
                <a:r>
                  <a:rPr lang="ja-JP" altLang="en-US" sz="2800" dirty="0"/>
                  <a:t>分布</a:t>
                </a:r>
                <a:endParaRPr lang="en-US" altLang="ja-JP" sz="2800" dirty="0"/>
              </a:p>
              <a:p>
                <a:pPr lvl="2"/>
                <a:r>
                  <a:rPr lang="ja-JP" altLang="en-US" sz="2000" dirty="0"/>
                  <a:t>カイ二乗分布にしたがう互いに独立な確率変数の比</a:t>
                </a:r>
                <a:endParaRPr lang="en-US" altLang="ja-JP" sz="2000" dirty="0"/>
              </a:p>
              <a:p>
                <a:pPr lvl="2"/>
                <a:r>
                  <a:rPr lang="ja-JP" altLang="en-US" sz="2000" dirty="0"/>
                  <a:t>自由度を</a:t>
                </a:r>
                <a:r>
                  <a:rPr lang="en-US" altLang="ja-JP" sz="2000" dirty="0"/>
                  <a:t>2</a:t>
                </a:r>
                <a:r>
                  <a:rPr lang="ja-JP" altLang="en-US" sz="2000" dirty="0"/>
                  <a:t>つもつ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確率分布の関連性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179512" y="188640"/>
            <a:ext cx="8568952" cy="6120680"/>
            <a:chOff x="179512" y="188640"/>
            <a:chExt cx="8568952" cy="6120680"/>
          </a:xfrm>
        </p:grpSpPr>
        <p:sp>
          <p:nvSpPr>
            <p:cNvPr id="26" name="下矢印 25"/>
            <p:cNvSpPr/>
            <p:nvPr/>
          </p:nvSpPr>
          <p:spPr>
            <a:xfrm>
              <a:off x="1907704" y="2276872"/>
              <a:ext cx="432048" cy="57606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下矢印 26"/>
            <p:cNvSpPr/>
            <p:nvPr/>
          </p:nvSpPr>
          <p:spPr>
            <a:xfrm>
              <a:off x="1907704" y="4295335"/>
              <a:ext cx="432048" cy="57606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下矢印 27"/>
            <p:cNvSpPr/>
            <p:nvPr/>
          </p:nvSpPr>
          <p:spPr>
            <a:xfrm rot="16200000">
              <a:off x="4247966" y="5193197"/>
              <a:ext cx="432048" cy="79208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下矢印 28"/>
            <p:cNvSpPr/>
            <p:nvPr/>
          </p:nvSpPr>
          <p:spPr>
            <a:xfrm rot="16200000">
              <a:off x="4247963" y="3104965"/>
              <a:ext cx="432048" cy="79208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下矢印 29"/>
            <p:cNvSpPr/>
            <p:nvPr/>
          </p:nvSpPr>
          <p:spPr>
            <a:xfrm rot="13055529">
              <a:off x="4247966" y="4093813"/>
              <a:ext cx="432048" cy="152160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181646" y="836712"/>
                  <a:ext cx="3888432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【</a:t>
                  </a:r>
                  <a:r>
                    <a:rPr lang="ja-JP" altLang="en-US" dirty="0">
                      <a:solidFill>
                        <a:srgbClr val="00B05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二項分布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】</a:t>
                  </a:r>
                </a:p>
                <a:p>
                  <a:pPr algn="ctr"/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標本の大きさ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が大きいときに</a:t>
                  </a:r>
                  <a:b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</a:b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に近似</a:t>
                  </a:r>
                </a:p>
              </p:txBody>
            </p:sp>
          </mc:Choice>
          <mc:Fallback xmlns=""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6" y="836712"/>
                  <a:ext cx="3888432" cy="144016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179512" y="2852936"/>
                  <a:ext cx="3888432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【</a:t>
                  </a: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】</a:t>
                  </a:r>
                </a:p>
                <a:p>
                  <a:pPr algn="ctr"/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標本の大きさ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が大きいときに</a:t>
                  </a:r>
                  <a:b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</a:b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和の分布は</a:t>
                  </a: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に近似</a:t>
                  </a:r>
                </a:p>
              </p:txBody>
            </p:sp>
          </mc:Choice>
          <mc:Fallback xmlns=""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852936"/>
                  <a:ext cx="3888432" cy="14401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/>
            <p:cNvSpPr/>
            <p:nvPr/>
          </p:nvSpPr>
          <p:spPr>
            <a:xfrm>
              <a:off x="181646" y="4869160"/>
              <a:ext cx="3888432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kumimoji="1"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標準</a:t>
              </a:r>
              <a:r>
                <a:rPr kumimoji="1"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正規分布</a:t>
              </a:r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にしたがう統計量の</a:t>
              </a:r>
              <a:b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平方和に関する確率分布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60032" y="4725144"/>
              <a:ext cx="3888432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kumimoji="1" lang="en-US" altLang="ja-JP" dirty="0">
                  <a:solidFill>
                    <a:srgbClr val="7030A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</a:t>
              </a:r>
              <a:r>
                <a:rPr kumimoji="1" lang="ja-JP" altLang="en-US" dirty="0">
                  <a:solidFill>
                    <a:srgbClr val="7030A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分布</a:t>
              </a:r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（互いに独立）の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比に関する確率分布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60032" y="2276872"/>
              <a:ext cx="3888432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lang="en-US" altLang="ja-JP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</a:t>
              </a:r>
              <a:r>
                <a:rPr lang="ja-JP" altLang="en-US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分布</a:t>
              </a:r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標準</a:t>
              </a:r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正規分布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にしたがう統計量と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（互いに独立）の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比に関する確率分布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91880" y="188640"/>
              <a:ext cx="2592288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ポアソン分布</a:t>
              </a:r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二項分布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のひとつ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期待値＝分散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5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確率分布の関連性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907704" y="2276872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907704" y="4295335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6200000">
            <a:off x="4247966" y="5193197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6200000">
            <a:off x="4247963" y="3104965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3055529">
            <a:off x="4247966" y="4093813"/>
            <a:ext cx="432048" cy="15216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ja-JP" altLang="en-US" dirty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二項分布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が大きいときに</a:t>
                </a:r>
                <a:b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に近似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blipFill rotWithShape="1">
                <a:blip r:embed="rId3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00B0F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カイ二乗分布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𝑈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en-US" altLang="ja-JP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F</a:t>
                </a:r>
                <a:r>
                  <a:rPr kumimoji="1" lang="ja-JP" altLang="en-US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en-US" altLang="ja-JP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</a:t>
                </a:r>
                <a:r>
                  <a:rPr lang="ja-JP" altLang="en-US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491880" y="188640"/>
            <a:ext cx="259228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ポアソン分布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二項分布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期待値＝分散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4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（復習）区間推定の考え方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区間推定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推定量の確率分布における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dirty="0"/>
                  <a:t>を用いて母数を推定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ある区間内に母数が含まれることを信頼度で示す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推定した区間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信頼係数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kumimoji="1" lang="ja-JP" altLang="en-US" dirty="0"/>
                  <a:t>の信頼区間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信頼係数</a:t>
                </a:r>
                <a:r>
                  <a:rPr lang="en-US" altLang="ja-JP" dirty="0"/>
                  <a:t>	confidence coefficient</a:t>
                </a:r>
              </a:p>
              <a:p>
                <a:pPr lvl="2"/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en-US" altLang="ja-JP" dirty="0"/>
                  <a:t>	confidence interval</a:t>
                </a:r>
              </a:p>
              <a:p>
                <a:pPr lvl="1"/>
                <a:r>
                  <a:rPr kumimoji="1" lang="ja-JP" altLang="en-US" dirty="0"/>
                  <a:t>信頼係数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の信頼区間のことを</a:t>
                </a:r>
                <a:br>
                  <a:rPr kumimoji="1" lang="en-US" altLang="ja-JP" dirty="0"/>
                </a:br>
                <a:r>
                  <a:rPr kumimoji="1" lang="en-US" altLang="ja-JP" dirty="0">
                    <a:solidFill>
                      <a:srgbClr val="FF0000"/>
                    </a:solidFill>
                  </a:rPr>
                  <a:t>95%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ja-JP" altLang="en-US" dirty="0"/>
                  <a:t>ともいう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信頼区間は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（下限値，上限値）</a:t>
                </a:r>
                <a:r>
                  <a:rPr lang="ja-JP" altLang="en-US" dirty="0"/>
                  <a:t>で表す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00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1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を含む統計量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9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130769"/>
              <a:gd name="adj2" fmla="val -5772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自由度</a:t>
            </a:r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3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6228184" y="4149080"/>
            <a:ext cx="1800200" cy="936104"/>
          </a:xfrm>
          <a:prstGeom prst="wedgeRoundRectCallout">
            <a:avLst>
              <a:gd name="adj1" fmla="val -71627"/>
              <a:gd name="adj2" fmla="val 10908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上側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907704" y="4604803"/>
            <a:ext cx="1800200" cy="936104"/>
          </a:xfrm>
          <a:prstGeom prst="wedgeRoundRectCallout">
            <a:avLst>
              <a:gd name="adj1" fmla="val -77879"/>
              <a:gd name="adj2" fmla="val 474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下側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4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5796136" y="5769260"/>
                <a:ext cx="1800200" cy="936104"/>
              </a:xfrm>
              <a:prstGeom prst="wedgeRoundRectCallout">
                <a:avLst>
                  <a:gd name="adj1" fmla="val -76316"/>
                  <a:gd name="adj2" fmla="val -57724"/>
                  <a:gd name="adj3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0.025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769260"/>
                <a:ext cx="1800200" cy="936104"/>
              </a:xfrm>
              <a:prstGeom prst="wedgeRoundRectCallout">
                <a:avLst>
                  <a:gd name="adj1" fmla="val -76316"/>
                  <a:gd name="adj2" fmla="val -57724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1907704" y="5909567"/>
                <a:ext cx="1800200" cy="936104"/>
              </a:xfrm>
              <a:prstGeom prst="wedgeRoundRectCallout">
                <a:avLst>
                  <a:gd name="adj1" fmla="val -70846"/>
                  <a:gd name="adj2" fmla="val -7124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0.975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909567"/>
                <a:ext cx="1800200" cy="936104"/>
              </a:xfrm>
              <a:prstGeom prst="wedgeRoundRectCallout">
                <a:avLst>
                  <a:gd name="adj1" fmla="val -70846"/>
                  <a:gd name="adj2" fmla="val -7124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745</Words>
  <Application>Microsoft Office PowerPoint</Application>
  <PresentationFormat>画面に合わせる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Calibri</vt:lpstr>
      <vt:lpstr>Cambria Math</vt:lpstr>
      <vt:lpstr>Office ​​テーマ</vt:lpstr>
      <vt:lpstr>母分散の区間推定</vt:lpstr>
      <vt:lpstr>確率分布の関連性</vt:lpstr>
      <vt:lpstr>確率分布の関連性</vt:lpstr>
      <vt:lpstr>母分散の区間推定</vt:lpstr>
      <vt:lpstr>（復習）区間推定の考え方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（pp.123）　問題10-2</vt:lpstr>
      <vt:lpstr>F分布</vt:lpstr>
      <vt:lpstr>F分布</vt:lpstr>
      <vt:lpstr>F分布</vt:lpstr>
      <vt:lpstr>F分布のパーセント点</vt:lpstr>
      <vt:lpstr>第10章のまとめ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361</cp:revision>
  <dcterms:created xsi:type="dcterms:W3CDTF">2019-04-13T07:28:03Z</dcterms:created>
  <dcterms:modified xsi:type="dcterms:W3CDTF">2022-11-29T01:20:27Z</dcterms:modified>
</cp:coreProperties>
</file>