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4"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138"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3494A6-2649-4CA7-B7F9-30850899181C}"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40688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494A6-2649-4CA7-B7F9-30850899181C}"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14782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D3494A6-2649-4CA7-B7F9-30850899181C}" type="datetimeFigureOut">
              <a:rPr lang="en-US" smtClean="0"/>
              <a:t>7/10/2020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150627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494A6-2649-4CA7-B7F9-30850899181C}"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19981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D3494A6-2649-4CA7-B7F9-30850899181C}" type="datetimeFigureOut">
              <a:rPr lang="en-US" smtClean="0"/>
              <a:t>7/10/2020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E76BDF6-88CF-4BE0-A986-0FEB41DE40E2}" type="slidenum">
              <a:rPr lang="en-US" smtClean="0"/>
              <a:t>‹#›</a:t>
            </a:fld>
            <a:endParaRPr lang="en-US"/>
          </a:p>
        </p:txBody>
      </p:sp>
    </p:spTree>
    <p:extLst>
      <p:ext uri="{BB962C8B-B14F-4D97-AF65-F5344CB8AC3E}">
        <p14:creationId xmlns:p14="http://schemas.microsoft.com/office/powerpoint/2010/main" val="16219045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494A6-2649-4CA7-B7F9-30850899181C}"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587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494A6-2649-4CA7-B7F9-30850899181C}"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47033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3494A6-2649-4CA7-B7F9-30850899181C}"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19078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94A6-2649-4CA7-B7F9-30850899181C}"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64422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94A6-2649-4CA7-B7F9-30850899181C}"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101638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94A6-2649-4CA7-B7F9-30850899181C}"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6BDF6-88CF-4BE0-A986-0FEB41DE40E2}" type="slidenum">
              <a:rPr lang="en-US" smtClean="0"/>
              <a:t>‹#›</a:t>
            </a:fld>
            <a:endParaRPr lang="en-US"/>
          </a:p>
        </p:txBody>
      </p:sp>
    </p:spTree>
    <p:extLst>
      <p:ext uri="{BB962C8B-B14F-4D97-AF65-F5344CB8AC3E}">
        <p14:creationId xmlns:p14="http://schemas.microsoft.com/office/powerpoint/2010/main" val="237461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D3494A6-2649-4CA7-B7F9-30850899181C}" type="datetimeFigureOut">
              <a:rPr lang="en-US" smtClean="0"/>
              <a:t>7/10/2020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E76BDF6-88CF-4BE0-A986-0FEB41DE40E2}" type="slidenum">
              <a:rPr lang="en-US" smtClean="0"/>
              <a:t>‹#›</a:t>
            </a:fld>
            <a:endParaRPr lang="en-US"/>
          </a:p>
        </p:txBody>
      </p:sp>
    </p:spTree>
    <p:extLst>
      <p:ext uri="{BB962C8B-B14F-4D97-AF65-F5344CB8AC3E}">
        <p14:creationId xmlns:p14="http://schemas.microsoft.com/office/powerpoint/2010/main" val="30490825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7020-BDBA-4C15-A6F8-67243D2EA209}"/>
              </a:ext>
            </a:extLst>
          </p:cNvPr>
          <p:cNvSpPr>
            <a:spLocks noGrp="1"/>
          </p:cNvSpPr>
          <p:nvPr>
            <p:ph type="ctrTitle"/>
          </p:nvPr>
        </p:nvSpPr>
        <p:spPr/>
        <p:txBody>
          <a:bodyPr/>
          <a:lstStyle/>
          <a:p>
            <a:r>
              <a:rPr lang="en-US" dirty="0">
                <a:solidFill>
                  <a:srgbClr val="0070C0"/>
                </a:solidFill>
              </a:rPr>
              <a:t>My terrible time</a:t>
            </a:r>
          </a:p>
        </p:txBody>
      </p:sp>
      <p:sp>
        <p:nvSpPr>
          <p:cNvPr id="3" name="Subtitle 2">
            <a:extLst>
              <a:ext uri="{FF2B5EF4-FFF2-40B4-BE49-F238E27FC236}">
                <a16:creationId xmlns:a16="http://schemas.microsoft.com/office/drawing/2014/main" id="{2A0CE5E2-B246-4FF0-922E-ECD4E27971BC}"/>
              </a:ext>
            </a:extLst>
          </p:cNvPr>
          <p:cNvSpPr>
            <a:spLocks noGrp="1"/>
          </p:cNvSpPr>
          <p:nvPr>
            <p:ph type="subTitle" idx="1"/>
          </p:nvPr>
        </p:nvSpPr>
        <p:spPr/>
        <p:txBody>
          <a:bodyPr/>
          <a:lstStyle/>
          <a:p>
            <a:r>
              <a:rPr lang="en-US" dirty="0"/>
              <a:t>Suffered by: Kanishka Ramanan</a:t>
            </a:r>
          </a:p>
        </p:txBody>
      </p:sp>
    </p:spTree>
    <p:extLst>
      <p:ext uri="{BB962C8B-B14F-4D97-AF65-F5344CB8AC3E}">
        <p14:creationId xmlns:p14="http://schemas.microsoft.com/office/powerpoint/2010/main" val="233810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4DC4-AD1B-4B93-A829-D602D0A05DAF}"/>
              </a:ext>
            </a:extLst>
          </p:cNvPr>
          <p:cNvSpPr>
            <a:spLocks noGrp="1"/>
          </p:cNvSpPr>
          <p:nvPr>
            <p:ph type="title"/>
          </p:nvPr>
        </p:nvSpPr>
        <p:spPr/>
        <p:txBody>
          <a:bodyPr/>
          <a:lstStyle/>
          <a:p>
            <a:r>
              <a:rPr lang="en-US" dirty="0">
                <a:solidFill>
                  <a:srgbClr val="0070C0"/>
                </a:solidFill>
              </a:rPr>
              <a:t>Where it all went wrong</a:t>
            </a:r>
          </a:p>
        </p:txBody>
      </p:sp>
      <p:sp>
        <p:nvSpPr>
          <p:cNvPr id="3" name="Content Placeholder 2">
            <a:extLst>
              <a:ext uri="{FF2B5EF4-FFF2-40B4-BE49-F238E27FC236}">
                <a16:creationId xmlns:a16="http://schemas.microsoft.com/office/drawing/2014/main" id="{4862DFA1-7F24-4BE8-9E08-DBA007469008}"/>
              </a:ext>
            </a:extLst>
          </p:cNvPr>
          <p:cNvSpPr>
            <a:spLocks noGrp="1"/>
          </p:cNvSpPr>
          <p:nvPr>
            <p:ph idx="1"/>
          </p:nvPr>
        </p:nvSpPr>
        <p:spPr/>
        <p:txBody>
          <a:bodyPr/>
          <a:lstStyle/>
          <a:p>
            <a:r>
              <a:rPr lang="en-US" dirty="0"/>
              <a:t>Project Idea: Create a code that tracks the financial statements of companies and compares that to their stock’s performance</a:t>
            </a:r>
          </a:p>
          <a:p>
            <a:r>
              <a:rPr lang="en-US" dirty="0"/>
              <a:t>The Plan: Pull any S&amp;P 500 company’s  quarterly or annual financial statements from the SEC, and analyze certain accounting ratios (e.g. current ratio, earnings per share, etc.). Then track that against the movement of stocks in the days following the release of the financial statements using a 5 year Dataset of all 500 companies on the S&amp;P 500 found on kaggle.com</a:t>
            </a:r>
          </a:p>
        </p:txBody>
      </p:sp>
    </p:spTree>
    <p:extLst>
      <p:ext uri="{BB962C8B-B14F-4D97-AF65-F5344CB8AC3E}">
        <p14:creationId xmlns:p14="http://schemas.microsoft.com/office/powerpoint/2010/main" val="266329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8ACC-990A-4F0C-BD8D-8C28007A2544}"/>
              </a:ext>
            </a:extLst>
          </p:cNvPr>
          <p:cNvSpPr>
            <a:spLocks noGrp="1"/>
          </p:cNvSpPr>
          <p:nvPr>
            <p:ph type="title"/>
          </p:nvPr>
        </p:nvSpPr>
        <p:spPr/>
        <p:txBody>
          <a:bodyPr/>
          <a:lstStyle/>
          <a:p>
            <a:r>
              <a:rPr lang="en-US" dirty="0">
                <a:solidFill>
                  <a:srgbClr val="0070C0"/>
                </a:solidFill>
              </a:rPr>
              <a:t>How it went right</a:t>
            </a:r>
          </a:p>
        </p:txBody>
      </p:sp>
      <p:sp>
        <p:nvSpPr>
          <p:cNvPr id="3" name="Content Placeholder 2">
            <a:extLst>
              <a:ext uri="{FF2B5EF4-FFF2-40B4-BE49-F238E27FC236}">
                <a16:creationId xmlns:a16="http://schemas.microsoft.com/office/drawing/2014/main" id="{348C17FB-C13D-497A-8D31-477D850053E7}"/>
              </a:ext>
            </a:extLst>
          </p:cNvPr>
          <p:cNvSpPr>
            <a:spLocks noGrp="1"/>
          </p:cNvSpPr>
          <p:nvPr>
            <p:ph idx="1"/>
          </p:nvPr>
        </p:nvSpPr>
        <p:spPr/>
        <p:txBody>
          <a:bodyPr/>
          <a:lstStyle/>
          <a:p>
            <a:r>
              <a:rPr lang="en-US" dirty="0"/>
              <a:t>Thanks to Nick, I was able to find a code online that used </a:t>
            </a:r>
            <a:r>
              <a:rPr lang="en-US" dirty="0" err="1"/>
              <a:t>BeautifulSoup</a:t>
            </a:r>
            <a:r>
              <a:rPr lang="en-US" dirty="0"/>
              <a:t> to parse through XBRL formatted Financial Statements on the SEC’s EDGAR</a:t>
            </a:r>
          </a:p>
          <a:p>
            <a:r>
              <a:rPr lang="en-US" dirty="0"/>
              <a:t>I was able to adapt the code to work through a list of companies and years, query all the financial statements for each year for those companies, filter out only the financial line entries and extract it to a CSV file</a:t>
            </a:r>
          </a:p>
          <a:p>
            <a:r>
              <a:rPr lang="en-US" dirty="0"/>
              <a:t>I was also able to code the analysis and graphs to be dynamically created for each company and present them at the same time</a:t>
            </a:r>
          </a:p>
        </p:txBody>
      </p:sp>
    </p:spTree>
    <p:extLst>
      <p:ext uri="{BB962C8B-B14F-4D97-AF65-F5344CB8AC3E}">
        <p14:creationId xmlns:p14="http://schemas.microsoft.com/office/powerpoint/2010/main" val="57489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9AEF-BF5D-40F1-B0F7-9AC2A2E661C7}"/>
              </a:ext>
            </a:extLst>
          </p:cNvPr>
          <p:cNvSpPr>
            <a:spLocks noGrp="1"/>
          </p:cNvSpPr>
          <p:nvPr>
            <p:ph type="title"/>
          </p:nvPr>
        </p:nvSpPr>
        <p:spPr/>
        <p:txBody>
          <a:bodyPr/>
          <a:lstStyle/>
          <a:p>
            <a:r>
              <a:rPr lang="en-US" dirty="0">
                <a:solidFill>
                  <a:srgbClr val="0070C0"/>
                </a:solidFill>
              </a:rPr>
              <a:t>How it went wrong</a:t>
            </a:r>
          </a:p>
        </p:txBody>
      </p:sp>
      <p:sp>
        <p:nvSpPr>
          <p:cNvPr id="3" name="Content Placeholder 2">
            <a:extLst>
              <a:ext uri="{FF2B5EF4-FFF2-40B4-BE49-F238E27FC236}">
                <a16:creationId xmlns:a16="http://schemas.microsoft.com/office/drawing/2014/main" id="{1C6C6EFE-DAF5-422B-99B9-A8B2C8C1B54F}"/>
              </a:ext>
            </a:extLst>
          </p:cNvPr>
          <p:cNvSpPr>
            <a:spLocks noGrp="1"/>
          </p:cNvSpPr>
          <p:nvPr>
            <p:ph idx="1"/>
          </p:nvPr>
        </p:nvSpPr>
        <p:spPr>
          <a:xfrm>
            <a:off x="1202919" y="2011680"/>
            <a:ext cx="9784080" cy="4562144"/>
          </a:xfrm>
        </p:spPr>
        <p:txBody>
          <a:bodyPr>
            <a:normAutofit/>
          </a:bodyPr>
          <a:lstStyle/>
          <a:p>
            <a:r>
              <a:rPr lang="en-US" dirty="0"/>
              <a:t>In each financial statement, there are multiple entries of the same name. One relates to the current period and then others relate to previous periods. They can only be identified by their </a:t>
            </a:r>
            <a:r>
              <a:rPr lang="en-US" dirty="0" err="1"/>
              <a:t>ContextRef</a:t>
            </a:r>
            <a:r>
              <a:rPr lang="en-US" dirty="0"/>
              <a:t> ID, which is can also be extracted as a column in the CSV</a:t>
            </a:r>
          </a:p>
          <a:p>
            <a:r>
              <a:rPr lang="en-US" dirty="0"/>
              <a:t>However, each company uses different formats for the </a:t>
            </a:r>
            <a:r>
              <a:rPr lang="en-US" dirty="0" err="1"/>
              <a:t>CRef</a:t>
            </a:r>
            <a:r>
              <a:rPr lang="en-US" dirty="0"/>
              <a:t> ID, and even switch formats between years. Here are some examples from companies I downloaded:</a:t>
            </a:r>
          </a:p>
          <a:p>
            <a:pPr lvl="1"/>
            <a:r>
              <a:rPr lang="en-US" dirty="0"/>
              <a:t>Microsoft 2017: C_0000789019_20170701_20170930</a:t>
            </a:r>
          </a:p>
          <a:p>
            <a:pPr lvl="1"/>
            <a:r>
              <a:rPr lang="en-US" dirty="0"/>
              <a:t>Microsoft 2016: </a:t>
            </a:r>
            <a:r>
              <a:rPr lang="it-IT" dirty="0"/>
              <a:t>eol_PE8528----1610-Q0011_STD_0_20130916_0</a:t>
            </a:r>
          </a:p>
          <a:p>
            <a:pPr lvl="1"/>
            <a:r>
              <a:rPr lang="it-IT" dirty="0"/>
              <a:t>Apple 2017: </a:t>
            </a:r>
            <a:r>
              <a:rPr lang="en-US" dirty="0"/>
              <a:t>FI2016Q4</a:t>
            </a:r>
          </a:p>
          <a:p>
            <a:pPr lvl="1"/>
            <a:r>
              <a:rPr lang="en-US" dirty="0"/>
              <a:t>Apple 2016: </a:t>
            </a:r>
            <a:r>
              <a:rPr lang="it-IT" dirty="0"/>
              <a:t>eol_PE2035----1610-Q0006_STD_0_20160326_0</a:t>
            </a:r>
          </a:p>
          <a:p>
            <a:pPr lvl="1"/>
            <a:r>
              <a:rPr lang="en-US" dirty="0"/>
              <a:t>3M 2017: As_Of_12_31_2016</a:t>
            </a:r>
          </a:p>
          <a:p>
            <a:pPr lvl="1"/>
            <a:r>
              <a:rPr lang="en-US" dirty="0"/>
              <a:t>Nvidia 2016: FD2016Q3QTD</a:t>
            </a:r>
          </a:p>
        </p:txBody>
      </p:sp>
    </p:spTree>
    <p:extLst>
      <p:ext uri="{BB962C8B-B14F-4D97-AF65-F5344CB8AC3E}">
        <p14:creationId xmlns:p14="http://schemas.microsoft.com/office/powerpoint/2010/main" val="148070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2325-C6D5-4DE2-A2BC-EFB65C38D109}"/>
              </a:ext>
            </a:extLst>
          </p:cNvPr>
          <p:cNvSpPr>
            <a:spLocks noGrp="1"/>
          </p:cNvSpPr>
          <p:nvPr>
            <p:ph type="title"/>
          </p:nvPr>
        </p:nvSpPr>
        <p:spPr/>
        <p:txBody>
          <a:bodyPr/>
          <a:lstStyle/>
          <a:p>
            <a:r>
              <a:rPr lang="en-US" dirty="0">
                <a:solidFill>
                  <a:srgbClr val="0070C0"/>
                </a:solidFill>
              </a:rPr>
              <a:t>How I overcame</a:t>
            </a:r>
          </a:p>
        </p:txBody>
      </p:sp>
      <p:sp>
        <p:nvSpPr>
          <p:cNvPr id="3" name="Content Placeholder 2">
            <a:extLst>
              <a:ext uri="{FF2B5EF4-FFF2-40B4-BE49-F238E27FC236}">
                <a16:creationId xmlns:a16="http://schemas.microsoft.com/office/drawing/2014/main" id="{3DBB08C1-71E1-4905-91CD-1355FD0258D1}"/>
              </a:ext>
            </a:extLst>
          </p:cNvPr>
          <p:cNvSpPr>
            <a:spLocks noGrp="1"/>
          </p:cNvSpPr>
          <p:nvPr>
            <p:ph idx="1"/>
          </p:nvPr>
        </p:nvSpPr>
        <p:spPr/>
        <p:txBody>
          <a:bodyPr/>
          <a:lstStyle/>
          <a:p>
            <a:r>
              <a:rPr lang="en-US" dirty="0"/>
              <a:t>Since I did not have to time to create a code that can dynamically  search through the </a:t>
            </a:r>
            <a:r>
              <a:rPr lang="en-US" dirty="0" err="1"/>
              <a:t>CRef</a:t>
            </a:r>
            <a:r>
              <a:rPr lang="en-US" dirty="0"/>
              <a:t> ID and find the date/quarter between the different formats and potential formats where each date/quarter is presented differently and in different locations of the string, I instead decided to hard code it.</a:t>
            </a:r>
          </a:p>
          <a:p>
            <a:r>
              <a:rPr lang="en-US" dirty="0"/>
              <a:t>I was working on Microsoft, so I decided to hard code it to the pre-2016 format just to get it to work.</a:t>
            </a:r>
          </a:p>
          <a:p>
            <a:r>
              <a:rPr lang="en-US" dirty="0"/>
              <a:t> I also decided to use only annual statements, because for quarterly statements any income/expense entries (like Net Income) has multiple entries with the same end date, since one is the income for the quarter and the other is the total income for the current year.</a:t>
            </a:r>
          </a:p>
        </p:txBody>
      </p:sp>
    </p:spTree>
    <p:extLst>
      <p:ext uri="{BB962C8B-B14F-4D97-AF65-F5344CB8AC3E}">
        <p14:creationId xmlns:p14="http://schemas.microsoft.com/office/powerpoint/2010/main" val="108895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0D27D4-2B6F-48F2-BA55-51648F653D85}"/>
              </a:ext>
            </a:extLst>
          </p:cNvPr>
          <p:cNvSpPr txBox="1"/>
          <p:nvPr/>
        </p:nvSpPr>
        <p:spPr>
          <a:xfrm>
            <a:off x="0" y="1116492"/>
            <a:ext cx="12192000" cy="844288"/>
          </a:xfrm>
          <a:prstGeom prst="rect">
            <a:avLst/>
          </a:prstGeom>
          <a:solidFill>
            <a:srgbClr val="0070C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6163759-9049-4285-A858-1B04F577387C}"/>
              </a:ext>
            </a:extLst>
          </p:cNvPr>
          <p:cNvSpPr>
            <a:spLocks noGrp="1"/>
          </p:cNvSpPr>
          <p:nvPr>
            <p:ph type="title"/>
          </p:nvPr>
        </p:nvSpPr>
        <p:spPr>
          <a:xfrm>
            <a:off x="0" y="0"/>
            <a:ext cx="9784080" cy="1508760"/>
          </a:xfrm>
        </p:spPr>
        <p:txBody>
          <a:bodyPr/>
          <a:lstStyle/>
          <a:p>
            <a:r>
              <a:rPr lang="en-US" dirty="0">
                <a:solidFill>
                  <a:srgbClr val="0070C0"/>
                </a:solidFill>
              </a:rPr>
              <a:t>Current Ratio Bar Chart</a:t>
            </a:r>
          </a:p>
        </p:txBody>
      </p:sp>
      <p:pic>
        <p:nvPicPr>
          <p:cNvPr id="11" name="Picture 10" descr="A screenshot of a cell phone&#10;&#10;Description automatically generated">
            <a:extLst>
              <a:ext uri="{FF2B5EF4-FFF2-40B4-BE49-F238E27FC236}">
                <a16:creationId xmlns:a16="http://schemas.microsoft.com/office/drawing/2014/main" id="{D672965B-C194-4873-93CB-CFAAE787D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 y="1303798"/>
            <a:ext cx="6163091" cy="273915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9FC6B29-0AE7-47F6-A8B3-CF0C6B841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 y="4290008"/>
            <a:ext cx="5349240" cy="237744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32B19D4B-6F12-4A43-A2B8-01AA7ABA1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290008"/>
            <a:ext cx="5349240" cy="2377440"/>
          </a:xfrm>
          <a:prstGeom prst="rect">
            <a:avLst/>
          </a:prstGeom>
        </p:spPr>
      </p:pic>
      <p:sp>
        <p:nvSpPr>
          <p:cNvPr id="17" name="TextBox 16">
            <a:extLst>
              <a:ext uri="{FF2B5EF4-FFF2-40B4-BE49-F238E27FC236}">
                <a16:creationId xmlns:a16="http://schemas.microsoft.com/office/drawing/2014/main" id="{D50921DF-1A03-42D1-9F84-55D21DD130AE}"/>
              </a:ext>
            </a:extLst>
          </p:cNvPr>
          <p:cNvSpPr txBox="1"/>
          <p:nvPr/>
        </p:nvSpPr>
        <p:spPr>
          <a:xfrm>
            <a:off x="7161831" y="1538636"/>
            <a:ext cx="4596277" cy="1508760"/>
          </a:xfrm>
          <a:prstGeom prst="rect">
            <a:avLst/>
          </a:prstGeom>
          <a:noFill/>
        </p:spPr>
        <p:txBody>
          <a:bodyPr wrap="square" rtlCol="0">
            <a:spAutoFit/>
          </a:bodyPr>
          <a:lstStyle/>
          <a:p>
            <a:r>
              <a:rPr lang="en-US" dirty="0"/>
              <a:t>The Current Ratio is a measure of a company’s liquidity, and is measured by dividing their Current Assets by Current Liabilities. This is used to judge the health of a company and it’s ability to meet it’s short term obligations</a:t>
            </a:r>
          </a:p>
        </p:txBody>
      </p:sp>
    </p:spTree>
    <p:extLst>
      <p:ext uri="{BB962C8B-B14F-4D97-AF65-F5344CB8AC3E}">
        <p14:creationId xmlns:p14="http://schemas.microsoft.com/office/powerpoint/2010/main" val="127394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0D27D4-2B6F-48F2-BA55-51648F653D85}"/>
              </a:ext>
            </a:extLst>
          </p:cNvPr>
          <p:cNvSpPr txBox="1"/>
          <p:nvPr/>
        </p:nvSpPr>
        <p:spPr>
          <a:xfrm>
            <a:off x="0" y="1116492"/>
            <a:ext cx="12192000" cy="844288"/>
          </a:xfrm>
          <a:prstGeom prst="rect">
            <a:avLst/>
          </a:prstGeom>
          <a:solidFill>
            <a:srgbClr val="0070C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6163759-9049-4285-A858-1B04F577387C}"/>
              </a:ext>
            </a:extLst>
          </p:cNvPr>
          <p:cNvSpPr>
            <a:spLocks noGrp="1"/>
          </p:cNvSpPr>
          <p:nvPr>
            <p:ph type="title"/>
          </p:nvPr>
        </p:nvSpPr>
        <p:spPr>
          <a:xfrm>
            <a:off x="0" y="0"/>
            <a:ext cx="9784080" cy="1508760"/>
          </a:xfrm>
        </p:spPr>
        <p:txBody>
          <a:bodyPr/>
          <a:lstStyle/>
          <a:p>
            <a:r>
              <a:rPr lang="en-US" dirty="0">
                <a:solidFill>
                  <a:srgbClr val="0070C0"/>
                </a:solidFill>
              </a:rPr>
              <a:t>Earnings per share Bar Chart</a:t>
            </a:r>
          </a:p>
        </p:txBody>
      </p:sp>
      <p:pic>
        <p:nvPicPr>
          <p:cNvPr id="4" name="Picture 3" descr="A screenshot of a cell phone&#10;&#10;Description automatically generated">
            <a:extLst>
              <a:ext uri="{FF2B5EF4-FFF2-40B4-BE49-F238E27FC236}">
                <a16:creationId xmlns:a16="http://schemas.microsoft.com/office/drawing/2014/main" id="{69C58450-9D0B-43EB-A7B5-A5AA6D8C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26" y="1260528"/>
            <a:ext cx="6141259" cy="27294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834EA8B0-1C6E-4232-9A0E-D8E7D9F01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766" y="4258240"/>
            <a:ext cx="5349240" cy="237744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02BA947-67E4-4E78-A3EA-2BFA737B0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26" y="4258240"/>
            <a:ext cx="5349240" cy="2377440"/>
          </a:xfrm>
          <a:prstGeom prst="rect">
            <a:avLst/>
          </a:prstGeom>
        </p:spPr>
      </p:pic>
      <p:sp>
        <p:nvSpPr>
          <p:cNvPr id="14" name="TextBox 13">
            <a:extLst>
              <a:ext uri="{FF2B5EF4-FFF2-40B4-BE49-F238E27FC236}">
                <a16:creationId xmlns:a16="http://schemas.microsoft.com/office/drawing/2014/main" id="{740FD3C1-31DE-419D-82E6-0F49648D1876}"/>
              </a:ext>
            </a:extLst>
          </p:cNvPr>
          <p:cNvSpPr txBox="1"/>
          <p:nvPr/>
        </p:nvSpPr>
        <p:spPr>
          <a:xfrm>
            <a:off x="7161831" y="1538636"/>
            <a:ext cx="4596277" cy="1477328"/>
          </a:xfrm>
          <a:prstGeom prst="rect">
            <a:avLst/>
          </a:prstGeom>
          <a:noFill/>
        </p:spPr>
        <p:txBody>
          <a:bodyPr wrap="square" rtlCol="0">
            <a:spAutoFit/>
          </a:bodyPr>
          <a:lstStyle/>
          <a:p>
            <a:r>
              <a:rPr lang="en-US" dirty="0"/>
              <a:t>Earnings Per Share is calculated as a company’s net income divided by their total number of stock outstanding. This is one of the most common ratios used to predict Stock Price Movement.</a:t>
            </a:r>
          </a:p>
        </p:txBody>
      </p:sp>
    </p:spTree>
    <p:extLst>
      <p:ext uri="{BB962C8B-B14F-4D97-AF65-F5344CB8AC3E}">
        <p14:creationId xmlns:p14="http://schemas.microsoft.com/office/powerpoint/2010/main" val="77646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0D27D4-2B6F-48F2-BA55-51648F653D85}"/>
              </a:ext>
            </a:extLst>
          </p:cNvPr>
          <p:cNvSpPr txBox="1"/>
          <p:nvPr/>
        </p:nvSpPr>
        <p:spPr>
          <a:xfrm>
            <a:off x="0" y="1116492"/>
            <a:ext cx="12192000" cy="844288"/>
          </a:xfrm>
          <a:prstGeom prst="rect">
            <a:avLst/>
          </a:prstGeom>
          <a:solidFill>
            <a:srgbClr val="0070C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6163759-9049-4285-A858-1B04F577387C}"/>
              </a:ext>
            </a:extLst>
          </p:cNvPr>
          <p:cNvSpPr>
            <a:spLocks noGrp="1"/>
          </p:cNvSpPr>
          <p:nvPr>
            <p:ph type="title"/>
          </p:nvPr>
        </p:nvSpPr>
        <p:spPr>
          <a:xfrm>
            <a:off x="0" y="0"/>
            <a:ext cx="9784080" cy="1508760"/>
          </a:xfrm>
        </p:spPr>
        <p:txBody>
          <a:bodyPr/>
          <a:lstStyle/>
          <a:p>
            <a:r>
              <a:rPr lang="en-US" dirty="0">
                <a:solidFill>
                  <a:srgbClr val="0070C0"/>
                </a:solidFill>
              </a:rPr>
              <a:t>Earnings per share scatter plot</a:t>
            </a:r>
          </a:p>
        </p:txBody>
      </p:sp>
      <p:pic>
        <p:nvPicPr>
          <p:cNvPr id="5" name="Picture 4" descr="A close up of a map&#10;&#10;Description automatically generated">
            <a:extLst>
              <a:ext uri="{FF2B5EF4-FFF2-40B4-BE49-F238E27FC236}">
                <a16:creationId xmlns:a16="http://schemas.microsoft.com/office/drawing/2014/main" id="{6AC32993-AC0D-43EF-A3E9-E1F005469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93" y="1475961"/>
            <a:ext cx="3860202" cy="2573468"/>
          </a:xfrm>
          <a:prstGeom prst="rect">
            <a:avLst/>
          </a:prstGeom>
        </p:spPr>
      </p:pic>
      <p:pic>
        <p:nvPicPr>
          <p:cNvPr id="9" name="Picture 8" descr="A close up of a map&#10;&#10;Description automatically generated">
            <a:extLst>
              <a:ext uri="{FF2B5EF4-FFF2-40B4-BE49-F238E27FC236}">
                <a16:creationId xmlns:a16="http://schemas.microsoft.com/office/drawing/2014/main" id="{416CF1DB-01A3-493D-8176-D05DFFAF0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491" y="2625252"/>
            <a:ext cx="3860202" cy="2573468"/>
          </a:xfrm>
          <a:prstGeom prst="rect">
            <a:avLst/>
          </a:prstGeom>
        </p:spPr>
      </p:pic>
      <p:pic>
        <p:nvPicPr>
          <p:cNvPr id="11" name="Picture 10" descr="A close up of a map&#10;&#10;Description automatically generated">
            <a:extLst>
              <a:ext uri="{FF2B5EF4-FFF2-40B4-BE49-F238E27FC236}">
                <a16:creationId xmlns:a16="http://schemas.microsoft.com/office/drawing/2014/main" id="{50422F83-B1F0-45F1-B576-032DF617D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960" y="3893068"/>
            <a:ext cx="3860202" cy="2573468"/>
          </a:xfrm>
          <a:prstGeom prst="rect">
            <a:avLst/>
          </a:prstGeom>
        </p:spPr>
      </p:pic>
      <p:sp>
        <p:nvSpPr>
          <p:cNvPr id="13" name="TextBox 12">
            <a:extLst>
              <a:ext uri="{FF2B5EF4-FFF2-40B4-BE49-F238E27FC236}">
                <a16:creationId xmlns:a16="http://schemas.microsoft.com/office/drawing/2014/main" id="{A7446CDE-8748-4478-8769-7BF47E9A9983}"/>
              </a:ext>
            </a:extLst>
          </p:cNvPr>
          <p:cNvSpPr txBox="1"/>
          <p:nvPr/>
        </p:nvSpPr>
        <p:spPr>
          <a:xfrm>
            <a:off x="8141745" y="1692852"/>
            <a:ext cx="3011246" cy="1200329"/>
          </a:xfrm>
          <a:prstGeom prst="rect">
            <a:avLst/>
          </a:prstGeom>
          <a:noFill/>
        </p:spPr>
        <p:txBody>
          <a:bodyPr wrap="square" rtlCol="0">
            <a:spAutoFit/>
          </a:bodyPr>
          <a:lstStyle/>
          <a:p>
            <a:r>
              <a:rPr lang="en-US" dirty="0"/>
              <a:t>From this, we can see that EPS most accurately predicts stock movement in the week following it’s reporting</a:t>
            </a:r>
          </a:p>
        </p:txBody>
      </p:sp>
    </p:spTree>
    <p:extLst>
      <p:ext uri="{BB962C8B-B14F-4D97-AF65-F5344CB8AC3E}">
        <p14:creationId xmlns:p14="http://schemas.microsoft.com/office/powerpoint/2010/main" val="3577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F0D27D4-2B6F-48F2-BA55-51648F653D85}"/>
              </a:ext>
            </a:extLst>
          </p:cNvPr>
          <p:cNvSpPr txBox="1"/>
          <p:nvPr/>
        </p:nvSpPr>
        <p:spPr>
          <a:xfrm>
            <a:off x="0" y="1116492"/>
            <a:ext cx="12192000" cy="844288"/>
          </a:xfrm>
          <a:prstGeom prst="rect">
            <a:avLst/>
          </a:prstGeom>
          <a:solidFill>
            <a:srgbClr val="0070C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6163759-9049-4285-A858-1B04F577387C}"/>
              </a:ext>
            </a:extLst>
          </p:cNvPr>
          <p:cNvSpPr>
            <a:spLocks noGrp="1"/>
          </p:cNvSpPr>
          <p:nvPr>
            <p:ph type="title"/>
          </p:nvPr>
        </p:nvSpPr>
        <p:spPr>
          <a:xfrm>
            <a:off x="0" y="0"/>
            <a:ext cx="9784080" cy="1508760"/>
          </a:xfrm>
        </p:spPr>
        <p:txBody>
          <a:bodyPr/>
          <a:lstStyle/>
          <a:p>
            <a:r>
              <a:rPr lang="en-US" dirty="0">
                <a:solidFill>
                  <a:srgbClr val="0070C0"/>
                </a:solidFill>
              </a:rPr>
              <a:t>Book value per share </a:t>
            </a:r>
          </a:p>
        </p:txBody>
      </p:sp>
      <p:sp>
        <p:nvSpPr>
          <p:cNvPr id="9" name="TextBox 8">
            <a:extLst>
              <a:ext uri="{FF2B5EF4-FFF2-40B4-BE49-F238E27FC236}">
                <a16:creationId xmlns:a16="http://schemas.microsoft.com/office/drawing/2014/main" id="{CBF946E8-9103-4E0B-86B4-BEF50FC9E5B2}"/>
              </a:ext>
            </a:extLst>
          </p:cNvPr>
          <p:cNvSpPr txBox="1"/>
          <p:nvPr/>
        </p:nvSpPr>
        <p:spPr>
          <a:xfrm>
            <a:off x="7449672" y="1538636"/>
            <a:ext cx="4074457" cy="4524315"/>
          </a:xfrm>
          <a:prstGeom prst="rect">
            <a:avLst/>
          </a:prstGeom>
          <a:noFill/>
        </p:spPr>
        <p:txBody>
          <a:bodyPr wrap="square" rtlCol="0">
            <a:spAutoFit/>
          </a:bodyPr>
          <a:lstStyle/>
          <a:p>
            <a:r>
              <a:rPr lang="en-US" dirty="0"/>
              <a:t>Book Value Per Share gives the accounting value per share. It is calculated by dividing the Stockholder’s Equity by the total number of stocks outstanding. This will give the base value of what the stock  should be valued at. </a:t>
            </a:r>
          </a:p>
          <a:p>
            <a:endParaRPr lang="en-US" dirty="0"/>
          </a:p>
          <a:p>
            <a:r>
              <a:rPr lang="en-US" dirty="0"/>
              <a:t>The actual Stock Price is determined by the market, and is usually influenced by things as discounted cash flows of future dividends, confidence in the company, and overall market sentiment</a:t>
            </a:r>
          </a:p>
          <a:p>
            <a:endParaRPr lang="en-US" dirty="0"/>
          </a:p>
          <a:p>
            <a:r>
              <a:rPr lang="en-US" dirty="0"/>
              <a:t>As we can see, there is almost no relation between the what it should be priced at and the actual Stock Price</a:t>
            </a:r>
          </a:p>
        </p:txBody>
      </p:sp>
      <p:pic>
        <p:nvPicPr>
          <p:cNvPr id="10" name="Picture 9" descr="A close up of a map&#10;&#10;Description automatically generated">
            <a:extLst>
              <a:ext uri="{FF2B5EF4-FFF2-40B4-BE49-F238E27FC236}">
                <a16:creationId xmlns:a16="http://schemas.microsoft.com/office/drawing/2014/main" id="{C153139C-23AC-498A-B6F1-69D99F744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03" y="1538636"/>
            <a:ext cx="6757774" cy="4505182"/>
          </a:xfrm>
          <a:prstGeom prst="rect">
            <a:avLst/>
          </a:prstGeom>
        </p:spPr>
      </p:pic>
    </p:spTree>
    <p:extLst>
      <p:ext uri="{BB962C8B-B14F-4D97-AF65-F5344CB8AC3E}">
        <p14:creationId xmlns:p14="http://schemas.microsoft.com/office/powerpoint/2010/main" val="39638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736</TotalTime>
  <Words>681</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My terrible time</vt:lpstr>
      <vt:lpstr>Where it all went wrong</vt:lpstr>
      <vt:lpstr>How it went right</vt:lpstr>
      <vt:lpstr>How it went wrong</vt:lpstr>
      <vt:lpstr>How I overcame</vt:lpstr>
      <vt:lpstr>Current Ratio Bar Chart</vt:lpstr>
      <vt:lpstr>Earnings per share Bar Chart</vt:lpstr>
      <vt:lpstr>Earnings per share scatter plot</vt:lpstr>
      <vt:lpstr>Book value per share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terrible time</dc:title>
  <dc:creator>Kanishka Ramanan</dc:creator>
  <cp:lastModifiedBy>Kanishka Ramanan</cp:lastModifiedBy>
  <cp:revision>3</cp:revision>
  <dcterms:created xsi:type="dcterms:W3CDTF">2020-07-11T04:45:59Z</dcterms:created>
  <dcterms:modified xsi:type="dcterms:W3CDTF">2020-07-11T17:02:08Z</dcterms:modified>
</cp:coreProperties>
</file>