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65" r:id="rId4"/>
    <p:sldId id="258" r:id="rId5"/>
    <p:sldId id="257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FC0C-76AB-48EB-818B-7306C85AF572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029-89D2-412B-898A-AF36E2B5F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029-89D2-412B-898A-AF36E2B5FB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F448-FBEA-464E-900B-888867E42B4C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E263-5FB8-4C0B-8979-92F31AAC2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870888" y="5414818"/>
            <a:ext cx="1000991" cy="609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8617" y="3066473"/>
            <a:ext cx="3549074" cy="16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666673"/>
            <a:ext cx="1773382" cy="3048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Access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717059" y="5446242"/>
            <a:ext cx="1033318" cy="62345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学校数据库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4309" y="4666673"/>
            <a:ext cx="1773382" cy="3048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2685473"/>
            <a:ext cx="3553691" cy="3810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Role Based A&amp;A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000663" y="3866573"/>
            <a:ext cx="914400" cy="581314"/>
          </a:xfrm>
          <a:prstGeom prst="flowChartMultidocumen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8617" y="2228273"/>
            <a:ext cx="1773383" cy="4572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4310" y="2228273"/>
            <a:ext cx="1773382" cy="4572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Servlet/JSP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209800" y="4971474"/>
            <a:ext cx="304800" cy="533400"/>
          </a:xfrm>
          <a:prstGeom prst="up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081318" y="4971473"/>
            <a:ext cx="304800" cy="595745"/>
          </a:xfrm>
          <a:prstGeom prst="up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1202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4" y="2732810"/>
            <a:ext cx="304800" cy="304800"/>
          </a:xfrm>
          <a:prstGeom prst="rect">
            <a:avLst/>
          </a:prstGeom>
        </p:spPr>
      </p:pic>
      <p:sp>
        <p:nvSpPr>
          <p:cNvPr id="26" name="Flowchart: Process 25"/>
          <p:cNvSpPr/>
          <p:nvPr/>
        </p:nvSpPr>
        <p:spPr>
          <a:xfrm>
            <a:off x="2286000" y="3218873"/>
            <a:ext cx="2100118" cy="304800"/>
          </a:xfrm>
          <a:prstGeom prst="flowChartProcess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Context Based Filter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1997364" y="1923473"/>
            <a:ext cx="152400" cy="18288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639291" y="1923473"/>
            <a:ext cx="152400" cy="18288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813463" y="1923472"/>
            <a:ext cx="152400" cy="1855355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558145" y="1923473"/>
            <a:ext cx="152400" cy="1850736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642918" y="3926259"/>
            <a:ext cx="1179369" cy="490804"/>
          </a:xfrm>
          <a:prstGeom prst="flowChartProcess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22" y="1174784"/>
            <a:ext cx="1118144" cy="75340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19" y="1200607"/>
            <a:ext cx="982083" cy="679673"/>
          </a:xfrm>
          <a:prstGeom prst="rect">
            <a:avLst/>
          </a:prstGeom>
        </p:spPr>
      </p:pic>
      <p:sp>
        <p:nvSpPr>
          <p:cNvPr id="41" name="Flowchart: Process 40"/>
          <p:cNvSpPr/>
          <p:nvPr/>
        </p:nvSpPr>
        <p:spPr>
          <a:xfrm>
            <a:off x="533400" y="838200"/>
            <a:ext cx="8001000" cy="5676900"/>
          </a:xfrm>
          <a:prstGeom prst="flowChartProcess">
            <a:avLst/>
          </a:prstGeom>
          <a:solidFill>
            <a:schemeClr val="bg1">
              <a:lumMod val="9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ultidocument 41"/>
          <p:cNvSpPr/>
          <p:nvPr/>
        </p:nvSpPr>
        <p:spPr>
          <a:xfrm>
            <a:off x="4081318" y="3835749"/>
            <a:ext cx="914400" cy="581314"/>
          </a:xfrm>
          <a:prstGeom prst="flowChartMultidocumen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1605211" y="5282984"/>
            <a:ext cx="3352800" cy="1004455"/>
          </a:xfrm>
          <a:prstGeom prst="flowChartMagneticDisk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183171" y="4652818"/>
            <a:ext cx="381000" cy="1524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5183171" y="3059894"/>
            <a:ext cx="381000" cy="159292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5583025" y="2685472"/>
            <a:ext cx="381000" cy="838201"/>
          </a:xfrm>
          <a:prstGeom prst="rightBrace">
            <a:avLst>
              <a:gd name="adj1" fmla="val 20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5184181" y="1174784"/>
            <a:ext cx="337461" cy="150195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6864" y="5213991"/>
            <a:ext cx="1066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DB Layer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95593" y="3681907"/>
            <a:ext cx="15876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95448" y="2919906"/>
            <a:ext cx="16245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6864" y="1605020"/>
            <a:ext cx="200313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44" name="Picture 43" descr="LOGO_PRE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4800" y="152400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HOPE</a:t>
            </a:r>
            <a:r>
              <a:rPr lang="zh-CN" altLang="en-US" sz="3000" dirty="0" smtClean="0"/>
              <a:t>多校</a:t>
            </a:r>
            <a:r>
              <a:rPr lang="zh-CN" altLang="en-US" sz="3000" dirty="0"/>
              <a:t>教学辅助系</a:t>
            </a:r>
            <a:r>
              <a:rPr lang="zh-CN" altLang="en-US" sz="3000" dirty="0" smtClean="0"/>
              <a:t>统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134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505200" y="4876800"/>
            <a:ext cx="2133601" cy="1219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题</a:t>
            </a:r>
            <a:r>
              <a:rPr lang="zh-CN" altLang="en-US" sz="1600" dirty="0" smtClean="0">
                <a:solidFill>
                  <a:schemeClr val="tx1"/>
                </a:solidFill>
              </a:rPr>
              <a:t>库</a:t>
            </a:r>
            <a:r>
              <a:rPr lang="zh-CN" altLang="en-US" sz="1600" dirty="0">
                <a:solidFill>
                  <a:schemeClr val="tx1"/>
                </a:solidFill>
              </a:rPr>
              <a:t>以及系统管理、题库管理、题库建设帐</a:t>
            </a:r>
            <a:r>
              <a:rPr lang="zh-CN" altLang="en-US" sz="1600" dirty="0" smtClean="0">
                <a:solidFill>
                  <a:schemeClr val="tx1"/>
                </a:solidFill>
              </a:rPr>
              <a:t>户 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HopeDB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143000" y="4343400"/>
            <a:ext cx="1981200" cy="11430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学校甲数据库，含该校教</a:t>
            </a:r>
            <a:r>
              <a:rPr lang="zh-CN" altLang="en-US" sz="1400" dirty="0" smtClean="0"/>
              <a:t>师</a:t>
            </a:r>
            <a:r>
              <a:rPr lang="zh-CN" altLang="en-US" sz="1400" dirty="0"/>
              <a:t>家长</a:t>
            </a:r>
            <a:r>
              <a:rPr lang="zh-CN" altLang="en-US" sz="1400" dirty="0" smtClean="0"/>
              <a:t>学</a:t>
            </a:r>
            <a:r>
              <a:rPr lang="zh-CN" altLang="en-US" sz="1400" dirty="0"/>
              <a:t>生帐</a:t>
            </a:r>
            <a:r>
              <a:rPr lang="zh-CN" altLang="en-US" sz="1400" dirty="0" smtClean="0"/>
              <a:t>户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SchoolDB</a:t>
            </a:r>
            <a:r>
              <a:rPr lang="en-US" altLang="zh-CN" sz="1400" dirty="0" smtClean="0"/>
              <a:t> instance)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867401" y="4419600"/>
            <a:ext cx="18288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学校乙数据库，含该校教</a:t>
            </a:r>
            <a:r>
              <a:rPr lang="zh-CN" altLang="en-US" sz="1400" dirty="0" smtClean="0"/>
              <a:t>师</a:t>
            </a:r>
            <a:r>
              <a:rPr lang="zh-CN" altLang="en-US" sz="1400" dirty="0"/>
              <a:t>家长</a:t>
            </a:r>
            <a:r>
              <a:rPr lang="zh-CN" altLang="en-US" sz="1400" dirty="0" smtClean="0"/>
              <a:t>学</a:t>
            </a:r>
            <a:r>
              <a:rPr lang="zh-CN" altLang="en-US" sz="1400" dirty="0"/>
              <a:t>生帐</a:t>
            </a:r>
            <a:r>
              <a:rPr lang="zh-CN" altLang="en-US" sz="1400" dirty="0" smtClean="0"/>
              <a:t>户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SchoolDB</a:t>
            </a:r>
            <a:r>
              <a:rPr lang="en-US" altLang="zh-CN" sz="1400" dirty="0" smtClean="0"/>
              <a:t> instance)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3200399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HOPE </a:t>
            </a:r>
            <a:r>
              <a:rPr lang="zh-CN" altLang="en-US" sz="1600" dirty="0" smtClean="0"/>
              <a:t>应用逻辑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学校</a:t>
            </a:r>
            <a:r>
              <a:rPr lang="zh-CN" altLang="en-US" sz="1600" dirty="0" smtClean="0"/>
              <a:t>甲</a:t>
            </a:r>
            <a:r>
              <a:rPr lang="zh-CN" altLang="en-US" sz="1600" dirty="0"/>
              <a:t>乙</a:t>
            </a:r>
            <a:r>
              <a:rPr lang="en-US" sz="1600" dirty="0" smtClean="0"/>
              <a:t>Instance</a:t>
            </a:r>
            <a:endParaRPr lang="en-US" sz="1600" dirty="0"/>
          </a:p>
        </p:txBody>
      </p:sp>
      <p:sp>
        <p:nvSpPr>
          <p:cNvPr id="8" name="Up-Down Arrow 7"/>
          <p:cNvSpPr/>
          <p:nvPr/>
        </p:nvSpPr>
        <p:spPr>
          <a:xfrm>
            <a:off x="1981200" y="3657600"/>
            <a:ext cx="228600" cy="6000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31241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HOPE </a:t>
            </a:r>
            <a:r>
              <a:rPr lang="zh-CN" altLang="en-US" sz="1600" dirty="0" smtClean="0"/>
              <a:t>应用逻辑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学</a:t>
            </a:r>
            <a:r>
              <a:rPr lang="zh-CN" altLang="en-US" sz="1600" dirty="0" smtClean="0"/>
              <a:t>校丙</a:t>
            </a:r>
            <a:r>
              <a:rPr lang="en-US" sz="1600" dirty="0" smtClean="0"/>
              <a:t>Instance</a:t>
            </a:r>
            <a:endParaRPr lang="en-US" sz="1600" dirty="0"/>
          </a:p>
        </p:txBody>
      </p:sp>
      <p:sp>
        <p:nvSpPr>
          <p:cNvPr id="10" name="Up-Down Arrow 9"/>
          <p:cNvSpPr/>
          <p:nvPr/>
        </p:nvSpPr>
        <p:spPr>
          <a:xfrm>
            <a:off x="6629400" y="3733800"/>
            <a:ext cx="228600" cy="600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3733800" y="3733800"/>
            <a:ext cx="304800" cy="12954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105400" y="3733800"/>
            <a:ext cx="304800" cy="1371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1828800"/>
            <a:ext cx="2057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</a:t>
            </a:r>
            <a:r>
              <a:rPr lang="zh-CN" altLang="en-US" sz="1600" dirty="0"/>
              <a:t>网页服</a:t>
            </a:r>
            <a:r>
              <a:rPr lang="zh-CN" altLang="en-US" sz="1600" dirty="0" smtClean="0"/>
              <a:t>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学校甲乙</a:t>
            </a:r>
            <a:r>
              <a:rPr lang="en-US" altLang="zh-CN" sz="1600" dirty="0" smtClean="0"/>
              <a:t>Instance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867400" y="1905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</a:t>
            </a:r>
            <a:r>
              <a:rPr lang="zh-CN" altLang="en-US" sz="1600" dirty="0"/>
              <a:t>网页服</a:t>
            </a:r>
            <a:r>
              <a:rPr lang="zh-CN" altLang="en-US" sz="1600" dirty="0" smtClean="0"/>
              <a:t>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学校丙</a:t>
            </a:r>
            <a:r>
              <a:rPr lang="en-US" altLang="zh-CN" sz="1600" dirty="0" smtClean="0"/>
              <a:t>Instance</a:t>
            </a:r>
            <a:endParaRPr lang="en-US" sz="1600" dirty="0"/>
          </a:p>
        </p:txBody>
      </p:sp>
      <p:pic>
        <p:nvPicPr>
          <p:cNvPr id="17" name="Picture 16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5828"/>
            <a:ext cx="685800" cy="684372"/>
          </a:xfrm>
          <a:prstGeom prst="rect">
            <a:avLst/>
          </a:prstGeom>
        </p:spPr>
      </p:pic>
      <p:pic>
        <p:nvPicPr>
          <p:cNvPr id="19" name="Picture 18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5827"/>
            <a:ext cx="685800" cy="684372"/>
          </a:xfrm>
          <a:prstGeom prst="rect">
            <a:avLst/>
          </a:prstGeom>
        </p:spPr>
      </p:pic>
      <p:pic>
        <p:nvPicPr>
          <p:cNvPr id="20" name="Picture 19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915827"/>
            <a:ext cx="685800" cy="684372"/>
          </a:xfrm>
          <a:prstGeom prst="rect">
            <a:avLst/>
          </a:prstGeom>
        </p:spPr>
      </p:pic>
      <p:pic>
        <p:nvPicPr>
          <p:cNvPr id="21" name="Picture 20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990601"/>
            <a:ext cx="685800" cy="684372"/>
          </a:xfrm>
          <a:prstGeom prst="rect">
            <a:avLst/>
          </a:prstGeom>
        </p:spPr>
      </p:pic>
      <p:pic>
        <p:nvPicPr>
          <p:cNvPr id="22" name="Picture 21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990600"/>
            <a:ext cx="685800" cy="684372"/>
          </a:xfrm>
          <a:prstGeom prst="rect">
            <a:avLst/>
          </a:prstGeom>
        </p:spPr>
      </p:pic>
      <p:pic>
        <p:nvPicPr>
          <p:cNvPr id="23" name="Picture 22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990600"/>
            <a:ext cx="685800" cy="68437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7432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43000" y="1447800"/>
            <a:ext cx="0" cy="3810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580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43800" y="15240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066800"/>
            <a:ext cx="381000" cy="675894"/>
          </a:xfrm>
          <a:prstGeom prst="rect">
            <a:avLst/>
          </a:prstGeom>
        </p:spPr>
      </p:pic>
      <p:pic>
        <p:nvPicPr>
          <p:cNvPr id="38" name="Picture 37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066800"/>
            <a:ext cx="381000" cy="675894"/>
          </a:xfrm>
          <a:prstGeom prst="rect">
            <a:avLst/>
          </a:prstGeom>
        </p:spPr>
      </p:pic>
      <p:pic>
        <p:nvPicPr>
          <p:cNvPr id="39" name="Picture 38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066800"/>
            <a:ext cx="381000" cy="675894"/>
          </a:xfrm>
          <a:prstGeom prst="rect">
            <a:avLst/>
          </a:prstGeom>
        </p:spPr>
      </p:pic>
      <p:pic>
        <p:nvPicPr>
          <p:cNvPr id="40" name="Picture 39" descr="RTiPanel_iPhone4_l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066800"/>
            <a:ext cx="381000" cy="67589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3352800" y="1752600"/>
            <a:ext cx="0" cy="12192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10000" y="1752600"/>
            <a:ext cx="0" cy="121920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62600" y="1752600"/>
            <a:ext cx="0" cy="1219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05400" y="1752600"/>
            <a:ext cx="0" cy="1219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OGO_PRE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04800" y="152400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HOPE</a:t>
            </a:r>
            <a:r>
              <a:rPr lang="zh-CN" altLang="en-US" sz="3000" dirty="0" smtClean="0"/>
              <a:t>多校</a:t>
            </a:r>
            <a:r>
              <a:rPr lang="zh-CN" altLang="en-US" sz="3000" dirty="0"/>
              <a:t>教学辅助系</a:t>
            </a:r>
            <a:r>
              <a:rPr lang="zh-CN" altLang="en-US" sz="3000" dirty="0" smtClean="0"/>
              <a:t>统</a:t>
            </a:r>
            <a:r>
              <a:rPr lang="zh-CN" altLang="en-US" sz="3000" dirty="0"/>
              <a:t>共享题库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609600" y="4038600"/>
            <a:ext cx="7772400" cy="22098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1981200" y="2590800"/>
            <a:ext cx="228600" cy="3810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6629400" y="2590800"/>
            <a:ext cx="228600" cy="4476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4800" y="152400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HOPE</a:t>
            </a:r>
            <a:r>
              <a:rPr lang="zh-CN" altLang="en-US" sz="3000" dirty="0" smtClean="0"/>
              <a:t>多校</a:t>
            </a:r>
            <a:r>
              <a:rPr lang="zh-CN" altLang="en-US" sz="3000" dirty="0"/>
              <a:t>教学辅助系</a:t>
            </a:r>
            <a:r>
              <a:rPr lang="zh-CN" altLang="en-US" sz="3000" dirty="0" smtClean="0"/>
              <a:t>统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143000"/>
            <a:ext cx="8553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7200" y="129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(Verified=N,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1828800"/>
            <a:ext cx="13074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5"/>
          </p:cNvCxnSpPr>
          <p:nvPr/>
        </p:nvCxnSpPr>
        <p:spPr>
          <a:xfrm flipH="1" flipV="1">
            <a:off x="4787526" y="1815726"/>
            <a:ext cx="13074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2057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addQuestion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057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dropQuestion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514600"/>
            <a:ext cx="13716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(Verified=N/R,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71800" y="2743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2743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updQuestion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886200" y="3962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(Verified=S,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5720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3505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submitQuestion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3886200" y="54102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(Verified=Y,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45720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4953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acceptQuestion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00200" y="3962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(Verified=R, Available=N)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71800" y="4114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rejectQuestion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20" idx="1"/>
            <a:endCxn id="31" idx="3"/>
          </p:cNvCxnSpPr>
          <p:nvPr/>
        </p:nvCxnSpPr>
        <p:spPr>
          <a:xfrm flipH="1">
            <a:off x="2971800" y="4381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8800" y="3505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updQuestion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1336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146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54102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(Verified=Y, Available=Y)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7800" y="571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57800" y="6019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434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5486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publishQuestion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6019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unpublishQuestion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800600" y="3429000"/>
            <a:ext cx="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971800" y="3352800"/>
            <a:ext cx="8382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 flipH="1" flipV="1">
            <a:off x="4800600" y="4648200"/>
            <a:ext cx="914400" cy="609600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V="1">
            <a:off x="4762500" y="3695700"/>
            <a:ext cx="1143000" cy="457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29400" y="40386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5410200" y="4572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895600" y="3733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copyQuestion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" y="2286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题目的状态迁移</a:t>
            </a:r>
            <a:endParaRPr lang="en-US" sz="3000" dirty="0"/>
          </a:p>
        </p:txBody>
      </p:sp>
      <p:pic>
        <p:nvPicPr>
          <p:cNvPr id="94" name="Picture 93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cxnSp>
        <p:nvCxnSpPr>
          <p:cNvPr id="96" name="Shape 95"/>
          <p:cNvCxnSpPr>
            <a:stCxn id="42" idx="0"/>
            <a:endCxn id="5" idx="3"/>
          </p:cNvCxnSpPr>
          <p:nvPr/>
        </p:nvCxnSpPr>
        <p:spPr>
          <a:xfrm rot="16200000" flipV="1">
            <a:off x="4857750" y="3333750"/>
            <a:ext cx="2476500" cy="16764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7200" y="990600"/>
            <a:ext cx="8153400" cy="55626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5600" y="4572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submitQuestion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143000"/>
          <a:ext cx="8458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05"/>
                <a:gridCol w="816769"/>
                <a:gridCol w="1015480"/>
                <a:gridCol w="867907"/>
                <a:gridCol w="816769"/>
                <a:gridCol w="1076870"/>
                <a:gridCol w="1021702"/>
                <a:gridCol w="1035698"/>
              </a:tblGrid>
              <a:tr h="388113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Inspector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Builder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Teacher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Guardian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6414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getQuestion</a:t>
                      </a:r>
                      <a:endParaRPr lang="en-US" sz="1300" dirty="0" smtClean="0"/>
                    </a:p>
                    <a:p>
                      <a:r>
                        <a:rPr lang="en-US" sz="1300" dirty="0" smtClean="0"/>
                        <a:t>(by</a:t>
                      </a:r>
                      <a:r>
                        <a:rPr lang="en-US" sz="1300" baseline="0" dirty="0" smtClean="0"/>
                        <a:t> ID)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</a:t>
                      </a:r>
                      <a:r>
                        <a:rPr lang="en-US" sz="1200" baseline="0" dirty="0" smtClean="0"/>
                        <a:t> question only)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only. No Answer)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only. No Answer)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282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addQuestion</a:t>
                      </a:r>
                      <a:r>
                        <a:rPr lang="en-US" sz="1300" dirty="0" smtClean="0"/>
                        <a:t> (including</a:t>
                      </a:r>
                      <a:r>
                        <a:rPr lang="en-US" sz="1300" baseline="0" dirty="0" smtClean="0"/>
                        <a:t> update)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submitQuestion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acceptQuestion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rejectQuestion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publishQuestion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unpublishQuestion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dropQuestion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copyQuestion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282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addQGroup</a:t>
                      </a:r>
                      <a:r>
                        <a:rPr lang="en-US" sz="1300" baseline="0" dirty="0" smtClean="0"/>
                        <a:t> (including update)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8047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findQGroups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0769">
                <a:tc>
                  <a:txBody>
                    <a:bodyPr/>
                    <a:lstStyle/>
                    <a:p>
                      <a:r>
                        <a:rPr lang="en-US" sz="1300" baseline="0" dirty="0" err="1" smtClean="0"/>
                        <a:t>findQuestions</a:t>
                      </a:r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(published</a:t>
                      </a:r>
                      <a:r>
                        <a:rPr lang="en-US" sz="1200" baseline="0" dirty="0" smtClean="0"/>
                        <a:t> question IDs only)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 </a:t>
                      </a:r>
                      <a:r>
                        <a:rPr lang="en-US" sz="1200" baseline="0" dirty="0" smtClean="0"/>
                        <a:t>(published question IDs only)</a:t>
                      </a:r>
                      <a:endParaRPr lang="en-US" sz="1200" baseline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 (published question</a:t>
                      </a:r>
                      <a:r>
                        <a:rPr lang="en-US" sz="1200" baseline="0" dirty="0" smtClean="0"/>
                        <a:t> IDs)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题库</a:t>
            </a:r>
            <a:r>
              <a:rPr lang="zh-CN" altLang="en-US" sz="3200" dirty="0" smtClean="0"/>
              <a:t>操作权限</a:t>
            </a:r>
            <a:endParaRPr lang="en-US" sz="3000" dirty="0"/>
          </a:p>
        </p:txBody>
      </p:sp>
      <p:pic>
        <p:nvPicPr>
          <p:cNvPr id="6" name="Picture 5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algn="ctr"/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en-US" altLang="zh-CN" dirty="0" smtClean="0"/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143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题目类型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q_type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题知关系</a:t>
            </a:r>
            <a:endParaRPr lang="en-US" altLang="zh-CN" dirty="0" smtClean="0"/>
          </a:p>
          <a:p>
            <a:pPr algn="ctr"/>
            <a:r>
              <a:rPr lang="en-US" dirty="0" err="1" smtClean="0"/>
              <a:t>q_tap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地域</a:t>
            </a:r>
            <a:endParaRPr lang="en-US" altLang="zh-CN" dirty="0" smtClean="0"/>
          </a:p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>
            <a:off x="1676400" y="1524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14600" y="25146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question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答案</a:t>
            </a:r>
            <a:endParaRPr lang="en-US" altLang="zh-CN" dirty="0" smtClean="0"/>
          </a:p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4600" y="541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知识点</a:t>
            </a:r>
            <a:endParaRPr lang="en-US" altLang="zh-CN" dirty="0" smtClean="0"/>
          </a:p>
          <a:p>
            <a:pPr algn="ctr"/>
            <a:r>
              <a:rPr lang="en-US" dirty="0" err="1" smtClean="0"/>
              <a:t>tap_point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1" idx="1"/>
          </p:cNvCxnSpPr>
          <p:nvPr/>
        </p:nvCxnSpPr>
        <p:spPr>
          <a:xfrm>
            <a:off x="1676400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5" idx="2"/>
          </p:cNvCxnSpPr>
          <p:nvPr/>
        </p:nvCxnSpPr>
        <p:spPr>
          <a:xfrm flipV="1">
            <a:off x="30861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57600" y="1905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11" idx="2"/>
          </p:cNvCxnSpPr>
          <p:nvPr/>
        </p:nvCxnSpPr>
        <p:spPr>
          <a:xfrm flipV="1">
            <a:off x="30861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5" idx="0"/>
          </p:cNvCxnSpPr>
          <p:nvPr/>
        </p:nvCxnSpPr>
        <p:spPr>
          <a:xfrm>
            <a:off x="30861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76400" y="3276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720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题群关系</a:t>
            </a:r>
            <a:endParaRPr lang="en-US" altLang="zh-CN" dirty="0" smtClean="0"/>
          </a:p>
          <a:p>
            <a:pPr algn="ctr"/>
            <a:r>
              <a:rPr lang="en-US" dirty="0" err="1" smtClean="0"/>
              <a:t>q_q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29400" y="25146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题群</a:t>
            </a:r>
            <a:endParaRPr lang="en-US" altLang="zh-CN" dirty="0" smtClean="0"/>
          </a:p>
          <a:p>
            <a:pPr algn="ctr"/>
            <a:r>
              <a:rPr lang="en-US" dirty="0" err="1" smtClean="0"/>
              <a:t>q_group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0" idx="1"/>
          </p:cNvCxnSpPr>
          <p:nvPr/>
        </p:nvCxnSpPr>
        <p:spPr>
          <a:xfrm>
            <a:off x="5715000" y="2895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11" idx="3"/>
          </p:cNvCxnSpPr>
          <p:nvPr/>
        </p:nvCxnSpPr>
        <p:spPr>
          <a:xfrm flipH="1">
            <a:off x="3657600" y="2895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5720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3657600" y="32766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题库内部结构</a:t>
            </a:r>
            <a:endParaRPr lang="en-US" sz="3200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4572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校验员</a:t>
            </a:r>
            <a:endParaRPr lang="en-US" altLang="zh-CN" dirty="0" smtClean="0"/>
          </a:p>
          <a:p>
            <a:pPr algn="ctr"/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096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输入员</a:t>
            </a:r>
            <a:endParaRPr lang="en-US" altLang="zh-CN" dirty="0" smtClean="0"/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096000" y="3962400"/>
            <a:ext cx="1143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用户账号</a:t>
            </a:r>
            <a:endParaRPr lang="en-US" altLang="zh-CN" dirty="0" smtClean="0"/>
          </a:p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620000" y="5410200"/>
            <a:ext cx="11430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7" idx="0"/>
          </p:cNvCxnSpPr>
          <p:nvPr/>
        </p:nvCxnSpPr>
        <p:spPr>
          <a:xfrm flipV="1">
            <a:off x="66675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715000" y="4724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7086600" y="4724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76400" y="114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33600" y="114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1336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6764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6576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2672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1336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02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7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3434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576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72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864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42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0480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1242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1242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1242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912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3246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38200" y="5410200"/>
            <a:ext cx="685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26" name="Rectangle 125"/>
          <p:cNvSpPr/>
          <p:nvPr/>
        </p:nvSpPr>
        <p:spPr>
          <a:xfrm>
            <a:off x="8382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27" name="Rectangle 126"/>
          <p:cNvSpPr/>
          <p:nvPr/>
        </p:nvSpPr>
        <p:spPr>
          <a:xfrm>
            <a:off x="838200" y="5410200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核心表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38200" y="579120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辅助表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674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4770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0866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4770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5438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09600" y="5257800"/>
            <a:ext cx="1143000" cy="990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algn="ctr"/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学校</a:t>
            </a:r>
            <a:endParaRPr lang="en-US" altLang="zh-CN" dirty="0" smtClean="0"/>
          </a:p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班级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571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en-US" altLang="zh-CN" dirty="0" smtClean="0"/>
          </a:p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班级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教师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课程</a:t>
            </a:r>
            <a:endParaRPr lang="en-US" altLang="zh-CN" sz="1400" dirty="0" smtClean="0"/>
          </a:p>
          <a:p>
            <a:pPr algn="ctr"/>
            <a:r>
              <a:rPr lang="en-US" dirty="0" err="1" smtClean="0"/>
              <a:t>c_t_c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81" idx="3"/>
          </p:cNvCxnSpPr>
          <p:nvPr/>
        </p:nvCxnSpPr>
        <p:spPr>
          <a:xfrm flipH="1" flipV="1">
            <a:off x="6172200" y="3505200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74" idx="1"/>
          </p:cNvCxnSpPr>
          <p:nvPr/>
        </p:nvCxnSpPr>
        <p:spPr>
          <a:xfrm>
            <a:off x="6172200" y="4800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0"/>
            <a:endCxn id="5" idx="2"/>
          </p:cNvCxnSpPr>
          <p:nvPr/>
        </p:nvCxnSpPr>
        <p:spPr>
          <a:xfrm flipV="1">
            <a:off x="36957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1"/>
            <a:endCxn id="4" idx="3"/>
          </p:cNvCxnSpPr>
          <p:nvPr/>
        </p:nvCxnSpPr>
        <p:spPr>
          <a:xfrm flipH="1">
            <a:off x="2362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292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</a:t>
            </a:r>
            <a:endParaRPr lang="en-US" altLang="zh-CN" dirty="0" smtClean="0"/>
          </a:p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" idx="0"/>
            <a:endCxn id="6" idx="2"/>
          </p:cNvCxnSpPr>
          <p:nvPr/>
        </p:nvCxnSpPr>
        <p:spPr>
          <a:xfrm flipV="1">
            <a:off x="36957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800" y="152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学校数据库内部结构</a:t>
            </a:r>
            <a:r>
              <a:rPr lang="en-US" altLang="zh-CN" sz="3200" dirty="0" smtClean="0"/>
              <a:t>(1)</a:t>
            </a:r>
            <a:endParaRPr lang="en-US" sz="3200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70104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教师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课程</a:t>
            </a:r>
            <a:endParaRPr lang="en-US" altLang="zh-CN" sz="1400" dirty="0" smtClean="0"/>
          </a:p>
          <a:p>
            <a:pPr algn="ctr"/>
            <a:r>
              <a:rPr lang="en-US" dirty="0" err="1" smtClean="0"/>
              <a:t>c_t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2" idx="1"/>
            <a:endCxn id="6" idx="3"/>
          </p:cNvCxnSpPr>
          <p:nvPr/>
        </p:nvCxnSpPr>
        <p:spPr>
          <a:xfrm flipH="1">
            <a:off x="4267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0"/>
            <a:endCxn id="98" idx="2"/>
          </p:cNvCxnSpPr>
          <p:nvPr/>
        </p:nvCxnSpPr>
        <p:spPr>
          <a:xfrm flipV="1">
            <a:off x="75819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1" idx="1"/>
            <a:endCxn id="5" idx="3"/>
          </p:cNvCxnSpPr>
          <p:nvPr/>
        </p:nvCxnSpPr>
        <p:spPr>
          <a:xfrm flipH="1">
            <a:off x="4267200" y="3505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010400" y="3124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en-US" altLang="zh-CN" dirty="0" smtClean="0"/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029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教案</a:t>
            </a:r>
            <a:endParaRPr lang="en-US" altLang="zh-CN" dirty="0" smtClean="0"/>
          </a:p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5" idx="2"/>
            <a:endCxn id="81" idx="0"/>
          </p:cNvCxnSpPr>
          <p:nvPr/>
        </p:nvCxnSpPr>
        <p:spPr>
          <a:xfrm>
            <a:off x="56007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124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授课讲座</a:t>
            </a:r>
            <a:endParaRPr lang="en-US" altLang="zh-CN" dirty="0" smtClean="0"/>
          </a:p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0" idx="3"/>
            <a:endCxn id="145" idx="1"/>
          </p:cNvCxnSpPr>
          <p:nvPr/>
        </p:nvCxnSpPr>
        <p:spPr>
          <a:xfrm>
            <a:off x="42672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2192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题组</a:t>
            </a:r>
            <a:endParaRPr lang="en-US" altLang="zh-CN" dirty="0" smtClean="0"/>
          </a:p>
          <a:p>
            <a:pPr algn="ctr"/>
            <a:r>
              <a:rPr lang="en-US" dirty="0" err="1" smtClean="0"/>
              <a:t>q_set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3622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029200" y="571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授课时间表</a:t>
            </a:r>
            <a:endParaRPr lang="en-US" altLang="zh-CN" sz="1400" dirty="0" smtClean="0"/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6" idx="0"/>
            <a:endCxn id="12" idx="2"/>
          </p:cNvCxnSpPr>
          <p:nvPr/>
        </p:nvCxnSpPr>
        <p:spPr>
          <a:xfrm flipV="1">
            <a:off x="56007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1219200" y="3048000"/>
            <a:ext cx="1219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题库</a:t>
            </a:r>
            <a:endParaRPr lang="en-US" dirty="0"/>
          </a:p>
        </p:txBody>
      </p:sp>
      <p:sp>
        <p:nvSpPr>
          <p:cNvPr id="161" name="Up Arrow 160"/>
          <p:cNvSpPr/>
          <p:nvPr/>
        </p:nvSpPr>
        <p:spPr>
          <a:xfrm>
            <a:off x="1676400" y="2514600"/>
            <a:ext cx="2743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10400" y="1752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altLang="zh-CN" dirty="0" smtClean="0"/>
          </a:p>
          <a:p>
            <a:pPr algn="ctr"/>
            <a:r>
              <a:rPr lang="en-US" sz="1600" dirty="0" smtClean="0"/>
              <a:t>assignment</a:t>
            </a:r>
            <a:endParaRPr lang="en-US" sz="16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6172200" y="2514600"/>
            <a:ext cx="838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63" idx="0"/>
          </p:cNvCxnSpPr>
          <p:nvPr/>
        </p:nvCxnSpPr>
        <p:spPr>
          <a:xfrm rot="16200000" flipV="1">
            <a:off x="5810250" y="-19050"/>
            <a:ext cx="609600" cy="29337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endCxn id="153" idx="0"/>
          </p:cNvCxnSpPr>
          <p:nvPr/>
        </p:nvCxnSpPr>
        <p:spPr>
          <a:xfrm rot="10800000" flipV="1">
            <a:off x="1790700" y="1143000"/>
            <a:ext cx="2857500" cy="60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28600" y="762000"/>
            <a:ext cx="8686800" cy="5867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作业演草</a:t>
            </a:r>
            <a:endParaRPr lang="en-US" altLang="zh-CN" dirty="0" smtClean="0"/>
          </a:p>
          <a:p>
            <a:pPr algn="ctr"/>
            <a:r>
              <a:rPr lang="en-US" dirty="0" err="1" smtClean="0"/>
              <a:t>s_w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43600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0"/>
            <a:endCxn id="145" idx="2"/>
          </p:cNvCxnSpPr>
          <p:nvPr/>
        </p:nvCxnSpPr>
        <p:spPr>
          <a:xfrm flipV="1">
            <a:off x="53721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818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原题变化</a:t>
            </a:r>
            <a:endParaRPr lang="en-US" altLang="zh-CN" dirty="0" smtClean="0"/>
          </a:p>
          <a:p>
            <a:pPr algn="ctr"/>
            <a:r>
              <a:rPr lang="en-US" dirty="0" err="1" smtClean="0"/>
              <a:t>var_q</a:t>
            </a:r>
            <a:endParaRPr lang="en-US" dirty="0"/>
          </a:p>
        </p:txBody>
      </p:sp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98" idx="0"/>
            <a:endCxn id="81" idx="2"/>
          </p:cNvCxnSpPr>
          <p:nvPr/>
        </p:nvCxnSpPr>
        <p:spPr>
          <a:xfrm flipV="1">
            <a:off x="73533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78180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变题答案</a:t>
            </a:r>
            <a:endParaRPr lang="en-US" altLang="zh-CN" dirty="0" smtClean="0"/>
          </a:p>
          <a:p>
            <a:pPr algn="ctr"/>
            <a:r>
              <a:rPr lang="en-US" dirty="0" err="1" smtClean="0"/>
              <a:t>var_a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800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学生题目</a:t>
            </a:r>
            <a:endParaRPr lang="en-US" altLang="zh-CN" dirty="0" smtClean="0"/>
          </a:p>
          <a:p>
            <a:pPr algn="ctr"/>
            <a:r>
              <a:rPr lang="en-US" dirty="0" err="1" smtClean="0"/>
              <a:t>s_q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2895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学生任务</a:t>
            </a:r>
            <a:endParaRPr lang="en-US" altLang="zh-CN" dirty="0" smtClean="0"/>
          </a:p>
          <a:p>
            <a:pPr algn="ctr"/>
            <a:r>
              <a:rPr lang="en-US" dirty="0" err="1" smtClean="0"/>
              <a:t>s_a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45" idx="1"/>
            <a:endCxn id="150" idx="3"/>
          </p:cNvCxnSpPr>
          <p:nvPr/>
        </p:nvCxnSpPr>
        <p:spPr>
          <a:xfrm flipH="1">
            <a:off x="4038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90600" y="2514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altLang="zh-CN" dirty="0" smtClean="0"/>
          </a:p>
          <a:p>
            <a:pPr algn="ctr"/>
            <a:r>
              <a:rPr lang="en-US" sz="1600" dirty="0" smtClean="0"/>
              <a:t>assignment</a:t>
            </a:r>
            <a:endParaRPr lang="en-US" sz="1600" dirty="0"/>
          </a:p>
        </p:txBody>
      </p:sp>
      <p:cxnSp>
        <p:nvCxnSpPr>
          <p:cNvPr id="154" name="Straight Arrow Connector 153"/>
          <p:cNvCxnSpPr>
            <a:stCxn id="150" idx="1"/>
            <a:endCxn id="153" idx="3"/>
          </p:cNvCxnSpPr>
          <p:nvPr/>
        </p:nvCxnSpPr>
        <p:spPr>
          <a:xfrm flipH="1">
            <a:off x="2133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学校数据库内部结构</a:t>
            </a:r>
            <a:r>
              <a:rPr lang="en-US" altLang="zh-CN" sz="3200" dirty="0" smtClean="0"/>
              <a:t>(2)</a:t>
            </a: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2590800" y="2133600"/>
            <a:ext cx="5943600" cy="2895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ultidocument 41"/>
          <p:cNvSpPr/>
          <p:nvPr/>
        </p:nvSpPr>
        <p:spPr>
          <a:xfrm>
            <a:off x="2895600" y="3810000"/>
            <a:ext cx="13716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作题详录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90600" y="3810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任务提示</a:t>
            </a:r>
            <a:endParaRPr lang="en-US" altLang="zh-CN" sz="1400" dirty="0" smtClean="0"/>
          </a:p>
          <a:p>
            <a:pPr algn="ctr"/>
            <a:r>
              <a:rPr lang="en-US" sz="1400" dirty="0" err="1" smtClean="0"/>
              <a:t>asgn_alert</a:t>
            </a:r>
            <a:endParaRPr lang="en-US" sz="1400" dirty="0"/>
          </a:p>
        </p:txBody>
      </p:sp>
      <p:sp>
        <p:nvSpPr>
          <p:cNvPr id="66" name="Flowchart: Multidocument 65"/>
          <p:cNvSpPr/>
          <p:nvPr/>
        </p:nvSpPr>
        <p:spPr>
          <a:xfrm>
            <a:off x="4648200" y="5257800"/>
            <a:ext cx="13716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成绩单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2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书包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257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家长</a:t>
            </a:r>
            <a:endParaRPr lang="en-US" altLang="zh-CN" dirty="0" smtClean="0"/>
          </a:p>
          <a:p>
            <a:pPr algn="ctr"/>
            <a:r>
              <a:rPr lang="en-US" dirty="0" smtClean="0"/>
              <a:t>guardian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505200" y="3352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57800" y="4724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4724400" y="1295400"/>
            <a:ext cx="1143000" cy="7620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81800" y="13716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智能变题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096000" y="548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943600" y="1676400"/>
            <a:ext cx="685800" cy="228600"/>
          </a:xfrm>
          <a:prstGeom prst="right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239000" y="2057400"/>
            <a:ext cx="228600" cy="381000"/>
          </a:xfrm>
          <a:prstGeom prst="downArrow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hape 39"/>
          <p:cNvCxnSpPr>
            <a:stCxn id="150" idx="0"/>
            <a:endCxn id="27" idx="2"/>
          </p:cNvCxnSpPr>
          <p:nvPr/>
        </p:nvCxnSpPr>
        <p:spPr>
          <a:xfrm rot="5400000" flipH="1" flipV="1">
            <a:off x="3676650" y="1466850"/>
            <a:ext cx="838200" cy="12573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0600" y="129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题组</a:t>
            </a:r>
            <a:endParaRPr lang="en-US" altLang="zh-CN" dirty="0" smtClean="0"/>
          </a:p>
          <a:p>
            <a:pPr algn="ctr"/>
            <a:r>
              <a:rPr lang="en-US" sz="1600" dirty="0" err="1" smtClean="0"/>
              <a:t>q_set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153" idx="0"/>
            <a:endCxn id="30" idx="2"/>
          </p:cNvCxnSpPr>
          <p:nvPr/>
        </p:nvCxnSpPr>
        <p:spPr>
          <a:xfrm flipV="1">
            <a:off x="1562100" y="2057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LOGO_PR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0"/>
            <a:ext cx="2514600" cy="84239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72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作业流程控制描述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10668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作业流程控制，是</a:t>
            </a:r>
            <a:r>
              <a:rPr lang="en-US" altLang="zh-CN" sz="1600" dirty="0" smtClean="0"/>
              <a:t>HOPE</a:t>
            </a:r>
            <a:r>
              <a:rPr lang="zh-CN" altLang="en-US" sz="1600" dirty="0" smtClean="0"/>
              <a:t>系统的核心功能。其描述如下：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任务</a:t>
            </a:r>
            <a:r>
              <a:rPr lang="en-US" altLang="zh-CN" sz="1600" dirty="0" smtClean="0"/>
              <a:t>(assignment)</a:t>
            </a:r>
            <a:r>
              <a:rPr lang="zh-CN" altLang="en-US" sz="1600" dirty="0" smtClean="0"/>
              <a:t>，是教师要把一个题组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q_set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，下发到一班学生或者某个学生。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教师可以从教案中提取一个已有题组，或者临时搜索题库建立一个新题组，然后下发。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HOPE</a:t>
            </a:r>
            <a:r>
              <a:rPr lang="zh-CN" altLang="en-US" sz="1600" dirty="0" smtClean="0"/>
              <a:t>系统接到下发命令之后，首先，在</a:t>
            </a:r>
            <a:r>
              <a:rPr lang="en-US" altLang="zh-CN" sz="1600" dirty="0" smtClean="0"/>
              <a:t>assignment</a:t>
            </a:r>
            <a:r>
              <a:rPr lang="zh-CN" altLang="en-US" sz="1600" dirty="0" smtClean="0"/>
              <a:t>表中存档，这是该任务的原始纪录。然后，把任务纪录插入到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表中，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表存储的是学生方面对该任务的纪录。然后，系统就每个接到任务的学生，将原题组中的题目，交由智能模块变形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该模块暂时为空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，变形题目和答案分别插入</a:t>
            </a:r>
            <a:r>
              <a:rPr lang="en-US" altLang="zh-CN" sz="1600" dirty="0" err="1" smtClean="0"/>
              <a:t>var_q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var_a</a:t>
            </a:r>
            <a:r>
              <a:rPr lang="zh-CN" altLang="en-US" sz="1600" dirty="0" smtClean="0"/>
              <a:t>表中。最后，把每个变形题的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，放入</a:t>
            </a:r>
            <a:r>
              <a:rPr lang="en-US" altLang="zh-CN" sz="1600" dirty="0" err="1" smtClean="0"/>
              <a:t>s_q</a:t>
            </a:r>
            <a:r>
              <a:rPr lang="zh-CN" altLang="en-US" sz="1600" dirty="0" smtClean="0"/>
              <a:t>表，代表学生关于该任务接到的具体题目。最后，发送任务到期警告信息给学生，题目下发完成。</a:t>
            </a:r>
            <a:endParaRPr lang="en-US" altLang="zh-CN" sz="1600" dirty="0" smtClean="0"/>
          </a:p>
          <a:p>
            <a:endParaRPr lang="en-US" sz="1600" dirty="0" smtClean="0"/>
          </a:p>
          <a:p>
            <a:r>
              <a:rPr lang="zh-CN" altLang="en-US" sz="1600" dirty="0" smtClean="0"/>
              <a:t>学生，在相关</a:t>
            </a:r>
            <a:r>
              <a:rPr lang="en-US" altLang="zh-CN" sz="1600" dirty="0" err="1" smtClean="0"/>
              <a:t>s_a</a:t>
            </a:r>
            <a:r>
              <a:rPr lang="zh-CN" altLang="en-US" sz="1600" dirty="0" smtClean="0"/>
              <a:t>表内，能找到所有下发给他的任务。具体题目，则从</a:t>
            </a:r>
            <a:r>
              <a:rPr lang="en-US" altLang="zh-CN" sz="1600" dirty="0" err="1" smtClean="0"/>
              <a:t>s_q</a:t>
            </a:r>
            <a:r>
              <a:rPr lang="zh-CN" altLang="en-US" sz="1600" dirty="0" smtClean="0"/>
              <a:t>表中寻找变题</a:t>
            </a:r>
            <a:r>
              <a:rPr lang="en-US" altLang="zh-CN" sz="1600" dirty="0" smtClean="0"/>
              <a:t>ID (</a:t>
            </a:r>
            <a:r>
              <a:rPr lang="en-US" altLang="zh-CN" sz="1600" dirty="0" err="1" smtClean="0"/>
              <a:t>var_q_id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，根据变题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，从</a:t>
            </a:r>
            <a:r>
              <a:rPr lang="en-US" altLang="zh-CN" sz="1600" dirty="0" err="1" smtClean="0"/>
              <a:t>var_q</a:t>
            </a:r>
            <a:r>
              <a:rPr lang="zh-CN" altLang="en-US" sz="1600" dirty="0" smtClean="0"/>
              <a:t>中提取变题显示。学生的回答，则存入</a:t>
            </a:r>
            <a:r>
              <a:rPr lang="en-US" altLang="zh-CN" sz="1600" dirty="0" err="1" smtClean="0"/>
              <a:t>s_w</a:t>
            </a:r>
            <a:r>
              <a:rPr lang="zh-CN" altLang="en-US" sz="1600" dirty="0" smtClean="0"/>
              <a:t>表中。同时，学生作题的过程，则纪录在文档中，供后期分析使用。学生完成任务后，系统通过比对同一题目</a:t>
            </a:r>
            <a:r>
              <a:rPr lang="en-US" altLang="zh-CN" sz="1600" dirty="0" err="1" smtClean="0"/>
              <a:t>s_w</a:t>
            </a:r>
            <a:r>
              <a:rPr lang="zh-CN" altLang="en-US" sz="1600" dirty="0" smtClean="0"/>
              <a:t>表中的内容，和</a:t>
            </a:r>
            <a:r>
              <a:rPr lang="en-US" altLang="zh-CN" sz="1600" dirty="0" err="1" smtClean="0"/>
              <a:t>var_a</a:t>
            </a:r>
            <a:r>
              <a:rPr lang="zh-CN" altLang="en-US" sz="1600" dirty="0" smtClean="0"/>
              <a:t>表中的内容，则知正确与否，如果不能自动判别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例如，数学等价式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，则提交智能系统判断。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28600" y="838200"/>
            <a:ext cx="8686800" cy="56388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1029</Words>
  <Application>Microsoft Office PowerPoint</Application>
  <PresentationFormat>On-screen Show (4:3)</PresentationFormat>
  <Paragraphs>245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Boston College</dc:creator>
  <cp:lastModifiedBy>jessica</cp:lastModifiedBy>
  <cp:revision>79</cp:revision>
  <dcterms:created xsi:type="dcterms:W3CDTF">2014-05-25T11:44:24Z</dcterms:created>
  <dcterms:modified xsi:type="dcterms:W3CDTF">2014-05-28T00:32:02Z</dcterms:modified>
</cp:coreProperties>
</file>