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56" r:id="rId3"/>
    <p:sldId id="258" r:id="rId4"/>
    <p:sldId id="257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AFC0C-76AB-48EB-818B-7306C85AF572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69029-89D2-412B-898A-AF36E2B5F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69029-89D2-412B-898A-AF36E2B5FBC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F448-FBEA-464E-900B-888867E42B4C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E263-5FB8-4C0B-8979-92F31AAC2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F448-FBEA-464E-900B-888867E42B4C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E263-5FB8-4C0B-8979-92F31AAC2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F448-FBEA-464E-900B-888867E42B4C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E263-5FB8-4C0B-8979-92F31AAC2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F448-FBEA-464E-900B-888867E42B4C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E263-5FB8-4C0B-8979-92F31AAC2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F448-FBEA-464E-900B-888867E42B4C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E263-5FB8-4C0B-8979-92F31AAC2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F448-FBEA-464E-900B-888867E42B4C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E263-5FB8-4C0B-8979-92F31AAC2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F448-FBEA-464E-900B-888867E42B4C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E263-5FB8-4C0B-8979-92F31AAC2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F448-FBEA-464E-900B-888867E42B4C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E263-5FB8-4C0B-8979-92F31AAC2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F448-FBEA-464E-900B-888867E42B4C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E263-5FB8-4C0B-8979-92F31AAC2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F448-FBEA-464E-900B-888867E42B4C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E263-5FB8-4C0B-8979-92F31AAC2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F448-FBEA-464E-900B-888867E42B4C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E263-5FB8-4C0B-8979-92F31AAC2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AF448-FBEA-464E-900B-888867E42B4C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FE263-5FB8-4C0B-8979-92F31AAC2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1870888" y="5414818"/>
            <a:ext cx="1000991" cy="6096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题库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8617" y="3066473"/>
            <a:ext cx="3549074" cy="16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4666673"/>
            <a:ext cx="1773382" cy="304800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 Access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3717059" y="5446242"/>
            <a:ext cx="1033318" cy="62345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学校数据库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4309" y="4666673"/>
            <a:ext cx="1773382" cy="304800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 Access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0" y="2685473"/>
            <a:ext cx="3553691" cy="38100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Role Based A&amp;A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lowchart: Multidocument 15"/>
          <p:cNvSpPr/>
          <p:nvPr/>
        </p:nvSpPr>
        <p:spPr>
          <a:xfrm>
            <a:off x="3000663" y="3866573"/>
            <a:ext cx="914400" cy="581314"/>
          </a:xfrm>
          <a:prstGeom prst="flowChartMultidocumen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8617" y="2228273"/>
            <a:ext cx="1773383" cy="45720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WS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04310" y="2228273"/>
            <a:ext cx="1773382" cy="45720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Servlet/JSP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Up-Down Arrow 20"/>
          <p:cNvSpPr/>
          <p:nvPr/>
        </p:nvSpPr>
        <p:spPr>
          <a:xfrm>
            <a:off x="2209800" y="4971474"/>
            <a:ext cx="304800" cy="533400"/>
          </a:xfrm>
          <a:prstGeom prst="upDownArrow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>
            <a:off x="4081318" y="4971473"/>
            <a:ext cx="304800" cy="595745"/>
          </a:xfrm>
          <a:prstGeom prst="upDownArrow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5800" y="2712028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44964" y="2732810"/>
            <a:ext cx="304800" cy="304800"/>
          </a:xfrm>
          <a:prstGeom prst="rect">
            <a:avLst/>
          </a:prstGeom>
        </p:spPr>
      </p:pic>
      <p:sp>
        <p:nvSpPr>
          <p:cNvPr id="26" name="Flowchart: Process 25"/>
          <p:cNvSpPr/>
          <p:nvPr/>
        </p:nvSpPr>
        <p:spPr>
          <a:xfrm>
            <a:off x="2286000" y="3218873"/>
            <a:ext cx="2100118" cy="304800"/>
          </a:xfrm>
          <a:prstGeom prst="flowChartProcess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Context Based Filter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1997364" y="1923473"/>
            <a:ext cx="152400" cy="1828800"/>
          </a:xfrm>
          <a:prstGeom prst="downArrow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2639291" y="1923473"/>
            <a:ext cx="152400" cy="1828800"/>
          </a:xfrm>
          <a:prstGeom prst="downArrow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3813463" y="1923472"/>
            <a:ext cx="152400" cy="1855355"/>
          </a:xfrm>
          <a:prstGeom prst="downArrow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4558145" y="1923473"/>
            <a:ext cx="152400" cy="1850736"/>
          </a:xfrm>
          <a:prstGeom prst="downArrow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1642918" y="3926259"/>
            <a:ext cx="1179369" cy="490804"/>
          </a:xfrm>
          <a:prstGeom prst="flowChartProcess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Logic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11522" y="1174784"/>
            <a:ext cx="1118144" cy="75340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6719" y="1200607"/>
            <a:ext cx="982083" cy="679673"/>
          </a:xfrm>
          <a:prstGeom prst="rect">
            <a:avLst/>
          </a:prstGeom>
        </p:spPr>
      </p:pic>
      <p:sp>
        <p:nvSpPr>
          <p:cNvPr id="41" name="Flowchart: Process 40"/>
          <p:cNvSpPr/>
          <p:nvPr/>
        </p:nvSpPr>
        <p:spPr>
          <a:xfrm>
            <a:off x="533400" y="838200"/>
            <a:ext cx="8001000" cy="5676900"/>
          </a:xfrm>
          <a:prstGeom prst="flowChartProcess">
            <a:avLst/>
          </a:prstGeom>
          <a:solidFill>
            <a:schemeClr val="bg1">
              <a:lumMod val="95000"/>
              <a:alpha val="2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Multidocument 41"/>
          <p:cNvSpPr/>
          <p:nvPr/>
        </p:nvSpPr>
        <p:spPr>
          <a:xfrm>
            <a:off x="4081318" y="3835749"/>
            <a:ext cx="914400" cy="581314"/>
          </a:xfrm>
          <a:prstGeom prst="flowChartMultidocumen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Flowchart: Magnetic Disk 1"/>
          <p:cNvSpPr/>
          <p:nvPr/>
        </p:nvSpPr>
        <p:spPr>
          <a:xfrm>
            <a:off x="1605211" y="5282984"/>
            <a:ext cx="3352800" cy="1004455"/>
          </a:xfrm>
          <a:prstGeom prst="flowChartMagneticDisk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>
            <a:off x="5183171" y="4652818"/>
            <a:ext cx="381000" cy="15240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>
            <a:off x="5183171" y="3059894"/>
            <a:ext cx="381000" cy="159292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/>
          <p:cNvSpPr/>
          <p:nvPr/>
        </p:nvSpPr>
        <p:spPr>
          <a:xfrm>
            <a:off x="5583025" y="2685472"/>
            <a:ext cx="381000" cy="838201"/>
          </a:xfrm>
          <a:prstGeom prst="rightBrace">
            <a:avLst>
              <a:gd name="adj1" fmla="val 20704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>
            <a:off x="5184181" y="1174784"/>
            <a:ext cx="337461" cy="150195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16864" y="5213991"/>
            <a:ext cx="10668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DB Layer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95593" y="3681907"/>
            <a:ext cx="158769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95448" y="2919906"/>
            <a:ext cx="16245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16864" y="1605020"/>
            <a:ext cx="200313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Presentation Layer</a:t>
            </a:r>
            <a:endParaRPr lang="en-US" dirty="0"/>
          </a:p>
        </p:txBody>
      </p:sp>
      <p:pic>
        <p:nvPicPr>
          <p:cNvPr id="44" name="Picture 43" descr="LOGO_PREV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3200" y="0"/>
            <a:ext cx="2514600" cy="84239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04800" y="152400"/>
            <a:ext cx="571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HOPE</a:t>
            </a:r>
            <a:r>
              <a:rPr lang="zh-CN" altLang="en-US" sz="3000" dirty="0" smtClean="0"/>
              <a:t>多校</a:t>
            </a:r>
            <a:r>
              <a:rPr lang="zh-CN" altLang="en-US" sz="3000" dirty="0"/>
              <a:t>教学辅助系</a:t>
            </a:r>
            <a:r>
              <a:rPr lang="zh-CN" altLang="en-US" sz="3000" dirty="0" smtClean="0"/>
              <a:t>统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341343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3505200" y="4876800"/>
            <a:ext cx="2133601" cy="12192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题</a:t>
            </a:r>
            <a:r>
              <a:rPr lang="zh-CN" altLang="en-US" sz="1600" dirty="0" smtClean="0">
                <a:solidFill>
                  <a:schemeClr val="tx1"/>
                </a:solidFill>
              </a:rPr>
              <a:t>库</a:t>
            </a:r>
            <a:r>
              <a:rPr lang="zh-CN" altLang="en-US" sz="1600" dirty="0">
                <a:solidFill>
                  <a:schemeClr val="tx1"/>
                </a:solidFill>
              </a:rPr>
              <a:t>以及系统管理、题库管理、题库建设帐</a:t>
            </a:r>
            <a:r>
              <a:rPr lang="zh-CN" altLang="en-US" sz="1600" dirty="0" smtClean="0">
                <a:solidFill>
                  <a:schemeClr val="tx1"/>
                </a:solidFill>
              </a:rPr>
              <a:t>户 </a:t>
            </a: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HopeDB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1143000" y="4343400"/>
            <a:ext cx="1981200" cy="114300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学校甲数据库，含该校教</a:t>
            </a:r>
            <a:r>
              <a:rPr lang="zh-CN" altLang="en-US" sz="1400" dirty="0" smtClean="0"/>
              <a:t>师</a:t>
            </a:r>
            <a:r>
              <a:rPr lang="zh-CN" altLang="en-US" sz="1400" dirty="0"/>
              <a:t>家长</a:t>
            </a:r>
            <a:r>
              <a:rPr lang="zh-CN" altLang="en-US" sz="1400" dirty="0" smtClean="0"/>
              <a:t>学</a:t>
            </a:r>
            <a:r>
              <a:rPr lang="zh-CN" altLang="en-US" sz="1400" dirty="0"/>
              <a:t>生帐</a:t>
            </a:r>
            <a:r>
              <a:rPr lang="zh-CN" altLang="en-US" sz="1400" dirty="0" smtClean="0"/>
              <a:t>户 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SchoolDB</a:t>
            </a:r>
            <a:r>
              <a:rPr lang="en-US" altLang="zh-CN" sz="1400" dirty="0" smtClean="0"/>
              <a:t> instance)</a:t>
            </a:r>
            <a:endParaRPr lang="en-US" sz="14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5867401" y="4419600"/>
            <a:ext cx="18288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学校乙数据库，含该校教</a:t>
            </a:r>
            <a:r>
              <a:rPr lang="zh-CN" altLang="en-US" sz="1400" dirty="0" smtClean="0"/>
              <a:t>师</a:t>
            </a:r>
            <a:r>
              <a:rPr lang="zh-CN" altLang="en-US" sz="1400" dirty="0"/>
              <a:t>家长</a:t>
            </a:r>
            <a:r>
              <a:rPr lang="zh-CN" altLang="en-US" sz="1400" dirty="0" smtClean="0"/>
              <a:t>学</a:t>
            </a:r>
            <a:r>
              <a:rPr lang="zh-CN" altLang="en-US" sz="1400" dirty="0"/>
              <a:t>生帐</a:t>
            </a:r>
            <a:r>
              <a:rPr lang="zh-CN" altLang="en-US" sz="1400" dirty="0" smtClean="0"/>
              <a:t>户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SchoolDB</a:t>
            </a:r>
            <a:r>
              <a:rPr lang="en-US" altLang="zh-CN" sz="1400" dirty="0" smtClean="0"/>
              <a:t> instance)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914400" y="3048000"/>
            <a:ext cx="3200399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HOPE </a:t>
            </a:r>
            <a:r>
              <a:rPr lang="zh-CN" altLang="en-US" sz="1600" dirty="0" smtClean="0"/>
              <a:t>应用逻辑</a:t>
            </a:r>
            <a:endParaRPr lang="en-US" altLang="zh-CN" sz="1600" dirty="0" smtClean="0"/>
          </a:p>
          <a:p>
            <a:pPr algn="ctr"/>
            <a:r>
              <a:rPr lang="zh-CN" altLang="en-US" sz="1600" dirty="0"/>
              <a:t>学校</a:t>
            </a:r>
            <a:r>
              <a:rPr lang="zh-CN" altLang="en-US" sz="1600" dirty="0" smtClean="0"/>
              <a:t>甲</a:t>
            </a:r>
            <a:r>
              <a:rPr lang="zh-CN" altLang="en-US" sz="1600" dirty="0"/>
              <a:t>乙</a:t>
            </a:r>
            <a:r>
              <a:rPr lang="en-US" sz="1600" dirty="0" smtClean="0"/>
              <a:t>Instance</a:t>
            </a:r>
            <a:endParaRPr lang="en-US" sz="1600" dirty="0"/>
          </a:p>
        </p:txBody>
      </p:sp>
      <p:sp>
        <p:nvSpPr>
          <p:cNvPr id="8" name="Up-Down Arrow 7"/>
          <p:cNvSpPr/>
          <p:nvPr/>
        </p:nvSpPr>
        <p:spPr>
          <a:xfrm>
            <a:off x="1981200" y="3657600"/>
            <a:ext cx="228600" cy="600076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76800" y="3048000"/>
            <a:ext cx="312419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HOPE </a:t>
            </a:r>
            <a:r>
              <a:rPr lang="zh-CN" altLang="en-US" sz="1600" dirty="0" smtClean="0"/>
              <a:t>应用逻辑</a:t>
            </a:r>
            <a:endParaRPr lang="en-US" altLang="zh-CN" sz="1600" dirty="0" smtClean="0"/>
          </a:p>
          <a:p>
            <a:pPr algn="ctr"/>
            <a:r>
              <a:rPr lang="zh-CN" altLang="en-US" sz="1600" dirty="0"/>
              <a:t>学</a:t>
            </a:r>
            <a:r>
              <a:rPr lang="zh-CN" altLang="en-US" sz="1600" dirty="0" smtClean="0"/>
              <a:t>校丙</a:t>
            </a:r>
            <a:r>
              <a:rPr lang="en-US" sz="1600" dirty="0" smtClean="0"/>
              <a:t>Instance</a:t>
            </a:r>
            <a:endParaRPr lang="en-US" sz="1600" dirty="0"/>
          </a:p>
        </p:txBody>
      </p:sp>
      <p:sp>
        <p:nvSpPr>
          <p:cNvPr id="10" name="Up-Down Arrow 9"/>
          <p:cNvSpPr/>
          <p:nvPr/>
        </p:nvSpPr>
        <p:spPr>
          <a:xfrm>
            <a:off x="6629400" y="3733800"/>
            <a:ext cx="228600" cy="60007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3733800" y="3733800"/>
            <a:ext cx="304800" cy="1295400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5105400" y="3733800"/>
            <a:ext cx="304800" cy="1371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4400" y="1828800"/>
            <a:ext cx="2057400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WEB</a:t>
            </a:r>
            <a:r>
              <a:rPr lang="zh-CN" altLang="en-US" sz="1600" dirty="0"/>
              <a:t>网页服</a:t>
            </a:r>
            <a:r>
              <a:rPr lang="zh-CN" altLang="en-US" sz="1600" dirty="0" smtClean="0"/>
              <a:t>务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学校甲乙</a:t>
            </a:r>
            <a:r>
              <a:rPr lang="en-US" altLang="zh-CN" sz="1600" dirty="0" smtClean="0"/>
              <a:t>Instance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5867400" y="19050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WEB</a:t>
            </a:r>
            <a:r>
              <a:rPr lang="zh-CN" altLang="en-US" sz="1600" dirty="0"/>
              <a:t>网页服</a:t>
            </a:r>
            <a:r>
              <a:rPr lang="zh-CN" altLang="en-US" sz="1600" dirty="0" smtClean="0"/>
              <a:t>务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学校丙</a:t>
            </a:r>
            <a:r>
              <a:rPr lang="en-US" altLang="zh-CN" sz="1600" dirty="0" smtClean="0"/>
              <a:t>Instance</a:t>
            </a:r>
            <a:endParaRPr lang="en-US" sz="1600" dirty="0"/>
          </a:p>
        </p:txBody>
      </p:sp>
      <p:pic>
        <p:nvPicPr>
          <p:cNvPr id="17" name="Picture 16" descr="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915828"/>
            <a:ext cx="685800" cy="684372"/>
          </a:xfrm>
          <a:prstGeom prst="rect">
            <a:avLst/>
          </a:prstGeom>
        </p:spPr>
      </p:pic>
      <p:pic>
        <p:nvPicPr>
          <p:cNvPr id="19" name="Picture 18" descr="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915827"/>
            <a:ext cx="685800" cy="684372"/>
          </a:xfrm>
          <a:prstGeom prst="rect">
            <a:avLst/>
          </a:prstGeom>
        </p:spPr>
      </p:pic>
      <p:pic>
        <p:nvPicPr>
          <p:cNvPr id="20" name="Picture 19" descr="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915827"/>
            <a:ext cx="685800" cy="684372"/>
          </a:xfrm>
          <a:prstGeom prst="rect">
            <a:avLst/>
          </a:prstGeom>
        </p:spPr>
      </p:pic>
      <p:pic>
        <p:nvPicPr>
          <p:cNvPr id="21" name="Picture 20" descr="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00" y="990601"/>
            <a:ext cx="685800" cy="684372"/>
          </a:xfrm>
          <a:prstGeom prst="rect">
            <a:avLst/>
          </a:prstGeom>
        </p:spPr>
      </p:pic>
      <p:pic>
        <p:nvPicPr>
          <p:cNvPr id="22" name="Picture 21" descr="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0" y="990600"/>
            <a:ext cx="685800" cy="684372"/>
          </a:xfrm>
          <a:prstGeom prst="rect">
            <a:avLst/>
          </a:prstGeom>
        </p:spPr>
      </p:pic>
      <p:pic>
        <p:nvPicPr>
          <p:cNvPr id="23" name="Picture 22" descr="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0" y="990600"/>
            <a:ext cx="685800" cy="684372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2743200" y="1447800"/>
            <a:ext cx="0" cy="381000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905000" y="1447800"/>
            <a:ext cx="0" cy="381000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143000" y="1447800"/>
            <a:ext cx="0" cy="381000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172200" y="1524000"/>
            <a:ext cx="0" cy="3810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858000" y="1524000"/>
            <a:ext cx="0" cy="3810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543800" y="1524000"/>
            <a:ext cx="0" cy="3810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RTiPanel_iPhone4_ligh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1066800"/>
            <a:ext cx="381000" cy="675894"/>
          </a:xfrm>
          <a:prstGeom prst="rect">
            <a:avLst/>
          </a:prstGeom>
        </p:spPr>
      </p:pic>
      <p:pic>
        <p:nvPicPr>
          <p:cNvPr id="38" name="Picture 37" descr="RTiPanel_iPhone4_ligh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1066800"/>
            <a:ext cx="381000" cy="675894"/>
          </a:xfrm>
          <a:prstGeom prst="rect">
            <a:avLst/>
          </a:prstGeom>
        </p:spPr>
      </p:pic>
      <p:pic>
        <p:nvPicPr>
          <p:cNvPr id="39" name="Picture 38" descr="RTiPanel_iPhone4_ligh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1066800"/>
            <a:ext cx="381000" cy="675894"/>
          </a:xfrm>
          <a:prstGeom prst="rect">
            <a:avLst/>
          </a:prstGeom>
        </p:spPr>
      </p:pic>
      <p:pic>
        <p:nvPicPr>
          <p:cNvPr id="40" name="Picture 39" descr="RTiPanel_iPhone4_ligh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1066800"/>
            <a:ext cx="381000" cy="675894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>
            <a:off x="3352800" y="1752600"/>
            <a:ext cx="0" cy="1219200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810000" y="1752600"/>
            <a:ext cx="0" cy="1219200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562600" y="1752600"/>
            <a:ext cx="0" cy="12192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105400" y="1752600"/>
            <a:ext cx="0" cy="12192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LOGO_PREV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3200" y="0"/>
            <a:ext cx="2514600" cy="842391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04800" y="152400"/>
            <a:ext cx="571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HOPE</a:t>
            </a:r>
            <a:r>
              <a:rPr lang="zh-CN" altLang="en-US" sz="3000" dirty="0" smtClean="0"/>
              <a:t>多校</a:t>
            </a:r>
            <a:r>
              <a:rPr lang="zh-CN" altLang="en-US" sz="3000" dirty="0"/>
              <a:t>教学辅助系</a:t>
            </a:r>
            <a:r>
              <a:rPr lang="zh-CN" altLang="en-US" sz="3000" dirty="0" smtClean="0"/>
              <a:t>统</a:t>
            </a:r>
            <a:r>
              <a:rPr lang="zh-CN" altLang="en-US" sz="3000" dirty="0"/>
              <a:t>共享题库</a:t>
            </a:r>
            <a:endParaRPr lang="en-US" sz="3000" dirty="0"/>
          </a:p>
        </p:txBody>
      </p:sp>
      <p:sp>
        <p:nvSpPr>
          <p:cNvPr id="53" name="Rectangle 52"/>
          <p:cNvSpPr/>
          <p:nvPr/>
        </p:nvSpPr>
        <p:spPr>
          <a:xfrm>
            <a:off x="609600" y="4038600"/>
            <a:ext cx="7772400" cy="2209800"/>
          </a:xfrm>
          <a:prstGeom prst="rect">
            <a:avLst/>
          </a:prstGeom>
          <a:solidFill>
            <a:srgbClr val="FFFF00">
              <a:alpha val="10000"/>
            </a:srgbClr>
          </a:solidFill>
          <a:ln w="952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/>
          <p:cNvSpPr/>
          <p:nvPr/>
        </p:nvSpPr>
        <p:spPr>
          <a:xfrm>
            <a:off x="1981200" y="2590800"/>
            <a:ext cx="228600" cy="381000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-Down Arrow 45"/>
          <p:cNvSpPr/>
          <p:nvPr/>
        </p:nvSpPr>
        <p:spPr>
          <a:xfrm>
            <a:off x="6629400" y="2590800"/>
            <a:ext cx="228600" cy="44767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67200" y="1295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25146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Question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(Verified=N, Available=N)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343400" y="1828800"/>
            <a:ext cx="13074" cy="698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5"/>
          </p:cNvCxnSpPr>
          <p:nvPr/>
        </p:nvCxnSpPr>
        <p:spPr>
          <a:xfrm flipH="1" flipV="1">
            <a:off x="4787526" y="1815726"/>
            <a:ext cx="13074" cy="698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05200" y="20574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addQuestion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724400" y="20574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dropQuestion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1600200" y="2514600"/>
            <a:ext cx="1371600" cy="8382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Question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(Verified=N/R, Available=N)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971800" y="2743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48000" y="3048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71800" y="27432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updQuestion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3886200" y="39624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Question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(Verified=S, Available=N)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20" idx="0"/>
          </p:cNvCxnSpPr>
          <p:nvPr/>
        </p:nvCxnSpPr>
        <p:spPr>
          <a:xfrm>
            <a:off x="4572000" y="3429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57600" y="35052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submitQuestion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3886200" y="54102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Question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(Verified=Y, Available=N)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4" idx="0"/>
          </p:cNvCxnSpPr>
          <p:nvPr/>
        </p:nvCxnSpPr>
        <p:spPr>
          <a:xfrm>
            <a:off x="4572000" y="4800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1400" y="49530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acceptQuestion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1600200" y="39624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Question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(Verified=R, Available=N)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71800" y="41148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rejectQuestion</a:t>
            </a:r>
            <a:endParaRPr lang="en-US" sz="1000" dirty="0"/>
          </a:p>
        </p:txBody>
      </p:sp>
      <p:cxnSp>
        <p:nvCxnSpPr>
          <p:cNvPr id="34" name="Straight Arrow Connector 33"/>
          <p:cNvCxnSpPr>
            <a:stCxn id="20" idx="1"/>
            <a:endCxn id="31" idx="3"/>
          </p:cNvCxnSpPr>
          <p:nvPr/>
        </p:nvCxnSpPr>
        <p:spPr>
          <a:xfrm flipH="1">
            <a:off x="2971800" y="43815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8800" y="35052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updQuestion</a:t>
            </a:r>
            <a:endParaRPr lang="en-US" sz="12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133600" y="3352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514600" y="3352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248400" y="54102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Question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(Verified=Y, Available=Y)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257800" y="5715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257800" y="60198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343400" y="1447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257800" y="54864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publishQuestion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5257800" y="601980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unpublishQuestion</a:t>
            </a:r>
            <a:endParaRPr lang="en-US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4800600" y="3429000"/>
            <a:ext cx="0" cy="533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2971800" y="3352800"/>
            <a:ext cx="838200" cy="685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/>
          <p:nvPr/>
        </p:nvCxnSpPr>
        <p:spPr>
          <a:xfrm rot="5400000" flipH="1" flipV="1">
            <a:off x="4800600" y="4648200"/>
            <a:ext cx="914400" cy="609600"/>
          </a:xfrm>
          <a:prstGeom prst="curved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/>
          <p:nvPr/>
        </p:nvCxnSpPr>
        <p:spPr>
          <a:xfrm rot="16200000" flipV="1">
            <a:off x="4762500" y="3695700"/>
            <a:ext cx="1143000" cy="45720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629400" y="40386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copyQuestion</a:t>
            </a:r>
            <a:endParaRPr 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5410200" y="45720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copyQuestion</a:t>
            </a:r>
            <a:endParaRPr 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2895600" y="37338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copyQuestion</a:t>
            </a:r>
            <a:endParaRPr 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304800" y="22860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题目的状态迁移</a:t>
            </a:r>
            <a:endParaRPr lang="en-US" sz="3000" dirty="0"/>
          </a:p>
        </p:txBody>
      </p:sp>
      <p:pic>
        <p:nvPicPr>
          <p:cNvPr id="94" name="Picture 93" descr="LOGO_PRE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3200" y="0"/>
            <a:ext cx="2514600" cy="842391"/>
          </a:xfrm>
          <a:prstGeom prst="rect">
            <a:avLst/>
          </a:prstGeom>
        </p:spPr>
      </p:pic>
      <p:cxnSp>
        <p:nvCxnSpPr>
          <p:cNvPr id="96" name="Shape 95"/>
          <p:cNvCxnSpPr>
            <a:stCxn id="42" idx="0"/>
            <a:endCxn id="5" idx="3"/>
          </p:cNvCxnSpPr>
          <p:nvPr/>
        </p:nvCxnSpPr>
        <p:spPr>
          <a:xfrm rot="16200000" flipV="1">
            <a:off x="4857750" y="3333750"/>
            <a:ext cx="2476500" cy="16764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57200" y="990600"/>
            <a:ext cx="8153400" cy="5562600"/>
          </a:xfrm>
          <a:prstGeom prst="rect">
            <a:avLst/>
          </a:prstGeom>
          <a:solidFill>
            <a:srgbClr val="FFFFCC">
              <a:alpha val="20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048000" y="4572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95600" y="45720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submitQuestion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143000"/>
          <a:ext cx="8458200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005"/>
                <a:gridCol w="816769"/>
                <a:gridCol w="1015480"/>
                <a:gridCol w="867907"/>
                <a:gridCol w="816769"/>
                <a:gridCol w="1076870"/>
                <a:gridCol w="1021702"/>
                <a:gridCol w="1035698"/>
              </a:tblGrid>
              <a:tr h="388113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Inspector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Builder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Teacher</a:t>
                      </a:r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Guardian</a:t>
                      </a:r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16414"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getQuestion</a:t>
                      </a:r>
                      <a:endParaRPr lang="en-US" sz="1300" dirty="0" smtClean="0"/>
                    </a:p>
                    <a:p>
                      <a:r>
                        <a:rPr lang="en-US" sz="1300" dirty="0" smtClean="0"/>
                        <a:t>(by</a:t>
                      </a:r>
                      <a:r>
                        <a:rPr lang="en-US" sz="1300" baseline="0" dirty="0" smtClean="0"/>
                        <a:t> ID)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 (published</a:t>
                      </a:r>
                      <a:r>
                        <a:rPr lang="en-US" sz="1200" baseline="0" dirty="0" smtClean="0"/>
                        <a:t> question only)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 (published question</a:t>
                      </a:r>
                      <a:r>
                        <a:rPr lang="en-US" sz="1200" baseline="0" dirty="0" smtClean="0"/>
                        <a:t> only. No Answer)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Y (published question</a:t>
                      </a:r>
                      <a:r>
                        <a:rPr lang="en-US" sz="1200" baseline="0" dirty="0" smtClean="0"/>
                        <a:t> only. No Answer)</a:t>
                      </a:r>
                      <a:endParaRPr lang="en-US" sz="12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282"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addQuestion</a:t>
                      </a:r>
                      <a:r>
                        <a:rPr lang="en-US" sz="1300" dirty="0" smtClean="0"/>
                        <a:t> (including</a:t>
                      </a:r>
                      <a:r>
                        <a:rPr lang="en-US" sz="1300" baseline="0" dirty="0" smtClean="0"/>
                        <a:t> update)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8047"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submitQuestion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8047"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acceptQuestion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8047"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rejectQuestion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8047"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publishQuestion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8047"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unpublishQuestion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8047">
                <a:tc>
                  <a:txBody>
                    <a:bodyPr/>
                    <a:lstStyle/>
                    <a:p>
                      <a:r>
                        <a:rPr lang="en-US" sz="1300" baseline="0" dirty="0" err="1" smtClean="0"/>
                        <a:t>dropQuestion</a:t>
                      </a:r>
                      <a:endParaRPr lang="en-US" sz="13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8047">
                <a:tc>
                  <a:txBody>
                    <a:bodyPr/>
                    <a:lstStyle/>
                    <a:p>
                      <a:r>
                        <a:rPr lang="en-US" sz="1300" baseline="0" dirty="0" err="1" smtClean="0"/>
                        <a:t>copyQuestion</a:t>
                      </a:r>
                      <a:endParaRPr lang="en-US" sz="13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282">
                <a:tc>
                  <a:txBody>
                    <a:bodyPr/>
                    <a:lstStyle/>
                    <a:p>
                      <a:r>
                        <a:rPr lang="en-US" sz="1300" baseline="0" dirty="0" err="1" smtClean="0"/>
                        <a:t>addQGroup</a:t>
                      </a:r>
                      <a:r>
                        <a:rPr lang="en-US" sz="1300" baseline="0" dirty="0" smtClean="0"/>
                        <a:t> (including update)</a:t>
                      </a:r>
                      <a:endParaRPr lang="en-US" sz="13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8047">
                <a:tc>
                  <a:txBody>
                    <a:bodyPr/>
                    <a:lstStyle/>
                    <a:p>
                      <a:r>
                        <a:rPr lang="en-US" sz="1300" baseline="0" dirty="0" err="1" smtClean="0"/>
                        <a:t>findQGroups</a:t>
                      </a:r>
                      <a:endParaRPr lang="en-US" sz="13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80769">
                <a:tc>
                  <a:txBody>
                    <a:bodyPr/>
                    <a:lstStyle/>
                    <a:p>
                      <a:r>
                        <a:rPr lang="en-US" sz="1300" baseline="0" dirty="0" err="1" smtClean="0"/>
                        <a:t>findQuestions</a:t>
                      </a:r>
                      <a:endParaRPr lang="en-US" sz="13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 (published</a:t>
                      </a:r>
                      <a:r>
                        <a:rPr lang="en-US" sz="1200" baseline="0" dirty="0" smtClean="0"/>
                        <a:t> question IDs only)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 </a:t>
                      </a:r>
                      <a:r>
                        <a:rPr lang="en-US" sz="1200" baseline="0" dirty="0" smtClean="0"/>
                        <a:t>(published question IDs only)</a:t>
                      </a:r>
                      <a:endParaRPr lang="en-US" sz="1200" baseline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Y (published question</a:t>
                      </a:r>
                      <a:r>
                        <a:rPr lang="en-US" sz="1200" baseline="0" dirty="0" smtClean="0"/>
                        <a:t> IDs)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15240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/>
              <a:t>题库</a:t>
            </a:r>
            <a:r>
              <a:rPr lang="zh-CN" altLang="en-US" sz="3200" dirty="0" smtClean="0"/>
              <a:t>操作权限</a:t>
            </a:r>
            <a:endParaRPr lang="en-US" sz="3000" dirty="0"/>
          </a:p>
        </p:txBody>
      </p:sp>
      <p:pic>
        <p:nvPicPr>
          <p:cNvPr id="6" name="Picture 5" descr="LOGO_PRE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3200" y="0"/>
            <a:ext cx="2514600" cy="8423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1430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年级</a:t>
            </a:r>
            <a:endParaRPr lang="en-US" altLang="zh-CN" dirty="0" smtClean="0"/>
          </a:p>
          <a:p>
            <a:pPr algn="ctr"/>
            <a:r>
              <a:rPr lang="en-US" dirty="0" smtClean="0"/>
              <a:t>grade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11430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课程</a:t>
            </a:r>
            <a:endParaRPr lang="en-US" altLang="zh-CN" dirty="0" smtClean="0"/>
          </a:p>
          <a:p>
            <a:pPr algn="ctr"/>
            <a:r>
              <a:rPr lang="en-US" dirty="0" smtClean="0"/>
              <a:t>catalog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11430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题目类型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q_type</a:t>
            </a:r>
            <a:endParaRPr lang="en-US" altLang="zh-CN" dirty="0" smtClean="0"/>
          </a:p>
        </p:txBody>
      </p:sp>
      <p:sp>
        <p:nvSpPr>
          <p:cNvPr id="7" name="Rectangle 6"/>
          <p:cNvSpPr/>
          <p:nvPr/>
        </p:nvSpPr>
        <p:spPr>
          <a:xfrm>
            <a:off x="2514600" y="39624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题知关系</a:t>
            </a:r>
            <a:endParaRPr lang="en-US" altLang="zh-CN" dirty="0" smtClean="0"/>
          </a:p>
          <a:p>
            <a:pPr algn="ctr"/>
            <a:r>
              <a:rPr lang="en-US" dirty="0" err="1" smtClean="0"/>
              <a:t>q_tap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39624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地域</a:t>
            </a:r>
            <a:endParaRPr lang="en-US" altLang="zh-CN" dirty="0" smtClean="0"/>
          </a:p>
          <a:p>
            <a:pPr algn="ctr"/>
            <a:r>
              <a:rPr lang="en-US" dirty="0" smtClean="0"/>
              <a:t>region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1"/>
            <a:endCxn id="4" idx="3"/>
          </p:cNvCxnSpPr>
          <p:nvPr/>
        </p:nvCxnSpPr>
        <p:spPr>
          <a:xfrm flipH="1">
            <a:off x="1676400" y="15240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514600" y="2514600"/>
            <a:ext cx="1143000" cy="76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题目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question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2514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答案</a:t>
            </a:r>
            <a:endParaRPr lang="en-US" altLang="zh-CN" dirty="0" smtClean="0"/>
          </a:p>
          <a:p>
            <a:pPr algn="ctr"/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14600" y="5410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知识点</a:t>
            </a:r>
            <a:endParaRPr lang="en-US" altLang="zh-CN" dirty="0" smtClean="0"/>
          </a:p>
          <a:p>
            <a:pPr algn="ctr"/>
            <a:r>
              <a:rPr lang="en-US" dirty="0" err="1" smtClean="0"/>
              <a:t>tap_point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2" idx="3"/>
            <a:endCxn id="11" idx="1"/>
          </p:cNvCxnSpPr>
          <p:nvPr/>
        </p:nvCxnSpPr>
        <p:spPr>
          <a:xfrm>
            <a:off x="1676400" y="2895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5" idx="2"/>
          </p:cNvCxnSpPr>
          <p:nvPr/>
        </p:nvCxnSpPr>
        <p:spPr>
          <a:xfrm flipV="1">
            <a:off x="3086100" y="19050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657600" y="19050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0"/>
            <a:endCxn id="11" idx="2"/>
          </p:cNvCxnSpPr>
          <p:nvPr/>
        </p:nvCxnSpPr>
        <p:spPr>
          <a:xfrm flipV="1">
            <a:off x="3086100" y="3276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15" idx="0"/>
          </p:cNvCxnSpPr>
          <p:nvPr/>
        </p:nvCxnSpPr>
        <p:spPr>
          <a:xfrm>
            <a:off x="3086100" y="4724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676400" y="3276600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572000" y="2514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题群关系</a:t>
            </a:r>
            <a:endParaRPr lang="en-US" altLang="zh-CN" dirty="0" smtClean="0"/>
          </a:p>
          <a:p>
            <a:pPr algn="ctr"/>
            <a:r>
              <a:rPr lang="en-US" dirty="0" err="1" smtClean="0"/>
              <a:t>q_q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629400" y="2514600"/>
            <a:ext cx="1143000" cy="76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题群</a:t>
            </a:r>
            <a:endParaRPr lang="en-US" altLang="zh-CN" dirty="0" smtClean="0"/>
          </a:p>
          <a:p>
            <a:pPr algn="ctr"/>
            <a:r>
              <a:rPr lang="en-US" dirty="0" err="1" smtClean="0"/>
              <a:t>q_group</a:t>
            </a:r>
            <a:endParaRPr lang="en-US" dirty="0"/>
          </a:p>
        </p:txBody>
      </p:sp>
      <p:cxnSp>
        <p:nvCxnSpPr>
          <p:cNvPr id="72" name="Straight Arrow Connector 71"/>
          <p:cNvCxnSpPr>
            <a:endCxn id="70" idx="1"/>
          </p:cNvCxnSpPr>
          <p:nvPr/>
        </p:nvCxnSpPr>
        <p:spPr>
          <a:xfrm>
            <a:off x="5715000" y="28956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9" idx="1"/>
            <a:endCxn id="11" idx="3"/>
          </p:cNvCxnSpPr>
          <p:nvPr/>
        </p:nvCxnSpPr>
        <p:spPr>
          <a:xfrm flipH="1">
            <a:off x="3657600" y="28956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572000" y="39624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algn="ctr"/>
            <a:r>
              <a:rPr lang="en-US" dirty="0" smtClean="0"/>
              <a:t>keyword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3657600" y="3276600"/>
            <a:ext cx="914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04800" y="15240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题库内部结构</a:t>
            </a:r>
            <a:endParaRPr lang="en-US" sz="3200" dirty="0"/>
          </a:p>
        </p:txBody>
      </p:sp>
      <p:pic>
        <p:nvPicPr>
          <p:cNvPr id="85" name="Picture 84" descr="LOGO_PRE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3200" y="0"/>
            <a:ext cx="2514600" cy="842391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4572000" y="5410200"/>
            <a:ext cx="1143000" cy="76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校验员</a:t>
            </a:r>
            <a:endParaRPr lang="en-US" altLang="zh-CN" dirty="0" smtClean="0"/>
          </a:p>
          <a:p>
            <a:pPr algn="ctr"/>
            <a:r>
              <a:rPr lang="en-US" dirty="0" smtClean="0"/>
              <a:t>inspector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6096000" y="5410200"/>
            <a:ext cx="1143000" cy="76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输入员</a:t>
            </a:r>
            <a:endParaRPr lang="en-US" altLang="zh-CN" dirty="0" smtClean="0"/>
          </a:p>
          <a:p>
            <a:pPr algn="ctr"/>
            <a:r>
              <a:rPr lang="en-US" dirty="0" smtClean="0"/>
              <a:t>builder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096000" y="3962400"/>
            <a:ext cx="1143000" cy="76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用户账号</a:t>
            </a:r>
            <a:endParaRPr lang="en-US" altLang="zh-CN" dirty="0" smtClean="0"/>
          </a:p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7620000" y="5410200"/>
            <a:ext cx="1143000" cy="76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管理员</a:t>
            </a:r>
            <a:endParaRPr lang="en-US" altLang="zh-CN" dirty="0" smtClean="0"/>
          </a:p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93" name="Straight Arrow Connector 92"/>
          <p:cNvCxnSpPr>
            <a:stCxn id="87" idx="0"/>
          </p:cNvCxnSpPr>
          <p:nvPr/>
        </p:nvCxnSpPr>
        <p:spPr>
          <a:xfrm flipV="1">
            <a:off x="6667500" y="4724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5715000" y="4724400"/>
            <a:ext cx="533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 flipV="1">
            <a:off x="7086600" y="4724400"/>
            <a:ext cx="533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676400" y="114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133600" y="114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2133600" y="243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676400" y="243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657600" y="2286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4267200" y="1752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2133600" y="3200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1600200" y="3657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657600" y="3124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343400" y="3581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3657600" y="2667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267200" y="2667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486400" y="5105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3124200" y="3276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048000" y="2209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048000" y="190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3124200" y="3657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3124200" y="5105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3124200" y="4724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5791200" y="2667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324600" y="2667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838200" y="5410200"/>
            <a:ext cx="6858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126" name="Rectangle 125"/>
          <p:cNvSpPr/>
          <p:nvPr/>
        </p:nvSpPr>
        <p:spPr>
          <a:xfrm>
            <a:off x="838200" y="5791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127" name="Rectangle 126"/>
          <p:cNvSpPr/>
          <p:nvPr/>
        </p:nvSpPr>
        <p:spPr>
          <a:xfrm>
            <a:off x="838200" y="5410200"/>
            <a:ext cx="76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核心表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38200" y="579120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辅助表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867400" y="4648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477000" y="4648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7086600" y="4648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6477000" y="5105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7543800" y="5105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609600" y="5257800"/>
            <a:ext cx="1143000" cy="990600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28600" y="838200"/>
            <a:ext cx="8686800" cy="56388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4419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年级</a:t>
            </a:r>
            <a:endParaRPr lang="en-US" altLang="zh-CN" dirty="0" smtClean="0"/>
          </a:p>
          <a:p>
            <a:pPr algn="ctr"/>
            <a:r>
              <a:rPr lang="en-US" dirty="0" smtClean="0"/>
              <a:t>grade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4200" y="3124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学校</a:t>
            </a:r>
            <a:endParaRPr lang="en-US" altLang="zh-CN" dirty="0" smtClean="0"/>
          </a:p>
          <a:p>
            <a:pPr algn="ctr"/>
            <a:r>
              <a:rPr lang="en-US" dirty="0" smtClean="0"/>
              <a:t>school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4200" y="4419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班级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24200" y="57150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学生</a:t>
            </a:r>
            <a:endParaRPr lang="en-US" altLang="zh-CN" dirty="0" smtClean="0"/>
          </a:p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29200" y="4419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班级</a:t>
            </a:r>
            <a:r>
              <a:rPr lang="en-US" altLang="zh-CN" sz="1400" dirty="0" smtClean="0"/>
              <a:t>-</a:t>
            </a:r>
            <a:r>
              <a:rPr lang="zh-CN" altLang="en-US" sz="1400" dirty="0" smtClean="0"/>
              <a:t>教师</a:t>
            </a:r>
            <a:r>
              <a:rPr lang="en-US" altLang="zh-CN" sz="1400" dirty="0" smtClean="0"/>
              <a:t>-</a:t>
            </a:r>
            <a:r>
              <a:rPr lang="zh-CN" altLang="en-US" sz="1400" dirty="0" smtClean="0"/>
              <a:t>课程</a:t>
            </a:r>
            <a:endParaRPr lang="en-US" altLang="zh-CN" sz="1400" dirty="0" smtClean="0"/>
          </a:p>
          <a:p>
            <a:pPr algn="ctr"/>
            <a:r>
              <a:rPr lang="en-US" dirty="0" err="1" smtClean="0"/>
              <a:t>c_t_c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81" idx="3"/>
          </p:cNvCxnSpPr>
          <p:nvPr/>
        </p:nvCxnSpPr>
        <p:spPr>
          <a:xfrm flipH="1" flipV="1">
            <a:off x="6172200" y="3505200"/>
            <a:ext cx="838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3"/>
            <a:endCxn id="74" idx="1"/>
          </p:cNvCxnSpPr>
          <p:nvPr/>
        </p:nvCxnSpPr>
        <p:spPr>
          <a:xfrm>
            <a:off x="6172200" y="4800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" idx="0"/>
            <a:endCxn id="5" idx="2"/>
          </p:cNvCxnSpPr>
          <p:nvPr/>
        </p:nvCxnSpPr>
        <p:spPr>
          <a:xfrm flipV="1">
            <a:off x="3695700" y="3886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" idx="1"/>
            <a:endCxn id="4" idx="3"/>
          </p:cNvCxnSpPr>
          <p:nvPr/>
        </p:nvCxnSpPr>
        <p:spPr>
          <a:xfrm flipH="1">
            <a:off x="2362200" y="4800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029200" y="3124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</a:t>
            </a:r>
            <a:endParaRPr lang="en-US" altLang="zh-CN" dirty="0" smtClean="0"/>
          </a:p>
          <a:p>
            <a:pPr algn="ctr"/>
            <a:r>
              <a:rPr lang="en-US" dirty="0" smtClean="0"/>
              <a:t>teacher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8" idx="0"/>
            <a:endCxn id="6" idx="2"/>
          </p:cNvCxnSpPr>
          <p:nvPr/>
        </p:nvCxnSpPr>
        <p:spPr>
          <a:xfrm flipV="1">
            <a:off x="3695700" y="5181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04800" y="15240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学校数据库内部结构</a:t>
            </a:r>
            <a:r>
              <a:rPr lang="en-US" altLang="zh-CN" sz="3200" dirty="0" smtClean="0"/>
              <a:t>(1)</a:t>
            </a:r>
            <a:endParaRPr lang="en-US" sz="3200" dirty="0"/>
          </a:p>
        </p:txBody>
      </p:sp>
      <p:pic>
        <p:nvPicPr>
          <p:cNvPr id="85" name="Picture 84" descr="LOGO_PREV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3200" y="0"/>
            <a:ext cx="2514600" cy="842391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7010400" y="4419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教师</a:t>
            </a:r>
            <a:r>
              <a:rPr lang="en-US" altLang="zh-CN" sz="1400" dirty="0" smtClean="0"/>
              <a:t>-</a:t>
            </a:r>
            <a:r>
              <a:rPr lang="zh-CN" altLang="en-US" sz="1400" dirty="0" smtClean="0"/>
              <a:t>课程</a:t>
            </a:r>
            <a:endParaRPr lang="en-US" altLang="zh-CN" sz="1400" dirty="0" smtClean="0"/>
          </a:p>
          <a:p>
            <a:pPr algn="ctr"/>
            <a:r>
              <a:rPr lang="en-US" dirty="0" err="1" smtClean="0"/>
              <a:t>c_t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12" idx="1"/>
            <a:endCxn id="6" idx="3"/>
          </p:cNvCxnSpPr>
          <p:nvPr/>
        </p:nvCxnSpPr>
        <p:spPr>
          <a:xfrm flipH="1">
            <a:off x="4267200" y="4800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0"/>
            <a:endCxn id="98" idx="2"/>
          </p:cNvCxnSpPr>
          <p:nvPr/>
        </p:nvCxnSpPr>
        <p:spPr>
          <a:xfrm flipV="1">
            <a:off x="7581900" y="3886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1" idx="1"/>
            <a:endCxn id="5" idx="3"/>
          </p:cNvCxnSpPr>
          <p:nvPr/>
        </p:nvCxnSpPr>
        <p:spPr>
          <a:xfrm flipH="1">
            <a:off x="4267200" y="3505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010400" y="3124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课程</a:t>
            </a:r>
            <a:endParaRPr lang="en-US" altLang="zh-CN" dirty="0" smtClean="0"/>
          </a:p>
          <a:p>
            <a:pPr algn="ctr"/>
            <a:r>
              <a:rPr lang="en-US" dirty="0" smtClean="0"/>
              <a:t>catalog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5029200" y="1752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教案</a:t>
            </a:r>
            <a:endParaRPr lang="en-US" altLang="zh-CN" dirty="0" smtClean="0"/>
          </a:p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  <p:cxnSp>
        <p:nvCxnSpPr>
          <p:cNvPr id="147" name="Straight Arrow Connector 146"/>
          <p:cNvCxnSpPr>
            <a:stCxn id="145" idx="2"/>
            <a:endCxn id="81" idx="0"/>
          </p:cNvCxnSpPr>
          <p:nvPr/>
        </p:nvCxnSpPr>
        <p:spPr>
          <a:xfrm>
            <a:off x="5600700" y="2514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3124200" y="1752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授课讲座</a:t>
            </a:r>
            <a:endParaRPr lang="en-US" altLang="zh-CN" dirty="0" smtClean="0"/>
          </a:p>
          <a:p>
            <a:pPr algn="ctr"/>
            <a:r>
              <a:rPr lang="en-US" dirty="0" smtClean="0"/>
              <a:t>topic</a:t>
            </a:r>
            <a:endParaRPr lang="en-US" dirty="0"/>
          </a:p>
        </p:txBody>
      </p:sp>
      <p:cxnSp>
        <p:nvCxnSpPr>
          <p:cNvPr id="152" name="Straight Arrow Connector 151"/>
          <p:cNvCxnSpPr>
            <a:stCxn id="150" idx="3"/>
            <a:endCxn id="145" idx="1"/>
          </p:cNvCxnSpPr>
          <p:nvPr/>
        </p:nvCxnSpPr>
        <p:spPr>
          <a:xfrm>
            <a:off x="4267200" y="2133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1219200" y="1752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题组</a:t>
            </a:r>
            <a:endParaRPr lang="en-US" altLang="zh-CN" dirty="0" smtClean="0"/>
          </a:p>
          <a:p>
            <a:pPr algn="ctr"/>
            <a:r>
              <a:rPr lang="en-US" dirty="0" err="1" smtClean="0"/>
              <a:t>q_set</a:t>
            </a:r>
            <a:endParaRPr lang="en-US" dirty="0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2362200" y="2133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5029200" y="57150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授课时间表</a:t>
            </a:r>
            <a:endParaRPr lang="en-US" altLang="zh-CN" sz="1400" dirty="0" smtClean="0"/>
          </a:p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cxnSp>
        <p:nvCxnSpPr>
          <p:cNvPr id="157" name="Straight Arrow Connector 156"/>
          <p:cNvCxnSpPr>
            <a:stCxn id="156" idx="0"/>
            <a:endCxn id="12" idx="2"/>
          </p:cNvCxnSpPr>
          <p:nvPr/>
        </p:nvCxnSpPr>
        <p:spPr>
          <a:xfrm flipV="1">
            <a:off x="5600700" y="5181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Flowchart: Magnetic Disk 159"/>
          <p:cNvSpPr/>
          <p:nvPr/>
        </p:nvSpPr>
        <p:spPr>
          <a:xfrm>
            <a:off x="1219200" y="3048000"/>
            <a:ext cx="1219200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题库</a:t>
            </a:r>
            <a:endParaRPr lang="en-US" dirty="0"/>
          </a:p>
        </p:txBody>
      </p:sp>
      <p:sp>
        <p:nvSpPr>
          <p:cNvPr id="161" name="Up Arrow 160"/>
          <p:cNvSpPr/>
          <p:nvPr/>
        </p:nvSpPr>
        <p:spPr>
          <a:xfrm>
            <a:off x="1676400" y="2514600"/>
            <a:ext cx="274319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7010400" y="1752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</a:t>
            </a:r>
            <a:r>
              <a:rPr lang="zh-CN" altLang="en-US" dirty="0" smtClean="0"/>
              <a:t>务</a:t>
            </a:r>
            <a:endParaRPr lang="en-US" altLang="zh-CN" dirty="0" smtClean="0"/>
          </a:p>
          <a:p>
            <a:pPr algn="ctr"/>
            <a:r>
              <a:rPr lang="en-US" sz="1600" dirty="0" smtClean="0"/>
              <a:t>assignment</a:t>
            </a:r>
            <a:endParaRPr lang="en-US" sz="1600" dirty="0"/>
          </a:p>
        </p:txBody>
      </p:sp>
      <p:cxnSp>
        <p:nvCxnSpPr>
          <p:cNvPr id="164" name="Straight Arrow Connector 163"/>
          <p:cNvCxnSpPr/>
          <p:nvPr/>
        </p:nvCxnSpPr>
        <p:spPr>
          <a:xfrm flipH="1">
            <a:off x="6172200" y="2514600"/>
            <a:ext cx="8382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hape 173"/>
          <p:cNvCxnSpPr>
            <a:stCxn id="163" idx="0"/>
          </p:cNvCxnSpPr>
          <p:nvPr/>
        </p:nvCxnSpPr>
        <p:spPr>
          <a:xfrm rot="16200000" flipV="1">
            <a:off x="5810250" y="-19050"/>
            <a:ext cx="609600" cy="293370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hape 175"/>
          <p:cNvCxnSpPr>
            <a:endCxn id="153" idx="0"/>
          </p:cNvCxnSpPr>
          <p:nvPr/>
        </p:nvCxnSpPr>
        <p:spPr>
          <a:xfrm rot="10800000" flipV="1">
            <a:off x="1790700" y="1143000"/>
            <a:ext cx="2857500" cy="6096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228600" y="762000"/>
            <a:ext cx="8686800" cy="58674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00600" y="3886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作业演草</a:t>
            </a:r>
            <a:endParaRPr lang="en-US" altLang="zh-CN" dirty="0" smtClean="0"/>
          </a:p>
          <a:p>
            <a:pPr algn="ctr"/>
            <a:r>
              <a:rPr lang="en-US" dirty="0" err="1" smtClean="0"/>
              <a:t>s_w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943600" y="2895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" idx="0"/>
            <a:endCxn id="145" idx="2"/>
          </p:cNvCxnSpPr>
          <p:nvPr/>
        </p:nvCxnSpPr>
        <p:spPr>
          <a:xfrm flipV="1">
            <a:off x="5372100" y="3276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781800" y="2514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原题变化</a:t>
            </a:r>
            <a:endParaRPr lang="en-US" altLang="zh-CN" dirty="0" smtClean="0"/>
          </a:p>
          <a:p>
            <a:pPr algn="ctr"/>
            <a:r>
              <a:rPr lang="en-US" dirty="0" err="1" smtClean="0"/>
              <a:t>var_q</a:t>
            </a:r>
            <a:endParaRPr lang="en-US" dirty="0"/>
          </a:p>
        </p:txBody>
      </p:sp>
      <p:pic>
        <p:nvPicPr>
          <p:cNvPr id="85" name="Picture 84" descr="LOGO_PRE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3200" y="0"/>
            <a:ext cx="2514600" cy="842391"/>
          </a:xfrm>
          <a:prstGeom prst="rect">
            <a:avLst/>
          </a:prstGeom>
        </p:spPr>
      </p:pic>
      <p:cxnSp>
        <p:nvCxnSpPr>
          <p:cNvPr id="79" name="Straight Arrow Connector 78"/>
          <p:cNvCxnSpPr>
            <a:stCxn id="98" idx="0"/>
            <a:endCxn id="81" idx="2"/>
          </p:cNvCxnSpPr>
          <p:nvPr/>
        </p:nvCxnSpPr>
        <p:spPr>
          <a:xfrm flipV="1">
            <a:off x="7353300" y="3276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6781800" y="3886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变题答案</a:t>
            </a:r>
            <a:endParaRPr lang="en-US" altLang="zh-CN" dirty="0" smtClean="0"/>
          </a:p>
          <a:p>
            <a:pPr algn="ctr"/>
            <a:r>
              <a:rPr lang="en-US" dirty="0" err="1" smtClean="0"/>
              <a:t>var_a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4800600" y="2514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学生题目</a:t>
            </a:r>
            <a:endParaRPr lang="en-US" altLang="zh-CN" dirty="0" smtClean="0"/>
          </a:p>
          <a:p>
            <a:pPr algn="ctr"/>
            <a:r>
              <a:rPr lang="en-US" dirty="0" err="1" smtClean="0"/>
              <a:t>s_q</a:t>
            </a:r>
            <a:endParaRPr lang="en-US" dirty="0"/>
          </a:p>
        </p:txBody>
      </p:sp>
      <p:sp>
        <p:nvSpPr>
          <p:cNvPr id="150" name="Rectangle 149"/>
          <p:cNvSpPr/>
          <p:nvPr/>
        </p:nvSpPr>
        <p:spPr>
          <a:xfrm>
            <a:off x="2895600" y="2514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学生任务</a:t>
            </a:r>
            <a:endParaRPr lang="en-US" altLang="zh-CN" dirty="0" smtClean="0"/>
          </a:p>
          <a:p>
            <a:pPr algn="ctr"/>
            <a:r>
              <a:rPr lang="en-US" dirty="0" err="1" smtClean="0"/>
              <a:t>s_a</a:t>
            </a:r>
            <a:endParaRPr lang="en-US" dirty="0"/>
          </a:p>
        </p:txBody>
      </p:sp>
      <p:cxnSp>
        <p:nvCxnSpPr>
          <p:cNvPr id="152" name="Straight Arrow Connector 151"/>
          <p:cNvCxnSpPr>
            <a:stCxn id="145" idx="1"/>
            <a:endCxn id="150" idx="3"/>
          </p:cNvCxnSpPr>
          <p:nvPr/>
        </p:nvCxnSpPr>
        <p:spPr>
          <a:xfrm flipH="1">
            <a:off x="4038600" y="2895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90600" y="2514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</a:t>
            </a:r>
            <a:r>
              <a:rPr lang="zh-CN" altLang="en-US" dirty="0" smtClean="0"/>
              <a:t>务</a:t>
            </a:r>
            <a:endParaRPr lang="en-US" altLang="zh-CN" dirty="0" smtClean="0"/>
          </a:p>
          <a:p>
            <a:pPr algn="ctr"/>
            <a:r>
              <a:rPr lang="en-US" sz="1600" dirty="0" smtClean="0"/>
              <a:t>assignment</a:t>
            </a:r>
            <a:endParaRPr lang="en-US" sz="1600" dirty="0"/>
          </a:p>
        </p:txBody>
      </p:sp>
      <p:cxnSp>
        <p:nvCxnSpPr>
          <p:cNvPr id="154" name="Straight Arrow Connector 153"/>
          <p:cNvCxnSpPr>
            <a:stCxn id="150" idx="1"/>
            <a:endCxn id="153" idx="3"/>
          </p:cNvCxnSpPr>
          <p:nvPr/>
        </p:nvCxnSpPr>
        <p:spPr>
          <a:xfrm flipH="1">
            <a:off x="2133600" y="2895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" y="30480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学校数据库内部结构</a:t>
            </a:r>
            <a:r>
              <a:rPr lang="en-US" altLang="zh-CN" sz="3200" dirty="0" smtClean="0"/>
              <a:t>(2)</a:t>
            </a:r>
            <a:endParaRPr lang="en-US" sz="3200" dirty="0"/>
          </a:p>
        </p:txBody>
      </p:sp>
      <p:sp>
        <p:nvSpPr>
          <p:cNvPr id="41" name="Rectangle 40"/>
          <p:cNvSpPr/>
          <p:nvPr/>
        </p:nvSpPr>
        <p:spPr>
          <a:xfrm>
            <a:off x="2590800" y="2133600"/>
            <a:ext cx="5943600" cy="28956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Multidocument 41"/>
          <p:cNvSpPr/>
          <p:nvPr/>
        </p:nvSpPr>
        <p:spPr>
          <a:xfrm>
            <a:off x="2895600" y="3810000"/>
            <a:ext cx="1371600" cy="9144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作题详录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90600" y="38100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任务提示</a:t>
            </a:r>
            <a:endParaRPr lang="en-US" altLang="zh-CN" sz="1400" dirty="0" smtClean="0"/>
          </a:p>
          <a:p>
            <a:pPr algn="ctr"/>
            <a:r>
              <a:rPr lang="en-US" sz="1400" dirty="0" err="1" smtClean="0"/>
              <a:t>asgn_alert</a:t>
            </a:r>
            <a:endParaRPr lang="en-US" sz="1400" dirty="0"/>
          </a:p>
        </p:txBody>
      </p:sp>
      <p:sp>
        <p:nvSpPr>
          <p:cNvPr id="66" name="Flowchart: Multidocument 65"/>
          <p:cNvSpPr/>
          <p:nvPr/>
        </p:nvSpPr>
        <p:spPr>
          <a:xfrm>
            <a:off x="4648200" y="5257800"/>
            <a:ext cx="1371600" cy="9144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成绩单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924800" y="4648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书包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781800" y="5257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家长</a:t>
            </a:r>
            <a:endParaRPr lang="en-US" altLang="zh-CN" dirty="0" smtClean="0"/>
          </a:p>
          <a:p>
            <a:pPr algn="ctr"/>
            <a:r>
              <a:rPr lang="en-US" dirty="0" smtClean="0"/>
              <a:t>guardian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228600" y="838200"/>
            <a:ext cx="8686800" cy="56388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505200" y="33528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5257800" y="47244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gnetic Disk 26"/>
          <p:cNvSpPr/>
          <p:nvPr/>
        </p:nvSpPr>
        <p:spPr>
          <a:xfrm>
            <a:off x="4724400" y="1295400"/>
            <a:ext cx="1143000" cy="7620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题库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81800" y="1371600"/>
            <a:ext cx="1143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智能变题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6096000" y="54864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5943600" y="1676400"/>
            <a:ext cx="685800" cy="228600"/>
          </a:xfrm>
          <a:prstGeom prst="rightArrow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239000" y="2057400"/>
            <a:ext cx="228600" cy="381000"/>
          </a:xfrm>
          <a:prstGeom prst="downArrow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hape 39"/>
          <p:cNvCxnSpPr>
            <a:stCxn id="150" idx="0"/>
            <a:endCxn id="27" idx="2"/>
          </p:cNvCxnSpPr>
          <p:nvPr/>
        </p:nvCxnSpPr>
        <p:spPr>
          <a:xfrm rot="5400000" flipH="1" flipV="1">
            <a:off x="3676650" y="1466850"/>
            <a:ext cx="838200" cy="12573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90600" y="12954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题组</a:t>
            </a:r>
            <a:endParaRPr lang="en-US" altLang="zh-CN" dirty="0" smtClean="0"/>
          </a:p>
          <a:p>
            <a:pPr algn="ctr"/>
            <a:r>
              <a:rPr lang="en-US" sz="1600" dirty="0" err="1" smtClean="0"/>
              <a:t>q</a:t>
            </a:r>
            <a:r>
              <a:rPr lang="en-US" sz="1600" dirty="0" err="1" smtClean="0"/>
              <a:t>_set</a:t>
            </a:r>
            <a:endParaRPr lang="en-US" sz="1600" dirty="0"/>
          </a:p>
        </p:txBody>
      </p:sp>
      <p:cxnSp>
        <p:nvCxnSpPr>
          <p:cNvPr id="34" name="Straight Arrow Connector 33"/>
          <p:cNvCxnSpPr>
            <a:stCxn id="153" idx="0"/>
            <a:endCxn id="30" idx="2"/>
          </p:cNvCxnSpPr>
          <p:nvPr/>
        </p:nvCxnSpPr>
        <p:spPr>
          <a:xfrm flipV="1">
            <a:off x="1562100" y="2057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 descr="LOGO_PRE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3200" y="0"/>
            <a:ext cx="2514600" cy="84239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7200" y="30480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作业流程控制描述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" y="1066800"/>
            <a:ext cx="8458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作业流程控制，是</a:t>
            </a:r>
            <a:r>
              <a:rPr lang="en-US" altLang="zh-CN" sz="1600" dirty="0" smtClean="0"/>
              <a:t>HOPE</a:t>
            </a:r>
            <a:r>
              <a:rPr lang="zh-CN" altLang="en-US" sz="1600" dirty="0" smtClean="0"/>
              <a:t>系统的核心功能。其描述如下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任务</a:t>
            </a:r>
            <a:r>
              <a:rPr lang="en-US" altLang="zh-CN" sz="1600" dirty="0" smtClean="0"/>
              <a:t>(assignment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</a:t>
            </a:r>
            <a:r>
              <a:rPr lang="zh-CN" altLang="en-US" sz="1600" dirty="0" smtClean="0"/>
              <a:t>是教师要把一个题组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q_set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，下发到一班学生或者某个学生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教师可以从教案中提取一个已有题组，或者临时搜索题库建立一个新题组，然后下发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HOPE</a:t>
            </a:r>
            <a:r>
              <a:rPr lang="zh-CN" altLang="en-US" sz="1600" dirty="0" smtClean="0"/>
              <a:t>系统接到下发命令之后，首先，在</a:t>
            </a:r>
            <a:r>
              <a:rPr lang="en-US" altLang="zh-CN" sz="1600" dirty="0" smtClean="0"/>
              <a:t>assignment</a:t>
            </a:r>
            <a:r>
              <a:rPr lang="zh-CN" altLang="en-US" sz="1600" dirty="0" smtClean="0"/>
              <a:t>表中存档，这是该任务的原始纪录。然后，把任务纪录插入到</a:t>
            </a:r>
            <a:r>
              <a:rPr lang="en-US" altLang="zh-CN" sz="1600" dirty="0" err="1" smtClean="0"/>
              <a:t>s_a</a:t>
            </a:r>
            <a:r>
              <a:rPr lang="zh-CN" altLang="en-US" sz="1600" dirty="0" smtClean="0"/>
              <a:t>表中，</a:t>
            </a:r>
            <a:r>
              <a:rPr lang="en-US" altLang="zh-CN" sz="1600" dirty="0" err="1" smtClean="0"/>
              <a:t>s_a</a:t>
            </a:r>
            <a:r>
              <a:rPr lang="zh-CN" altLang="en-US" sz="1600" dirty="0" smtClean="0"/>
              <a:t>表存储的是学生方面对该任务的纪录。然后，系统就每个接到任务的学生，将原题组中的题目，交由智能模块变形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该模块暂时为空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，变形题目和答案分别插</a:t>
            </a:r>
            <a:r>
              <a:rPr lang="zh-CN" altLang="en-US" sz="1600" dirty="0" smtClean="0"/>
              <a:t>入</a:t>
            </a:r>
            <a:r>
              <a:rPr lang="en-US" altLang="zh-CN" sz="1600" dirty="0" err="1" smtClean="0"/>
              <a:t>var_q</a:t>
            </a:r>
            <a:r>
              <a:rPr lang="zh-CN" altLang="en-US" sz="1600" dirty="0" smtClean="0"/>
              <a:t>和</a:t>
            </a:r>
            <a:r>
              <a:rPr lang="en-US" altLang="zh-CN" sz="1600" dirty="0" err="1" smtClean="0"/>
              <a:t>var_a</a:t>
            </a:r>
            <a:r>
              <a:rPr lang="zh-CN" altLang="en-US" sz="1600" dirty="0" smtClean="0"/>
              <a:t>表</a:t>
            </a:r>
            <a:r>
              <a:rPr lang="zh-CN" altLang="en-US" sz="1600" dirty="0" smtClean="0"/>
              <a:t>中。最后，把每个变形题的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，放</a:t>
            </a:r>
            <a:r>
              <a:rPr lang="zh-CN" altLang="en-US" sz="1600" dirty="0" smtClean="0"/>
              <a:t>入</a:t>
            </a:r>
            <a:r>
              <a:rPr lang="en-US" altLang="zh-CN" sz="1600" dirty="0" err="1" smtClean="0"/>
              <a:t>s</a:t>
            </a:r>
            <a:r>
              <a:rPr lang="en-US" altLang="zh-CN" sz="1600" dirty="0" err="1" smtClean="0"/>
              <a:t>_q</a:t>
            </a:r>
            <a:r>
              <a:rPr lang="zh-CN" altLang="en-US" sz="1600" dirty="0" smtClean="0"/>
              <a:t>表</a:t>
            </a:r>
            <a:r>
              <a:rPr lang="zh-CN" altLang="en-US" sz="1600" dirty="0" smtClean="0"/>
              <a:t>，代表学生关于该任务接到的具体题目。最后，发送任务到期警告信息给学生，题目下发完成。</a:t>
            </a:r>
            <a:endParaRPr lang="en-US" altLang="zh-CN" sz="1600" dirty="0" smtClean="0"/>
          </a:p>
          <a:p>
            <a:endParaRPr lang="en-US" sz="1600" dirty="0" smtClean="0"/>
          </a:p>
          <a:p>
            <a:r>
              <a:rPr lang="zh-CN" altLang="en-US" sz="1600" dirty="0" smtClean="0"/>
              <a:t>学生，在相</a:t>
            </a:r>
            <a:r>
              <a:rPr lang="zh-CN" altLang="en-US" sz="1600" dirty="0" smtClean="0"/>
              <a:t>关</a:t>
            </a:r>
            <a:r>
              <a:rPr lang="en-US" altLang="zh-CN" sz="1600" dirty="0" err="1" smtClean="0"/>
              <a:t>s_a</a:t>
            </a:r>
            <a:r>
              <a:rPr lang="zh-CN" altLang="en-US" sz="1600" dirty="0" smtClean="0"/>
              <a:t>表</a:t>
            </a:r>
            <a:r>
              <a:rPr lang="zh-CN" altLang="en-US" sz="1600" dirty="0" smtClean="0"/>
              <a:t>内，能找到所有下发给他的任务。具体题目，则</a:t>
            </a:r>
            <a:r>
              <a:rPr lang="zh-CN" altLang="en-US" sz="1600" dirty="0" smtClean="0"/>
              <a:t>从</a:t>
            </a:r>
            <a:r>
              <a:rPr lang="en-US" altLang="zh-CN" sz="1600" dirty="0" err="1" smtClean="0"/>
              <a:t>s_q</a:t>
            </a:r>
            <a:r>
              <a:rPr lang="zh-CN" altLang="en-US" sz="1600" dirty="0" smtClean="0"/>
              <a:t>表</a:t>
            </a:r>
            <a:r>
              <a:rPr lang="zh-CN" altLang="en-US" sz="1600" dirty="0" smtClean="0"/>
              <a:t>中寻找变题</a:t>
            </a:r>
            <a:r>
              <a:rPr lang="en-US" altLang="zh-CN" sz="1600" dirty="0" smtClean="0"/>
              <a:t>ID 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var_q_id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，根据变题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，</a:t>
            </a:r>
            <a:r>
              <a:rPr lang="zh-CN" altLang="en-US" sz="1600" dirty="0" smtClean="0"/>
              <a:t>从</a:t>
            </a:r>
            <a:r>
              <a:rPr lang="en-US" altLang="zh-CN" sz="1600" dirty="0" err="1" smtClean="0"/>
              <a:t>var_q</a:t>
            </a:r>
            <a:r>
              <a:rPr lang="zh-CN" altLang="en-US" sz="1600" dirty="0" smtClean="0"/>
              <a:t>中</a:t>
            </a:r>
            <a:r>
              <a:rPr lang="zh-CN" altLang="en-US" sz="1600" dirty="0" smtClean="0"/>
              <a:t>提取变题显示。学生的回答，则存</a:t>
            </a:r>
            <a:r>
              <a:rPr lang="zh-CN" altLang="en-US" sz="1600" dirty="0" smtClean="0"/>
              <a:t>入</a:t>
            </a:r>
            <a:r>
              <a:rPr lang="en-US" altLang="zh-CN" sz="1600" dirty="0" err="1" smtClean="0"/>
              <a:t>s_w</a:t>
            </a:r>
            <a:r>
              <a:rPr lang="zh-CN" altLang="en-US" sz="1600" dirty="0" smtClean="0"/>
              <a:t>表</a:t>
            </a:r>
            <a:r>
              <a:rPr lang="zh-CN" altLang="en-US" sz="1600" dirty="0" smtClean="0"/>
              <a:t>中</a:t>
            </a:r>
            <a:r>
              <a:rPr lang="zh-CN" altLang="en-US" sz="1600" dirty="0" smtClean="0"/>
              <a:t>。</a:t>
            </a:r>
            <a:r>
              <a:rPr lang="zh-CN" altLang="en-US" sz="1600" dirty="0" smtClean="0"/>
              <a:t>同时，学生作题的过程，则纪录在文档中，供后期分析使用。</a:t>
            </a:r>
            <a:r>
              <a:rPr lang="zh-CN" altLang="en-US" sz="1600" dirty="0" smtClean="0"/>
              <a:t>学</a:t>
            </a:r>
            <a:r>
              <a:rPr lang="zh-CN" altLang="en-US" sz="1600" dirty="0" smtClean="0"/>
              <a:t>生完成任务后，系统通过比对同一题</a:t>
            </a:r>
            <a:r>
              <a:rPr lang="zh-CN" altLang="en-US" sz="1600" dirty="0" smtClean="0"/>
              <a:t>目</a:t>
            </a:r>
            <a:r>
              <a:rPr lang="en-US" altLang="zh-CN" sz="1600" dirty="0" err="1" smtClean="0"/>
              <a:t>s_w</a:t>
            </a:r>
            <a:r>
              <a:rPr lang="zh-CN" altLang="en-US" sz="1600" dirty="0" smtClean="0"/>
              <a:t>表</a:t>
            </a:r>
            <a:r>
              <a:rPr lang="zh-CN" altLang="en-US" sz="1600" dirty="0" smtClean="0"/>
              <a:t>中的内容，</a:t>
            </a:r>
            <a:r>
              <a:rPr lang="zh-CN" altLang="en-US" sz="1600" dirty="0" smtClean="0"/>
              <a:t>和</a:t>
            </a:r>
            <a:r>
              <a:rPr lang="en-US" altLang="zh-CN" sz="1600" dirty="0" err="1" smtClean="0"/>
              <a:t>var_a</a:t>
            </a:r>
            <a:r>
              <a:rPr lang="zh-CN" altLang="en-US" sz="1600" dirty="0" smtClean="0"/>
              <a:t>表</a:t>
            </a:r>
            <a:r>
              <a:rPr lang="zh-CN" altLang="en-US" sz="1600" dirty="0" smtClean="0"/>
              <a:t>中的内容，则知正确与否，如果不能自动判别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例如，数学等价式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，则提交智能系统判断</a:t>
            </a:r>
            <a:r>
              <a:rPr lang="zh-CN" altLang="en-US" sz="1600" dirty="0" smtClean="0"/>
              <a:t>。</a:t>
            </a:r>
            <a:endParaRPr lang="en-US" sz="16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228600" y="838200"/>
            <a:ext cx="8686800" cy="56388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1020</Words>
  <Application>Microsoft Office PowerPoint</Application>
  <PresentationFormat>On-screen Show (4:3)</PresentationFormat>
  <Paragraphs>244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Boston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Boston College</dc:creator>
  <cp:lastModifiedBy>Boston College</cp:lastModifiedBy>
  <cp:revision>78</cp:revision>
  <dcterms:created xsi:type="dcterms:W3CDTF">2014-05-25T11:44:24Z</dcterms:created>
  <dcterms:modified xsi:type="dcterms:W3CDTF">2014-05-27T22:50:34Z</dcterms:modified>
</cp:coreProperties>
</file>