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9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437" r:id="rId2"/>
    <p:sldId id="450" r:id="rId3"/>
    <p:sldId id="468" r:id="rId4"/>
    <p:sldId id="513" r:id="rId5"/>
    <p:sldId id="516" r:id="rId6"/>
    <p:sldId id="517" r:id="rId7"/>
    <p:sldId id="514" r:id="rId8"/>
    <p:sldId id="529" r:id="rId9"/>
    <p:sldId id="530" r:id="rId10"/>
    <p:sldId id="531" r:id="rId11"/>
    <p:sldId id="518" r:id="rId12"/>
    <p:sldId id="519" r:id="rId13"/>
    <p:sldId id="520" r:id="rId14"/>
    <p:sldId id="521" r:id="rId15"/>
    <p:sldId id="522" r:id="rId16"/>
    <p:sldId id="523" r:id="rId17"/>
    <p:sldId id="524" r:id="rId18"/>
    <p:sldId id="525" r:id="rId19"/>
    <p:sldId id="526" r:id="rId20"/>
    <p:sldId id="527" r:id="rId21"/>
    <p:sldId id="528" r:id="rId22"/>
    <p:sldId id="532" r:id="rId23"/>
    <p:sldId id="489" r:id="rId24"/>
    <p:sldId id="496" r:id="rId25"/>
    <p:sldId id="471" r:id="rId26"/>
    <p:sldId id="497" r:id="rId27"/>
    <p:sldId id="498" r:id="rId28"/>
    <p:sldId id="499" r:id="rId29"/>
    <p:sldId id="500" r:id="rId30"/>
    <p:sldId id="505" r:id="rId31"/>
    <p:sldId id="506" r:id="rId32"/>
    <p:sldId id="501" r:id="rId33"/>
    <p:sldId id="502" r:id="rId34"/>
    <p:sldId id="503" r:id="rId35"/>
    <p:sldId id="512" r:id="rId36"/>
    <p:sldId id="504" r:id="rId37"/>
    <p:sldId id="507" r:id="rId38"/>
    <p:sldId id="472" r:id="rId39"/>
    <p:sldId id="508" r:id="rId40"/>
    <p:sldId id="509" r:id="rId41"/>
    <p:sldId id="510" r:id="rId42"/>
    <p:sldId id="511" r:id="rId43"/>
    <p:sldId id="446" r:id="rId44"/>
    <p:sldId id="485" r:id="rId45"/>
    <p:sldId id="486" r:id="rId46"/>
    <p:sldId id="487" r:id="rId47"/>
    <p:sldId id="469" r:id="rId48"/>
    <p:sldId id="515" r:id="rId49"/>
  </p:sldIdLst>
  <p:sldSz cx="12195175" cy="6859588"/>
  <p:notesSz cx="6797675" cy="9928225"/>
  <p:embeddedFontLs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ambria" panose="02040503050406030204" pitchFamily="18" charset="0"/>
      <p:regular r:id="rId56"/>
      <p:bold r:id="rId57"/>
      <p:italic r:id="rId58"/>
      <p:boldItalic r:id="rId59"/>
    </p:embeddedFont>
    <p:embeddedFont>
      <p:font typeface="Cambria Math" panose="02040503050406030204" pitchFamily="18" charset="0"/>
      <p:regular r:id="rId60"/>
    </p:embeddedFont>
    <p:embeddedFont>
      <p:font typeface="Statis Sans" panose="020B0604020202020204" charset="0"/>
      <p:regular r:id="rId61"/>
      <p:bold r:id="rId62"/>
      <p:italic r:id="rId63"/>
      <p:boldItalic r:id="rId64"/>
    </p:embeddedFont>
    <p:embeddedFont>
      <p:font typeface="Statis Sans Light" panose="020B0604020202020204" charset="0"/>
      <p:regular r:id="rId65"/>
      <p:italic r:id="rId66"/>
    </p:embeddedFont>
  </p:embeddedFontLst>
  <p:custDataLst>
    <p:tags r:id="rId67"/>
  </p:custDataLst>
  <p:defaultTextStyle>
    <a:defPPr>
      <a:defRPr lang="de-DE"/>
    </a:defPPr>
    <a:lvl1pPr marL="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72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444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166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888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610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332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053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775" algn="l" defTabSz="121944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6" userDrawn="1">
          <p15:clr>
            <a:srgbClr val="A4A3A4"/>
          </p15:clr>
        </p15:guide>
        <p15:guide id="2" pos="384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hias Friedrich" initials="MF" lastIdx="1" clrIdx="0">
    <p:extLst>
      <p:ext uri="{19B8F6BF-5375-455C-9EA6-DF929625EA0E}">
        <p15:presenceInfo xmlns:p15="http://schemas.microsoft.com/office/powerpoint/2012/main" userId="8550697cc3795f4a" providerId="Windows Live"/>
      </p:ext>
    </p:extLst>
  </p:cmAuthor>
  <p:cmAuthor id="2" name="Mühlhan, Jannek (B23)" initials="MJ(" lastIdx="4" clrIdx="1">
    <p:extLst>
      <p:ext uri="{19B8F6BF-5375-455C-9EA6-DF929625EA0E}">
        <p15:presenceInfo xmlns:p15="http://schemas.microsoft.com/office/powerpoint/2012/main" userId="S-1-5-21-3467134252-3680697208-2783584628-708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AA6"/>
    <a:srgbClr val="548235"/>
    <a:srgbClr val="4472C4"/>
    <a:srgbClr val="006298"/>
    <a:srgbClr val="9DC3E6"/>
    <a:srgbClr val="EAEAEA"/>
    <a:srgbClr val="C3C3C3"/>
    <a:srgbClr val="E7EAEF"/>
    <a:srgbClr val="E1E1E1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 autoAdjust="0"/>
    <p:restoredTop sz="95268" autoAdjust="0"/>
  </p:normalViewPr>
  <p:slideViewPr>
    <p:cSldViewPr snapToGrid="0" snapToObjects="1">
      <p:cViewPr>
        <p:scale>
          <a:sx n="84" d="100"/>
          <a:sy n="84" d="100"/>
        </p:scale>
        <p:origin x="112" y="48"/>
      </p:cViewPr>
      <p:guideLst>
        <p:guide orient="horz" pos="2546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325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2.fntdata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2.fntdata"/><Relationship Id="rId58" Type="http://schemas.openxmlformats.org/officeDocument/2006/relationships/font" Target="fonts/font7.fntdata"/><Relationship Id="rId66" Type="http://schemas.openxmlformats.org/officeDocument/2006/relationships/font" Target="fonts/font15.fntdata"/><Relationship Id="rId5" Type="http://schemas.openxmlformats.org/officeDocument/2006/relationships/slide" Target="slides/slide4.xml"/><Relationship Id="rId61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5.fntdata"/><Relationship Id="rId64" Type="http://schemas.openxmlformats.org/officeDocument/2006/relationships/font" Target="fonts/font13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8.fntdata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3.fntdata"/><Relationship Id="rId62" Type="http://schemas.openxmlformats.org/officeDocument/2006/relationships/font" Target="fonts/font11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6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1.fntdata"/><Relationship Id="rId60" Type="http://schemas.openxmlformats.org/officeDocument/2006/relationships/font" Target="fonts/font9.fntdata"/><Relationship Id="rId65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4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l">
              <a:defRPr sz="1200"/>
            </a:lvl1pPr>
          </a:lstStyle>
          <a:p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7" y="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r">
              <a:defRPr sz="1200"/>
            </a:lvl1pPr>
          </a:lstStyle>
          <a:p>
            <a:fld id="{3CF4DE4A-EBEF-48E6-8F0E-519C84312126}" type="datetimeFigureOut">
              <a:rPr lang="de-DE" smtClean="0">
                <a:latin typeface="Statis Sans" panose="020B0503050000020004" pitchFamily="34" charset="0"/>
              </a:rPr>
              <a:t>03.04.2025</a:t>
            </a:fld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l">
              <a:defRPr sz="1200"/>
            </a:lvl1pPr>
          </a:lstStyle>
          <a:p>
            <a:endParaRPr lang="de-DE" dirty="0">
              <a:latin typeface="Statis Sans" panose="020B0503050000020004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7" y="9429751"/>
            <a:ext cx="2946401" cy="496887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r">
              <a:defRPr sz="1200"/>
            </a:lvl1pPr>
          </a:lstStyle>
          <a:p>
            <a:fld id="{988AD56A-E425-4921-84C1-03420AB58DAC}" type="slidenum">
              <a:rPr lang="de-DE" smtClean="0">
                <a:latin typeface="Statis Sans" panose="020B0503050000020004" pitchFamily="34" charset="0"/>
              </a:rPr>
              <a:t>‹#›</a:t>
            </a:fld>
            <a:endParaRPr lang="de-DE" dirty="0">
              <a:latin typeface="Statis Sans" panose="020B0503050000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80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l">
              <a:defRPr sz="1200">
                <a:latin typeface="Statis Sans" panose="020B050305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/>
          <a:lstStyle>
            <a:lvl1pPr algn="r">
              <a:defRPr sz="1200">
                <a:latin typeface="Statis Sans" panose="020B0503050000020004" pitchFamily="34" charset="0"/>
              </a:defRPr>
            </a:lvl1pPr>
          </a:lstStyle>
          <a:p>
            <a:fld id="{8D9BBD62-E87A-4D5C-B70B-7C95F8DCB9B3}" type="datetimeFigureOut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56" tIns="45878" rIns="91756" bIns="45878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909"/>
            <a:ext cx="5438140" cy="4467701"/>
          </a:xfrm>
          <a:prstGeom prst="rect">
            <a:avLst/>
          </a:prstGeom>
        </p:spPr>
        <p:txBody>
          <a:bodyPr vert="horz" lIns="91756" tIns="45878" rIns="91756" bIns="45878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l">
              <a:defRPr sz="1200">
                <a:latin typeface="Statis Sans" panose="020B05030500000200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5" y="9430092"/>
            <a:ext cx="2945659" cy="496411"/>
          </a:xfrm>
          <a:prstGeom prst="rect">
            <a:avLst/>
          </a:prstGeom>
        </p:spPr>
        <p:txBody>
          <a:bodyPr vert="horz" lIns="91756" tIns="45878" rIns="91756" bIns="45878" rtlCol="0" anchor="b"/>
          <a:lstStyle>
            <a:lvl1pPr algn="r">
              <a:defRPr sz="1200">
                <a:latin typeface="Statis Sans" panose="020B0503050000020004" pitchFamily="34" charset="0"/>
              </a:defRPr>
            </a:lvl1pPr>
          </a:lstStyle>
          <a:p>
            <a:fld id="{74870A76-7E73-40B4-AABF-FD9679C021EA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7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444" rtl="0" eaLnBrk="1" latinLnBrk="0" hangingPunct="1">
      <a:defRPr sz="1600" kern="1200">
        <a:solidFill>
          <a:schemeClr val="tx1"/>
        </a:solidFill>
        <a:latin typeface="Statis Sans" panose="020B05030500000200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2014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3001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9995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918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8240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348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0667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801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81533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64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0661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74986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5360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0048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87779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43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552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48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256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50219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7216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22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3989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270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1275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870A76-7E73-40B4-AABF-FD9679C021EA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43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46409B7E-8B80-49D9-8574-0C667F79FA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5264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13183"/>
            <a:ext cx="9975211" cy="2423468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810389" y="3473549"/>
            <a:ext cx="9979973" cy="1753006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400" b="0">
                <a:solidFill>
                  <a:schemeClr val="accent4"/>
                </a:solidFill>
                <a:latin typeface="+mn-lt"/>
              </a:defRPr>
            </a:lvl1pPr>
            <a:lvl2pPr marL="60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6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7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CEF7D3A8-9259-4D56-9CF3-FECB62B70767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6" name="Freihandform: Form 5">
              <a:extLst>
                <a:ext uri="{FF2B5EF4-FFF2-40B4-BE49-F238E27FC236}">
                  <a16:creationId xmlns:a16="http://schemas.microsoft.com/office/drawing/2014/main" id="{37BADC4C-A79F-4080-8740-0CE2F19384BC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5E8EAABA-F66D-4AFE-B04F-F65D46BB85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7D381AC5-B43E-4010-9EE9-5518E71253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645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C75D310F-F7B6-44CA-B310-CB0B69BBEAA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110869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5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3E3EBBA-D243-4CDB-8947-693C2E83590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95678" y="1988360"/>
            <a:ext cx="5289923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3" y="1988360"/>
            <a:ext cx="5289924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67EE67-C119-47EC-8AF4-3B03C57BD1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F0D5399-8542-416B-A419-EFBC4CD3188A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AC80B5-0C2D-40EE-9818-33A43E5CE7E2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5B7FF73-E3B4-425F-AE2E-1E1DE9EBD80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040381D1-C766-4BDB-968E-916EAD81A382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18">
            <a:extLst>
              <a:ext uri="{FF2B5EF4-FFF2-40B4-BE49-F238E27FC236}">
                <a16:creationId xmlns:a16="http://schemas.microsoft.com/office/drawing/2014/main" id="{5EF8CB11-EB00-493D-A338-BEE8B7A53F8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133612834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Tex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296DCAC6-885A-40DE-9D75-EA6474A586A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02294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62D68EDA-619E-4539-A383-F869491E40C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009776" y="1988360"/>
            <a:ext cx="3775825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988360"/>
            <a:ext cx="6804772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BC4EF31-5126-4A9B-BA79-CF860577E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Statis Sans Light" panose="020B04030500000200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D03463F-62AB-43DC-B4E1-EE42AC0AC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39247B8-774E-4C92-A512-819B6A8A923D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99DACC1-69DB-4059-B9CA-2B15032BE509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60A85C6-225A-41F5-8BC9-ACFC83DBBFF8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 dirty="0" err="1"/>
              <a:t>Statistisches</a:t>
            </a:r>
            <a:r>
              <a:rPr lang="en-GB" dirty="0"/>
              <a:t> </a:t>
            </a:r>
            <a:r>
              <a:rPr lang="en-GB" dirty="0" err="1"/>
              <a:t>Bundesamt</a:t>
            </a:r>
            <a:r>
              <a:rPr lang="en-GB" dirty="0"/>
              <a:t>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86F98E-1969-4788-AC39-E1A1D403B6E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882435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Inhal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6D79F756-7B35-42D0-B4D3-02760AB6DE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31639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9F1EA6A-AAA0-4CB2-8B2E-395C5F29136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09201" y="1988360"/>
            <a:ext cx="3775825" cy="381712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81576" y="1988360"/>
            <a:ext cx="6804024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D5A15C9-E0DE-4199-A42D-479D3A6836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8F557D4-584C-4DD5-9F67-3FD84A7E688A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8CC541F-E7F7-49F9-B9A4-F8A22C914A5D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F5C127-94D6-41BD-A67B-C3BE5C233BFB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25E645D-A7EA-4322-A213-1975C9FDD953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Textplatzhalter 18">
            <a:extLst>
              <a:ext uri="{FF2B5EF4-FFF2-40B4-BE49-F238E27FC236}">
                <a16:creationId xmlns:a16="http://schemas.microsoft.com/office/drawing/2014/main" id="{69F0EFE0-1EDD-46EA-A673-728FC7F028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40208982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F13C52A-EC46-416C-9145-ED84836E3A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908166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7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2776722E-AD1A-4650-A3F1-353038E56D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BDA81-E122-4813-98F7-FE28498A3E4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4B07491-8F09-43F3-B6D0-80FC8903F377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AD1D45-BC4B-4A9F-9D16-BE008AEB6D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F498B-6D38-4F8D-86E6-39231EAFADD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A0F56C81-E5C5-4D58-B625-CCCA7D46C4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22736033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 Se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B5DDB4-0E90-4BB5-97E2-46B4AB0C98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B928D2-B8B3-4F5F-B6BC-30D1BC0E5132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FE9D94-02B8-4E5B-8B3C-4FF91B839DA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C4E274-E4DD-4DF9-9879-5D80A51C214F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Textplatzhalter 18">
            <a:extLst>
              <a:ext uri="{FF2B5EF4-FFF2-40B4-BE49-F238E27FC236}">
                <a16:creationId xmlns:a16="http://schemas.microsoft.com/office/drawing/2014/main" id="{E7ECA286-4E5B-409C-A583-11A4269F49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2925305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DA6E00EE-90E7-4A7B-8CE6-E67FD41947E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37372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9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05AE674-85F5-42FB-B4AF-6221EAD1D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19">
            <a:extLst>
              <a:ext uri="{FF2B5EF4-FFF2-40B4-BE49-F238E27FC236}">
                <a16:creationId xmlns:a16="http://schemas.microsoft.com/office/drawing/2014/main" id="{5A6B5378-86D3-496A-B164-7393A8185EB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97027" y="2729990"/>
            <a:ext cx="3864741" cy="116081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9" name="Textplatzhalter 19">
            <a:extLst>
              <a:ext uri="{FF2B5EF4-FFF2-40B4-BE49-F238E27FC236}">
                <a16:creationId xmlns:a16="http://schemas.microsoft.com/office/drawing/2014/main" id="{C26FD313-9B7C-4EF6-9408-353179C4F9D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2419" y="2729991"/>
            <a:ext cx="3864741" cy="265821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0" name="Textplatzhalter 19">
            <a:extLst>
              <a:ext uri="{FF2B5EF4-FFF2-40B4-BE49-F238E27FC236}">
                <a16:creationId xmlns:a16="http://schemas.microsoft.com/office/drawing/2014/main" id="{D259C415-7CB8-4480-BE46-B9B5A4AB0CE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97027" y="4191512"/>
            <a:ext cx="3864741" cy="119669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 typeface="+mj-lt"/>
              <a:buNone/>
              <a:defRPr sz="23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13F0958-754F-4861-8463-DAFED8EEA628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410EB3AB-1781-43EA-AB32-B1645BE77AE2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D65B93CF-AB16-4976-9390-7878DCCEA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65D64E70-041B-4DD0-89FA-EA62990D34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8724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3404F75-3505-4EC4-9E0C-0272B227C6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144619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005AE674-85F5-42FB-B4AF-6221EAD1D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6C26C99B-FDDC-4220-A99C-7580A3917679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19" name="Freihandform: Form 18">
              <a:extLst>
                <a:ext uri="{FF2B5EF4-FFF2-40B4-BE49-F238E27FC236}">
                  <a16:creationId xmlns:a16="http://schemas.microsoft.com/office/drawing/2014/main" id="{B6F74EC4-1E75-4FF2-A107-3450BBB54899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4DFE852A-B761-47F4-8176-3FC812A192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7C0AA09-1BD8-4CCC-A5DF-69192BFF5E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4118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Piktogram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107AE81-940E-4F36-8CF5-F0C10B7A4EB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6988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803406-CB79-4DD3-B20D-1FBA375E15B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10389" y="2932092"/>
            <a:ext cx="2607012" cy="2607012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de-DE" dirty="0"/>
              <a:t>Piktogramm</a:t>
            </a:r>
          </a:p>
        </p:txBody>
      </p:sp>
      <p:pic>
        <p:nvPicPr>
          <p:cNvPr id="16" name="Grafik 1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5AC7C61-FD91-43C8-B979-2200F96EBFF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361FC6C-EC00-4E24-8F38-577617AFF07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1810389" y="861373"/>
            <a:ext cx="9975211" cy="1617401"/>
          </a:xfrm>
        </p:spPr>
        <p:txBody>
          <a:bodyPr vert="horz"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F8D6137-25F0-447A-9135-2714A0243F2A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18" name="Freihandform: Form 17">
              <a:extLst>
                <a:ext uri="{FF2B5EF4-FFF2-40B4-BE49-F238E27FC236}">
                  <a16:creationId xmlns:a16="http://schemas.microsoft.com/office/drawing/2014/main" id="{990AE1A9-5791-4CC7-AE49-EACF2A53C925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287B20EB-A5B7-4013-95FA-E51D54F210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7241E5FC-7F9D-4A5E-AB2B-E2E5CEF306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156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FC09366-4D50-4EB3-A3BC-43FD7F4901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465199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425601" y="1050180"/>
            <a:ext cx="10364761" cy="822413"/>
          </a:xfrm>
        </p:spPr>
        <p:txBody>
          <a:bodyPr vert="horz" lIns="0" tIns="0" rIns="0" bIns="0" anchor="b" anchorCtr="0">
            <a:noAutofit/>
          </a:bodyPr>
          <a:lstStyle>
            <a:lvl1pPr algn="l"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FCF018-E038-4AB9-9937-D6416063769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0444FF5-E3F2-4F30-8A45-2A6424F92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5601" y="2349500"/>
            <a:ext cx="10364762" cy="3050983"/>
          </a:xfrm>
        </p:spPr>
        <p:txBody>
          <a:bodyPr>
            <a:normAutofit/>
          </a:bodyPr>
          <a:lstStyle>
            <a:lvl1pPr marL="638175" indent="-638175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120000"/>
              <a:buFont typeface="+mj-lt"/>
              <a:buAutoNum type="arabicParenBoth"/>
              <a:defRPr sz="2800"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079D26A-01F4-4BF2-8866-AECB3BD1FF82}"/>
              </a:ext>
            </a:extLst>
          </p:cNvPr>
          <p:cNvGrpSpPr/>
          <p:nvPr userDrawn="1"/>
        </p:nvGrpSpPr>
        <p:grpSpPr>
          <a:xfrm>
            <a:off x="3340282" y="4890420"/>
            <a:ext cx="8608342" cy="1918291"/>
            <a:chOff x="3340282" y="4890420"/>
            <a:chExt cx="8608342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495DF453-667F-4E50-86ED-6B0400AD9C25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1CF24DA-2098-45AE-9E9E-79A686C52D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5ADC1881-79C5-4CF3-B6E6-E3A9DEBA93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</p:grp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55766" y="5590072"/>
            <a:ext cx="1973083" cy="104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8411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aktue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944948C-796C-46F9-B6AE-181E83EA79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6531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8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425601" y="1050180"/>
            <a:ext cx="10359999" cy="822413"/>
          </a:xfrm>
        </p:spPr>
        <p:txBody>
          <a:bodyPr vert="horz" lIns="0" tIns="0" rIns="0" bIns="0" anchor="b" anchorCtr="0">
            <a:noAutofit/>
          </a:bodyPr>
          <a:lstStyle>
            <a:lvl1pPr algn="l">
              <a:defRPr sz="5000" b="0" i="0" cap="none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pic>
        <p:nvPicPr>
          <p:cNvPr id="19" name="Grafik 18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7CFCF018-E038-4AB9-9937-D6416063769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032748" y="290561"/>
            <a:ext cx="1757615" cy="469057"/>
          </a:xfrm>
          <a:prstGeom prst="rect">
            <a:avLst/>
          </a:prstGeom>
        </p:spPr>
      </p:pic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D0444FF5-E3F2-4F30-8A45-2A6424F92F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5601" y="2349500"/>
            <a:ext cx="10364761" cy="3050983"/>
          </a:xfrm>
        </p:spPr>
        <p:txBody>
          <a:bodyPr>
            <a:normAutofit/>
          </a:bodyPr>
          <a:lstStyle>
            <a:lvl1pPr marL="638175" indent="-638175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20000"/>
              <a:buFont typeface="+mj-lt"/>
              <a:buAutoNum type="arabicParenBoth"/>
              <a:defRPr sz="2800">
                <a:solidFill>
                  <a:schemeClr val="accent4"/>
                </a:solidFill>
                <a:latin typeface="+mn-lt"/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EB58CFC-F99B-4F79-9D95-271A146E224E}"/>
              </a:ext>
            </a:extLst>
          </p:cNvPr>
          <p:cNvGrpSpPr/>
          <p:nvPr userDrawn="1"/>
        </p:nvGrpSpPr>
        <p:grpSpPr>
          <a:xfrm>
            <a:off x="418976" y="4890420"/>
            <a:ext cx="11529648" cy="1918291"/>
            <a:chOff x="418976" y="4890420"/>
            <a:chExt cx="11529648" cy="1918291"/>
          </a:xfrm>
        </p:grpSpPr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BF79CC3D-7B00-4F61-9028-BE8A6EC9B702}"/>
                </a:ext>
              </a:extLst>
            </p:cNvPr>
            <p:cNvSpPr/>
            <p:nvPr userDrawn="1"/>
          </p:nvSpPr>
          <p:spPr>
            <a:xfrm>
              <a:off x="3340282" y="4890420"/>
              <a:ext cx="3864741" cy="1918291"/>
            </a:xfrm>
            <a:custGeom>
              <a:avLst/>
              <a:gdLst>
                <a:gd name="connsiteX0" fmla="*/ 3042479 w 3864741"/>
                <a:gd name="connsiteY0" fmla="*/ 0 h 1918291"/>
                <a:gd name="connsiteX1" fmla="*/ 3805609 w 3864741"/>
                <a:gd name="connsiteY1" fmla="*/ 0 h 1918291"/>
                <a:gd name="connsiteX2" fmla="*/ 3813730 w 3864741"/>
                <a:gd name="connsiteY2" fmla="*/ 888 h 1918291"/>
                <a:gd name="connsiteX3" fmla="*/ 3824262 w 3864741"/>
                <a:gd name="connsiteY3" fmla="*/ 254 h 1918291"/>
                <a:gd name="connsiteX4" fmla="*/ 3826673 w 3864741"/>
                <a:gd name="connsiteY4" fmla="*/ 0 h 1918291"/>
                <a:gd name="connsiteX5" fmla="*/ 3864741 w 3864741"/>
                <a:gd name="connsiteY5" fmla="*/ 38068 h 1918291"/>
                <a:gd name="connsiteX6" fmla="*/ 3864741 w 3864741"/>
                <a:gd name="connsiteY6" fmla="*/ 801198 h 1918291"/>
                <a:gd name="connsiteX7" fmla="*/ 3826673 w 3864741"/>
                <a:gd name="connsiteY7" fmla="*/ 839266 h 1918291"/>
                <a:gd name="connsiteX8" fmla="*/ 3788606 w 3864741"/>
                <a:gd name="connsiteY8" fmla="*/ 801198 h 1918291"/>
                <a:gd name="connsiteX9" fmla="*/ 3788606 w 3864741"/>
                <a:gd name="connsiteY9" fmla="*/ 119660 h 1918291"/>
                <a:gd name="connsiteX10" fmla="*/ 2552801 w 3864741"/>
                <a:gd name="connsiteY10" fmla="*/ 1250778 h 1918291"/>
                <a:gd name="connsiteX11" fmla="*/ 2551024 w 3864741"/>
                <a:gd name="connsiteY11" fmla="*/ 1252428 h 1918291"/>
                <a:gd name="connsiteX12" fmla="*/ 2550390 w 3864741"/>
                <a:gd name="connsiteY12" fmla="*/ 1252935 h 1918291"/>
                <a:gd name="connsiteX13" fmla="*/ 2549121 w 3864741"/>
                <a:gd name="connsiteY13" fmla="*/ 1253950 h 1918291"/>
                <a:gd name="connsiteX14" fmla="*/ 2539731 w 3864741"/>
                <a:gd name="connsiteY14" fmla="*/ 1259788 h 1918291"/>
                <a:gd name="connsiteX15" fmla="*/ 2537701 w 3864741"/>
                <a:gd name="connsiteY15" fmla="*/ 1260676 h 1918291"/>
                <a:gd name="connsiteX16" fmla="*/ 2532117 w 3864741"/>
                <a:gd name="connsiteY16" fmla="*/ 1262199 h 1918291"/>
                <a:gd name="connsiteX17" fmla="*/ 2530214 w 3864741"/>
                <a:gd name="connsiteY17" fmla="*/ 1262452 h 1918291"/>
                <a:gd name="connsiteX18" fmla="*/ 2524884 w 3864741"/>
                <a:gd name="connsiteY18" fmla="*/ 1263214 h 1918291"/>
                <a:gd name="connsiteX19" fmla="*/ 2510038 w 3864741"/>
                <a:gd name="connsiteY19" fmla="*/ 1259914 h 1918291"/>
                <a:gd name="connsiteX20" fmla="*/ 2509657 w 3864741"/>
                <a:gd name="connsiteY20" fmla="*/ 1259788 h 1918291"/>
                <a:gd name="connsiteX21" fmla="*/ 2507627 w 3864741"/>
                <a:gd name="connsiteY21" fmla="*/ 1259026 h 1918291"/>
                <a:gd name="connsiteX22" fmla="*/ 1380569 w 3864741"/>
                <a:gd name="connsiteY22" fmla="*/ 686615 h 1918291"/>
                <a:gd name="connsiteX23" fmla="*/ 109354 w 3864741"/>
                <a:gd name="connsiteY23" fmla="*/ 1918291 h 1918291"/>
                <a:gd name="connsiteX24" fmla="*/ 0 w 3864741"/>
                <a:gd name="connsiteY24" fmla="*/ 1918291 h 1918291"/>
                <a:gd name="connsiteX25" fmla="*/ 1339202 w 3864741"/>
                <a:gd name="connsiteY25" fmla="*/ 620757 h 1918291"/>
                <a:gd name="connsiteX26" fmla="*/ 1373717 w 3864741"/>
                <a:gd name="connsiteY26" fmla="*/ 601597 h 1918291"/>
                <a:gd name="connsiteX27" fmla="*/ 1398461 w 3864741"/>
                <a:gd name="connsiteY27" fmla="*/ 610225 h 1918291"/>
                <a:gd name="connsiteX28" fmla="*/ 2518413 w 3864741"/>
                <a:gd name="connsiteY28" fmla="*/ 1178957 h 1918291"/>
                <a:gd name="connsiteX29" fmla="*/ 3723383 w 3864741"/>
                <a:gd name="connsiteY29" fmla="*/ 76135 h 1918291"/>
                <a:gd name="connsiteX30" fmla="*/ 3042479 w 3864741"/>
                <a:gd name="connsiteY30" fmla="*/ 76135 h 1918291"/>
                <a:gd name="connsiteX31" fmla="*/ 3004411 w 3864741"/>
                <a:gd name="connsiteY31" fmla="*/ 38068 h 1918291"/>
                <a:gd name="connsiteX32" fmla="*/ 3042479 w 3864741"/>
                <a:gd name="connsiteY32" fmla="*/ 0 h 191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864741" h="1918291">
                  <a:moveTo>
                    <a:pt x="3042479" y="0"/>
                  </a:moveTo>
                  <a:lnTo>
                    <a:pt x="3805609" y="0"/>
                  </a:lnTo>
                  <a:cubicBezTo>
                    <a:pt x="3808401" y="0"/>
                    <a:pt x="3811066" y="381"/>
                    <a:pt x="3813730" y="888"/>
                  </a:cubicBezTo>
                  <a:cubicBezTo>
                    <a:pt x="3817156" y="254"/>
                    <a:pt x="3820709" y="0"/>
                    <a:pt x="3824262" y="254"/>
                  </a:cubicBezTo>
                  <a:cubicBezTo>
                    <a:pt x="3825151" y="127"/>
                    <a:pt x="3825912" y="0"/>
                    <a:pt x="3826673" y="0"/>
                  </a:cubicBezTo>
                  <a:cubicBezTo>
                    <a:pt x="3847738" y="0"/>
                    <a:pt x="3864741" y="17004"/>
                    <a:pt x="3864741" y="38068"/>
                  </a:cubicBezTo>
                  <a:lnTo>
                    <a:pt x="3864741" y="801198"/>
                  </a:lnTo>
                  <a:cubicBezTo>
                    <a:pt x="3864741" y="822263"/>
                    <a:pt x="3847738" y="839266"/>
                    <a:pt x="3826673" y="839266"/>
                  </a:cubicBezTo>
                  <a:cubicBezTo>
                    <a:pt x="3805609" y="839266"/>
                    <a:pt x="3788606" y="822263"/>
                    <a:pt x="3788606" y="801198"/>
                  </a:cubicBezTo>
                  <a:lnTo>
                    <a:pt x="3788606" y="119660"/>
                  </a:lnTo>
                  <a:lnTo>
                    <a:pt x="2552801" y="1250778"/>
                  </a:lnTo>
                  <a:cubicBezTo>
                    <a:pt x="2552293" y="1251413"/>
                    <a:pt x="2551659" y="1251793"/>
                    <a:pt x="2551024" y="1252428"/>
                  </a:cubicBezTo>
                  <a:lnTo>
                    <a:pt x="2550390" y="1252935"/>
                  </a:lnTo>
                  <a:cubicBezTo>
                    <a:pt x="2550009" y="1253316"/>
                    <a:pt x="2549502" y="1253570"/>
                    <a:pt x="2549121" y="1253950"/>
                  </a:cubicBezTo>
                  <a:cubicBezTo>
                    <a:pt x="2546329" y="1256361"/>
                    <a:pt x="2543157" y="1258265"/>
                    <a:pt x="2539731" y="1259788"/>
                  </a:cubicBezTo>
                  <a:cubicBezTo>
                    <a:pt x="2538969" y="1260041"/>
                    <a:pt x="2538335" y="1260422"/>
                    <a:pt x="2537701" y="1260676"/>
                  </a:cubicBezTo>
                  <a:cubicBezTo>
                    <a:pt x="2535924" y="1261310"/>
                    <a:pt x="2534021" y="1261818"/>
                    <a:pt x="2532117" y="1262199"/>
                  </a:cubicBezTo>
                  <a:cubicBezTo>
                    <a:pt x="2531483" y="1262325"/>
                    <a:pt x="2530848" y="1262325"/>
                    <a:pt x="2530214" y="1262452"/>
                  </a:cubicBezTo>
                  <a:cubicBezTo>
                    <a:pt x="2528437" y="1262706"/>
                    <a:pt x="2526661" y="1263214"/>
                    <a:pt x="2524884" y="1263214"/>
                  </a:cubicBezTo>
                  <a:cubicBezTo>
                    <a:pt x="2519809" y="1263214"/>
                    <a:pt x="2514860" y="1261945"/>
                    <a:pt x="2510038" y="1259914"/>
                  </a:cubicBezTo>
                  <a:cubicBezTo>
                    <a:pt x="2509911" y="1259914"/>
                    <a:pt x="2509784" y="1259788"/>
                    <a:pt x="2509657" y="1259788"/>
                  </a:cubicBezTo>
                  <a:cubicBezTo>
                    <a:pt x="2509023" y="1259534"/>
                    <a:pt x="2508262" y="1259407"/>
                    <a:pt x="2507627" y="1259026"/>
                  </a:cubicBezTo>
                  <a:lnTo>
                    <a:pt x="1380569" y="686615"/>
                  </a:lnTo>
                  <a:lnTo>
                    <a:pt x="109354" y="1918291"/>
                  </a:lnTo>
                  <a:lnTo>
                    <a:pt x="0" y="1918291"/>
                  </a:lnTo>
                  <a:lnTo>
                    <a:pt x="1339202" y="620757"/>
                  </a:lnTo>
                  <a:cubicBezTo>
                    <a:pt x="1346435" y="608068"/>
                    <a:pt x="1359885" y="601089"/>
                    <a:pt x="1373717" y="601597"/>
                  </a:cubicBezTo>
                  <a:cubicBezTo>
                    <a:pt x="1382472" y="601470"/>
                    <a:pt x="1391228" y="604388"/>
                    <a:pt x="1398461" y="610225"/>
                  </a:cubicBezTo>
                  <a:lnTo>
                    <a:pt x="2518413" y="1178957"/>
                  </a:lnTo>
                  <a:lnTo>
                    <a:pt x="3723383" y="76135"/>
                  </a:lnTo>
                  <a:lnTo>
                    <a:pt x="3042479" y="76135"/>
                  </a:lnTo>
                  <a:cubicBezTo>
                    <a:pt x="3021414" y="76135"/>
                    <a:pt x="3004411" y="59132"/>
                    <a:pt x="3004411" y="38068"/>
                  </a:cubicBezTo>
                  <a:cubicBezTo>
                    <a:pt x="3004411" y="17004"/>
                    <a:pt x="3021414" y="0"/>
                    <a:pt x="3042479" y="0"/>
                  </a:cubicBezTo>
                  <a:close/>
                </a:path>
              </a:pathLst>
            </a:custGeom>
            <a:solidFill>
              <a:srgbClr val="C3C3C3"/>
            </a:solidFill>
            <a:ln w="126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E454AD1B-C14A-4F67-A6E5-A6E27E5E30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9623180" y="5682048"/>
              <a:ext cx="2325444" cy="601734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C803A235-B731-4646-9A75-F3F3D71161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7685731" y="5295682"/>
              <a:ext cx="1937449" cy="1374467"/>
            </a:xfrm>
            <a:prstGeom prst="rect">
              <a:avLst/>
            </a:prstGeom>
          </p:spPr>
        </p:pic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B5993BB9-1A56-4771-ADA0-66DA168EDB78}"/>
                </a:ext>
              </a:extLst>
            </p:cNvPr>
            <p:cNvSpPr/>
            <p:nvPr userDrawn="1"/>
          </p:nvSpPr>
          <p:spPr>
            <a:xfrm>
              <a:off x="418976" y="5566629"/>
              <a:ext cx="2971923" cy="832572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de-DE" sz="1600" kern="1200" dirty="0">
                  <a:solidFill>
                    <a:srgbClr val="999999"/>
                  </a:solidFill>
                  <a:latin typeface="+mn-lt"/>
                  <a:ea typeface="+mn-ea"/>
                  <a:cs typeface="+mn-cs"/>
                </a:rPr>
                <a:t>Kompetenzcluster </a:t>
              </a:r>
              <a:r>
                <a:rPr lang="de-DE" sz="1600" b="0" kern="1200" dirty="0" err="1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Anige</a:t>
              </a:r>
              <a:r>
                <a:rPr lang="de-DE" sz="1600" b="0" kern="1200" dirty="0" err="1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D</a:t>
              </a:r>
              <a:r>
                <a:rPr lang="de-DE" sz="1600" b="0" kern="1200" dirty="0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 - </a:t>
              </a:r>
              <a:br>
                <a:rPr lang="de-DE" sz="1600" b="0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</a:br>
              <a:r>
                <a:rPr lang="de-DE" sz="1600" b="0" kern="1200" dirty="0">
                  <a:solidFill>
                    <a:srgbClr val="006298"/>
                  </a:solidFill>
                  <a:latin typeface="+mn-lt"/>
                  <a:ea typeface="+mn-ea"/>
                  <a:cs typeface="+mn-cs"/>
                </a:rPr>
                <a:t>Anonymität von integrierten und georeferenzierten </a:t>
              </a:r>
              <a:r>
                <a:rPr lang="de-DE" sz="1600" b="0" kern="1200" dirty="0">
                  <a:solidFill>
                    <a:srgbClr val="C00000"/>
                  </a:solidFill>
                  <a:latin typeface="+mn-lt"/>
                  <a:ea typeface="+mn-ea"/>
                  <a:cs typeface="+mn-cs"/>
                </a:rPr>
                <a:t>Daten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85464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 u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3C5FB31-D28A-48EC-B4E4-6AB7BE458B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424056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1BC4EF31-5126-4A9B-BA79-CF860577EB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4D8478D-46B5-406F-8E99-F689FE3257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0452" y="1809306"/>
            <a:ext cx="11075148" cy="353943"/>
          </a:xfrm>
        </p:spPr>
        <p:txBody>
          <a:bodyPr anchor="ctr">
            <a:noAutofit/>
          </a:bodyPr>
          <a:lstStyle>
            <a:lvl1pPr>
              <a:defRPr sz="2400"/>
            </a:lvl1pPr>
          </a:lstStyle>
          <a:p>
            <a:pPr marL="0" marR="0" lvl="0" indent="0" algn="l" defTabSz="12194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Untertitel. Arial, 24 Pt.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2F5BB9A-844B-4DA8-A998-AFB9A5A90FA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0452" y="2349500"/>
            <a:ext cx="11075148" cy="34559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06EFFB-F64C-4099-B364-910EF69DB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BAA2E849-DE6D-43AA-8BA0-B8705D770338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CDD9054-10D2-452A-B29F-C6B3A2FC8C1E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64A666D-C954-49D8-8A26-98F695B02F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2190750" y="6300661"/>
            <a:ext cx="7246818" cy="263521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5DDF53D-F8D0-4C8D-B35E-9973B4E5D03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63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DA5AC39-35DB-439B-845C-9D8546823D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10899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7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B975E2B-8360-4CD8-9C92-232AFF66204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0452" y="2349500"/>
            <a:ext cx="11075148" cy="34559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FD7D596B-7FD9-442E-86BF-E6CA6B73F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0E070A-1903-48E8-9857-15B1E3B4FF5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6BA176C-D743-447B-94F2-AEBABDE81F3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DFC9687-544B-4A25-9C58-9DFCF7EC5C5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21808CF0-76C0-419B-B6E8-7B926B3A81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16392230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86A94C9-F101-4FC1-95FB-8AF3D16E07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7036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988360"/>
            <a:ext cx="11075148" cy="381712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 und Tabellen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BE6734-C1B9-4B3A-A19D-A21180B593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C47A1E-ED24-4B5D-AC88-DFF909D6D3FE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C37C95-5741-4CE5-B1B1-128D9AD850C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9FE0862-0F5F-4FD1-9A6F-9B87E91EFD5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8195C718-D1F8-45BA-B05D-7A8FCC7985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7800349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ohne 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BC0B060-00A8-41E3-88B5-EF6DFFAED62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0452" y="1139617"/>
            <a:ext cx="11075148" cy="466587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Diagramme, SmartArt-Grafiken, Filme und Tabellen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7CE50B-5B87-4DA9-A89C-75A561E803A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058CF41-D84E-4BCC-9886-099A2AF10D64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69059E7F-95C2-4285-9BB6-70B36F14DFD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9259565-4742-4049-9041-03E21E55D55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36C2FCBF-84B8-4AA1-B885-49189DE6DB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0452" y="5888828"/>
            <a:ext cx="11075148" cy="263525"/>
          </a:xfrm>
        </p:spPr>
        <p:txBody>
          <a:bodyPr anchor="b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Quellenhinweise, Fotorechte: ©</a:t>
            </a:r>
          </a:p>
        </p:txBody>
      </p:sp>
    </p:spTree>
    <p:extLst>
      <p:ext uri="{BB962C8B-B14F-4D97-AF65-F5344CB8AC3E}">
        <p14:creationId xmlns:p14="http://schemas.microsoft.com/office/powerpoint/2010/main" val="34235874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0C9D7DFA-D47C-47FF-A4F0-6ED5028CE9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181885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" name="think-cell Folie" r:id="rId19" imgW="360" imgH="360" progId="TCLayout.ActiveDocument.1">
                  <p:embed/>
                </p:oleObj>
              </mc:Choice>
              <mc:Fallback>
                <p:oleObj name="think-cell Folie" r:id="rId19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oolsToo_Slide" descr="ToolsToo_Slide">
            <a:extLst>
              <a:ext uri="{FF2B5EF4-FFF2-40B4-BE49-F238E27FC236}">
                <a16:creationId xmlns:a16="http://schemas.microsoft.com/office/drawing/2014/main" id="{7A948261-0855-4559-A4B1-7EB7DB88C4A8}"/>
              </a:ext>
            </a:extLst>
          </p:cNvPr>
          <p:cNvSpPr/>
          <p:nvPr userDrawn="1"/>
        </p:nvSpPr>
        <p:spPr>
          <a:xfrm>
            <a:off x="0" y="0"/>
            <a:ext cx="12195175" cy="6859588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710452" y="1118925"/>
            <a:ext cx="11075147" cy="600146"/>
          </a:xfrm>
          <a:prstGeom prst="rect">
            <a:avLst/>
          </a:prstGeom>
        </p:spPr>
        <p:txBody>
          <a:bodyPr vert="horz" lIns="0" tIns="72000" rIns="0" bIns="72000" rtlCol="0" anchor="ctr" anchorCtr="0">
            <a:sp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710452" y="2349500"/>
            <a:ext cx="11075148" cy="345598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Erste Textebene, Arial, 23 Pt.</a:t>
            </a:r>
          </a:p>
          <a:p>
            <a:pPr lvl="1"/>
            <a:r>
              <a:rPr lang="de-DE" dirty="0"/>
              <a:t>1. Aufzählungsebene über Menü: „Listenebene erhöhen“ </a:t>
            </a:r>
          </a:p>
          <a:p>
            <a:pPr lvl="2"/>
            <a:r>
              <a:rPr lang="de-DE" dirty="0"/>
              <a:t>2. Aufzählungsebene über Menü: „Listenebene erhöhen“</a:t>
            </a:r>
          </a:p>
          <a:p>
            <a:pPr lvl="3"/>
            <a:r>
              <a:rPr lang="de-DE" dirty="0"/>
              <a:t>3. Aufzählungsebene über Menü: „Listenebene erhöhen“</a:t>
            </a:r>
          </a:p>
          <a:p>
            <a:pPr lvl="2"/>
            <a:endParaRPr lang="de-DE" dirty="0"/>
          </a:p>
        </p:txBody>
      </p:sp>
      <p:sp>
        <p:nvSpPr>
          <p:cNvPr id="9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9516742" y="6300663"/>
            <a:ext cx="1501778" cy="26352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de-DE" sz="10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958EB55-A7D1-4F18-9F7A-0FD88A528785}" type="datetime1">
              <a:rPr lang="de-DE" smtClean="0"/>
              <a:t>03.04.2025</a:t>
            </a:fld>
            <a:endParaRPr lang="de-DE" dirty="0"/>
          </a:p>
        </p:txBody>
      </p:sp>
      <p:sp>
        <p:nvSpPr>
          <p:cNvPr id="11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087099" y="6300663"/>
            <a:ext cx="687235" cy="26352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de-DE" sz="1000" b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0D50AA-A47B-42B3-AEBF-DBC41AAA668C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4">
            <a:extLst>
              <a:ext uri="{FF2B5EF4-FFF2-40B4-BE49-F238E27FC236}">
                <a16:creationId xmlns:a16="http://schemas.microsoft.com/office/drawing/2014/main" id="{7B76BBCE-4D0F-46A0-8D07-20DAA25854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2210539" y="6300661"/>
            <a:ext cx="7237623" cy="26352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1200" b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buClr>
                <a:schemeClr val="accent2"/>
              </a:buClr>
            </a:pPr>
            <a:r>
              <a:rPr lang="en-GB" dirty="0" err="1"/>
              <a:t>Statistisches</a:t>
            </a:r>
            <a:r>
              <a:rPr lang="en-GB" dirty="0"/>
              <a:t> </a:t>
            </a:r>
            <a:r>
              <a:rPr lang="en-GB" dirty="0" err="1"/>
              <a:t>Bundesamt</a:t>
            </a:r>
            <a:r>
              <a:rPr lang="en-GB" dirty="0"/>
              <a:t>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AB361C4-581E-4531-8215-FE6621D383D5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7361038" y="26724"/>
            <a:ext cx="1394482" cy="9892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6A359F8-8B6A-4E9B-BE92-C3A40B110D50}"/>
              </a:ext>
            </a:extLst>
          </p:cNvPr>
          <p:cNvSpPr txBox="1"/>
          <p:nvPr userDrawn="1"/>
        </p:nvSpPr>
        <p:spPr>
          <a:xfrm>
            <a:off x="705590" y="6287183"/>
            <a:ext cx="1550424" cy="276999"/>
          </a:xfrm>
          <a:prstGeom prst="rect">
            <a:avLst/>
          </a:prstGeom>
        </p:spPr>
        <p:txBody>
          <a:bodyPr lIns="0" tIns="0" rIns="0" bIns="0" anchor="b" anchorCtr="0"/>
          <a:lstStyle>
            <a:defPPr>
              <a:defRPr lang="de-DE"/>
            </a:defPPr>
            <a:lvl1pPr>
              <a:buClr>
                <a:schemeClr val="accent2"/>
              </a:buClr>
              <a:defRPr sz="1200" b="0">
                <a:latin typeface="Statis Sans Light" panose="020B0403050000020004" pitchFamily="34" charset="0"/>
              </a:defRPr>
            </a:lvl1pPr>
          </a:lstStyle>
          <a:p>
            <a:pPr lvl="0"/>
            <a:r>
              <a:rPr lang="de-DE" b="1" dirty="0">
                <a:solidFill>
                  <a:srgbClr val="006298"/>
                </a:solidFill>
              </a:rPr>
              <a:t>AnigeD@destatis.de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9BE9169-88D8-493F-A430-A4D0E372D6D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8608893" y="281289"/>
            <a:ext cx="2018937" cy="522422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12A2C333-CA2B-4A86-8EC2-55BF9193358D}"/>
              </a:ext>
            </a:extLst>
          </p:cNvPr>
          <p:cNvSpPr/>
          <p:nvPr userDrawn="1"/>
        </p:nvSpPr>
        <p:spPr>
          <a:xfrm>
            <a:off x="10232899" y="561252"/>
            <a:ext cx="1557637" cy="21479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de-DE" sz="1600" kern="1200" dirty="0">
                <a:solidFill>
                  <a:srgbClr val="999999"/>
                </a:solidFill>
                <a:latin typeface="Statis Sans" panose="020B0503050000020004" pitchFamily="34" charset="0"/>
                <a:ea typeface="+mn-ea"/>
                <a:cs typeface="+mn-cs"/>
              </a:rPr>
              <a:t>destatis.de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76F44F01-A564-40A1-8808-681FDDACA44B}"/>
              </a:ext>
            </a:extLst>
          </p:cNvPr>
          <p:cNvSpPr txBox="1">
            <a:spLocks/>
          </p:cNvSpPr>
          <p:nvPr userDrawn="1"/>
        </p:nvSpPr>
        <p:spPr>
          <a:xfrm>
            <a:off x="615538" y="645875"/>
            <a:ext cx="6577424" cy="246062"/>
          </a:xfrm>
          <a:prstGeom prst="rect">
            <a:avLst/>
          </a:prstGeom>
        </p:spPr>
        <p:txBody>
          <a:bodyPr wrap="none" anchor="ctr">
            <a:noAutofit/>
          </a:bodyPr>
          <a:lstStyle>
            <a:lvl1pPr marL="0" indent="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Tx/>
              <a:buNone/>
              <a:defRPr lang="de-DE" sz="1600" b="0" kern="12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355600" indent="-35560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50000"/>
              <a:buFont typeface="Statis Sans" panose="020B0500000000000000" pitchFamily="34" charset="0"/>
              <a:buChar char="»"/>
              <a:tabLst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17550" indent="-36195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2"/>
              </a:buClr>
              <a:buSzPct val="150000"/>
              <a:buFont typeface="Statis Sans" panose="020B0500000000000000" pitchFamily="34" charset="0"/>
              <a:buChar char="»"/>
              <a:defRPr lang="de-DE" sz="20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90600" indent="-238125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75008" indent="-368374" algn="l" defTabSz="105431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5pPr>
            <a:lvl6pPr marL="2875008" indent="-368374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AnigeD Werkstattgespräch (April 2025) |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Replication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of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„Die Lohnlücke in der Zeitarbeit“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with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</a:t>
            </a:r>
            <a:r>
              <a:rPr lang="de-DE" sz="1600" b="0" kern="1200" baseline="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Synthetic</a:t>
            </a:r>
            <a:r>
              <a:rPr lang="de-DE" sz="1600" b="0" kern="1200" baseline="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+mn-lt"/>
                <a:ea typeface="+mn-ea"/>
                <a:cs typeface="Arial" panose="020B0604020202020204" pitchFamily="34" charset="0"/>
              </a:rPr>
              <a:t> Data</a:t>
            </a:r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10452" y="110635"/>
            <a:ext cx="829912" cy="438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00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1" r:id="rId6"/>
    <p:sldLayoutId id="2147483657" r:id="rId7"/>
    <p:sldLayoutId id="2147483659" r:id="rId8"/>
    <p:sldLayoutId id="2147483665" r:id="rId9"/>
    <p:sldLayoutId id="2147483661" r:id="rId10"/>
    <p:sldLayoutId id="2147483664" r:id="rId11"/>
    <p:sldLayoutId id="2147483663" r:id="rId12"/>
    <p:sldLayoutId id="2147483658" r:id="rId13"/>
    <p:sldLayoutId id="2147483662" r:id="rId14"/>
    <p:sldLayoutId id="2147483682" r:id="rId15"/>
  </p:sldLayoutIdLst>
  <p:transition>
    <p:fade/>
  </p:transition>
  <p:hf hdr="0"/>
  <p:txStyles>
    <p:titleStyle>
      <a:lvl1pPr algn="l" defTabSz="1219444" rtl="0" eaLnBrk="1" latinLnBrk="0" hangingPunct="1">
        <a:lnSpc>
          <a:spcPct val="80000"/>
        </a:lnSpc>
        <a:spcBef>
          <a:spcPct val="0"/>
        </a:spcBef>
        <a:buNone/>
        <a:defRPr sz="3600" b="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219444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Tx/>
        <a:buNone/>
        <a:defRPr lang="de-DE" sz="23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355600" indent="-355600" algn="l" defTabSz="1219444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SzPct val="150000"/>
        <a:buFont typeface="Statis Sans" panose="020B0500000000000000" pitchFamily="34" charset="0"/>
        <a:buChar char="»"/>
        <a:tabLst/>
        <a:defRPr sz="2000" b="0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717550" marR="0" indent="-361950" algn="l" defTabSz="1219444" rtl="0" eaLnBrk="1" fontAlgn="auto" latinLnBrk="0" hangingPunct="1">
        <a:lnSpc>
          <a:spcPct val="100000"/>
        </a:lnSpc>
        <a:spcBef>
          <a:spcPts val="800"/>
        </a:spcBef>
        <a:spcAft>
          <a:spcPts val="0"/>
        </a:spcAft>
        <a:buClr>
          <a:schemeClr val="accent2"/>
        </a:buClr>
        <a:buSzPct val="150000"/>
        <a:buFont typeface="Statis Sans" panose="020B0500000000000000" pitchFamily="34" charset="0"/>
        <a:buChar char="»"/>
        <a:tabLst/>
        <a:defRPr lang="de-DE" sz="2000" b="0" kern="1200" baseline="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990600" indent="-238125" algn="l" defTabSz="1219444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SzPct val="100000"/>
        <a:buFont typeface="Arial" panose="020B0604020202020204" pitchFamily="34" charset="0"/>
        <a:buChar char="•"/>
        <a:tabLst/>
        <a:defRPr sz="1800" b="0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875008" indent="-368374" algn="l" defTabSz="1054311" rtl="0" eaLnBrk="1" latinLnBrk="0" hangingPunct="1">
        <a:lnSpc>
          <a:spcPct val="100000"/>
        </a:lnSpc>
        <a:spcBef>
          <a:spcPts val="800"/>
        </a:spcBef>
        <a:buClr>
          <a:schemeClr val="bg1"/>
        </a:buClr>
        <a:buSzPct val="80000"/>
        <a:buFont typeface="Statis Sans" pitchFamily="2" charset="2"/>
        <a:buChar char="n"/>
        <a:defRPr sz="1900" b="0" kern="1200" baseline="0">
          <a:solidFill>
            <a:schemeClr val="tx1"/>
          </a:solidFill>
          <a:latin typeface="Statis Sans Light" panose="020B0403050000020004" pitchFamily="34" charset="0"/>
          <a:ea typeface="+mn-ea"/>
          <a:cs typeface="+mn-cs"/>
        </a:defRPr>
      </a:lvl5pPr>
      <a:lvl6pPr marL="2875008" indent="-368374" algn="l" defTabSz="1219444" rtl="0" eaLnBrk="1" latinLnBrk="0" hangingPunct="1">
        <a:lnSpc>
          <a:spcPct val="100000"/>
        </a:lnSpc>
        <a:spcBef>
          <a:spcPts val="800"/>
        </a:spcBef>
        <a:buClr>
          <a:schemeClr val="bg1"/>
        </a:buClr>
        <a:buSzPct val="80000"/>
        <a:buFont typeface="Statis Sans" pitchFamily="2" charset="2"/>
        <a:buChar char="n"/>
        <a:defRPr sz="1900" b="0" kern="1200" baseline="0">
          <a:solidFill>
            <a:schemeClr val="tx1"/>
          </a:solidFill>
          <a:latin typeface="Statis Sans Light" panose="020B0403050000020004" pitchFamily="34" charset="0"/>
          <a:ea typeface="+mn-ea"/>
          <a:cs typeface="+mn-cs"/>
        </a:defRPr>
      </a:lvl6pPr>
      <a:lvl7pPr marL="3963192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914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2636" indent="-304861" algn="l" defTabSz="1219444" rtl="0" eaLnBrk="1" latinLnBrk="0" hangingPunct="1">
        <a:spcBef>
          <a:spcPct val="20000"/>
        </a:spcBef>
        <a:buFont typeface="Statis Sans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72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444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166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888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610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332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053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775" algn="l" defTabSz="121944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55" userDrawn="1">
          <p15:clr>
            <a:srgbClr val="F26B43"/>
          </p15:clr>
        </p15:guide>
        <p15:guide id="2" pos="439" userDrawn="1">
          <p15:clr>
            <a:srgbClr val="F26B43"/>
          </p15:clr>
        </p15:guide>
        <p15:guide id="3" pos="7424" userDrawn="1">
          <p15:clr>
            <a:srgbClr val="F26B43"/>
          </p15:clr>
        </p15:guide>
        <p15:guide id="4" orient="horz" pos="1480" userDrawn="1">
          <p15:clr>
            <a:srgbClr val="F26B43"/>
          </p15:clr>
        </p15:guide>
        <p15:guide id="6" orient="horz" pos="1072" userDrawn="1">
          <p15:clr>
            <a:srgbClr val="F26B43"/>
          </p15:clr>
        </p15:guide>
        <p15:guide id="7" orient="horz" pos="365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hyperlink" Target="mailto:Yannik.GarciaRitz@destatis.de" TargetMode="External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hyperlink" Target="mailto:Yannik.GarciaRitz@destatis.de" TargetMode="External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26A5551-398B-4A3F-B9BA-B0A172C1DDC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78679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2" name="think-cell Folie" r:id="rId4" imgW="360" imgH="360" progId="TCLayout.ActiveDocument.1">
                  <p:embed/>
                </p:oleObj>
              </mc:Choice>
              <mc:Fallback>
                <p:oleObj name="think-cell Foli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de-DE" sz="3600" b="1" dirty="0"/>
              <a:t>Replication </a:t>
            </a:r>
            <a:r>
              <a:rPr lang="de-DE" sz="3600" b="1" dirty="0" err="1"/>
              <a:t>of</a:t>
            </a:r>
            <a:r>
              <a:rPr lang="de-DE" sz="3600" b="1" dirty="0"/>
              <a:t> „Die Lohnlücke in der Zeitarbeit“ </a:t>
            </a:r>
            <a:r>
              <a:rPr lang="de-DE" sz="3600" b="1" dirty="0" err="1"/>
              <a:t>with</a:t>
            </a:r>
            <a:r>
              <a:rPr lang="de-DE" sz="3600" b="1" dirty="0"/>
              <a:t> </a:t>
            </a:r>
            <a:r>
              <a:rPr lang="de-DE" sz="3600" b="1" dirty="0" err="1"/>
              <a:t>Synthetic</a:t>
            </a:r>
            <a:r>
              <a:rPr lang="de-DE" sz="3600" b="1" dirty="0"/>
              <a:t> Data</a:t>
            </a:r>
            <a:br>
              <a:rPr lang="de-DE" sz="3600" b="1" dirty="0"/>
            </a:br>
            <a:br>
              <a:rPr lang="de-DE" sz="2400" b="1" dirty="0"/>
            </a:br>
            <a:r>
              <a:rPr lang="de-DE" sz="2400" b="1" dirty="0" err="1"/>
              <a:t>Comparison</a:t>
            </a:r>
            <a:r>
              <a:rPr lang="de-DE" sz="2400" b="1" dirty="0"/>
              <a:t>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Synthpop</a:t>
            </a:r>
            <a:r>
              <a:rPr lang="de-DE" sz="2400" b="1" dirty="0"/>
              <a:t> and </a:t>
            </a:r>
            <a:r>
              <a:rPr lang="de-DE" sz="2400" b="1" dirty="0" err="1"/>
              <a:t>SynDiffix</a:t>
            </a:r>
            <a:endParaRPr lang="en-GB" sz="2400" b="1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10389" y="3473549"/>
            <a:ext cx="9979973" cy="1753006"/>
          </a:xfrm>
        </p:spPr>
        <p:txBody>
          <a:bodyPr/>
          <a:lstStyle/>
          <a:p>
            <a:r>
              <a:rPr lang="de-DE" dirty="0"/>
              <a:t>Paul Francis, Yannik Garcia Ritz</a:t>
            </a:r>
          </a:p>
          <a:p>
            <a:r>
              <a:rPr lang="de-DE" dirty="0"/>
              <a:t>AnigeD Werkstattgespräch, April 2025, Wiesbaden</a:t>
            </a:r>
          </a:p>
        </p:txBody>
      </p:sp>
    </p:spTree>
    <p:extLst>
      <p:ext uri="{BB962C8B-B14F-4D97-AF65-F5344CB8AC3E}">
        <p14:creationId xmlns:p14="http://schemas.microsoft.com/office/powerpoint/2010/main" val="29060435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0452" y="1988360"/>
            <a:ext cx="8276648" cy="381712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Partial synthesis of target variables (income information) or key variables (age, gender, educational level, etc.)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Additionally synthesized variables used in Bachmann et al. (2023) to ensure comparability with the results of </a:t>
            </a:r>
            <a:r>
              <a:rPr lang="en-US" dirty="0" err="1">
                <a:solidFill>
                  <a:schemeClr val="tx1"/>
                </a:solidFill>
              </a:rPr>
              <a:t>SynDiffix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CART models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Optimize utility-privacy ratio via tree depth (number of observations to be minimally kept in the terminal node)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Generation of multiply partially synthetic datasets: </a:t>
            </a:r>
            <a:r>
              <a:rPr lang="en-US" i="1" dirty="0">
                <a:solidFill>
                  <a:schemeClr val="tx1"/>
                </a:solidFill>
              </a:rPr>
              <a:t>m = 5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Synthpop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058BB25E-70DA-4996-83BE-EB004605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696" y="1965454"/>
            <a:ext cx="2398020" cy="148816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F35365E-B3D8-4DD7-88F2-BC7B36D7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463" y="3453614"/>
            <a:ext cx="1123461" cy="118055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677FAA2-FDF2-4989-A479-2A50CD1A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56961" y="4677346"/>
            <a:ext cx="2144463" cy="1713057"/>
          </a:xfrm>
          <a:prstGeom prst="rect">
            <a:avLst/>
          </a:prstGeom>
        </p:spPr>
      </p:pic>
      <p:sp>
        <p:nvSpPr>
          <p:cNvPr id="33" name="Inhaltsplatzhalter 1">
            <a:extLst>
              <a:ext uri="{FF2B5EF4-FFF2-40B4-BE49-F238E27FC236}">
                <a16:creationId xmlns:a16="http://schemas.microsoft.com/office/drawing/2014/main" id="{220B47C0-4582-4A09-8A7D-9240C1FA7D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452" y="5888828"/>
            <a:ext cx="11075148" cy="263525"/>
          </a:xfrm>
        </p:spPr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err="1"/>
              <a:t>Nowok</a:t>
            </a:r>
            <a:r>
              <a:rPr lang="en-US" dirty="0"/>
              <a:t>, </a:t>
            </a:r>
            <a:r>
              <a:rPr lang="en-US" dirty="0" err="1"/>
              <a:t>Raab</a:t>
            </a:r>
            <a:r>
              <a:rPr lang="en-US" dirty="0"/>
              <a:t>, Dibben (2016)</a:t>
            </a:r>
          </a:p>
        </p:txBody>
      </p:sp>
    </p:spTree>
    <p:extLst>
      <p:ext uri="{BB962C8B-B14F-4D97-AF65-F5344CB8AC3E}">
        <p14:creationId xmlns:p14="http://schemas.microsoft.com/office/powerpoint/2010/main" val="25016040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1: Descriptive statistics for total sample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6190521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2: Wage gap for SVP-employees between 17 and 62, monthly income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239548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3: Estimated wage gap based on a linear regression model on gross monthly income (total sample)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93446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4: Estimated wage gap based on a linear regression model on gross monthly income (fulltime employees)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687939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Figure 1: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423609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Table 5: Wage gap for SVP-employees between 17 and 62: </a:t>
            </a:r>
          </a:p>
          <a:p>
            <a:pPr>
              <a:spcBef>
                <a:spcPts val="0"/>
              </a:spcBef>
            </a:pPr>
            <a:r>
              <a:rPr lang="en-US" dirty="0"/>
              <a:t>gross monthly income vs. gross hourly income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51609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6: Estimated wage gap based on a linear regression model on gross hourly income (total sample)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92124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Table 7: Estimated wage gap based on a linear regression model on gross hourly income (fulltime employees)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10330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541EA9D-7DE8-450A-B142-20A103C59E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452" y="5888828"/>
            <a:ext cx="11075148" cy="263525"/>
          </a:xfrm>
        </p:spPr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Bachmann et al. (2023)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AAE261E-6156-4573-93C0-F25AC7DBF4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Figure 2: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(4) Results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590707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C63DD1C-A66F-48B2-86D9-0334AF1C8F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708444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E2DAD32B-8BF0-4275-8EC1-948765A1A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01" y="934771"/>
            <a:ext cx="10364761" cy="822413"/>
          </a:xfrm>
        </p:spPr>
        <p:txBody>
          <a:bodyPr vert="horz"/>
          <a:lstStyle/>
          <a:p>
            <a:r>
              <a:rPr lang="en-GB" dirty="0"/>
              <a:t>Agenda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A5F045-5E11-4ABF-9AF8-16AD9E50B72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25600" y="1794256"/>
            <a:ext cx="10364762" cy="305098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Motivation</a:t>
            </a:r>
          </a:p>
          <a:p>
            <a:r>
              <a:rPr lang="en-US" sz="2400" dirty="0">
                <a:solidFill>
                  <a:schemeClr val="tx1"/>
                </a:solidFill>
              </a:rPr>
              <a:t>Short overview on the replicated paper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Synthesis approach using </a:t>
            </a:r>
            <a:r>
              <a:rPr lang="en-US" sz="2400" dirty="0" err="1">
                <a:solidFill>
                  <a:schemeClr val="tx1"/>
                </a:solidFill>
              </a:rPr>
              <a:t>SynDiffix</a:t>
            </a:r>
            <a:r>
              <a:rPr lang="en-US" sz="2400" dirty="0">
                <a:solidFill>
                  <a:schemeClr val="tx1"/>
                </a:solidFill>
              </a:rPr>
              <a:t> / Synthpop</a:t>
            </a:r>
          </a:p>
          <a:p>
            <a:r>
              <a:rPr lang="en-US" sz="2400" dirty="0">
                <a:solidFill>
                  <a:schemeClr val="tx1"/>
                </a:solidFill>
              </a:rPr>
              <a:t>Results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42155865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9A596D-4BFC-437E-AA79-0895A68C46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CB2AF-6D54-4A33-9CAD-601B9EA996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(</a:t>
            </a:r>
            <a:r>
              <a:rPr lang="de-DE" dirty="0" err="1"/>
              <a:t>paper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278B62-3F54-4B13-80AE-8FDFDECE485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5901999-F2AA-4799-9DB1-33D1F763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A3818B-383B-4E28-A29A-AE6B7B2B4E41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CDD9054-10D2-452A-B29F-C6B3A2FC8C1E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54669C-4419-4793-8441-362A75E85B9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FA101E-90BC-466A-A096-B15A05AC01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54369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979A596D-4BFC-437E-AA79-0895A68C46D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CB2AF-6D54-4A33-9CAD-601B9EA996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r>
              <a:rPr lang="de-DE" dirty="0"/>
              <a:t> (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related</a:t>
            </a:r>
            <a:r>
              <a:rPr lang="de-DE" dirty="0"/>
              <a:t>)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278B62-3F54-4B13-80AE-8FDFDECE485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5901999-F2AA-4799-9DB1-33D1F7634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</a:t>
            </a:r>
            <a:r>
              <a:rPr lang="de-DE" dirty="0" err="1"/>
              <a:t>Discussion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A3818B-383B-4E28-A29A-AE6B7B2B4E41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CCDD9054-10D2-452A-B29F-C6B3A2FC8C1E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854669C-4419-4793-8441-362A75E85B9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CFA101E-90BC-466A-A096-B15A05AC01A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868302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A7A0B0-A64D-4A92-BD68-905E31F7DA4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16A7A0B0-A64D-4A92-BD68-905E31F7DA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12">
            <a:extLst>
              <a:ext uri="{FF2B5EF4-FFF2-40B4-BE49-F238E27FC236}">
                <a16:creationId xmlns:a16="http://schemas.microsoft.com/office/drawing/2014/main" id="{CCC3D72B-D512-4559-8706-1D73DCCE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389" y="782870"/>
            <a:ext cx="9975211" cy="1617401"/>
          </a:xfrm>
        </p:spPr>
        <p:txBody>
          <a:bodyPr vert="horz"/>
          <a:lstStyle/>
          <a:p>
            <a:r>
              <a:rPr lang="en-GB" dirty="0"/>
              <a:t>Contact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939D16-2777-48C6-A21B-37277D82D4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0389" y="2534047"/>
            <a:ext cx="3864741" cy="1160813"/>
          </a:xfrm>
        </p:spPr>
        <p:txBody>
          <a:bodyPr/>
          <a:lstStyle/>
          <a:p>
            <a:r>
              <a:rPr lang="en-GB" dirty="0"/>
              <a:t>Statistisches Bundesamt</a:t>
            </a:r>
            <a:br>
              <a:rPr lang="en-GB" dirty="0"/>
            </a:br>
            <a:r>
              <a:rPr lang="en-GB" dirty="0"/>
              <a:t>Gustav-Stresemann-Ring 11</a:t>
            </a:r>
            <a:br>
              <a:rPr lang="en-GB" dirty="0"/>
            </a:br>
            <a:r>
              <a:rPr lang="en-GB" dirty="0"/>
              <a:t>65180 Wiesbaden</a:t>
            </a:r>
          </a:p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07C1761-F894-4DA7-925E-0557A13ECB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2419" y="2534047"/>
            <a:ext cx="4949562" cy="2658219"/>
          </a:xfrm>
        </p:spPr>
        <p:txBody>
          <a:bodyPr/>
          <a:lstStyle/>
          <a:p>
            <a:r>
              <a:rPr lang="de-DE" u="sng" dirty="0">
                <a:hlinkClick r:id="rId7"/>
              </a:rPr>
              <a:t>Yannik.GarciaRitz@destatis.de</a:t>
            </a:r>
            <a:endParaRPr lang="de-DE" dirty="0"/>
          </a:p>
          <a:p>
            <a:endParaRPr lang="en-GB" dirty="0"/>
          </a:p>
          <a:p>
            <a:r>
              <a:rPr lang="en-GB" dirty="0" err="1"/>
              <a:t>Funktionale</a:t>
            </a:r>
            <a:r>
              <a:rPr lang="en-GB" dirty="0"/>
              <a:t> E-Mail-</a:t>
            </a:r>
            <a:r>
              <a:rPr lang="en-GB" dirty="0" err="1"/>
              <a:t>Adresse</a:t>
            </a:r>
            <a:br>
              <a:rPr lang="en-GB" dirty="0"/>
            </a:br>
            <a:r>
              <a:rPr lang="en-GB" b="1" dirty="0">
                <a:solidFill>
                  <a:schemeClr val="accent1"/>
                </a:solidFill>
              </a:rPr>
              <a:t>AnigeD@destatis.de</a:t>
            </a:r>
          </a:p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1694305-A723-40DC-A9D3-481DEFAC02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10389" y="4051553"/>
            <a:ext cx="3864741" cy="875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www.destatis.de</a:t>
            </a:r>
          </a:p>
          <a:p>
            <a:pPr lvl="0"/>
            <a:r>
              <a:rPr lang="en-GB" dirty="0"/>
              <a:t>www.destatis.de/kontakt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1661288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Weiterhin keine Bereitstellung amtlicher synthetischer Daten durch die FDZ der Statistischen Ämter des Bundes und der Länder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Potenziale durch Synthetisierung anhand synthetischer Beschäftigten- &amp; Betriebsdaten der Verdienststrukturerhebung (2018) aufgezeigt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Verbesserungspotenziale bzgl. der Nützlichkeit (Ansatz: Hyperparameteroptimierung)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Keine Integration der synthetisierten Beschäftigten- und Betriebsdatensätze und daraus folgende Inkonsistenzen (Ansatz: schrittweise Synthetisierung)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(1) Forschungshintergrund: Status Quo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875628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Weiterhin keine Bereitstellung amtlicher synthetischer Daten durch die FDZ der Statistischen Ämter des Bundes und der Länder</a:t>
            </a:r>
          </a:p>
          <a:p>
            <a:pPr lvl="1"/>
            <a:r>
              <a:rPr lang="de-DE" dirty="0">
                <a:solidFill>
                  <a:schemeClr val="tx1"/>
                </a:solidFill>
              </a:rPr>
              <a:t>Potenziale durch Synthetisierung anhand synthetischer Beschäftigten- &amp; Betriebsdaten der Verdienststrukturerhebung (2018) aufgezeigt</a:t>
            </a:r>
          </a:p>
          <a:p>
            <a:pPr lvl="2"/>
            <a:r>
              <a:rPr lang="de-DE" dirty="0">
                <a:solidFill>
                  <a:schemeClr val="bg1">
                    <a:lumMod val="95000"/>
                  </a:schemeClr>
                </a:solidFill>
              </a:rPr>
              <a:t>Verbesserungspotenziale bzgl. der Nützlichkeit (Ansatz: Hyperparameteroptimierung)</a:t>
            </a:r>
          </a:p>
          <a:p>
            <a:pPr lvl="2"/>
            <a:r>
              <a:rPr lang="de-DE" b="1" dirty="0">
                <a:solidFill>
                  <a:schemeClr val="tx1"/>
                </a:solidFill>
              </a:rPr>
              <a:t>Keine Integration der synthetisierten Beschäftigten- und Betriebsdatensätze und daraus folgende Inkonsistenzen (Ansatz: schrittweise Synthetisierung)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(1) Forschungshintergrund: Status Quo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763449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B67DDA-BD63-40FC-9F53-4FCC93D4A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0452" y="2349500"/>
            <a:ext cx="5542835" cy="345598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Erhöhung des Geheimhaltungslevels</a:t>
            </a:r>
          </a:p>
          <a:p>
            <a:pPr lvl="1"/>
            <a:r>
              <a:rPr lang="de-DE" dirty="0"/>
              <a:t>Partielle Synthetisierung</a:t>
            </a:r>
          </a:p>
          <a:p>
            <a:pPr lvl="1"/>
            <a:r>
              <a:rPr lang="de-DE" dirty="0"/>
              <a:t>Vorwiegend CART-basiert</a:t>
            </a:r>
          </a:p>
          <a:p>
            <a:pPr lvl="1"/>
            <a:r>
              <a:rPr lang="de-DE" dirty="0"/>
              <a:t>Erhöhung des </a:t>
            </a:r>
            <a:r>
              <a:rPr lang="de-DE" dirty="0" err="1"/>
              <a:t>minbucket</a:t>
            </a:r>
            <a:r>
              <a:rPr lang="de-DE" dirty="0"/>
              <a:t> Parameters (vs. </a:t>
            </a:r>
            <a:r>
              <a:rPr lang="de-DE" dirty="0" err="1"/>
              <a:t>default</a:t>
            </a:r>
            <a:r>
              <a:rPr lang="de-DE" dirty="0"/>
              <a:t>) erhöht Geheimhaltung</a:t>
            </a:r>
          </a:p>
          <a:p>
            <a:pPr lvl="1"/>
            <a:r>
              <a:rPr lang="de-DE" dirty="0"/>
              <a:t>Glättung für stark schief verteilte metrische Variablen</a:t>
            </a:r>
          </a:p>
          <a:p>
            <a:pPr lvl="2"/>
            <a:r>
              <a:rPr lang="de-DE" dirty="0"/>
              <a:t>Spline-Glättung	</a:t>
            </a:r>
          </a:p>
          <a:p>
            <a:pPr lvl="2"/>
            <a:r>
              <a:rPr lang="de-DE" dirty="0"/>
              <a:t>Kernel-Dichte-Glättung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C9A30F-6E04-45E9-9758-DE9F71A9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Bisheriger </a:t>
            </a:r>
            <a:r>
              <a:rPr lang="de-DE" dirty="0" err="1"/>
              <a:t>Synthetisierungsansatz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BF688-4C39-469D-8FB4-E9670A8C863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2B5BB-0253-41DE-A551-1F935C4EB2A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5006-E776-4967-A4ED-B4989181A91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25</a:t>
            </a:fld>
            <a:endParaRPr lang="de-DE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52F2BC1-34F1-4D0D-8DA4-5857A85C959A}"/>
              </a:ext>
            </a:extLst>
          </p:cNvPr>
          <p:cNvGrpSpPr/>
          <p:nvPr/>
        </p:nvGrpSpPr>
        <p:grpSpPr>
          <a:xfrm>
            <a:off x="6449670" y="2346202"/>
            <a:ext cx="5234397" cy="2167184"/>
            <a:chOff x="0" y="0"/>
            <a:chExt cx="8088423" cy="296173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51949241-1A40-45ED-8BA0-CB42258181D7}"/>
                </a:ext>
              </a:extLst>
            </p:cNvPr>
            <p:cNvGrpSpPr/>
            <p:nvPr/>
          </p:nvGrpSpPr>
          <p:grpSpPr>
            <a:xfrm>
              <a:off x="2693121" y="331767"/>
              <a:ext cx="2769177" cy="617139"/>
              <a:chOff x="2693121" y="331767"/>
              <a:chExt cx="2769177" cy="617139"/>
            </a:xfrm>
          </p:grpSpPr>
          <p:sp>
            <p:nvSpPr>
              <p:cNvPr id="66" name="Flussdiagramm: Zentralspeicher 65">
                <a:extLst>
                  <a:ext uri="{FF2B5EF4-FFF2-40B4-BE49-F238E27FC236}">
                    <a16:creationId xmlns:a16="http://schemas.microsoft.com/office/drawing/2014/main" id="{B66B94DE-DFBF-45FE-AEE6-25D94D0A3B52}"/>
                  </a:ext>
                </a:extLst>
              </p:cNvPr>
              <p:cNvSpPr/>
              <p:nvPr/>
            </p:nvSpPr>
            <p:spPr>
              <a:xfrm>
                <a:off x="2693121" y="336258"/>
                <a:ext cx="612648" cy="612648"/>
              </a:xfrm>
              <a:prstGeom prst="flowChartInternalStorag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lussdiagramm: Zentralspeicher 66">
                <a:extLst>
                  <a:ext uri="{FF2B5EF4-FFF2-40B4-BE49-F238E27FC236}">
                    <a16:creationId xmlns:a16="http://schemas.microsoft.com/office/drawing/2014/main" id="{6E524590-9479-4556-BB15-340B105D8504}"/>
                  </a:ext>
                </a:extLst>
              </p:cNvPr>
              <p:cNvSpPr/>
              <p:nvPr/>
            </p:nvSpPr>
            <p:spPr>
              <a:xfrm>
                <a:off x="4849650" y="331767"/>
                <a:ext cx="612648" cy="612648"/>
              </a:xfrm>
              <a:prstGeom prst="flowChartInternalStorag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2" name="Flussdiagramm: Zentralspeicher 41">
              <a:extLst>
                <a:ext uri="{FF2B5EF4-FFF2-40B4-BE49-F238E27FC236}">
                  <a16:creationId xmlns:a16="http://schemas.microsoft.com/office/drawing/2014/main" id="{CAAAA5E6-10E9-450D-A8C4-49CFF455A600}"/>
                </a:ext>
              </a:extLst>
            </p:cNvPr>
            <p:cNvSpPr/>
            <p:nvPr/>
          </p:nvSpPr>
          <p:spPr>
            <a:xfrm>
              <a:off x="5028516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lussdiagramm: Zentralspeicher 42">
              <a:extLst>
                <a:ext uri="{FF2B5EF4-FFF2-40B4-BE49-F238E27FC236}">
                  <a16:creationId xmlns:a16="http://schemas.microsoft.com/office/drawing/2014/main" id="{170B1B6B-4E43-4870-99D7-4AAAD4381A4A}"/>
                </a:ext>
              </a:extLst>
            </p:cNvPr>
            <p:cNvSpPr/>
            <p:nvPr/>
          </p:nvSpPr>
          <p:spPr>
            <a:xfrm>
              <a:off x="4190430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lussdiagramm: Zentralspeicher 43">
              <a:extLst>
                <a:ext uri="{FF2B5EF4-FFF2-40B4-BE49-F238E27FC236}">
                  <a16:creationId xmlns:a16="http://schemas.microsoft.com/office/drawing/2014/main" id="{8748D279-135E-4BC0-866E-691A16A69E24}"/>
                </a:ext>
              </a:extLst>
            </p:cNvPr>
            <p:cNvSpPr/>
            <p:nvPr/>
          </p:nvSpPr>
          <p:spPr>
            <a:xfrm>
              <a:off x="1676172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ssdiagramm: Zentralspeicher 44">
              <a:extLst>
                <a:ext uri="{FF2B5EF4-FFF2-40B4-BE49-F238E27FC236}">
                  <a16:creationId xmlns:a16="http://schemas.microsoft.com/office/drawing/2014/main" id="{9F9A2972-A277-4ECE-A20F-400AA1C10A8E}"/>
                </a:ext>
              </a:extLst>
            </p:cNvPr>
            <p:cNvSpPr/>
            <p:nvPr/>
          </p:nvSpPr>
          <p:spPr>
            <a:xfrm>
              <a:off x="838086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lussdiagramm: Zentralspeicher 45">
              <a:extLst>
                <a:ext uri="{FF2B5EF4-FFF2-40B4-BE49-F238E27FC236}">
                  <a16:creationId xmlns:a16="http://schemas.microsoft.com/office/drawing/2014/main" id="{1377003C-9517-4612-AABF-A72AFED39A14}"/>
                </a:ext>
              </a:extLst>
            </p:cNvPr>
            <p:cNvSpPr/>
            <p:nvPr/>
          </p:nvSpPr>
          <p:spPr>
            <a:xfrm>
              <a:off x="2514258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ussdiagramm: Zentralspeicher 46">
              <a:extLst>
                <a:ext uri="{FF2B5EF4-FFF2-40B4-BE49-F238E27FC236}">
                  <a16:creationId xmlns:a16="http://schemas.microsoft.com/office/drawing/2014/main" id="{41CD8CA9-63FB-4E93-9EF5-6C25C1748D92}"/>
                </a:ext>
              </a:extLst>
            </p:cNvPr>
            <p:cNvSpPr/>
            <p:nvPr/>
          </p:nvSpPr>
          <p:spPr>
            <a:xfrm>
              <a:off x="3352344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ussdiagramm: Zentralspeicher 47">
              <a:extLst>
                <a:ext uri="{FF2B5EF4-FFF2-40B4-BE49-F238E27FC236}">
                  <a16:creationId xmlns:a16="http://schemas.microsoft.com/office/drawing/2014/main" id="{2090D662-2FE5-455B-BD53-D5B47CE20812}"/>
                </a:ext>
              </a:extLst>
            </p:cNvPr>
            <p:cNvSpPr/>
            <p:nvPr/>
          </p:nvSpPr>
          <p:spPr>
            <a:xfrm>
              <a:off x="0" y="2349082"/>
              <a:ext cx="612648" cy="612648"/>
            </a:xfrm>
            <a:prstGeom prst="flowChartInternalStorage">
              <a:avLst/>
            </a:prstGeom>
            <a:solidFill>
              <a:srgbClr val="9DC3E6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ussdiagramm: Zentralspeicher 48">
              <a:extLst>
                <a:ext uri="{FF2B5EF4-FFF2-40B4-BE49-F238E27FC236}">
                  <a16:creationId xmlns:a16="http://schemas.microsoft.com/office/drawing/2014/main" id="{1F3F4483-A779-4F59-A450-D04EA9B11FE8}"/>
                </a:ext>
              </a:extLst>
            </p:cNvPr>
            <p:cNvSpPr/>
            <p:nvPr/>
          </p:nvSpPr>
          <p:spPr>
            <a:xfrm>
              <a:off x="5858886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lussdiagramm: Zentralspeicher 49">
              <a:extLst>
                <a:ext uri="{FF2B5EF4-FFF2-40B4-BE49-F238E27FC236}">
                  <a16:creationId xmlns:a16="http://schemas.microsoft.com/office/drawing/2014/main" id="{8538D115-AAFE-4578-A571-986673AD6028}"/>
                </a:ext>
              </a:extLst>
            </p:cNvPr>
            <p:cNvSpPr/>
            <p:nvPr/>
          </p:nvSpPr>
          <p:spPr>
            <a:xfrm>
              <a:off x="6682959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lussdiagramm: Zentralspeicher 50">
              <a:extLst>
                <a:ext uri="{FF2B5EF4-FFF2-40B4-BE49-F238E27FC236}">
                  <a16:creationId xmlns:a16="http://schemas.microsoft.com/office/drawing/2014/main" id="{0B48C944-156B-434D-AEBE-7353BFFE7FF2}"/>
                </a:ext>
              </a:extLst>
            </p:cNvPr>
            <p:cNvSpPr/>
            <p:nvPr/>
          </p:nvSpPr>
          <p:spPr>
            <a:xfrm>
              <a:off x="7475775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10AEFEA-547A-44B5-9BB9-2112A3E5E155}"/>
                </a:ext>
              </a:extLst>
            </p:cNvPr>
            <p:cNvCxnSpPr/>
            <p:nvPr/>
          </p:nvCxnSpPr>
          <p:spPr>
            <a:xfrm flipH="1">
              <a:off x="306324" y="948906"/>
              <a:ext cx="2693121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F942EE2E-C9D4-49FD-BA88-B12317E24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410" y="953397"/>
              <a:ext cx="1855036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C2C4D1C-930B-4116-9E6B-23E65338A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2496" y="951152"/>
              <a:ext cx="1016950" cy="139793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969CA00-EB56-46A3-BD60-7BBCD7413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0582" y="948906"/>
              <a:ext cx="178863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20293558-48B2-4D98-AAF5-0D21C63013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45" y="948906"/>
              <a:ext cx="652999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BC25D3D9-DD00-4275-B949-7570A96B4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618" y="944415"/>
              <a:ext cx="656356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9807506-9B04-4084-9B66-2A52DE687D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81728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F10F374-FFD2-47E5-9A73-880CE62ABC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019814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DA7BF4F8-6C79-405C-A9AF-55C71389DD09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857901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3FB968AA-AE5F-4370-B748-2502655B8B00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2689762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Textfeld 56">
              <a:extLst>
                <a:ext uri="{FF2B5EF4-FFF2-40B4-BE49-F238E27FC236}">
                  <a16:creationId xmlns:a16="http://schemas.microsoft.com/office/drawing/2014/main" id="{8C0B6835-9F1E-44EE-A427-376995A7F8F6}"/>
                </a:ext>
              </a:extLst>
            </p:cNvPr>
            <p:cNvSpPr txBox="1"/>
            <p:nvPr/>
          </p:nvSpPr>
          <p:spPr>
            <a:xfrm>
              <a:off x="2080269" y="0"/>
              <a:ext cx="1818640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Firmendaten</a:t>
              </a:r>
              <a:endPara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feld 57">
              <a:extLst>
                <a:ext uri="{FF2B5EF4-FFF2-40B4-BE49-F238E27FC236}">
                  <a16:creationId xmlns:a16="http://schemas.microsoft.com/office/drawing/2014/main" id="{3C0C170E-FDFA-4112-AD6D-28B596E3B431}"/>
                </a:ext>
              </a:extLst>
            </p:cNvPr>
            <p:cNvSpPr txBox="1"/>
            <p:nvPr/>
          </p:nvSpPr>
          <p:spPr>
            <a:xfrm>
              <a:off x="4243297" y="0"/>
              <a:ext cx="1859280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Angestelltendaten</a:t>
              </a:r>
              <a:endParaRPr kumimoji="0" lang="de-DE" sz="105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feld 58">
              <a:extLst>
                <a:ext uri="{FF2B5EF4-FFF2-40B4-BE49-F238E27FC236}">
                  <a16:creationId xmlns:a16="http://schemas.microsoft.com/office/drawing/2014/main" id="{80FBD240-FACC-4BBC-9B4B-360556BC62F5}"/>
                </a:ext>
              </a:extLst>
            </p:cNvPr>
            <p:cNvSpPr txBox="1"/>
            <p:nvPr/>
          </p:nvSpPr>
          <p:spPr>
            <a:xfrm>
              <a:off x="6302912" y="1272886"/>
              <a:ext cx="593725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feld 59">
              <a:extLst>
                <a:ext uri="{FF2B5EF4-FFF2-40B4-BE49-F238E27FC236}">
                  <a16:creationId xmlns:a16="http://schemas.microsoft.com/office/drawing/2014/main" id="{6B7BC775-79EB-4339-859F-D84AB056ABEB}"/>
                </a:ext>
              </a:extLst>
            </p:cNvPr>
            <p:cNvSpPr txBox="1"/>
            <p:nvPr/>
          </p:nvSpPr>
          <p:spPr>
            <a:xfrm>
              <a:off x="1191372" y="1332013"/>
              <a:ext cx="593725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5" name="Textfeld 56">
            <a:extLst>
              <a:ext uri="{FF2B5EF4-FFF2-40B4-BE49-F238E27FC236}">
                <a16:creationId xmlns:a16="http://schemas.microsoft.com/office/drawing/2014/main" id="{56876FFD-C937-4059-8834-EF71271F4746}"/>
              </a:ext>
            </a:extLst>
          </p:cNvPr>
          <p:cNvSpPr txBox="1"/>
          <p:nvPr/>
        </p:nvSpPr>
        <p:spPr>
          <a:xfrm>
            <a:off x="7556945" y="2101646"/>
            <a:ext cx="3120349" cy="2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Verdienststrukturerhebung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Textplatzhalter 1">
            <a:extLst>
              <a:ext uri="{FF2B5EF4-FFF2-40B4-BE49-F238E27FC236}">
                <a16:creationId xmlns:a16="http://schemas.microsoft.com/office/drawing/2014/main" id="{6A108C57-20CC-4A59-9308-060D5D593548}"/>
              </a:ext>
            </a:extLst>
          </p:cNvPr>
          <p:cNvSpPr txBox="1">
            <a:spLocks/>
          </p:cNvSpPr>
          <p:nvPr/>
        </p:nvSpPr>
        <p:spPr bwMode="gray">
          <a:xfrm>
            <a:off x="710451" y="5873102"/>
            <a:ext cx="10179160" cy="53144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lnSpcReduction="10000"/>
          </a:bodyPr>
          <a:lstStyle>
            <a:lvl1pPr marL="0" indent="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Tx/>
              <a:buNone/>
              <a:defRPr lang="de-DE" sz="23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50000"/>
              <a:buFont typeface="Statis Sans" panose="020B0500000000000000" pitchFamily="34" charset="0"/>
              <a:buChar char="»"/>
              <a:tabLst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17550" marR="0" indent="-361950" algn="l" defTabSz="12194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Statis Sans" panose="020B0500000000000000" pitchFamily="34" charset="0"/>
              <a:buChar char="»"/>
              <a:tabLst/>
              <a:defRPr lang="de-DE" sz="20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90600" indent="-238125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75008" indent="-368374" algn="l" defTabSz="105431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5pPr>
            <a:lvl6pPr marL="2875008" indent="-368374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Minimale # </a:t>
            </a:r>
            <a:r>
              <a:rPr lang="de-DE" dirty="0" err="1"/>
              <a:t>of</a:t>
            </a:r>
            <a:r>
              <a:rPr lang="de-DE" dirty="0"/>
              <a:t> synthetischer Datensätze je Originalmaterial: m (=5) ≥ r (=2)</a:t>
            </a:r>
            <a:r>
              <a:rPr lang="de-DE" i="1" dirty="0"/>
              <a:t>; </a:t>
            </a:r>
            <a:r>
              <a:rPr lang="de-DE" sz="1600" i="1" dirty="0"/>
              <a:t>Drechsler (2009); Reiter (2008)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ABB6DBC-EBCD-4CB2-BC58-A4707F56BE13}"/>
              </a:ext>
            </a:extLst>
          </p:cNvPr>
          <p:cNvSpPr txBox="1"/>
          <p:nvPr/>
        </p:nvSpPr>
        <p:spPr>
          <a:xfrm>
            <a:off x="8575995" y="3091603"/>
            <a:ext cx="107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 package: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synthpop</a:t>
            </a:r>
            <a:endParaRPr lang="en-US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E004777-69EB-4FF5-94CB-55B554EFA45B}"/>
              </a:ext>
            </a:extLst>
          </p:cNvPr>
          <p:cNvSpPr txBox="1"/>
          <p:nvPr/>
        </p:nvSpPr>
        <p:spPr>
          <a:xfrm rot="5400000">
            <a:off x="10061608" y="3214713"/>
            <a:ext cx="370562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636363"/>
                </a:solidFill>
              </a:rPr>
              <a:t>Nowok</a:t>
            </a:r>
            <a:r>
              <a:rPr lang="en-US" sz="1600" i="1" dirty="0">
                <a:solidFill>
                  <a:srgbClr val="636363"/>
                </a:solidFill>
              </a:rPr>
              <a:t> , </a:t>
            </a:r>
            <a:r>
              <a:rPr lang="en-US" sz="1600" i="1" dirty="0" err="1">
                <a:solidFill>
                  <a:srgbClr val="636363"/>
                </a:solidFill>
              </a:rPr>
              <a:t>Raab</a:t>
            </a:r>
            <a:r>
              <a:rPr lang="en-US" sz="1600" i="1" dirty="0">
                <a:solidFill>
                  <a:srgbClr val="636363"/>
                </a:solidFill>
              </a:rPr>
              <a:t> &amp; Dibben (2016)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91D8E01-4307-406F-BBCF-F62A948515D2}"/>
              </a:ext>
            </a:extLst>
          </p:cNvPr>
          <p:cNvCxnSpPr>
            <a:cxnSpLocks/>
          </p:cNvCxnSpPr>
          <p:nvPr/>
        </p:nvCxnSpPr>
        <p:spPr>
          <a:xfrm>
            <a:off x="6665687" y="450068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A802FC5D-B661-46A1-BF8E-0E58E87417C6}"/>
              </a:ext>
            </a:extLst>
          </p:cNvPr>
          <p:cNvCxnSpPr>
            <a:cxnSpLocks/>
          </p:cNvCxnSpPr>
          <p:nvPr/>
        </p:nvCxnSpPr>
        <p:spPr>
          <a:xfrm>
            <a:off x="7214722" y="451395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Verbinder: gekrümmt 69">
            <a:extLst>
              <a:ext uri="{FF2B5EF4-FFF2-40B4-BE49-F238E27FC236}">
                <a16:creationId xmlns:a16="http://schemas.microsoft.com/office/drawing/2014/main" id="{5C686B92-BCDB-4CB1-81A9-6B99E2805D12}"/>
              </a:ext>
            </a:extLst>
          </p:cNvPr>
          <p:cNvCxnSpPr>
            <a:cxnSpLocks/>
          </p:cNvCxnSpPr>
          <p:nvPr/>
        </p:nvCxnSpPr>
        <p:spPr>
          <a:xfrm>
            <a:off x="7757087" y="450703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Verbinder: gekrümmt 70">
            <a:extLst>
              <a:ext uri="{FF2B5EF4-FFF2-40B4-BE49-F238E27FC236}">
                <a16:creationId xmlns:a16="http://schemas.microsoft.com/office/drawing/2014/main" id="{9489F389-8FBD-4D39-8CA9-FCF2B8D1B3C4}"/>
              </a:ext>
            </a:extLst>
          </p:cNvPr>
          <p:cNvCxnSpPr>
            <a:cxnSpLocks/>
          </p:cNvCxnSpPr>
          <p:nvPr/>
        </p:nvCxnSpPr>
        <p:spPr>
          <a:xfrm>
            <a:off x="8284143" y="4515689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ACA2AF71-8885-4FE7-AF05-741CDF6F93D6}"/>
              </a:ext>
            </a:extLst>
          </p:cNvPr>
          <p:cNvCxnSpPr>
            <a:cxnSpLocks/>
          </p:cNvCxnSpPr>
          <p:nvPr/>
        </p:nvCxnSpPr>
        <p:spPr>
          <a:xfrm>
            <a:off x="8813337" y="4542910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56">
            <a:extLst>
              <a:ext uri="{FF2B5EF4-FFF2-40B4-BE49-F238E27FC236}">
                <a16:creationId xmlns:a16="http://schemas.microsoft.com/office/drawing/2014/main" id="{0E4BC9CF-6CC0-4958-B6FA-0509D8D6480E}"/>
              </a:ext>
            </a:extLst>
          </p:cNvPr>
          <p:cNvSpPr txBox="1"/>
          <p:nvPr/>
        </p:nvSpPr>
        <p:spPr>
          <a:xfrm>
            <a:off x="6998617" y="5173695"/>
            <a:ext cx="4228640" cy="2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Sicherstellung übergreifender Zusammenhänge (URS)</a:t>
            </a:r>
            <a:endParaRPr kumimoji="0" lang="en-US" sz="140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53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B67DDA-BD63-40FC-9F53-4FCC93D4A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10452" y="2349500"/>
            <a:ext cx="5542835" cy="3455988"/>
          </a:xfrm>
        </p:spPr>
        <p:txBody>
          <a:bodyPr>
            <a:normAutofit lnSpcReduction="10000"/>
          </a:bodyPr>
          <a:lstStyle/>
          <a:p>
            <a:r>
              <a:rPr lang="de-DE" dirty="0"/>
              <a:t>Erhöhung des Geheimhaltungslevels</a:t>
            </a:r>
          </a:p>
          <a:p>
            <a:pPr lvl="1"/>
            <a:r>
              <a:rPr lang="de-DE" dirty="0"/>
              <a:t>Partielle Synthetisierung</a:t>
            </a:r>
          </a:p>
          <a:p>
            <a:pPr lvl="1"/>
            <a:r>
              <a:rPr lang="de-DE" dirty="0"/>
              <a:t>Vorwiegend CART-basiert</a:t>
            </a:r>
          </a:p>
          <a:p>
            <a:pPr lvl="1"/>
            <a:r>
              <a:rPr lang="de-DE" dirty="0"/>
              <a:t>Erhöhung des </a:t>
            </a:r>
            <a:r>
              <a:rPr lang="de-DE" dirty="0" err="1"/>
              <a:t>minbucket</a:t>
            </a:r>
            <a:r>
              <a:rPr lang="de-DE" dirty="0"/>
              <a:t> Parameters (vs. </a:t>
            </a:r>
            <a:r>
              <a:rPr lang="de-DE" dirty="0" err="1"/>
              <a:t>default</a:t>
            </a:r>
            <a:r>
              <a:rPr lang="de-DE" dirty="0"/>
              <a:t>) erhöht Geheimhaltung</a:t>
            </a:r>
          </a:p>
          <a:p>
            <a:pPr lvl="1"/>
            <a:r>
              <a:rPr lang="de-DE" dirty="0"/>
              <a:t>Glättung für stark schief verteilte metrische Variablen</a:t>
            </a:r>
          </a:p>
          <a:p>
            <a:pPr lvl="2"/>
            <a:r>
              <a:rPr lang="de-DE" dirty="0"/>
              <a:t>Spline-Glättung	</a:t>
            </a:r>
          </a:p>
          <a:p>
            <a:pPr lvl="2"/>
            <a:r>
              <a:rPr lang="de-DE" dirty="0"/>
              <a:t>Kernel-Dichte-Glättung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C9A30F-6E04-45E9-9758-DE9F71A9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(2) Bisheriger </a:t>
            </a:r>
            <a:r>
              <a:rPr lang="de-DE" dirty="0" err="1"/>
              <a:t>Synthetisierungsansatz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BF688-4C39-469D-8FB4-E9670A8C863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2B5BB-0253-41DE-A551-1F935C4EB2A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5006-E776-4967-A4ED-B4989181A91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26</a:t>
            </a:fld>
            <a:endParaRPr lang="de-DE" dirty="0"/>
          </a:p>
        </p:txBody>
      </p: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D52F2BC1-34F1-4D0D-8DA4-5857A85C959A}"/>
              </a:ext>
            </a:extLst>
          </p:cNvPr>
          <p:cNvGrpSpPr/>
          <p:nvPr/>
        </p:nvGrpSpPr>
        <p:grpSpPr>
          <a:xfrm>
            <a:off x="6449670" y="2346202"/>
            <a:ext cx="5234397" cy="2167184"/>
            <a:chOff x="0" y="0"/>
            <a:chExt cx="8088423" cy="2961730"/>
          </a:xfrm>
        </p:grpSpPr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51949241-1A40-45ED-8BA0-CB42258181D7}"/>
                </a:ext>
              </a:extLst>
            </p:cNvPr>
            <p:cNvGrpSpPr/>
            <p:nvPr/>
          </p:nvGrpSpPr>
          <p:grpSpPr>
            <a:xfrm>
              <a:off x="2693121" y="331767"/>
              <a:ext cx="2769177" cy="617139"/>
              <a:chOff x="2693121" y="331767"/>
              <a:chExt cx="2769177" cy="617139"/>
            </a:xfrm>
          </p:grpSpPr>
          <p:sp>
            <p:nvSpPr>
              <p:cNvPr id="66" name="Flussdiagramm: Zentralspeicher 65">
                <a:extLst>
                  <a:ext uri="{FF2B5EF4-FFF2-40B4-BE49-F238E27FC236}">
                    <a16:creationId xmlns:a16="http://schemas.microsoft.com/office/drawing/2014/main" id="{B66B94DE-DFBF-45FE-AEE6-25D94D0A3B52}"/>
                  </a:ext>
                </a:extLst>
              </p:cNvPr>
              <p:cNvSpPr/>
              <p:nvPr/>
            </p:nvSpPr>
            <p:spPr>
              <a:xfrm>
                <a:off x="2693121" y="336258"/>
                <a:ext cx="612648" cy="612648"/>
              </a:xfrm>
              <a:prstGeom prst="flowChartInternalStorage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Flussdiagramm: Zentralspeicher 66">
                <a:extLst>
                  <a:ext uri="{FF2B5EF4-FFF2-40B4-BE49-F238E27FC236}">
                    <a16:creationId xmlns:a16="http://schemas.microsoft.com/office/drawing/2014/main" id="{6E524590-9479-4556-BB15-340B105D8504}"/>
                  </a:ext>
                </a:extLst>
              </p:cNvPr>
              <p:cNvSpPr/>
              <p:nvPr/>
            </p:nvSpPr>
            <p:spPr>
              <a:xfrm>
                <a:off x="4849650" y="331767"/>
                <a:ext cx="612648" cy="612648"/>
              </a:xfrm>
              <a:prstGeom prst="flowChartInternalStorage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2" name="Flussdiagramm: Zentralspeicher 41">
              <a:extLst>
                <a:ext uri="{FF2B5EF4-FFF2-40B4-BE49-F238E27FC236}">
                  <a16:creationId xmlns:a16="http://schemas.microsoft.com/office/drawing/2014/main" id="{CAAAA5E6-10E9-450D-A8C4-49CFF455A600}"/>
                </a:ext>
              </a:extLst>
            </p:cNvPr>
            <p:cNvSpPr/>
            <p:nvPr/>
          </p:nvSpPr>
          <p:spPr>
            <a:xfrm>
              <a:off x="5028516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lussdiagramm: Zentralspeicher 42">
              <a:extLst>
                <a:ext uri="{FF2B5EF4-FFF2-40B4-BE49-F238E27FC236}">
                  <a16:creationId xmlns:a16="http://schemas.microsoft.com/office/drawing/2014/main" id="{170B1B6B-4E43-4870-99D7-4AAAD4381A4A}"/>
                </a:ext>
              </a:extLst>
            </p:cNvPr>
            <p:cNvSpPr/>
            <p:nvPr/>
          </p:nvSpPr>
          <p:spPr>
            <a:xfrm>
              <a:off x="4190430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lussdiagramm: Zentralspeicher 43">
              <a:extLst>
                <a:ext uri="{FF2B5EF4-FFF2-40B4-BE49-F238E27FC236}">
                  <a16:creationId xmlns:a16="http://schemas.microsoft.com/office/drawing/2014/main" id="{8748D279-135E-4BC0-866E-691A16A69E24}"/>
                </a:ext>
              </a:extLst>
            </p:cNvPr>
            <p:cNvSpPr/>
            <p:nvPr/>
          </p:nvSpPr>
          <p:spPr>
            <a:xfrm>
              <a:off x="1676172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lussdiagramm: Zentralspeicher 44">
              <a:extLst>
                <a:ext uri="{FF2B5EF4-FFF2-40B4-BE49-F238E27FC236}">
                  <a16:creationId xmlns:a16="http://schemas.microsoft.com/office/drawing/2014/main" id="{9F9A2972-A277-4ECE-A20F-400AA1C10A8E}"/>
                </a:ext>
              </a:extLst>
            </p:cNvPr>
            <p:cNvSpPr/>
            <p:nvPr/>
          </p:nvSpPr>
          <p:spPr>
            <a:xfrm>
              <a:off x="838086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Flussdiagramm: Zentralspeicher 45">
              <a:extLst>
                <a:ext uri="{FF2B5EF4-FFF2-40B4-BE49-F238E27FC236}">
                  <a16:creationId xmlns:a16="http://schemas.microsoft.com/office/drawing/2014/main" id="{1377003C-9517-4612-AABF-A72AFED39A14}"/>
                </a:ext>
              </a:extLst>
            </p:cNvPr>
            <p:cNvSpPr/>
            <p:nvPr/>
          </p:nvSpPr>
          <p:spPr>
            <a:xfrm>
              <a:off x="2514258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lussdiagramm: Zentralspeicher 46">
              <a:extLst>
                <a:ext uri="{FF2B5EF4-FFF2-40B4-BE49-F238E27FC236}">
                  <a16:creationId xmlns:a16="http://schemas.microsoft.com/office/drawing/2014/main" id="{41CD8CA9-63FB-4E93-9EF5-6C25C1748D92}"/>
                </a:ext>
              </a:extLst>
            </p:cNvPr>
            <p:cNvSpPr/>
            <p:nvPr/>
          </p:nvSpPr>
          <p:spPr>
            <a:xfrm>
              <a:off x="3352344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Flussdiagramm: Zentralspeicher 47">
              <a:extLst>
                <a:ext uri="{FF2B5EF4-FFF2-40B4-BE49-F238E27FC236}">
                  <a16:creationId xmlns:a16="http://schemas.microsoft.com/office/drawing/2014/main" id="{2090D662-2FE5-455B-BD53-D5B47CE20812}"/>
                </a:ext>
              </a:extLst>
            </p:cNvPr>
            <p:cNvSpPr/>
            <p:nvPr/>
          </p:nvSpPr>
          <p:spPr>
            <a:xfrm>
              <a:off x="0" y="2349082"/>
              <a:ext cx="612648" cy="612648"/>
            </a:xfrm>
            <a:prstGeom prst="flowChartInternalStorage">
              <a:avLst/>
            </a:prstGeom>
            <a:solidFill>
              <a:srgbClr val="5B9BD5">
                <a:lumMod val="60000"/>
                <a:lumOff val="40000"/>
              </a:srgbClr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Flussdiagramm: Zentralspeicher 48">
              <a:extLst>
                <a:ext uri="{FF2B5EF4-FFF2-40B4-BE49-F238E27FC236}">
                  <a16:creationId xmlns:a16="http://schemas.microsoft.com/office/drawing/2014/main" id="{1F3F4483-A779-4F59-A450-D04EA9B11FE8}"/>
                </a:ext>
              </a:extLst>
            </p:cNvPr>
            <p:cNvSpPr/>
            <p:nvPr/>
          </p:nvSpPr>
          <p:spPr>
            <a:xfrm>
              <a:off x="5858886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Flussdiagramm: Zentralspeicher 49">
              <a:extLst>
                <a:ext uri="{FF2B5EF4-FFF2-40B4-BE49-F238E27FC236}">
                  <a16:creationId xmlns:a16="http://schemas.microsoft.com/office/drawing/2014/main" id="{8538D115-AAFE-4578-A571-986673AD6028}"/>
                </a:ext>
              </a:extLst>
            </p:cNvPr>
            <p:cNvSpPr/>
            <p:nvPr/>
          </p:nvSpPr>
          <p:spPr>
            <a:xfrm>
              <a:off x="6682959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Flussdiagramm: Zentralspeicher 50">
              <a:extLst>
                <a:ext uri="{FF2B5EF4-FFF2-40B4-BE49-F238E27FC236}">
                  <a16:creationId xmlns:a16="http://schemas.microsoft.com/office/drawing/2014/main" id="{0B48C944-156B-434D-AEBE-7353BFFE7FF2}"/>
                </a:ext>
              </a:extLst>
            </p:cNvPr>
            <p:cNvSpPr/>
            <p:nvPr/>
          </p:nvSpPr>
          <p:spPr>
            <a:xfrm>
              <a:off x="7475775" y="2349082"/>
              <a:ext cx="612648" cy="612648"/>
            </a:xfrm>
            <a:prstGeom prst="flowChartInternalStorag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10AEFEA-547A-44B5-9BB9-2112A3E5E155}"/>
                </a:ext>
              </a:extLst>
            </p:cNvPr>
            <p:cNvCxnSpPr/>
            <p:nvPr/>
          </p:nvCxnSpPr>
          <p:spPr>
            <a:xfrm flipH="1">
              <a:off x="306324" y="948906"/>
              <a:ext cx="2693121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Gerade Verbindung mit Pfeil 52">
              <a:extLst>
                <a:ext uri="{FF2B5EF4-FFF2-40B4-BE49-F238E27FC236}">
                  <a16:creationId xmlns:a16="http://schemas.microsoft.com/office/drawing/2014/main" id="{F942EE2E-C9D4-49FD-BA88-B12317E24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44410" y="953397"/>
              <a:ext cx="1855036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1C2C4D1C-930B-4116-9E6B-23E65338A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2496" y="951152"/>
              <a:ext cx="1016950" cy="139793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969CA00-EB56-46A3-BD60-7BBCD7413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20582" y="948906"/>
              <a:ext cx="178863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20293558-48B2-4D98-AAF5-0D21C6301312}"/>
                </a:ext>
              </a:extLst>
            </p:cNvPr>
            <p:cNvCxnSpPr>
              <a:cxnSpLocks/>
            </p:cNvCxnSpPr>
            <p:nvPr/>
          </p:nvCxnSpPr>
          <p:spPr>
            <a:xfrm>
              <a:off x="2999445" y="948906"/>
              <a:ext cx="652999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BC25D3D9-DD00-4275-B949-7570A96B4B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9618" y="944415"/>
              <a:ext cx="656356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99807506-9B04-4084-9B66-2A52DE687D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81728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CF10F374-FFD2-47E5-9A73-880CE62ABC93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019814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DA7BF4F8-6C79-405C-A9AF-55C71389DD09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1857901" cy="1400176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3FB968AA-AE5F-4370-B748-2502655B8B00}"/>
                </a:ext>
              </a:extLst>
            </p:cNvPr>
            <p:cNvCxnSpPr>
              <a:cxnSpLocks/>
            </p:cNvCxnSpPr>
            <p:nvPr/>
          </p:nvCxnSpPr>
          <p:spPr>
            <a:xfrm>
              <a:off x="5155974" y="944415"/>
              <a:ext cx="2689762" cy="1395685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2" name="Textfeld 56">
              <a:extLst>
                <a:ext uri="{FF2B5EF4-FFF2-40B4-BE49-F238E27FC236}">
                  <a16:creationId xmlns:a16="http://schemas.microsoft.com/office/drawing/2014/main" id="{8C0B6835-9F1E-44EE-A427-376995A7F8F6}"/>
                </a:ext>
              </a:extLst>
            </p:cNvPr>
            <p:cNvSpPr txBox="1"/>
            <p:nvPr/>
          </p:nvSpPr>
          <p:spPr>
            <a:xfrm>
              <a:off x="2080269" y="0"/>
              <a:ext cx="1818640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Firmendaten</a:t>
              </a:r>
              <a:endPara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3" name="Textfeld 57">
              <a:extLst>
                <a:ext uri="{FF2B5EF4-FFF2-40B4-BE49-F238E27FC236}">
                  <a16:creationId xmlns:a16="http://schemas.microsoft.com/office/drawing/2014/main" id="{3C0C170E-FDFA-4112-AD6D-28B596E3B431}"/>
                </a:ext>
              </a:extLst>
            </p:cNvPr>
            <p:cNvSpPr txBox="1"/>
            <p:nvPr/>
          </p:nvSpPr>
          <p:spPr>
            <a:xfrm>
              <a:off x="4243297" y="0"/>
              <a:ext cx="1859280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50" b="0" i="0" u="none" strike="noStrike" kern="1200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Angestelltendaten</a:t>
              </a:r>
              <a:endParaRPr kumimoji="0" lang="de-DE" sz="1050" b="0" i="0" u="none" strike="noStrike" kern="0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4" name="Textfeld 58">
              <a:extLst>
                <a:ext uri="{FF2B5EF4-FFF2-40B4-BE49-F238E27FC236}">
                  <a16:creationId xmlns:a16="http://schemas.microsoft.com/office/drawing/2014/main" id="{80FBD240-FACC-4BBC-9B4B-360556BC62F5}"/>
                </a:ext>
              </a:extLst>
            </p:cNvPr>
            <p:cNvSpPr txBox="1"/>
            <p:nvPr/>
          </p:nvSpPr>
          <p:spPr>
            <a:xfrm>
              <a:off x="6302912" y="1272886"/>
              <a:ext cx="593725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65" name="Textfeld 59">
              <a:extLst>
                <a:ext uri="{FF2B5EF4-FFF2-40B4-BE49-F238E27FC236}">
                  <a16:creationId xmlns:a16="http://schemas.microsoft.com/office/drawing/2014/main" id="{6B7BC775-79EB-4339-859F-D84AB056ABEB}"/>
                </a:ext>
              </a:extLst>
            </p:cNvPr>
            <p:cNvSpPr txBox="1"/>
            <p:nvPr/>
          </p:nvSpPr>
          <p:spPr>
            <a:xfrm>
              <a:off x="1191372" y="1332013"/>
              <a:ext cx="593725" cy="37020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=5</a:t>
              </a:r>
              <a:endParaRPr kumimoji="0" lang="de-DE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35" name="Textfeld 56">
            <a:extLst>
              <a:ext uri="{FF2B5EF4-FFF2-40B4-BE49-F238E27FC236}">
                <a16:creationId xmlns:a16="http://schemas.microsoft.com/office/drawing/2014/main" id="{56876FFD-C937-4059-8834-EF71271F4746}"/>
              </a:ext>
            </a:extLst>
          </p:cNvPr>
          <p:cNvSpPr txBox="1"/>
          <p:nvPr/>
        </p:nvSpPr>
        <p:spPr>
          <a:xfrm>
            <a:off x="7556945" y="2101646"/>
            <a:ext cx="3120349" cy="2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Verdienststrukturerhebung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8" name="Textplatzhalter 1">
            <a:extLst>
              <a:ext uri="{FF2B5EF4-FFF2-40B4-BE49-F238E27FC236}">
                <a16:creationId xmlns:a16="http://schemas.microsoft.com/office/drawing/2014/main" id="{6A108C57-20CC-4A59-9308-060D5D593548}"/>
              </a:ext>
            </a:extLst>
          </p:cNvPr>
          <p:cNvSpPr txBox="1">
            <a:spLocks/>
          </p:cNvSpPr>
          <p:nvPr/>
        </p:nvSpPr>
        <p:spPr bwMode="gray">
          <a:xfrm>
            <a:off x="710451" y="5873102"/>
            <a:ext cx="10179160" cy="531442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rmAutofit lnSpcReduction="10000"/>
          </a:bodyPr>
          <a:lstStyle>
            <a:lvl1pPr marL="0" indent="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Tx/>
              <a:buNone/>
              <a:defRPr lang="de-DE" sz="23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50000"/>
              <a:buFont typeface="Statis Sans" panose="020B0500000000000000" pitchFamily="34" charset="0"/>
              <a:buChar char="»"/>
              <a:tabLst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17550" marR="0" indent="-361950" algn="l" defTabSz="12194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Statis Sans" panose="020B0500000000000000" pitchFamily="34" charset="0"/>
              <a:buChar char="»"/>
              <a:tabLst/>
              <a:defRPr lang="de-DE" sz="20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90600" indent="-238125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75008" indent="-368374" algn="l" defTabSz="105431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5pPr>
            <a:lvl6pPr marL="2875008" indent="-368374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Minimale # </a:t>
            </a:r>
            <a:r>
              <a:rPr lang="de-DE" dirty="0" err="1"/>
              <a:t>of</a:t>
            </a:r>
            <a:r>
              <a:rPr lang="de-DE" dirty="0"/>
              <a:t> synthetischer Datensätze je Originalmaterial: m (=5) ≥ r (=2)</a:t>
            </a:r>
            <a:r>
              <a:rPr lang="de-DE" i="1" dirty="0"/>
              <a:t>; </a:t>
            </a:r>
            <a:r>
              <a:rPr lang="de-DE" sz="1600" i="1" dirty="0"/>
              <a:t>Drechsler (2009); Reiter (2008)</a:t>
            </a:r>
            <a:endParaRPr lang="de-DE" sz="1800" dirty="0"/>
          </a:p>
          <a:p>
            <a:pPr lvl="1"/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4ABB6DBC-EBCD-4CB2-BC58-A4707F56BE13}"/>
              </a:ext>
            </a:extLst>
          </p:cNvPr>
          <p:cNvSpPr txBox="1"/>
          <p:nvPr/>
        </p:nvSpPr>
        <p:spPr>
          <a:xfrm>
            <a:off x="8575995" y="3091603"/>
            <a:ext cx="107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 package:</a:t>
            </a:r>
          </a:p>
          <a:p>
            <a:pPr algn="ctr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synthpop</a:t>
            </a:r>
            <a:endParaRPr lang="en-US" sz="1600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E004777-69EB-4FF5-94CB-55B554EFA45B}"/>
              </a:ext>
            </a:extLst>
          </p:cNvPr>
          <p:cNvSpPr txBox="1"/>
          <p:nvPr/>
        </p:nvSpPr>
        <p:spPr>
          <a:xfrm rot="5400000">
            <a:off x="10061608" y="3214713"/>
            <a:ext cx="3705627" cy="3385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 err="1">
                <a:solidFill>
                  <a:srgbClr val="636363"/>
                </a:solidFill>
              </a:rPr>
              <a:t>Nowok</a:t>
            </a:r>
            <a:r>
              <a:rPr lang="en-US" sz="1600" i="1" dirty="0">
                <a:solidFill>
                  <a:srgbClr val="636363"/>
                </a:solidFill>
              </a:rPr>
              <a:t> , </a:t>
            </a:r>
            <a:r>
              <a:rPr lang="en-US" sz="1600" i="1" dirty="0" err="1">
                <a:solidFill>
                  <a:srgbClr val="636363"/>
                </a:solidFill>
              </a:rPr>
              <a:t>Raab</a:t>
            </a:r>
            <a:r>
              <a:rPr lang="en-US" sz="1600" i="1" dirty="0">
                <a:solidFill>
                  <a:srgbClr val="636363"/>
                </a:solidFill>
              </a:rPr>
              <a:t> &amp; Dibben (2016)</a:t>
            </a:r>
          </a:p>
        </p:txBody>
      </p:sp>
      <p:cxnSp>
        <p:nvCxnSpPr>
          <p:cNvPr id="12" name="Verbinder: gekrümmt 11">
            <a:extLst>
              <a:ext uri="{FF2B5EF4-FFF2-40B4-BE49-F238E27FC236}">
                <a16:creationId xmlns:a16="http://schemas.microsoft.com/office/drawing/2014/main" id="{591D8E01-4307-406F-BBCF-F62A948515D2}"/>
              </a:ext>
            </a:extLst>
          </p:cNvPr>
          <p:cNvCxnSpPr>
            <a:cxnSpLocks/>
          </p:cNvCxnSpPr>
          <p:nvPr/>
        </p:nvCxnSpPr>
        <p:spPr>
          <a:xfrm>
            <a:off x="6665687" y="450068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Verbinder: gekrümmt 68">
            <a:extLst>
              <a:ext uri="{FF2B5EF4-FFF2-40B4-BE49-F238E27FC236}">
                <a16:creationId xmlns:a16="http://schemas.microsoft.com/office/drawing/2014/main" id="{A802FC5D-B661-46A1-BF8E-0E58E87417C6}"/>
              </a:ext>
            </a:extLst>
          </p:cNvPr>
          <p:cNvCxnSpPr>
            <a:cxnSpLocks/>
          </p:cNvCxnSpPr>
          <p:nvPr/>
        </p:nvCxnSpPr>
        <p:spPr>
          <a:xfrm>
            <a:off x="7214722" y="451395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Verbinder: gekrümmt 69">
            <a:extLst>
              <a:ext uri="{FF2B5EF4-FFF2-40B4-BE49-F238E27FC236}">
                <a16:creationId xmlns:a16="http://schemas.microsoft.com/office/drawing/2014/main" id="{5C686B92-BCDB-4CB1-81A9-6B99E2805D12}"/>
              </a:ext>
            </a:extLst>
          </p:cNvPr>
          <p:cNvCxnSpPr>
            <a:cxnSpLocks/>
          </p:cNvCxnSpPr>
          <p:nvPr/>
        </p:nvCxnSpPr>
        <p:spPr>
          <a:xfrm>
            <a:off x="7757087" y="4507036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Verbinder: gekrümmt 70">
            <a:extLst>
              <a:ext uri="{FF2B5EF4-FFF2-40B4-BE49-F238E27FC236}">
                <a16:creationId xmlns:a16="http://schemas.microsoft.com/office/drawing/2014/main" id="{9489F389-8FBD-4D39-8CA9-FCF2B8D1B3C4}"/>
              </a:ext>
            </a:extLst>
          </p:cNvPr>
          <p:cNvCxnSpPr>
            <a:cxnSpLocks/>
          </p:cNvCxnSpPr>
          <p:nvPr/>
        </p:nvCxnSpPr>
        <p:spPr>
          <a:xfrm>
            <a:off x="8284143" y="4515689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Verbinder: gekrümmt 71">
            <a:extLst>
              <a:ext uri="{FF2B5EF4-FFF2-40B4-BE49-F238E27FC236}">
                <a16:creationId xmlns:a16="http://schemas.microsoft.com/office/drawing/2014/main" id="{ACA2AF71-8885-4FE7-AF05-741CDF6F93D6}"/>
              </a:ext>
            </a:extLst>
          </p:cNvPr>
          <p:cNvCxnSpPr>
            <a:cxnSpLocks/>
          </p:cNvCxnSpPr>
          <p:nvPr/>
        </p:nvCxnSpPr>
        <p:spPr>
          <a:xfrm>
            <a:off x="8813337" y="4542910"/>
            <a:ext cx="2740366" cy="12700"/>
          </a:xfrm>
          <a:prstGeom prst="curvedConnector4">
            <a:avLst>
              <a:gd name="adj1" fmla="val -2095"/>
              <a:gd name="adj2" fmla="val 516037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feld 56">
            <a:extLst>
              <a:ext uri="{FF2B5EF4-FFF2-40B4-BE49-F238E27FC236}">
                <a16:creationId xmlns:a16="http://schemas.microsoft.com/office/drawing/2014/main" id="{0E4BC9CF-6CC0-4958-B6FA-0509D8D6480E}"/>
              </a:ext>
            </a:extLst>
          </p:cNvPr>
          <p:cNvSpPr txBox="1"/>
          <p:nvPr/>
        </p:nvSpPr>
        <p:spPr>
          <a:xfrm>
            <a:off x="6998617" y="5173695"/>
            <a:ext cx="4228640" cy="2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i="0" u="none" strike="sngStrike" kern="1200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Sicherstellung übergreifender Zusammenhänge (URS)</a:t>
            </a:r>
            <a:endParaRPr kumimoji="0" lang="en-US" sz="1400" i="0" u="none" strike="sngStrike" kern="0" cap="none" spc="0" normalizeH="0" baseline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528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Summe der Angestellten je Unternehmen in Beschäftigtendatensatz </a:t>
            </a:r>
            <a:r>
              <a:rPr lang="de-DE" dirty="0">
                <a:solidFill>
                  <a:srgbClr val="4B4B4B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≙ </a:t>
            </a:r>
            <a:r>
              <a:rPr lang="de-DE" dirty="0">
                <a:solidFill>
                  <a:srgbClr val="4B4B4B"/>
                </a:solidFill>
              </a:rPr>
              <a:t>Angestellte je Unternehmen im Unternehmensdatensatz</a:t>
            </a:r>
          </a:p>
          <a:p>
            <a:pPr lvl="1">
              <a:buClr>
                <a:srgbClr val="006298"/>
              </a:buClr>
            </a:pPr>
            <a:endParaRPr lang="de-DE" dirty="0">
              <a:solidFill>
                <a:srgbClr val="4B4B4B"/>
              </a:solidFill>
            </a:endParaRPr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Problemstellung:</a:t>
            </a:r>
          </a:p>
          <a:p>
            <a:pPr lvl="2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Durch unabhängige Synthetisierung beider Basisdatensätze sind Angestelltenzahlen in den jeweiligen synthetischen Versionen nicht mehr Deckungsgleich =&gt; logische Inkonsistenz</a:t>
            </a:r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Nächster Schritt: Auflösung der isolierten Betrachtung beider Datensätze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lussdiagramm: Zentralspeicher 7">
            <a:extLst>
              <a:ext uri="{FF2B5EF4-FFF2-40B4-BE49-F238E27FC236}">
                <a16:creationId xmlns:a16="http://schemas.microsoft.com/office/drawing/2014/main" id="{C4BF35D4-2FF1-4AB4-AF2C-5C12913BD623}"/>
              </a:ext>
            </a:extLst>
          </p:cNvPr>
          <p:cNvSpPr/>
          <p:nvPr/>
        </p:nvSpPr>
        <p:spPr>
          <a:xfrm>
            <a:off x="5172982" y="1948507"/>
            <a:ext cx="396473" cy="448293"/>
          </a:xfrm>
          <a:prstGeom prst="flowChartInternalStorage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lussdiagramm: Zentralspeicher 8">
            <a:extLst>
              <a:ext uri="{FF2B5EF4-FFF2-40B4-BE49-F238E27FC236}">
                <a16:creationId xmlns:a16="http://schemas.microsoft.com/office/drawing/2014/main" id="{91F9BB7B-0316-4771-AA76-D95E92D76D5D}"/>
              </a:ext>
            </a:extLst>
          </p:cNvPr>
          <p:cNvSpPr/>
          <p:nvPr/>
        </p:nvSpPr>
        <p:spPr>
          <a:xfrm>
            <a:off x="6568573" y="1945221"/>
            <a:ext cx="396473" cy="448293"/>
          </a:xfrm>
          <a:prstGeom prst="flowChartInternalStorag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feld 56">
            <a:extLst>
              <a:ext uri="{FF2B5EF4-FFF2-40B4-BE49-F238E27FC236}">
                <a16:creationId xmlns:a16="http://schemas.microsoft.com/office/drawing/2014/main" id="{F3854E57-311D-494E-A2DD-E5BE0D5544D1}"/>
              </a:ext>
            </a:extLst>
          </p:cNvPr>
          <p:cNvSpPr txBox="1"/>
          <p:nvPr/>
        </p:nvSpPr>
        <p:spPr>
          <a:xfrm>
            <a:off x="4776376" y="1702457"/>
            <a:ext cx="1176927" cy="270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Firmendaten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extfeld 57">
            <a:extLst>
              <a:ext uri="{FF2B5EF4-FFF2-40B4-BE49-F238E27FC236}">
                <a16:creationId xmlns:a16="http://schemas.microsoft.com/office/drawing/2014/main" id="{6E082918-8A8E-41A8-AB02-49E801C76F3C}"/>
              </a:ext>
            </a:extLst>
          </p:cNvPr>
          <p:cNvSpPr txBox="1"/>
          <p:nvPr/>
        </p:nvSpPr>
        <p:spPr>
          <a:xfrm>
            <a:off x="6176173" y="1702457"/>
            <a:ext cx="1203227" cy="270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Angestelltendaten</a:t>
            </a:r>
            <a:endParaRPr kumimoji="0" lang="de-DE" sz="105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feld 56">
            <a:extLst>
              <a:ext uri="{FF2B5EF4-FFF2-40B4-BE49-F238E27FC236}">
                <a16:creationId xmlns:a16="http://schemas.microsoft.com/office/drawing/2014/main" id="{5EF9449B-8EE5-4BDA-AA57-B8F695933995}"/>
              </a:ext>
            </a:extLst>
          </p:cNvPr>
          <p:cNvSpPr txBox="1"/>
          <p:nvPr/>
        </p:nvSpPr>
        <p:spPr>
          <a:xfrm>
            <a:off x="4537412" y="1457901"/>
            <a:ext cx="3120349" cy="255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Verdienststrukturerhebung</a:t>
            </a:r>
            <a:r>
              <a:rPr kumimoji="0" lang="en-US" sz="1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2018</a:t>
            </a:r>
            <a:endParaRPr kumimoji="0" lang="en-US" sz="1400" b="1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Verbinder: gekrümmt 12">
            <a:extLst>
              <a:ext uri="{FF2B5EF4-FFF2-40B4-BE49-F238E27FC236}">
                <a16:creationId xmlns:a16="http://schemas.microsoft.com/office/drawing/2014/main" id="{5BCE2EC2-662D-4563-B8E8-32BBECA2B7CD}"/>
              </a:ext>
            </a:extLst>
          </p:cNvPr>
          <p:cNvCxnSpPr>
            <a:cxnSpLocks/>
            <a:stCxn id="8" idx="1"/>
            <a:endCxn id="9" idx="2"/>
          </p:cNvCxnSpPr>
          <p:nvPr/>
        </p:nvCxnSpPr>
        <p:spPr>
          <a:xfrm rot="10800000" flipH="1" flipV="1">
            <a:off x="5172982" y="2172654"/>
            <a:ext cx="1593828" cy="220860"/>
          </a:xfrm>
          <a:prstGeom prst="curvedConnector4">
            <a:avLst>
              <a:gd name="adj1" fmla="val -14343"/>
              <a:gd name="adj2" fmla="val 2049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56">
            <a:extLst>
              <a:ext uri="{FF2B5EF4-FFF2-40B4-BE49-F238E27FC236}">
                <a16:creationId xmlns:a16="http://schemas.microsoft.com/office/drawing/2014/main" id="{0ADBE9DC-84B5-432A-B5F2-3049B41695AA}"/>
              </a:ext>
            </a:extLst>
          </p:cNvPr>
          <p:cNvSpPr txBox="1"/>
          <p:nvPr/>
        </p:nvSpPr>
        <p:spPr>
          <a:xfrm>
            <a:off x="5379504" y="2349500"/>
            <a:ext cx="1176927" cy="270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5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URS</a:t>
            </a: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914782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EC33D5D-E01B-4F13-944A-74B6BECBC687}"/>
              </a:ext>
            </a:extLst>
          </p:cNvPr>
          <p:cNvSpPr/>
          <p:nvPr/>
        </p:nvSpPr>
        <p:spPr>
          <a:xfrm>
            <a:off x="1288421" y="2339127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Synthetisierung der faktorisierten Berichtseinheit-ID in Beschäftigtendaten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BEEB4BA-1B1A-43A7-926A-FB9D3DECF2CB}"/>
              </a:ext>
            </a:extLst>
          </p:cNvPr>
          <p:cNvSpPr/>
          <p:nvPr/>
        </p:nvSpPr>
        <p:spPr>
          <a:xfrm>
            <a:off x="710452" y="2349500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(1)</a:t>
            </a: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6F3C7B33-DAAD-4438-9F0A-0779DB63C5DB}"/>
              </a:ext>
            </a:extLst>
          </p:cNvPr>
          <p:cNvSpPr/>
          <p:nvPr/>
        </p:nvSpPr>
        <p:spPr>
          <a:xfrm>
            <a:off x="1866391" y="2790388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Erstellung einer Hilfstabelle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A739035-724B-47E7-9E90-42604AE5481E}"/>
              </a:ext>
            </a:extLst>
          </p:cNvPr>
          <p:cNvSpPr/>
          <p:nvPr/>
        </p:nvSpPr>
        <p:spPr>
          <a:xfrm>
            <a:off x="1288422" y="2800761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(2)</a:t>
            </a: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FEA081B-0AB7-4A24-B883-4263BD92CB96}"/>
              </a:ext>
            </a:extLst>
          </p:cNvPr>
          <p:cNvSpPr/>
          <p:nvPr/>
        </p:nvSpPr>
        <p:spPr>
          <a:xfrm>
            <a:off x="2444361" y="3245833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Anspielen der synthetisierten Anzahl der Beschäftigten je Berichtseinheit-ID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F4D0E3-4AE9-4056-B077-979ECC077DED}"/>
              </a:ext>
            </a:extLst>
          </p:cNvPr>
          <p:cNvSpPr/>
          <p:nvPr/>
        </p:nvSpPr>
        <p:spPr>
          <a:xfrm>
            <a:off x="1866392" y="3256206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(3)</a:t>
            </a:r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3C97846-11BA-4CED-A9B4-80441A71AC0C}"/>
              </a:ext>
            </a:extLst>
          </p:cNvPr>
          <p:cNvSpPr/>
          <p:nvPr/>
        </p:nvSpPr>
        <p:spPr>
          <a:xfrm>
            <a:off x="3022331" y="3701560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Ersetzung der Beschäftigtenzahlen durch synthetisierte Anzahlen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BF37A5C-1AA1-4E0A-A0DF-8EB02D55DD27}"/>
              </a:ext>
            </a:extLst>
          </p:cNvPr>
          <p:cNvSpPr/>
          <p:nvPr/>
        </p:nvSpPr>
        <p:spPr>
          <a:xfrm>
            <a:off x="2444362" y="371193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(4)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DB60BF5-CCD3-46EF-9008-5558C6F258A7}"/>
              </a:ext>
            </a:extLst>
          </p:cNvPr>
          <p:cNvSpPr/>
          <p:nvPr/>
        </p:nvSpPr>
        <p:spPr>
          <a:xfrm>
            <a:off x="3600301" y="4154580"/>
            <a:ext cx="8594874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Synthetisierung der restlichen zu synthetisierenden Variablen für beide Datensätze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9A374A2-2065-4321-B212-B0F673A77459}"/>
              </a:ext>
            </a:extLst>
          </p:cNvPr>
          <p:cNvSpPr/>
          <p:nvPr/>
        </p:nvSpPr>
        <p:spPr>
          <a:xfrm>
            <a:off x="3022332" y="416495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(5)</a:t>
            </a:r>
          </a:p>
        </p:txBody>
      </p:sp>
      <p:sp>
        <p:nvSpPr>
          <p:cNvPr id="17" name="Pfeil: nach oben gebogen 16">
            <a:extLst>
              <a:ext uri="{FF2B5EF4-FFF2-40B4-BE49-F238E27FC236}">
                <a16:creationId xmlns:a16="http://schemas.microsoft.com/office/drawing/2014/main" id="{08B42B54-AFDD-45A4-83E4-4B9C5E7C90C1}"/>
              </a:ext>
            </a:extLst>
          </p:cNvPr>
          <p:cNvSpPr/>
          <p:nvPr/>
        </p:nvSpPr>
        <p:spPr>
          <a:xfrm rot="5400000">
            <a:off x="930908" y="2806958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34" name="Pfeil: nach oben gebogen 33">
            <a:extLst>
              <a:ext uri="{FF2B5EF4-FFF2-40B4-BE49-F238E27FC236}">
                <a16:creationId xmlns:a16="http://schemas.microsoft.com/office/drawing/2014/main" id="{2220E07B-D22E-41CC-B5AB-C1F7E5BC312D}"/>
              </a:ext>
            </a:extLst>
          </p:cNvPr>
          <p:cNvSpPr/>
          <p:nvPr/>
        </p:nvSpPr>
        <p:spPr>
          <a:xfrm rot="5400000">
            <a:off x="1508878" y="3253431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35" name="Pfeil: nach oben gebogen 34">
            <a:extLst>
              <a:ext uri="{FF2B5EF4-FFF2-40B4-BE49-F238E27FC236}">
                <a16:creationId xmlns:a16="http://schemas.microsoft.com/office/drawing/2014/main" id="{2D1EA393-4CDB-4CF3-B92B-27286391891E}"/>
              </a:ext>
            </a:extLst>
          </p:cNvPr>
          <p:cNvSpPr/>
          <p:nvPr/>
        </p:nvSpPr>
        <p:spPr>
          <a:xfrm rot="5400000">
            <a:off x="2086848" y="3710931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sp>
        <p:nvSpPr>
          <p:cNvPr id="36" name="Pfeil: nach oben gebogen 35">
            <a:extLst>
              <a:ext uri="{FF2B5EF4-FFF2-40B4-BE49-F238E27FC236}">
                <a16:creationId xmlns:a16="http://schemas.microsoft.com/office/drawing/2014/main" id="{C39D3B93-A354-4F50-A34C-4AE230542F3B}"/>
              </a:ext>
            </a:extLst>
          </p:cNvPr>
          <p:cNvSpPr/>
          <p:nvPr/>
        </p:nvSpPr>
        <p:spPr>
          <a:xfrm rot="5400000">
            <a:off x="2642025" y="4187404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144772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210539" y="6300661"/>
            <a:ext cx="7237623" cy="263521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EC33D5D-E01B-4F13-944A-74B6BECBC687}"/>
              </a:ext>
            </a:extLst>
          </p:cNvPr>
          <p:cNvSpPr/>
          <p:nvPr/>
        </p:nvSpPr>
        <p:spPr>
          <a:xfrm>
            <a:off x="1288421" y="2339127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Synthetisierung der faktorisierten Berichtseinheit-ID in Beschäftigtendaten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BEEB4BA-1B1A-43A7-926A-FB9D3DECF2CB}"/>
              </a:ext>
            </a:extLst>
          </p:cNvPr>
          <p:cNvSpPr/>
          <p:nvPr/>
        </p:nvSpPr>
        <p:spPr>
          <a:xfrm>
            <a:off x="710452" y="2349500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(1)</a:t>
            </a:r>
          </a:p>
        </p:txBody>
      </p:sp>
      <p:sp>
        <p:nvSpPr>
          <p:cNvPr id="30" name="Flussdiagramm: Zentralspeicher 29">
            <a:extLst>
              <a:ext uri="{FF2B5EF4-FFF2-40B4-BE49-F238E27FC236}">
                <a16:creationId xmlns:a16="http://schemas.microsoft.com/office/drawing/2014/main" id="{8EA2014E-5821-43D5-8F39-E59189FA3238}"/>
              </a:ext>
            </a:extLst>
          </p:cNvPr>
          <p:cNvSpPr/>
          <p:nvPr/>
        </p:nvSpPr>
        <p:spPr>
          <a:xfrm>
            <a:off x="11389127" y="1713271"/>
            <a:ext cx="396473" cy="448293"/>
          </a:xfrm>
          <a:prstGeom prst="flowChartInternalStorag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4EC5D4-C58A-4BF8-A881-52E5C899EEA1}"/>
              </a:ext>
            </a:extLst>
          </p:cNvPr>
          <p:cNvGrpSpPr/>
          <p:nvPr/>
        </p:nvGrpSpPr>
        <p:grpSpPr>
          <a:xfrm>
            <a:off x="710452" y="2869117"/>
            <a:ext cx="2678825" cy="2514269"/>
            <a:chOff x="710452" y="2869117"/>
            <a:chExt cx="2678825" cy="2514269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EDA4C27-B617-4A79-A932-AF7E8BB73580}"/>
                </a:ext>
              </a:extLst>
            </p:cNvPr>
            <p:cNvGrpSpPr/>
            <p:nvPr/>
          </p:nvGrpSpPr>
          <p:grpSpPr>
            <a:xfrm>
              <a:off x="710452" y="2869117"/>
              <a:ext cx="1623943" cy="2514269"/>
              <a:chOff x="819509" y="2790388"/>
              <a:chExt cx="1623943" cy="251426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2C13F8C-B532-4CB1-9216-1EC04EF16A38}"/>
                  </a:ext>
                </a:extLst>
              </p:cNvPr>
              <p:cNvSpPr/>
              <p:nvPr/>
            </p:nvSpPr>
            <p:spPr>
              <a:xfrm>
                <a:off x="819509" y="3165894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FD5E3D82-5188-4F76-B3E4-BC44592F548D}"/>
                  </a:ext>
                </a:extLst>
              </p:cNvPr>
              <p:cNvSpPr/>
              <p:nvPr/>
            </p:nvSpPr>
            <p:spPr>
              <a:xfrm>
                <a:off x="1446151" y="3165893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E9C9B1E-C745-431E-BEF3-40CBDBA58AA1}"/>
                  </a:ext>
                </a:extLst>
              </p:cNvPr>
              <p:cNvSpPr/>
              <p:nvPr/>
            </p:nvSpPr>
            <p:spPr>
              <a:xfrm>
                <a:off x="1446151" y="2790388"/>
                <a:ext cx="995124" cy="292165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8B2BB34-F741-492B-B468-17E356E698AB}"/>
                  </a:ext>
                </a:extLst>
              </p:cNvPr>
              <p:cNvSpPr/>
              <p:nvPr/>
            </p:nvSpPr>
            <p:spPr>
              <a:xfrm>
                <a:off x="819509" y="353102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AE8CC535-ECD1-4D92-B6EA-E792634A4C33}"/>
                  </a:ext>
                </a:extLst>
              </p:cNvPr>
              <p:cNvSpPr/>
              <p:nvPr/>
            </p:nvSpPr>
            <p:spPr>
              <a:xfrm>
                <a:off x="1446151" y="353102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CA533179-69CD-42A0-BEDA-313AD7E86303}"/>
                  </a:ext>
                </a:extLst>
              </p:cNvPr>
              <p:cNvSpPr/>
              <p:nvPr/>
            </p:nvSpPr>
            <p:spPr>
              <a:xfrm>
                <a:off x="821686" y="391634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A41614D1-46CC-48A2-AD33-C52D9158D13B}"/>
                  </a:ext>
                </a:extLst>
              </p:cNvPr>
              <p:cNvSpPr/>
              <p:nvPr/>
            </p:nvSpPr>
            <p:spPr>
              <a:xfrm>
                <a:off x="1448328" y="391633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ACBB46E6-2E76-4CCC-AA33-59BE3F6F4E0C}"/>
                  </a:ext>
                </a:extLst>
              </p:cNvPr>
              <p:cNvSpPr/>
              <p:nvPr/>
            </p:nvSpPr>
            <p:spPr>
              <a:xfrm>
                <a:off x="819509" y="427219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5F43967-7869-474D-82DD-0F8115779FF5}"/>
                  </a:ext>
                </a:extLst>
              </p:cNvPr>
              <p:cNvSpPr/>
              <p:nvPr/>
            </p:nvSpPr>
            <p:spPr>
              <a:xfrm>
                <a:off x="1446151" y="427218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5E0F8597-7EBD-4222-B206-5156B52BF2CB}"/>
                  </a:ext>
                </a:extLst>
              </p:cNvPr>
              <p:cNvSpPr/>
              <p:nvPr/>
            </p:nvSpPr>
            <p:spPr>
              <a:xfrm>
                <a:off x="819509" y="463811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17431F3C-FFE8-485D-A9F1-0A0E9AEAC14D}"/>
                  </a:ext>
                </a:extLst>
              </p:cNvPr>
              <p:cNvSpPr/>
              <p:nvPr/>
            </p:nvSpPr>
            <p:spPr>
              <a:xfrm>
                <a:off x="1446151" y="463811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A3A40D2-A44F-4885-8E01-F6ED8E522F30}"/>
                  </a:ext>
                </a:extLst>
              </p:cNvPr>
              <p:cNvSpPr/>
              <p:nvPr/>
            </p:nvSpPr>
            <p:spPr>
              <a:xfrm>
                <a:off x="819509" y="501305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9F0634D-5723-4E22-A0F8-A2A532B2D69F}"/>
                  </a:ext>
                </a:extLst>
              </p:cNvPr>
              <p:cNvSpPr/>
              <p:nvPr/>
            </p:nvSpPr>
            <p:spPr>
              <a:xfrm>
                <a:off x="1446151" y="501305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1873E18C-C9FF-477B-BD31-9F34DB6CC97F}"/>
                </a:ext>
              </a:extLst>
            </p:cNvPr>
            <p:cNvSpPr/>
            <p:nvPr/>
          </p:nvSpPr>
          <p:spPr>
            <a:xfrm>
              <a:off x="2394153" y="2875434"/>
              <a:ext cx="995124" cy="292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06404241-ED69-4AE9-B80C-54EB5AB2E029}"/>
                </a:ext>
              </a:extLst>
            </p:cNvPr>
            <p:cNvSpPr/>
            <p:nvPr/>
          </p:nvSpPr>
          <p:spPr>
            <a:xfrm>
              <a:off x="2386912" y="3241683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E64C0C29-8515-4F8E-A3FC-B1DEF67B6626}"/>
                </a:ext>
              </a:extLst>
            </p:cNvPr>
            <p:cNvSpPr/>
            <p:nvPr/>
          </p:nvSpPr>
          <p:spPr>
            <a:xfrm>
              <a:off x="2386912" y="360681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F97AFA72-BC4F-4B1B-9EE0-31E458B8A042}"/>
                </a:ext>
              </a:extLst>
            </p:cNvPr>
            <p:cNvSpPr/>
            <p:nvPr/>
          </p:nvSpPr>
          <p:spPr>
            <a:xfrm>
              <a:off x="2389089" y="399212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E88165A-B4F8-4C17-BDB2-CAF979AF60A6}"/>
                </a:ext>
              </a:extLst>
            </p:cNvPr>
            <p:cNvSpPr/>
            <p:nvPr/>
          </p:nvSpPr>
          <p:spPr>
            <a:xfrm>
              <a:off x="2386912" y="434797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B260BE9-A1EA-4EC7-B525-11410A069FDB}"/>
                </a:ext>
              </a:extLst>
            </p:cNvPr>
            <p:cNvSpPr/>
            <p:nvPr/>
          </p:nvSpPr>
          <p:spPr>
            <a:xfrm>
              <a:off x="2386912" y="471390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38E0F897-8D7F-4674-B72F-3D57FA3259AF}"/>
                </a:ext>
              </a:extLst>
            </p:cNvPr>
            <p:cNvSpPr/>
            <p:nvPr/>
          </p:nvSpPr>
          <p:spPr>
            <a:xfrm>
              <a:off x="2386912" y="508884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96984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Approx. 2.5 years of </a:t>
            </a:r>
            <a:r>
              <a:rPr lang="en-US" dirty="0" err="1">
                <a:solidFill>
                  <a:schemeClr val="tx1"/>
                </a:solidFill>
              </a:rPr>
              <a:t>AnigeD</a:t>
            </a:r>
            <a:r>
              <a:rPr lang="en-US" dirty="0">
                <a:solidFill>
                  <a:schemeClr val="tx1"/>
                </a:solidFill>
              </a:rPr>
              <a:t> fundamental research on data synthesis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Avoid research for research‘s sake and get into doing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Project‘s ultimate goal: Providing factual or absolute anonymous data with larger analytical potential </a:t>
            </a:r>
          </a:p>
          <a:p>
            <a:pPr marL="355600" lvl="2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More or less abstract evaluations of privacy but especially of (model-/outcome-specific) utility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Self-constructed attacking scenarios or self-considered model calculations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Replication of an already published (peer-reviewed) scientific paper with synthetic data</a:t>
            </a:r>
          </a:p>
          <a:p>
            <a:pPr marL="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Large variety of data synthesis algorithms and packages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Compare performance of R package “synthpop” with Python package “</a:t>
            </a:r>
            <a:r>
              <a:rPr lang="en-US" dirty="0" err="1">
                <a:solidFill>
                  <a:schemeClr val="tx1"/>
                </a:solidFill>
              </a:rPr>
              <a:t>SynDiffix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(1) Motivation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690298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210539" y="6300661"/>
            <a:ext cx="7237623" cy="263521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30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EC33D5D-E01B-4F13-944A-74B6BECBC687}"/>
              </a:ext>
            </a:extLst>
          </p:cNvPr>
          <p:cNvSpPr/>
          <p:nvPr/>
        </p:nvSpPr>
        <p:spPr>
          <a:xfrm>
            <a:off x="1288421" y="2339127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Synthetisierung der faktorisierten Berichtseinheit-ID in Beschäftigtendaten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BEEB4BA-1B1A-43A7-926A-FB9D3DECF2CB}"/>
              </a:ext>
            </a:extLst>
          </p:cNvPr>
          <p:cNvSpPr/>
          <p:nvPr/>
        </p:nvSpPr>
        <p:spPr>
          <a:xfrm>
            <a:off x="710452" y="2349500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(1)</a:t>
            </a:r>
          </a:p>
        </p:txBody>
      </p:sp>
      <p:sp>
        <p:nvSpPr>
          <p:cNvPr id="30" name="Flussdiagramm: Zentralspeicher 29">
            <a:extLst>
              <a:ext uri="{FF2B5EF4-FFF2-40B4-BE49-F238E27FC236}">
                <a16:creationId xmlns:a16="http://schemas.microsoft.com/office/drawing/2014/main" id="{8EA2014E-5821-43D5-8F39-E59189FA3238}"/>
              </a:ext>
            </a:extLst>
          </p:cNvPr>
          <p:cNvSpPr/>
          <p:nvPr/>
        </p:nvSpPr>
        <p:spPr>
          <a:xfrm>
            <a:off x="11389127" y="1713271"/>
            <a:ext cx="396473" cy="448293"/>
          </a:xfrm>
          <a:prstGeom prst="flowChartInternalStorage">
            <a:avLst/>
          </a:prstGeom>
          <a:solidFill>
            <a:srgbClr val="70AD47">
              <a:lumMod val="75000"/>
            </a:srgbClr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1ABBF71B-41CB-4244-A102-C3AA0DDE01B6}"/>
              </a:ext>
            </a:extLst>
          </p:cNvPr>
          <p:cNvGrpSpPr/>
          <p:nvPr/>
        </p:nvGrpSpPr>
        <p:grpSpPr>
          <a:xfrm>
            <a:off x="3550800" y="2881787"/>
            <a:ext cx="5451745" cy="2972764"/>
            <a:chOff x="2392855" y="2784482"/>
            <a:chExt cx="5451745" cy="2972764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80AFB1A-227C-44DA-8E67-BE57DC35BCB9}"/>
                </a:ext>
              </a:extLst>
            </p:cNvPr>
            <p:cNvSpPr/>
            <p:nvPr/>
          </p:nvSpPr>
          <p:spPr>
            <a:xfrm>
              <a:off x="5595445" y="2784482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CART-Modell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D5E6B658-1105-4548-AEFA-68A11B72C3D2}"/>
                </a:ext>
              </a:extLst>
            </p:cNvPr>
            <p:cNvSpPr/>
            <p:nvPr/>
          </p:nvSpPr>
          <p:spPr>
            <a:xfrm>
              <a:off x="4269853" y="3332409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53F0D10C-4E4D-4D55-AF54-C8777D1DD38B}"/>
                </a:ext>
              </a:extLst>
            </p:cNvPr>
            <p:cNvSpPr/>
            <p:nvPr/>
          </p:nvSpPr>
          <p:spPr>
            <a:xfrm>
              <a:off x="6930200" y="3332409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B328A2F-111C-404D-8291-1787FBB79B45}"/>
                </a:ext>
              </a:extLst>
            </p:cNvPr>
            <p:cNvSpPr/>
            <p:nvPr/>
          </p:nvSpPr>
          <p:spPr>
            <a:xfrm>
              <a:off x="6930200" y="3949528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ECCAE323-2292-4632-9768-2682A2CFC0F6}"/>
                </a:ext>
              </a:extLst>
            </p:cNvPr>
            <p:cNvSpPr/>
            <p:nvPr/>
          </p:nvSpPr>
          <p:spPr>
            <a:xfrm>
              <a:off x="3355453" y="3889094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5858732-FF50-4CB4-A3CB-F7ECCEDC3616}"/>
                </a:ext>
              </a:extLst>
            </p:cNvPr>
            <p:cNvSpPr/>
            <p:nvPr/>
          </p:nvSpPr>
          <p:spPr>
            <a:xfrm>
              <a:off x="5184253" y="3890073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54D5B4A8-7A03-475B-B375-D443AE85657E}"/>
                </a:ext>
              </a:extLst>
            </p:cNvPr>
            <p:cNvSpPr/>
            <p:nvPr/>
          </p:nvSpPr>
          <p:spPr>
            <a:xfrm>
              <a:off x="5184253" y="4481116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0BB06EB2-6BEC-45D8-AECC-C693D26FBE40}"/>
                </a:ext>
              </a:extLst>
            </p:cNvPr>
            <p:cNvSpPr/>
            <p:nvPr/>
          </p:nvSpPr>
          <p:spPr>
            <a:xfrm>
              <a:off x="3956234" y="4495287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C2BC039F-DECB-4B78-950C-2196E4193078}"/>
                </a:ext>
              </a:extLst>
            </p:cNvPr>
            <p:cNvSpPr/>
            <p:nvPr/>
          </p:nvSpPr>
          <p:spPr>
            <a:xfrm>
              <a:off x="2885025" y="4493778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78C0B28-E83D-4711-9655-DD90DBE735FA}"/>
                </a:ext>
              </a:extLst>
            </p:cNvPr>
            <p:cNvSpPr/>
            <p:nvPr/>
          </p:nvSpPr>
          <p:spPr>
            <a:xfrm>
              <a:off x="2392855" y="5003645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34533D2-6FA1-418E-925F-22136659EAE9}"/>
                </a:ext>
              </a:extLst>
            </p:cNvPr>
            <p:cNvSpPr/>
            <p:nvPr/>
          </p:nvSpPr>
          <p:spPr>
            <a:xfrm>
              <a:off x="3390662" y="5003645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AB787AE9-B717-49AE-8D9B-283395D4996D}"/>
                </a:ext>
              </a:extLst>
            </p:cNvPr>
            <p:cNvSpPr/>
            <p:nvPr/>
          </p:nvSpPr>
          <p:spPr>
            <a:xfrm>
              <a:off x="4532458" y="5380446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2EBDB39-08E8-4E6D-B6D0-8684DBCBD3D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2850055" y="4870578"/>
              <a:ext cx="492170" cy="133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12FBE1E5-AEF4-4342-BA93-DFAAD71D2A5A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7387400" y="3709209"/>
              <a:ext cx="0" cy="240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5F64D040-18E6-49AA-87C7-431B936A90C0}"/>
                </a:ext>
              </a:extLst>
            </p:cNvPr>
            <p:cNvCxnSpPr>
              <a:cxnSpLocks/>
              <a:stCxn id="68" idx="2"/>
              <a:endCxn id="72" idx="0"/>
            </p:cNvCxnSpPr>
            <p:nvPr/>
          </p:nvCxnSpPr>
          <p:spPr>
            <a:xfrm flipH="1">
              <a:off x="3342225" y="4265894"/>
              <a:ext cx="470428" cy="22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1AE306F1-722D-42B4-9849-907608DB525E}"/>
                </a:ext>
              </a:extLst>
            </p:cNvPr>
            <p:cNvCxnSpPr>
              <a:cxnSpLocks/>
              <a:stCxn id="68" idx="2"/>
              <a:endCxn id="71" idx="0"/>
            </p:cNvCxnSpPr>
            <p:nvPr/>
          </p:nvCxnSpPr>
          <p:spPr>
            <a:xfrm>
              <a:off x="3812653" y="4265894"/>
              <a:ext cx="600781" cy="22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49C6593-EEFD-4C57-B1C8-951CD5784930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342225" y="4870578"/>
              <a:ext cx="505637" cy="133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D78FFB11-D62A-488B-9B2A-00E3231E3C66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5641453" y="4266873"/>
              <a:ext cx="0" cy="2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AB4143A3-E593-4F59-B8C4-9848A9F4C37D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4413434" y="4872087"/>
              <a:ext cx="576224" cy="5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F4C2D54C-42F8-4379-9010-13DB72403D14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 flipH="1">
              <a:off x="3812653" y="3709209"/>
              <a:ext cx="914400" cy="179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28E4DED3-8D99-44F1-B3F3-D3D5C05B09C9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4727053" y="3709209"/>
              <a:ext cx="914400" cy="180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A92CC01-074B-4F51-8925-0F6F0B01B5B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727053" y="3161282"/>
              <a:ext cx="1325592" cy="17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F5CA1F57-4856-416E-A601-29F8F31B2B4A}"/>
                </a:ext>
              </a:extLst>
            </p:cNvPr>
            <p:cNvCxnSpPr>
              <a:cxnSpLocks/>
              <a:stCxn id="11" idx="2"/>
              <a:endCxn id="66" idx="0"/>
            </p:cNvCxnSpPr>
            <p:nvPr/>
          </p:nvCxnSpPr>
          <p:spPr>
            <a:xfrm>
              <a:off x="6052645" y="3161282"/>
              <a:ext cx="1334755" cy="17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4EC5D4-C58A-4BF8-A881-52E5C899EEA1}"/>
              </a:ext>
            </a:extLst>
          </p:cNvPr>
          <p:cNvGrpSpPr/>
          <p:nvPr/>
        </p:nvGrpSpPr>
        <p:grpSpPr>
          <a:xfrm>
            <a:off x="710452" y="2869117"/>
            <a:ext cx="2678825" cy="2514269"/>
            <a:chOff x="710452" y="2869117"/>
            <a:chExt cx="2678825" cy="2514269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EDA4C27-B617-4A79-A932-AF7E8BB73580}"/>
                </a:ext>
              </a:extLst>
            </p:cNvPr>
            <p:cNvGrpSpPr/>
            <p:nvPr/>
          </p:nvGrpSpPr>
          <p:grpSpPr>
            <a:xfrm>
              <a:off x="710452" y="2869117"/>
              <a:ext cx="1623943" cy="2514269"/>
              <a:chOff x="819509" y="2790388"/>
              <a:chExt cx="1623943" cy="251426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2C13F8C-B532-4CB1-9216-1EC04EF16A38}"/>
                  </a:ext>
                </a:extLst>
              </p:cNvPr>
              <p:cNvSpPr/>
              <p:nvPr/>
            </p:nvSpPr>
            <p:spPr>
              <a:xfrm>
                <a:off x="819509" y="3165894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FD5E3D82-5188-4F76-B3E4-BC44592F548D}"/>
                  </a:ext>
                </a:extLst>
              </p:cNvPr>
              <p:cNvSpPr/>
              <p:nvPr/>
            </p:nvSpPr>
            <p:spPr>
              <a:xfrm>
                <a:off x="1446151" y="3165893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E9C9B1E-C745-431E-BEF3-40CBDBA58AA1}"/>
                  </a:ext>
                </a:extLst>
              </p:cNvPr>
              <p:cNvSpPr/>
              <p:nvPr/>
            </p:nvSpPr>
            <p:spPr>
              <a:xfrm>
                <a:off x="1446151" y="2790388"/>
                <a:ext cx="995124" cy="292165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8B2BB34-F741-492B-B468-17E356E698AB}"/>
                  </a:ext>
                </a:extLst>
              </p:cNvPr>
              <p:cNvSpPr/>
              <p:nvPr/>
            </p:nvSpPr>
            <p:spPr>
              <a:xfrm>
                <a:off x="819509" y="353102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AE8CC535-ECD1-4D92-B6EA-E792634A4C33}"/>
                  </a:ext>
                </a:extLst>
              </p:cNvPr>
              <p:cNvSpPr/>
              <p:nvPr/>
            </p:nvSpPr>
            <p:spPr>
              <a:xfrm>
                <a:off x="1446151" y="353102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CA533179-69CD-42A0-BEDA-313AD7E86303}"/>
                  </a:ext>
                </a:extLst>
              </p:cNvPr>
              <p:cNvSpPr/>
              <p:nvPr/>
            </p:nvSpPr>
            <p:spPr>
              <a:xfrm>
                <a:off x="821686" y="391634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A41614D1-46CC-48A2-AD33-C52D9158D13B}"/>
                  </a:ext>
                </a:extLst>
              </p:cNvPr>
              <p:cNvSpPr/>
              <p:nvPr/>
            </p:nvSpPr>
            <p:spPr>
              <a:xfrm>
                <a:off x="1448328" y="391633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ACBB46E6-2E76-4CCC-AA33-59BE3F6F4E0C}"/>
                  </a:ext>
                </a:extLst>
              </p:cNvPr>
              <p:cNvSpPr/>
              <p:nvPr/>
            </p:nvSpPr>
            <p:spPr>
              <a:xfrm>
                <a:off x="819509" y="427219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5F43967-7869-474D-82DD-0F8115779FF5}"/>
                  </a:ext>
                </a:extLst>
              </p:cNvPr>
              <p:cNvSpPr/>
              <p:nvPr/>
            </p:nvSpPr>
            <p:spPr>
              <a:xfrm>
                <a:off x="1446151" y="427218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5E0F8597-7EBD-4222-B206-5156B52BF2CB}"/>
                  </a:ext>
                </a:extLst>
              </p:cNvPr>
              <p:cNvSpPr/>
              <p:nvPr/>
            </p:nvSpPr>
            <p:spPr>
              <a:xfrm>
                <a:off x="819509" y="463811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17431F3C-FFE8-485D-A9F1-0A0E9AEAC14D}"/>
                  </a:ext>
                </a:extLst>
              </p:cNvPr>
              <p:cNvSpPr/>
              <p:nvPr/>
            </p:nvSpPr>
            <p:spPr>
              <a:xfrm>
                <a:off x="1446151" y="463811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A3A40D2-A44F-4885-8E01-F6ED8E522F30}"/>
                  </a:ext>
                </a:extLst>
              </p:cNvPr>
              <p:cNvSpPr/>
              <p:nvPr/>
            </p:nvSpPr>
            <p:spPr>
              <a:xfrm>
                <a:off x="819509" y="501305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9F0634D-5723-4E22-A0F8-A2A532B2D69F}"/>
                  </a:ext>
                </a:extLst>
              </p:cNvPr>
              <p:cNvSpPr/>
              <p:nvPr/>
            </p:nvSpPr>
            <p:spPr>
              <a:xfrm>
                <a:off x="1446151" y="501305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1873E18C-C9FF-477B-BD31-9F34DB6CC97F}"/>
                </a:ext>
              </a:extLst>
            </p:cNvPr>
            <p:cNvSpPr/>
            <p:nvPr/>
          </p:nvSpPr>
          <p:spPr>
            <a:xfrm>
              <a:off x="2394153" y="2875434"/>
              <a:ext cx="995124" cy="292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06404241-ED69-4AE9-B80C-54EB5AB2E029}"/>
                </a:ext>
              </a:extLst>
            </p:cNvPr>
            <p:cNvSpPr/>
            <p:nvPr/>
          </p:nvSpPr>
          <p:spPr>
            <a:xfrm>
              <a:off x="2386912" y="3241683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E64C0C29-8515-4F8E-A3FC-B1DEF67B6626}"/>
                </a:ext>
              </a:extLst>
            </p:cNvPr>
            <p:cNvSpPr/>
            <p:nvPr/>
          </p:nvSpPr>
          <p:spPr>
            <a:xfrm>
              <a:off x="2386912" y="360681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F97AFA72-BC4F-4B1B-9EE0-31E458B8A042}"/>
                </a:ext>
              </a:extLst>
            </p:cNvPr>
            <p:cNvSpPr/>
            <p:nvPr/>
          </p:nvSpPr>
          <p:spPr>
            <a:xfrm>
              <a:off x="2389089" y="399212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E88165A-B4F8-4C17-BDB2-CAF979AF60A6}"/>
                </a:ext>
              </a:extLst>
            </p:cNvPr>
            <p:cNvSpPr/>
            <p:nvPr/>
          </p:nvSpPr>
          <p:spPr>
            <a:xfrm>
              <a:off x="2386912" y="434797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B260BE9-A1EA-4EC7-B525-11410A069FDB}"/>
                </a:ext>
              </a:extLst>
            </p:cNvPr>
            <p:cNvSpPr/>
            <p:nvPr/>
          </p:nvSpPr>
          <p:spPr>
            <a:xfrm>
              <a:off x="2386912" y="471390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38E0F897-8D7F-4674-B72F-3D57FA3259AF}"/>
                </a:ext>
              </a:extLst>
            </p:cNvPr>
            <p:cNvSpPr/>
            <p:nvPr/>
          </p:nvSpPr>
          <p:spPr>
            <a:xfrm>
              <a:off x="2386912" y="508884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774A0EB3-0779-48C8-9610-72B9C2C7248D}"/>
              </a:ext>
            </a:extLst>
          </p:cNvPr>
          <p:cNvSpPr/>
          <p:nvPr/>
        </p:nvSpPr>
        <p:spPr>
          <a:xfrm>
            <a:off x="3453360" y="2744507"/>
            <a:ext cx="3256313" cy="484632"/>
          </a:xfrm>
          <a:prstGeom prst="stripedRightArrow">
            <a:avLst/>
          </a:prstGeom>
          <a:solidFill>
            <a:srgbClr val="BBDAA6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de-DE" sz="1800" kern="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6473492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210539" y="6300661"/>
            <a:ext cx="7237623" cy="263521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2EC33D5D-E01B-4F13-944A-74B6BECBC687}"/>
              </a:ext>
            </a:extLst>
          </p:cNvPr>
          <p:cNvSpPr/>
          <p:nvPr/>
        </p:nvSpPr>
        <p:spPr>
          <a:xfrm>
            <a:off x="1288421" y="2339127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800" dirty="0"/>
              <a:t>Synthetisierung der faktorisierten Berichtseinheit-ID in Beschäftigtendaten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FBEEB4BA-1B1A-43A7-926A-FB9D3DECF2CB}"/>
              </a:ext>
            </a:extLst>
          </p:cNvPr>
          <p:cNvSpPr/>
          <p:nvPr/>
        </p:nvSpPr>
        <p:spPr>
          <a:xfrm>
            <a:off x="710452" y="2349500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(1)</a:t>
            </a:r>
          </a:p>
        </p:txBody>
      </p:sp>
      <p:sp>
        <p:nvSpPr>
          <p:cNvPr id="30" name="Flussdiagramm: Zentralspeicher 29">
            <a:extLst>
              <a:ext uri="{FF2B5EF4-FFF2-40B4-BE49-F238E27FC236}">
                <a16:creationId xmlns:a16="http://schemas.microsoft.com/office/drawing/2014/main" id="{8EA2014E-5821-43D5-8F39-E59189FA3238}"/>
              </a:ext>
            </a:extLst>
          </p:cNvPr>
          <p:cNvSpPr/>
          <p:nvPr/>
        </p:nvSpPr>
        <p:spPr>
          <a:xfrm>
            <a:off x="11389127" y="1713271"/>
            <a:ext cx="396473" cy="448293"/>
          </a:xfrm>
          <a:prstGeom prst="flowChartInternalStorage">
            <a:avLst/>
          </a:prstGeom>
          <a:solidFill>
            <a:srgbClr val="548235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9" name="Gruppieren 108">
            <a:extLst>
              <a:ext uri="{FF2B5EF4-FFF2-40B4-BE49-F238E27FC236}">
                <a16:creationId xmlns:a16="http://schemas.microsoft.com/office/drawing/2014/main" id="{1ABBF71B-41CB-4244-A102-C3AA0DDE01B6}"/>
              </a:ext>
            </a:extLst>
          </p:cNvPr>
          <p:cNvGrpSpPr/>
          <p:nvPr/>
        </p:nvGrpSpPr>
        <p:grpSpPr>
          <a:xfrm>
            <a:off x="3550800" y="2881787"/>
            <a:ext cx="5451745" cy="2972764"/>
            <a:chOff x="2392855" y="2784482"/>
            <a:chExt cx="5451745" cy="2972764"/>
          </a:xfrm>
        </p:grpSpPr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080AFB1A-227C-44DA-8E67-BE57DC35BCB9}"/>
                </a:ext>
              </a:extLst>
            </p:cNvPr>
            <p:cNvSpPr/>
            <p:nvPr/>
          </p:nvSpPr>
          <p:spPr>
            <a:xfrm>
              <a:off x="5595445" y="2784482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CART-Modell</a:t>
              </a:r>
            </a:p>
          </p:txBody>
        </p:sp>
        <p:sp>
          <p:nvSpPr>
            <p:cNvPr id="65" name="Rechteck: abgerundete Ecken 64">
              <a:extLst>
                <a:ext uri="{FF2B5EF4-FFF2-40B4-BE49-F238E27FC236}">
                  <a16:creationId xmlns:a16="http://schemas.microsoft.com/office/drawing/2014/main" id="{D5E6B658-1105-4548-AEFA-68A11B72C3D2}"/>
                </a:ext>
              </a:extLst>
            </p:cNvPr>
            <p:cNvSpPr/>
            <p:nvPr/>
          </p:nvSpPr>
          <p:spPr>
            <a:xfrm>
              <a:off x="4269853" y="3332409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: abgerundete Ecken 65">
              <a:extLst>
                <a:ext uri="{FF2B5EF4-FFF2-40B4-BE49-F238E27FC236}">
                  <a16:creationId xmlns:a16="http://schemas.microsoft.com/office/drawing/2014/main" id="{53F0D10C-4E4D-4D55-AF54-C8777D1DD38B}"/>
                </a:ext>
              </a:extLst>
            </p:cNvPr>
            <p:cNvSpPr/>
            <p:nvPr/>
          </p:nvSpPr>
          <p:spPr>
            <a:xfrm>
              <a:off x="6930200" y="3332409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hteck: abgerundete Ecken 66">
              <a:extLst>
                <a:ext uri="{FF2B5EF4-FFF2-40B4-BE49-F238E27FC236}">
                  <a16:creationId xmlns:a16="http://schemas.microsoft.com/office/drawing/2014/main" id="{0B328A2F-111C-404D-8291-1787FBB79B45}"/>
                </a:ext>
              </a:extLst>
            </p:cNvPr>
            <p:cNvSpPr/>
            <p:nvPr/>
          </p:nvSpPr>
          <p:spPr>
            <a:xfrm>
              <a:off x="6930200" y="3949528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: abgerundete Ecken 67">
              <a:extLst>
                <a:ext uri="{FF2B5EF4-FFF2-40B4-BE49-F238E27FC236}">
                  <a16:creationId xmlns:a16="http://schemas.microsoft.com/office/drawing/2014/main" id="{ECCAE323-2292-4632-9768-2682A2CFC0F6}"/>
                </a:ext>
              </a:extLst>
            </p:cNvPr>
            <p:cNvSpPr/>
            <p:nvPr/>
          </p:nvSpPr>
          <p:spPr>
            <a:xfrm>
              <a:off x="3355453" y="3889094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: abgerundete Ecken 68">
              <a:extLst>
                <a:ext uri="{FF2B5EF4-FFF2-40B4-BE49-F238E27FC236}">
                  <a16:creationId xmlns:a16="http://schemas.microsoft.com/office/drawing/2014/main" id="{75858732-FF50-4CB4-A3CB-F7ECCEDC3616}"/>
                </a:ext>
              </a:extLst>
            </p:cNvPr>
            <p:cNvSpPr/>
            <p:nvPr/>
          </p:nvSpPr>
          <p:spPr>
            <a:xfrm>
              <a:off x="5184253" y="3890073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: abgerundete Ecken 69">
              <a:extLst>
                <a:ext uri="{FF2B5EF4-FFF2-40B4-BE49-F238E27FC236}">
                  <a16:creationId xmlns:a16="http://schemas.microsoft.com/office/drawing/2014/main" id="{54D5B4A8-7A03-475B-B375-D443AE85657E}"/>
                </a:ext>
              </a:extLst>
            </p:cNvPr>
            <p:cNvSpPr/>
            <p:nvPr/>
          </p:nvSpPr>
          <p:spPr>
            <a:xfrm>
              <a:off x="5184253" y="4481116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: abgerundete Ecken 70">
              <a:extLst>
                <a:ext uri="{FF2B5EF4-FFF2-40B4-BE49-F238E27FC236}">
                  <a16:creationId xmlns:a16="http://schemas.microsoft.com/office/drawing/2014/main" id="{0BB06EB2-6BEC-45D8-AECC-C693D26FBE40}"/>
                </a:ext>
              </a:extLst>
            </p:cNvPr>
            <p:cNvSpPr/>
            <p:nvPr/>
          </p:nvSpPr>
          <p:spPr>
            <a:xfrm>
              <a:off x="3956234" y="4495287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C2BC039F-DECB-4B78-950C-2196E4193078}"/>
                </a:ext>
              </a:extLst>
            </p:cNvPr>
            <p:cNvSpPr/>
            <p:nvPr/>
          </p:nvSpPr>
          <p:spPr>
            <a:xfrm>
              <a:off x="2885025" y="4493778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: abgerundete Ecken 72">
              <a:extLst>
                <a:ext uri="{FF2B5EF4-FFF2-40B4-BE49-F238E27FC236}">
                  <a16:creationId xmlns:a16="http://schemas.microsoft.com/office/drawing/2014/main" id="{E78C0B28-E83D-4711-9655-DD90DBE735FA}"/>
                </a:ext>
              </a:extLst>
            </p:cNvPr>
            <p:cNvSpPr/>
            <p:nvPr/>
          </p:nvSpPr>
          <p:spPr>
            <a:xfrm>
              <a:off x="2392855" y="5003645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: abgerundete Ecken 73">
              <a:extLst>
                <a:ext uri="{FF2B5EF4-FFF2-40B4-BE49-F238E27FC236}">
                  <a16:creationId xmlns:a16="http://schemas.microsoft.com/office/drawing/2014/main" id="{534533D2-6FA1-418E-925F-22136659EAE9}"/>
                </a:ext>
              </a:extLst>
            </p:cNvPr>
            <p:cNvSpPr/>
            <p:nvPr/>
          </p:nvSpPr>
          <p:spPr>
            <a:xfrm>
              <a:off x="3390662" y="5003645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: abgerundete Ecken 74">
              <a:extLst>
                <a:ext uri="{FF2B5EF4-FFF2-40B4-BE49-F238E27FC236}">
                  <a16:creationId xmlns:a16="http://schemas.microsoft.com/office/drawing/2014/main" id="{AB787AE9-B717-49AE-8D9B-283395D4996D}"/>
                </a:ext>
              </a:extLst>
            </p:cNvPr>
            <p:cNvSpPr/>
            <p:nvPr/>
          </p:nvSpPr>
          <p:spPr>
            <a:xfrm>
              <a:off x="4532458" y="5380446"/>
              <a:ext cx="914400" cy="37680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 err="1">
                  <a:solidFill>
                    <a:schemeClr val="tx1"/>
                  </a:solidFill>
                </a:rPr>
                <a:t>URS_syn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22EBDB39-08E8-4E6D-B6D0-8684DBCBD3D8}"/>
                </a:ext>
              </a:extLst>
            </p:cNvPr>
            <p:cNvCxnSpPr>
              <a:cxnSpLocks/>
              <a:stCxn id="72" idx="2"/>
              <a:endCxn id="73" idx="0"/>
            </p:cNvCxnSpPr>
            <p:nvPr/>
          </p:nvCxnSpPr>
          <p:spPr>
            <a:xfrm flipH="1">
              <a:off x="2850055" y="4870578"/>
              <a:ext cx="492170" cy="133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>
              <a:extLst>
                <a:ext uri="{FF2B5EF4-FFF2-40B4-BE49-F238E27FC236}">
                  <a16:creationId xmlns:a16="http://schemas.microsoft.com/office/drawing/2014/main" id="{12FBE1E5-AEF4-4342-BA93-DFAAD71D2A5A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>
              <a:off x="7387400" y="3709209"/>
              <a:ext cx="0" cy="2403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Gerade Verbindung mit Pfeil 76">
              <a:extLst>
                <a:ext uri="{FF2B5EF4-FFF2-40B4-BE49-F238E27FC236}">
                  <a16:creationId xmlns:a16="http://schemas.microsoft.com/office/drawing/2014/main" id="{5F64D040-18E6-49AA-87C7-431B936A90C0}"/>
                </a:ext>
              </a:extLst>
            </p:cNvPr>
            <p:cNvCxnSpPr>
              <a:cxnSpLocks/>
              <a:stCxn id="68" idx="2"/>
              <a:endCxn id="72" idx="0"/>
            </p:cNvCxnSpPr>
            <p:nvPr/>
          </p:nvCxnSpPr>
          <p:spPr>
            <a:xfrm flipH="1">
              <a:off x="3342225" y="4265894"/>
              <a:ext cx="470428" cy="2278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1AE306F1-722D-42B4-9849-907608DB525E}"/>
                </a:ext>
              </a:extLst>
            </p:cNvPr>
            <p:cNvCxnSpPr>
              <a:cxnSpLocks/>
              <a:stCxn id="68" idx="2"/>
              <a:endCxn id="71" idx="0"/>
            </p:cNvCxnSpPr>
            <p:nvPr/>
          </p:nvCxnSpPr>
          <p:spPr>
            <a:xfrm>
              <a:off x="3812653" y="4265894"/>
              <a:ext cx="600781" cy="229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Gerade Verbindung mit Pfeil 78">
              <a:extLst>
                <a:ext uri="{FF2B5EF4-FFF2-40B4-BE49-F238E27FC236}">
                  <a16:creationId xmlns:a16="http://schemas.microsoft.com/office/drawing/2014/main" id="{F49C6593-EEFD-4C57-B1C8-951CD5784930}"/>
                </a:ext>
              </a:extLst>
            </p:cNvPr>
            <p:cNvCxnSpPr>
              <a:cxnSpLocks/>
              <a:stCxn id="72" idx="2"/>
              <a:endCxn id="74" idx="0"/>
            </p:cNvCxnSpPr>
            <p:nvPr/>
          </p:nvCxnSpPr>
          <p:spPr>
            <a:xfrm>
              <a:off x="3342225" y="4870578"/>
              <a:ext cx="505637" cy="1330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>
              <a:extLst>
                <a:ext uri="{FF2B5EF4-FFF2-40B4-BE49-F238E27FC236}">
                  <a16:creationId xmlns:a16="http://schemas.microsoft.com/office/drawing/2014/main" id="{D78FFB11-D62A-488B-9B2A-00E3231E3C66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>
              <a:off x="5641453" y="4266873"/>
              <a:ext cx="0" cy="214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AB4143A3-E593-4F59-B8C4-9848A9F4C37D}"/>
                </a:ext>
              </a:extLst>
            </p:cNvPr>
            <p:cNvCxnSpPr>
              <a:cxnSpLocks/>
              <a:stCxn id="71" idx="2"/>
              <a:endCxn id="75" idx="0"/>
            </p:cNvCxnSpPr>
            <p:nvPr/>
          </p:nvCxnSpPr>
          <p:spPr>
            <a:xfrm>
              <a:off x="4413434" y="4872087"/>
              <a:ext cx="576224" cy="5083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F4C2D54C-42F8-4379-9010-13DB72403D14}"/>
                </a:ext>
              </a:extLst>
            </p:cNvPr>
            <p:cNvCxnSpPr>
              <a:cxnSpLocks/>
              <a:stCxn id="65" idx="2"/>
              <a:endCxn id="68" idx="0"/>
            </p:cNvCxnSpPr>
            <p:nvPr/>
          </p:nvCxnSpPr>
          <p:spPr>
            <a:xfrm flipH="1">
              <a:off x="3812653" y="3709209"/>
              <a:ext cx="914400" cy="1798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 Verbindung mit Pfeil 97">
              <a:extLst>
                <a:ext uri="{FF2B5EF4-FFF2-40B4-BE49-F238E27FC236}">
                  <a16:creationId xmlns:a16="http://schemas.microsoft.com/office/drawing/2014/main" id="{28E4DED3-8D99-44F1-B3F3-D3D5C05B09C9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4727053" y="3709209"/>
              <a:ext cx="914400" cy="180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8A92CC01-074B-4F51-8925-0F6F0B01B5B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4727053" y="3161282"/>
              <a:ext cx="1325592" cy="17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 Verbindung mit Pfeil 103">
              <a:extLst>
                <a:ext uri="{FF2B5EF4-FFF2-40B4-BE49-F238E27FC236}">
                  <a16:creationId xmlns:a16="http://schemas.microsoft.com/office/drawing/2014/main" id="{F5CA1F57-4856-416E-A601-29F8F31B2B4A}"/>
                </a:ext>
              </a:extLst>
            </p:cNvPr>
            <p:cNvCxnSpPr>
              <a:cxnSpLocks/>
              <a:stCxn id="11" idx="2"/>
              <a:endCxn id="66" idx="0"/>
            </p:cNvCxnSpPr>
            <p:nvPr/>
          </p:nvCxnSpPr>
          <p:spPr>
            <a:xfrm>
              <a:off x="6052645" y="3161282"/>
              <a:ext cx="1334755" cy="171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uppieren 116">
            <a:extLst>
              <a:ext uri="{FF2B5EF4-FFF2-40B4-BE49-F238E27FC236}">
                <a16:creationId xmlns:a16="http://schemas.microsoft.com/office/drawing/2014/main" id="{094EC5D4-C58A-4BF8-A881-52E5C899EEA1}"/>
              </a:ext>
            </a:extLst>
          </p:cNvPr>
          <p:cNvGrpSpPr/>
          <p:nvPr/>
        </p:nvGrpSpPr>
        <p:grpSpPr>
          <a:xfrm>
            <a:off x="710452" y="2869117"/>
            <a:ext cx="2678825" cy="2514269"/>
            <a:chOff x="710452" y="2869117"/>
            <a:chExt cx="2678825" cy="2514269"/>
          </a:xfrm>
        </p:grpSpPr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BEDA4C27-B617-4A79-A932-AF7E8BB73580}"/>
                </a:ext>
              </a:extLst>
            </p:cNvPr>
            <p:cNvGrpSpPr/>
            <p:nvPr/>
          </p:nvGrpSpPr>
          <p:grpSpPr>
            <a:xfrm>
              <a:off x="710452" y="2869117"/>
              <a:ext cx="1623943" cy="2514269"/>
              <a:chOff x="819509" y="2790388"/>
              <a:chExt cx="1623943" cy="2514269"/>
            </a:xfrm>
          </p:grpSpPr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12C13F8C-B532-4CB1-9216-1EC04EF16A38}"/>
                  </a:ext>
                </a:extLst>
              </p:cNvPr>
              <p:cNvSpPr/>
              <p:nvPr/>
            </p:nvSpPr>
            <p:spPr>
              <a:xfrm>
                <a:off x="819509" y="3165894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FD5E3D82-5188-4F76-B3E4-BC44592F548D}"/>
                  </a:ext>
                </a:extLst>
              </p:cNvPr>
              <p:cNvSpPr/>
              <p:nvPr/>
            </p:nvSpPr>
            <p:spPr>
              <a:xfrm>
                <a:off x="1446151" y="3165893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7E9C9B1E-C745-431E-BEF3-40CBDBA58AA1}"/>
                  </a:ext>
                </a:extLst>
              </p:cNvPr>
              <p:cNvSpPr/>
              <p:nvPr/>
            </p:nvSpPr>
            <p:spPr>
              <a:xfrm>
                <a:off x="1446151" y="2790388"/>
                <a:ext cx="995124" cy="292165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</a:t>
                </a:r>
              </a:p>
            </p:txBody>
          </p: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C8B2BB34-F741-492B-B468-17E356E698AB}"/>
                  </a:ext>
                </a:extLst>
              </p:cNvPr>
              <p:cNvSpPr/>
              <p:nvPr/>
            </p:nvSpPr>
            <p:spPr>
              <a:xfrm>
                <a:off x="819509" y="353102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AE8CC535-ECD1-4D92-B6EA-E792634A4C33}"/>
                  </a:ext>
                </a:extLst>
              </p:cNvPr>
              <p:cNvSpPr/>
              <p:nvPr/>
            </p:nvSpPr>
            <p:spPr>
              <a:xfrm>
                <a:off x="1446151" y="353102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CA533179-69CD-42A0-BEDA-313AD7E86303}"/>
                  </a:ext>
                </a:extLst>
              </p:cNvPr>
              <p:cNvSpPr/>
              <p:nvPr/>
            </p:nvSpPr>
            <p:spPr>
              <a:xfrm>
                <a:off x="821686" y="391634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A41614D1-46CC-48A2-AD33-C52D9158D13B}"/>
                  </a:ext>
                </a:extLst>
              </p:cNvPr>
              <p:cNvSpPr/>
              <p:nvPr/>
            </p:nvSpPr>
            <p:spPr>
              <a:xfrm>
                <a:off x="1448328" y="391633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ACBB46E6-2E76-4CCC-AA33-59BE3F6F4E0C}"/>
                  </a:ext>
                </a:extLst>
              </p:cNvPr>
              <p:cNvSpPr/>
              <p:nvPr/>
            </p:nvSpPr>
            <p:spPr>
              <a:xfrm>
                <a:off x="819509" y="427219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95F43967-7869-474D-82DD-0F8115779FF5}"/>
                  </a:ext>
                </a:extLst>
              </p:cNvPr>
              <p:cNvSpPr/>
              <p:nvPr/>
            </p:nvSpPr>
            <p:spPr>
              <a:xfrm>
                <a:off x="1446151" y="4272189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5E0F8597-7EBD-4222-B206-5156B52BF2CB}"/>
                  </a:ext>
                </a:extLst>
              </p:cNvPr>
              <p:cNvSpPr/>
              <p:nvPr/>
            </p:nvSpPr>
            <p:spPr>
              <a:xfrm>
                <a:off x="819509" y="463811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17431F3C-FFE8-485D-A9F1-0A0E9AEAC14D}"/>
                  </a:ext>
                </a:extLst>
              </p:cNvPr>
              <p:cNvSpPr/>
              <p:nvPr/>
            </p:nvSpPr>
            <p:spPr>
              <a:xfrm>
                <a:off x="1446151" y="463811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9A3A40D2-A44F-4885-8E01-F6ED8E522F30}"/>
                  </a:ext>
                </a:extLst>
              </p:cNvPr>
              <p:cNvSpPr/>
              <p:nvPr/>
            </p:nvSpPr>
            <p:spPr>
              <a:xfrm>
                <a:off x="819509" y="501305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69F0634D-5723-4E22-A0F8-A2A532B2D69F}"/>
                  </a:ext>
                </a:extLst>
              </p:cNvPr>
              <p:cNvSpPr/>
              <p:nvPr/>
            </p:nvSpPr>
            <p:spPr>
              <a:xfrm>
                <a:off x="1446151" y="5013056"/>
                <a:ext cx="995124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10" name="Rechteck 109">
              <a:extLst>
                <a:ext uri="{FF2B5EF4-FFF2-40B4-BE49-F238E27FC236}">
                  <a16:creationId xmlns:a16="http://schemas.microsoft.com/office/drawing/2014/main" id="{1873E18C-C9FF-477B-BD31-9F34DB6CC97F}"/>
                </a:ext>
              </a:extLst>
            </p:cNvPr>
            <p:cNvSpPr/>
            <p:nvPr/>
          </p:nvSpPr>
          <p:spPr>
            <a:xfrm>
              <a:off x="2394153" y="2875434"/>
              <a:ext cx="995124" cy="292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06404241-ED69-4AE9-B80C-54EB5AB2E029}"/>
                </a:ext>
              </a:extLst>
            </p:cNvPr>
            <p:cNvSpPr/>
            <p:nvPr/>
          </p:nvSpPr>
          <p:spPr>
            <a:xfrm>
              <a:off x="2386912" y="3241683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hteck 111">
              <a:extLst>
                <a:ext uri="{FF2B5EF4-FFF2-40B4-BE49-F238E27FC236}">
                  <a16:creationId xmlns:a16="http://schemas.microsoft.com/office/drawing/2014/main" id="{E64C0C29-8515-4F8E-A3FC-B1DEF67B6626}"/>
                </a:ext>
              </a:extLst>
            </p:cNvPr>
            <p:cNvSpPr/>
            <p:nvPr/>
          </p:nvSpPr>
          <p:spPr>
            <a:xfrm>
              <a:off x="2386912" y="360681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hteck 112">
              <a:extLst>
                <a:ext uri="{FF2B5EF4-FFF2-40B4-BE49-F238E27FC236}">
                  <a16:creationId xmlns:a16="http://schemas.microsoft.com/office/drawing/2014/main" id="{F97AFA72-BC4F-4B1B-9EE0-31E458B8A042}"/>
                </a:ext>
              </a:extLst>
            </p:cNvPr>
            <p:cNvSpPr/>
            <p:nvPr/>
          </p:nvSpPr>
          <p:spPr>
            <a:xfrm>
              <a:off x="2389089" y="399212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E88165A-B4F8-4C17-BDB2-CAF979AF60A6}"/>
                </a:ext>
              </a:extLst>
            </p:cNvPr>
            <p:cNvSpPr/>
            <p:nvPr/>
          </p:nvSpPr>
          <p:spPr>
            <a:xfrm>
              <a:off x="2386912" y="434797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hteck 114">
              <a:extLst>
                <a:ext uri="{FF2B5EF4-FFF2-40B4-BE49-F238E27FC236}">
                  <a16:creationId xmlns:a16="http://schemas.microsoft.com/office/drawing/2014/main" id="{EB260BE9-A1EA-4EC7-B525-11410A069FDB}"/>
                </a:ext>
              </a:extLst>
            </p:cNvPr>
            <p:cNvSpPr/>
            <p:nvPr/>
          </p:nvSpPr>
          <p:spPr>
            <a:xfrm>
              <a:off x="2386912" y="471390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hteck 115">
              <a:extLst>
                <a:ext uri="{FF2B5EF4-FFF2-40B4-BE49-F238E27FC236}">
                  <a16:creationId xmlns:a16="http://schemas.microsoft.com/office/drawing/2014/main" id="{38E0F897-8D7F-4674-B72F-3D57FA3259AF}"/>
                </a:ext>
              </a:extLst>
            </p:cNvPr>
            <p:cNvSpPr/>
            <p:nvPr/>
          </p:nvSpPr>
          <p:spPr>
            <a:xfrm>
              <a:off x="2386912" y="508884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18" name="Gruppieren 117">
            <a:extLst>
              <a:ext uri="{FF2B5EF4-FFF2-40B4-BE49-F238E27FC236}">
                <a16:creationId xmlns:a16="http://schemas.microsoft.com/office/drawing/2014/main" id="{D1A4C6D5-8184-4036-8579-EC20993A2261}"/>
              </a:ext>
            </a:extLst>
          </p:cNvPr>
          <p:cNvGrpSpPr/>
          <p:nvPr/>
        </p:nvGrpSpPr>
        <p:grpSpPr>
          <a:xfrm>
            <a:off x="9092893" y="2866177"/>
            <a:ext cx="2678825" cy="2514269"/>
            <a:chOff x="710452" y="2869117"/>
            <a:chExt cx="2678825" cy="2514269"/>
          </a:xfrm>
        </p:grpSpPr>
        <p:grpSp>
          <p:nvGrpSpPr>
            <p:cNvPr id="119" name="Gruppieren 118">
              <a:extLst>
                <a:ext uri="{FF2B5EF4-FFF2-40B4-BE49-F238E27FC236}">
                  <a16:creationId xmlns:a16="http://schemas.microsoft.com/office/drawing/2014/main" id="{75A5280D-9316-4FBB-87A1-FBC32696A6EC}"/>
                </a:ext>
              </a:extLst>
            </p:cNvPr>
            <p:cNvGrpSpPr/>
            <p:nvPr/>
          </p:nvGrpSpPr>
          <p:grpSpPr>
            <a:xfrm>
              <a:off x="710452" y="2869117"/>
              <a:ext cx="1623943" cy="2514269"/>
              <a:chOff x="819509" y="2790388"/>
              <a:chExt cx="1623943" cy="2514269"/>
            </a:xfrm>
          </p:grpSpPr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D277E1E-634D-46AC-8CF5-CED84860AFD7}"/>
                  </a:ext>
                </a:extLst>
              </p:cNvPr>
              <p:cNvSpPr/>
              <p:nvPr/>
            </p:nvSpPr>
            <p:spPr>
              <a:xfrm>
                <a:off x="819509" y="3165894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8" name="Rechteck 127">
                <a:extLst>
                  <a:ext uri="{FF2B5EF4-FFF2-40B4-BE49-F238E27FC236}">
                    <a16:creationId xmlns:a16="http://schemas.microsoft.com/office/drawing/2014/main" id="{791AEA03-6B69-44BB-A5F7-2C2BB3BBDEB8}"/>
                  </a:ext>
                </a:extLst>
              </p:cNvPr>
              <p:cNvSpPr/>
              <p:nvPr/>
            </p:nvSpPr>
            <p:spPr>
              <a:xfrm>
                <a:off x="1446151" y="3165893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9" name="Rechteck 128">
                <a:extLst>
                  <a:ext uri="{FF2B5EF4-FFF2-40B4-BE49-F238E27FC236}">
                    <a16:creationId xmlns:a16="http://schemas.microsoft.com/office/drawing/2014/main" id="{82FD9D7D-732A-458E-961B-29906B8145E3}"/>
                  </a:ext>
                </a:extLst>
              </p:cNvPr>
              <p:cNvSpPr/>
              <p:nvPr/>
            </p:nvSpPr>
            <p:spPr>
              <a:xfrm>
                <a:off x="1446151" y="2790388"/>
                <a:ext cx="995124" cy="292165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800" kern="0" dirty="0" err="1">
                    <a:solidFill>
                      <a:sysClr val="window" lastClr="FFFFFF"/>
                    </a:solidFill>
                    <a:latin typeface="Calibri" panose="020F0502020204030204"/>
                  </a:rPr>
                  <a:t>URS_syn</a:t>
                </a:r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0" name="Rechteck 129">
                <a:extLst>
                  <a:ext uri="{FF2B5EF4-FFF2-40B4-BE49-F238E27FC236}">
                    <a16:creationId xmlns:a16="http://schemas.microsoft.com/office/drawing/2014/main" id="{C4C6CF67-6C52-45B5-A1CA-BB39E344B26E}"/>
                  </a:ext>
                </a:extLst>
              </p:cNvPr>
              <p:cNvSpPr/>
              <p:nvPr/>
            </p:nvSpPr>
            <p:spPr>
              <a:xfrm>
                <a:off x="819509" y="353102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1" name="Rechteck 130">
                <a:extLst>
                  <a:ext uri="{FF2B5EF4-FFF2-40B4-BE49-F238E27FC236}">
                    <a16:creationId xmlns:a16="http://schemas.microsoft.com/office/drawing/2014/main" id="{A65CA9AB-97A9-4940-9764-A8444FB4FB1D}"/>
                  </a:ext>
                </a:extLst>
              </p:cNvPr>
              <p:cNvSpPr/>
              <p:nvPr/>
            </p:nvSpPr>
            <p:spPr>
              <a:xfrm>
                <a:off x="1446151" y="353102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2DCA5333-BF21-4926-AC90-AEEDAA062008}"/>
                  </a:ext>
                </a:extLst>
              </p:cNvPr>
              <p:cNvSpPr/>
              <p:nvPr/>
            </p:nvSpPr>
            <p:spPr>
              <a:xfrm>
                <a:off x="821686" y="391634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A0C68407-DF88-4488-8BA8-32DCF0FCB0F5}"/>
                  </a:ext>
                </a:extLst>
              </p:cNvPr>
              <p:cNvSpPr/>
              <p:nvPr/>
            </p:nvSpPr>
            <p:spPr>
              <a:xfrm>
                <a:off x="1448328" y="3916339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D7EC8F77-2D09-4D4B-A1A6-50E5F3D20DF6}"/>
                  </a:ext>
                </a:extLst>
              </p:cNvPr>
              <p:cNvSpPr/>
              <p:nvPr/>
            </p:nvSpPr>
            <p:spPr>
              <a:xfrm>
                <a:off x="819509" y="4272190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E497C0A4-2610-4188-A484-3D535F1A6801}"/>
                  </a:ext>
                </a:extLst>
              </p:cNvPr>
              <p:cNvSpPr/>
              <p:nvPr/>
            </p:nvSpPr>
            <p:spPr>
              <a:xfrm>
                <a:off x="1446151" y="4272189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6C603D4E-B820-45BB-918F-551EC12DD95C}"/>
                  </a:ext>
                </a:extLst>
              </p:cNvPr>
              <p:cNvSpPr/>
              <p:nvPr/>
            </p:nvSpPr>
            <p:spPr>
              <a:xfrm>
                <a:off x="819509" y="463811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69A7C765-D002-4D1D-B53F-D5A2E1E8C452}"/>
                  </a:ext>
                </a:extLst>
              </p:cNvPr>
              <p:cNvSpPr/>
              <p:nvPr/>
            </p:nvSpPr>
            <p:spPr>
              <a:xfrm>
                <a:off x="1446151" y="463811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8" name="Rechteck 137">
                <a:extLst>
                  <a:ext uri="{FF2B5EF4-FFF2-40B4-BE49-F238E27FC236}">
                    <a16:creationId xmlns:a16="http://schemas.microsoft.com/office/drawing/2014/main" id="{7BDC83C8-7344-4108-8A46-385F5C55DD27}"/>
                  </a:ext>
                </a:extLst>
              </p:cNvPr>
              <p:cNvSpPr/>
              <p:nvPr/>
            </p:nvSpPr>
            <p:spPr>
              <a:xfrm>
                <a:off x="819509" y="5013057"/>
                <a:ext cx="517585" cy="291600"/>
              </a:xfrm>
              <a:prstGeom prst="rect">
                <a:avLst/>
              </a:pr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39" name="Rechteck 138">
                <a:extLst>
                  <a:ext uri="{FF2B5EF4-FFF2-40B4-BE49-F238E27FC236}">
                    <a16:creationId xmlns:a16="http://schemas.microsoft.com/office/drawing/2014/main" id="{706F24BD-CB5D-4A99-B47F-E3F4D87A2499}"/>
                  </a:ext>
                </a:extLst>
              </p:cNvPr>
              <p:cNvSpPr/>
              <p:nvPr/>
            </p:nvSpPr>
            <p:spPr>
              <a:xfrm>
                <a:off x="1446151" y="501305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BBDAA6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FD0B041E-57EF-428A-BD8F-198507B3E329}"/>
                </a:ext>
              </a:extLst>
            </p:cNvPr>
            <p:cNvSpPr/>
            <p:nvPr/>
          </p:nvSpPr>
          <p:spPr>
            <a:xfrm>
              <a:off x="2394153" y="2875434"/>
              <a:ext cx="995124" cy="292165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E7979848-5E41-40B4-A33E-B4991C75D42E}"/>
                </a:ext>
              </a:extLst>
            </p:cNvPr>
            <p:cNvSpPr/>
            <p:nvPr/>
          </p:nvSpPr>
          <p:spPr>
            <a:xfrm>
              <a:off x="2386912" y="3241683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hteck 121">
              <a:extLst>
                <a:ext uri="{FF2B5EF4-FFF2-40B4-BE49-F238E27FC236}">
                  <a16:creationId xmlns:a16="http://schemas.microsoft.com/office/drawing/2014/main" id="{3B5EA3DD-2F2D-42B0-92F6-2133E70A66B9}"/>
                </a:ext>
              </a:extLst>
            </p:cNvPr>
            <p:cNvSpPr/>
            <p:nvPr/>
          </p:nvSpPr>
          <p:spPr>
            <a:xfrm>
              <a:off x="2386912" y="360681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hteck 122">
              <a:extLst>
                <a:ext uri="{FF2B5EF4-FFF2-40B4-BE49-F238E27FC236}">
                  <a16:creationId xmlns:a16="http://schemas.microsoft.com/office/drawing/2014/main" id="{3041EB5E-4EDB-436B-8DC0-AC53ABF3484C}"/>
                </a:ext>
              </a:extLst>
            </p:cNvPr>
            <p:cNvSpPr/>
            <p:nvPr/>
          </p:nvSpPr>
          <p:spPr>
            <a:xfrm>
              <a:off x="2389089" y="399212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B7CFD373-7477-4FC0-BE41-1E37248EF6E4}"/>
                </a:ext>
              </a:extLst>
            </p:cNvPr>
            <p:cNvSpPr/>
            <p:nvPr/>
          </p:nvSpPr>
          <p:spPr>
            <a:xfrm>
              <a:off x="2386912" y="4347979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hteck 124">
              <a:extLst>
                <a:ext uri="{FF2B5EF4-FFF2-40B4-BE49-F238E27FC236}">
                  <a16:creationId xmlns:a16="http://schemas.microsoft.com/office/drawing/2014/main" id="{B8F53EFB-3C2F-4A52-9A48-D29F932DCA57}"/>
                </a:ext>
              </a:extLst>
            </p:cNvPr>
            <p:cNvSpPr/>
            <p:nvPr/>
          </p:nvSpPr>
          <p:spPr>
            <a:xfrm>
              <a:off x="2386912" y="471390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C97294C3-EE81-4771-A167-B977A7ADDCA7}"/>
                </a:ext>
              </a:extLst>
            </p:cNvPr>
            <p:cNvSpPr/>
            <p:nvPr/>
          </p:nvSpPr>
          <p:spPr>
            <a:xfrm>
              <a:off x="2386912" y="5088846"/>
              <a:ext cx="995124" cy="291600"/>
            </a:xfrm>
            <a:prstGeom prst="rect">
              <a:avLst/>
            </a:prstGeom>
            <a:solidFill>
              <a:srgbClr val="70AD47">
                <a:lumMod val="75000"/>
              </a:srgbClr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140" name="Pfeil: gestreift nach rechts 139">
            <a:extLst>
              <a:ext uri="{FF2B5EF4-FFF2-40B4-BE49-F238E27FC236}">
                <a16:creationId xmlns:a16="http://schemas.microsoft.com/office/drawing/2014/main" id="{774A0EB3-0779-48C8-9610-72B9C2C7248D}"/>
              </a:ext>
            </a:extLst>
          </p:cNvPr>
          <p:cNvSpPr/>
          <p:nvPr/>
        </p:nvSpPr>
        <p:spPr>
          <a:xfrm>
            <a:off x="3453360" y="2744507"/>
            <a:ext cx="3256313" cy="484632"/>
          </a:xfrm>
          <a:prstGeom prst="stripedRightArrow">
            <a:avLst/>
          </a:prstGeom>
          <a:solidFill>
            <a:srgbClr val="BBDAA6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de-DE" sz="1800" kern="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41" name="Pfeil: gestreift nach rechts 140">
            <a:extLst>
              <a:ext uri="{FF2B5EF4-FFF2-40B4-BE49-F238E27FC236}">
                <a16:creationId xmlns:a16="http://schemas.microsoft.com/office/drawing/2014/main" id="{F0AD5073-E57A-44D6-AF29-5C7A9A0B95DB}"/>
              </a:ext>
            </a:extLst>
          </p:cNvPr>
          <p:cNvSpPr/>
          <p:nvPr/>
        </p:nvSpPr>
        <p:spPr>
          <a:xfrm>
            <a:off x="7729726" y="2740501"/>
            <a:ext cx="1935116" cy="484632"/>
          </a:xfrm>
          <a:prstGeom prst="stripedRightArrow">
            <a:avLst/>
          </a:prstGeom>
          <a:solidFill>
            <a:srgbClr val="BBDAA6"/>
          </a:solidFill>
          <a:ln w="12700" cap="flat" cmpd="sng" algn="ctr">
            <a:solidFill>
              <a:srgbClr val="70AD47">
                <a:lumMod val="50000"/>
              </a:srgbClr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14400"/>
            <a:endParaRPr lang="de-DE" sz="1800" kern="0" dirty="0">
              <a:solidFill>
                <a:sysClr val="window" lastClr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6790864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32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6F3C7B33-DAAD-4438-9F0A-0779DB63C5DB}"/>
              </a:ext>
            </a:extLst>
          </p:cNvPr>
          <p:cNvSpPr/>
          <p:nvPr/>
        </p:nvSpPr>
        <p:spPr>
          <a:xfrm>
            <a:off x="1636564" y="2349500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Erstellung einer Hilfstabelle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5A739035-724B-47E7-9E90-42604AE5481E}"/>
              </a:ext>
            </a:extLst>
          </p:cNvPr>
          <p:cNvSpPr/>
          <p:nvPr/>
        </p:nvSpPr>
        <p:spPr>
          <a:xfrm>
            <a:off x="1058595" y="235987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(2)</a:t>
            </a:r>
          </a:p>
        </p:txBody>
      </p:sp>
      <p:sp>
        <p:nvSpPr>
          <p:cNvPr id="17" name="Pfeil: nach oben gebogen 16">
            <a:extLst>
              <a:ext uri="{FF2B5EF4-FFF2-40B4-BE49-F238E27FC236}">
                <a16:creationId xmlns:a16="http://schemas.microsoft.com/office/drawing/2014/main" id="{08B42B54-AFDD-45A4-83E4-4B9C5E7C90C1}"/>
              </a:ext>
            </a:extLst>
          </p:cNvPr>
          <p:cNvSpPr/>
          <p:nvPr/>
        </p:nvSpPr>
        <p:spPr>
          <a:xfrm rot="5400000">
            <a:off x="701081" y="2366070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614098F-95C2-4B70-A9BA-DD2E8807ED26}"/>
              </a:ext>
            </a:extLst>
          </p:cNvPr>
          <p:cNvGrpSpPr/>
          <p:nvPr/>
        </p:nvGrpSpPr>
        <p:grpSpPr>
          <a:xfrm>
            <a:off x="785003" y="2864756"/>
            <a:ext cx="3142191" cy="2591265"/>
            <a:chOff x="1337094" y="2792120"/>
            <a:chExt cx="3142191" cy="2591265"/>
          </a:xfrm>
        </p:grpSpPr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9C36F378-D869-4060-BEA6-2475372A5E61}"/>
                </a:ext>
              </a:extLst>
            </p:cNvPr>
            <p:cNvGrpSpPr/>
            <p:nvPr/>
          </p:nvGrpSpPr>
          <p:grpSpPr>
            <a:xfrm>
              <a:off x="1337094" y="3244622"/>
              <a:ext cx="997301" cy="2138763"/>
              <a:chOff x="1446151" y="3165893"/>
              <a:chExt cx="997301" cy="2138763"/>
            </a:xfrm>
          </p:grpSpPr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1AE424A-8044-4CA2-90EB-9410B88A862A}"/>
                  </a:ext>
                </a:extLst>
              </p:cNvPr>
              <p:cNvSpPr/>
              <p:nvPr/>
            </p:nvSpPr>
            <p:spPr>
              <a:xfrm>
                <a:off x="1446151" y="3165893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0001</a:t>
                </a:r>
              </a:p>
            </p:txBody>
          </p:sp>
          <p:sp>
            <p:nvSpPr>
              <p:cNvPr id="46" name="Rechteck 45">
                <a:extLst>
                  <a:ext uri="{FF2B5EF4-FFF2-40B4-BE49-F238E27FC236}">
                    <a16:creationId xmlns:a16="http://schemas.microsoft.com/office/drawing/2014/main" id="{EEEF1FB3-1F61-4453-9CAC-B613257A86E1}"/>
                  </a:ext>
                </a:extLst>
              </p:cNvPr>
              <p:cNvSpPr/>
              <p:nvPr/>
            </p:nvSpPr>
            <p:spPr>
              <a:xfrm>
                <a:off x="1446151" y="353102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0002</a:t>
                </a:r>
              </a:p>
            </p:txBody>
          </p:sp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D5E8B4FB-A2D8-4EF6-ACF0-7499138B9273}"/>
                  </a:ext>
                </a:extLst>
              </p:cNvPr>
              <p:cNvSpPr/>
              <p:nvPr/>
            </p:nvSpPr>
            <p:spPr>
              <a:xfrm>
                <a:off x="1448328" y="3916339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0003</a:t>
                </a:r>
              </a:p>
            </p:txBody>
          </p:sp>
          <p:sp>
            <p:nvSpPr>
              <p:cNvPr id="50" name="Rechteck 49">
                <a:extLst>
                  <a:ext uri="{FF2B5EF4-FFF2-40B4-BE49-F238E27FC236}">
                    <a16:creationId xmlns:a16="http://schemas.microsoft.com/office/drawing/2014/main" id="{7EACE81D-D7CB-4B38-A22F-FDE63DB298AA}"/>
                  </a:ext>
                </a:extLst>
              </p:cNvPr>
              <p:cNvSpPr/>
              <p:nvPr/>
            </p:nvSpPr>
            <p:spPr>
              <a:xfrm>
                <a:off x="1446151" y="4272189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0004</a:t>
                </a:r>
              </a:p>
            </p:txBody>
          </p:sp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51C6F610-C254-4D3A-998B-60276CAE3222}"/>
                  </a:ext>
                </a:extLst>
              </p:cNvPr>
              <p:cNvSpPr/>
              <p:nvPr/>
            </p:nvSpPr>
            <p:spPr>
              <a:xfrm>
                <a:off x="1446151" y="463811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0005</a:t>
                </a:r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9BF25568-F013-453F-BBB7-11CA1A047C68}"/>
                  </a:ext>
                </a:extLst>
              </p:cNvPr>
              <p:cNvSpPr/>
              <p:nvPr/>
            </p:nvSpPr>
            <p:spPr>
              <a:xfrm>
                <a:off x="1446151" y="5013056"/>
                <a:ext cx="995124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URS: …</a:t>
                </a:r>
              </a:p>
            </p:txBody>
          </p:sp>
        </p:grp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5950D39E-0CAD-496A-B1C8-DBE67A64DC0D}"/>
                </a:ext>
              </a:extLst>
            </p:cNvPr>
            <p:cNvSpPr/>
            <p:nvPr/>
          </p:nvSpPr>
          <p:spPr>
            <a:xfrm>
              <a:off x="2394152" y="2792120"/>
              <a:ext cx="2082957" cy="375479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Summe der Beschäftigten</a:t>
              </a:r>
            </a:p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(synthetisiert)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808FF2D-86F4-433C-BF7A-C2481D0CD85F}"/>
                </a:ext>
              </a:extLst>
            </p:cNvPr>
            <p:cNvSpPr/>
            <p:nvPr/>
          </p:nvSpPr>
          <p:spPr>
            <a:xfrm>
              <a:off x="2386911" y="3241683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86E5034-A03F-49CD-8318-732A160B13C8}"/>
                </a:ext>
              </a:extLst>
            </p:cNvPr>
            <p:cNvSpPr/>
            <p:nvPr/>
          </p:nvSpPr>
          <p:spPr>
            <a:xfrm>
              <a:off x="2386911" y="3606816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28CC6BE0-120A-4874-A15D-75AA215A0EDC}"/>
                </a:ext>
              </a:extLst>
            </p:cNvPr>
            <p:cNvSpPr/>
            <p:nvPr/>
          </p:nvSpPr>
          <p:spPr>
            <a:xfrm>
              <a:off x="2389089" y="3992129"/>
              <a:ext cx="2090196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3B75B65C-6AF2-4896-AE26-B73539D8F5F6}"/>
                </a:ext>
              </a:extLst>
            </p:cNvPr>
            <p:cNvSpPr/>
            <p:nvPr/>
          </p:nvSpPr>
          <p:spPr>
            <a:xfrm>
              <a:off x="2386911" y="4347979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6C2B40C9-A7E1-41E2-A913-AD4266338356}"/>
                </a:ext>
              </a:extLst>
            </p:cNvPr>
            <p:cNvSpPr/>
            <p:nvPr/>
          </p:nvSpPr>
          <p:spPr>
            <a:xfrm>
              <a:off x="2386911" y="4713906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E022D57E-115F-4255-9095-68468DB0F675}"/>
                </a:ext>
              </a:extLst>
            </p:cNvPr>
            <p:cNvSpPr/>
            <p:nvPr/>
          </p:nvSpPr>
          <p:spPr>
            <a:xfrm>
              <a:off x="2386911" y="5088846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11226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  <a:p>
            <a:pPr lvl="1">
              <a:buClr>
                <a:srgbClr val="006298"/>
              </a:buClr>
            </a:pPr>
            <a:r>
              <a:rPr lang="de-DE" dirty="0" err="1">
                <a:solidFill>
                  <a:srgbClr val="4B4B4B"/>
                </a:solidFill>
              </a:rPr>
              <a:t>Merging</a:t>
            </a:r>
            <a:r>
              <a:rPr lang="de-DE" dirty="0">
                <a:solidFill>
                  <a:srgbClr val="4B4B4B"/>
                </a:solidFill>
              </a:rPr>
              <a:t>: Right </a:t>
            </a:r>
            <a:r>
              <a:rPr lang="de-DE" dirty="0" err="1">
                <a:solidFill>
                  <a:srgbClr val="4B4B4B"/>
                </a:solidFill>
              </a:rPr>
              <a:t>Join</a:t>
            </a:r>
            <a:endParaRPr lang="de-DE" dirty="0">
              <a:solidFill>
                <a:srgbClr val="4B4B4B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33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BFEA081B-0AB7-4A24-B883-4263BD92CB96}"/>
              </a:ext>
            </a:extLst>
          </p:cNvPr>
          <p:cNvSpPr/>
          <p:nvPr/>
        </p:nvSpPr>
        <p:spPr>
          <a:xfrm>
            <a:off x="1636564" y="2349500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Anspielen der synthetisierten Anzahl der Beschäftigten je Berichtseinheit-ID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8EF4D0E3-4AE9-4056-B077-979ECC077DED}"/>
              </a:ext>
            </a:extLst>
          </p:cNvPr>
          <p:cNvSpPr/>
          <p:nvPr/>
        </p:nvSpPr>
        <p:spPr>
          <a:xfrm>
            <a:off x="1058595" y="235987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(3)</a:t>
            </a:r>
          </a:p>
        </p:txBody>
      </p:sp>
      <p:sp>
        <p:nvSpPr>
          <p:cNvPr id="34" name="Pfeil: nach oben gebogen 33">
            <a:extLst>
              <a:ext uri="{FF2B5EF4-FFF2-40B4-BE49-F238E27FC236}">
                <a16:creationId xmlns:a16="http://schemas.microsoft.com/office/drawing/2014/main" id="{2220E07B-D22E-41CC-B5AB-C1F7E5BC312D}"/>
              </a:ext>
            </a:extLst>
          </p:cNvPr>
          <p:cNvSpPr/>
          <p:nvPr/>
        </p:nvSpPr>
        <p:spPr>
          <a:xfrm rot="5400000">
            <a:off x="701081" y="2357098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grpSp>
        <p:nvGrpSpPr>
          <p:cNvPr id="127" name="Gruppieren 126">
            <a:extLst>
              <a:ext uri="{FF2B5EF4-FFF2-40B4-BE49-F238E27FC236}">
                <a16:creationId xmlns:a16="http://schemas.microsoft.com/office/drawing/2014/main" id="{16816B37-44DC-4F6B-9F79-DC4ADAFE2DD4}"/>
              </a:ext>
            </a:extLst>
          </p:cNvPr>
          <p:cNvGrpSpPr/>
          <p:nvPr/>
        </p:nvGrpSpPr>
        <p:grpSpPr>
          <a:xfrm>
            <a:off x="711412" y="3288653"/>
            <a:ext cx="9525707" cy="3083652"/>
            <a:chOff x="710452" y="3222744"/>
            <a:chExt cx="9525707" cy="3083652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4A736725-B087-4695-8D6B-36EBA1621E3B}"/>
                </a:ext>
              </a:extLst>
            </p:cNvPr>
            <p:cNvGrpSpPr/>
            <p:nvPr/>
          </p:nvGrpSpPr>
          <p:grpSpPr>
            <a:xfrm>
              <a:off x="5286072" y="3775834"/>
              <a:ext cx="1297784" cy="1088007"/>
              <a:chOff x="2855342" y="3166616"/>
              <a:chExt cx="2324675" cy="1951103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E1965A15-8302-4827-A159-ED55A28F3E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55342" y="3166616"/>
                <a:ext cx="1951103" cy="1951103"/>
              </a:xfrm>
              <a:prstGeom prst="ellipse">
                <a:avLst/>
              </a:prstGeom>
              <a:solidFill>
                <a:schemeClr val="accent1"/>
              </a:solidFill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 dirty="0"/>
              </a:p>
            </p:txBody>
          </p:sp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C4900EAB-5135-4D6A-8EE4-9EF9A024627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6922" y="3166616"/>
                <a:ext cx="883095" cy="1951103"/>
              </a:xfrm>
              <a:prstGeom prst="ellipse">
                <a:avLst/>
              </a:prstGeom>
              <a:solidFill>
                <a:srgbClr val="BBDAA6">
                  <a:alpha val="70000"/>
                </a:srgbClr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4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32" name="Textfeld 56">
              <a:extLst>
                <a:ext uri="{FF2B5EF4-FFF2-40B4-BE49-F238E27FC236}">
                  <a16:creationId xmlns:a16="http://schemas.microsoft.com/office/drawing/2014/main" id="{FC97A32C-8A68-478D-B062-CC2F7420F321}"/>
                </a:ext>
              </a:extLst>
            </p:cNvPr>
            <p:cNvSpPr txBox="1"/>
            <p:nvPr/>
          </p:nvSpPr>
          <p:spPr>
            <a:xfrm rot="5400000">
              <a:off x="5644568" y="4268494"/>
              <a:ext cx="1176927" cy="27089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URS</a:t>
              </a:r>
              <a:endParaRPr kumimoji="0" lang="de-DE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D04ECE3B-BA24-4C16-A13F-4FFC5FCAEB20}"/>
                </a:ext>
              </a:extLst>
            </p:cNvPr>
            <p:cNvGrpSpPr/>
            <p:nvPr/>
          </p:nvGrpSpPr>
          <p:grpSpPr>
            <a:xfrm>
              <a:off x="8850100" y="3222744"/>
              <a:ext cx="1386059" cy="1013730"/>
              <a:chOff x="1337094" y="2792120"/>
              <a:chExt cx="3142191" cy="2591265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0C1BD5B8-498E-477D-978D-6C3696DE3E2C}"/>
                  </a:ext>
                </a:extLst>
              </p:cNvPr>
              <p:cNvGrpSpPr/>
              <p:nvPr/>
            </p:nvGrpSpPr>
            <p:grpSpPr>
              <a:xfrm>
                <a:off x="1337094" y="3244622"/>
                <a:ext cx="997301" cy="2138763"/>
                <a:chOff x="1446151" y="3165893"/>
                <a:chExt cx="997301" cy="2138763"/>
              </a:xfrm>
            </p:grpSpPr>
            <p:sp>
              <p:nvSpPr>
                <p:cNvPr id="46" name="Rechteck 45">
                  <a:extLst>
                    <a:ext uri="{FF2B5EF4-FFF2-40B4-BE49-F238E27FC236}">
                      <a16:creationId xmlns:a16="http://schemas.microsoft.com/office/drawing/2014/main" id="{9C91F54E-A07B-4152-B6CB-5AE8D564FF7E}"/>
                    </a:ext>
                  </a:extLst>
                </p:cNvPr>
                <p:cNvSpPr/>
                <p:nvPr/>
              </p:nvSpPr>
              <p:spPr>
                <a:xfrm>
                  <a:off x="1446151" y="3165893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7" name="Rechteck 46">
                  <a:extLst>
                    <a:ext uri="{FF2B5EF4-FFF2-40B4-BE49-F238E27FC236}">
                      <a16:creationId xmlns:a16="http://schemas.microsoft.com/office/drawing/2014/main" id="{A0661558-109F-4D55-B7DA-485821A217B9}"/>
                    </a:ext>
                  </a:extLst>
                </p:cNvPr>
                <p:cNvSpPr/>
                <p:nvPr/>
              </p:nvSpPr>
              <p:spPr>
                <a:xfrm>
                  <a:off x="1446151" y="3531026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8" name="Rechteck 47">
                  <a:extLst>
                    <a:ext uri="{FF2B5EF4-FFF2-40B4-BE49-F238E27FC236}">
                      <a16:creationId xmlns:a16="http://schemas.microsoft.com/office/drawing/2014/main" id="{86ABED95-D1B1-47D4-8D5F-73556E621699}"/>
                    </a:ext>
                  </a:extLst>
                </p:cNvPr>
                <p:cNvSpPr/>
                <p:nvPr/>
              </p:nvSpPr>
              <p:spPr>
                <a:xfrm>
                  <a:off x="1448328" y="3916339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23F7AFCB-8CD6-4288-95BA-35D0C93DBE29}"/>
                    </a:ext>
                  </a:extLst>
                </p:cNvPr>
                <p:cNvSpPr/>
                <p:nvPr/>
              </p:nvSpPr>
              <p:spPr>
                <a:xfrm>
                  <a:off x="1446151" y="4272189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79FB7F66-3A06-4BA4-A889-68AD78719465}"/>
                    </a:ext>
                  </a:extLst>
                </p:cNvPr>
                <p:cNvSpPr/>
                <p:nvPr/>
              </p:nvSpPr>
              <p:spPr>
                <a:xfrm>
                  <a:off x="1446151" y="4638116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1" name="Rechteck 50">
                  <a:extLst>
                    <a:ext uri="{FF2B5EF4-FFF2-40B4-BE49-F238E27FC236}">
                      <a16:creationId xmlns:a16="http://schemas.microsoft.com/office/drawing/2014/main" id="{879F10E5-4885-4381-8CF9-5AA3F72FB7BD}"/>
                    </a:ext>
                  </a:extLst>
                </p:cNvPr>
                <p:cNvSpPr/>
                <p:nvPr/>
              </p:nvSpPr>
              <p:spPr>
                <a:xfrm>
                  <a:off x="1446151" y="5013056"/>
                  <a:ext cx="995124" cy="291600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682F6AF4-17A9-497F-BDDC-984AF3BBA0D7}"/>
                  </a:ext>
                </a:extLst>
              </p:cNvPr>
              <p:cNvSpPr/>
              <p:nvPr/>
            </p:nvSpPr>
            <p:spPr>
              <a:xfrm>
                <a:off x="2394152" y="2792120"/>
                <a:ext cx="2082957" cy="375479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1000" kern="0" dirty="0">
                    <a:solidFill>
                      <a:schemeClr val="bg1"/>
                    </a:solidFill>
                    <a:latin typeface="Calibri" panose="020F0502020204030204"/>
                  </a:rPr>
                  <a:t># AN (</a:t>
                </a:r>
                <a:r>
                  <a:rPr lang="de-DE" sz="1000" kern="0" dirty="0" err="1">
                    <a:solidFill>
                      <a:schemeClr val="bg1"/>
                    </a:solidFill>
                    <a:latin typeface="Calibri" panose="020F0502020204030204"/>
                  </a:rPr>
                  <a:t>syn</a:t>
                </a:r>
                <a:r>
                  <a:rPr lang="de-DE" sz="1000" kern="0" dirty="0">
                    <a:solidFill>
                      <a:schemeClr val="bg1"/>
                    </a:solidFill>
                    <a:latin typeface="Calibri" panose="020F0502020204030204"/>
                  </a:rPr>
                  <a:t>)</a:t>
                </a:r>
              </a:p>
            </p:txBody>
          </p:sp>
          <p:sp>
            <p:nvSpPr>
              <p:cNvPr id="40" name="Rechteck 39">
                <a:extLst>
                  <a:ext uri="{FF2B5EF4-FFF2-40B4-BE49-F238E27FC236}">
                    <a16:creationId xmlns:a16="http://schemas.microsoft.com/office/drawing/2014/main" id="{5C3055A7-D154-45D9-8E6D-50E39AC7F07F}"/>
                  </a:ext>
                </a:extLst>
              </p:cNvPr>
              <p:cNvSpPr/>
              <p:nvPr/>
            </p:nvSpPr>
            <p:spPr>
              <a:xfrm>
                <a:off x="2386911" y="3241683"/>
                <a:ext cx="2090197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40F9CAE3-A1BD-4DA3-8D97-7C8DC83C9923}"/>
                  </a:ext>
                </a:extLst>
              </p:cNvPr>
              <p:cNvSpPr/>
              <p:nvPr/>
            </p:nvSpPr>
            <p:spPr>
              <a:xfrm>
                <a:off x="2386911" y="3606816"/>
                <a:ext cx="2090197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646553E-ACF5-4B63-B575-BE84820F5DF9}"/>
                  </a:ext>
                </a:extLst>
              </p:cNvPr>
              <p:cNvSpPr/>
              <p:nvPr/>
            </p:nvSpPr>
            <p:spPr>
              <a:xfrm>
                <a:off x="2389089" y="3992129"/>
                <a:ext cx="2090196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689265A8-C6BF-4E03-B048-011CEACD95BA}"/>
                  </a:ext>
                </a:extLst>
              </p:cNvPr>
              <p:cNvSpPr/>
              <p:nvPr/>
            </p:nvSpPr>
            <p:spPr>
              <a:xfrm>
                <a:off x="2386911" y="4347979"/>
                <a:ext cx="2092373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E9BCBB5C-9F0A-4627-BCA1-B85F9DCB33D9}"/>
                  </a:ext>
                </a:extLst>
              </p:cNvPr>
              <p:cNvSpPr/>
              <p:nvPr/>
            </p:nvSpPr>
            <p:spPr>
              <a:xfrm>
                <a:off x="2386911" y="4713906"/>
                <a:ext cx="2090197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BF0241E-B854-4F77-9E2B-33AC6D1D027E}"/>
                  </a:ext>
                </a:extLst>
              </p:cNvPr>
              <p:cNvSpPr/>
              <p:nvPr/>
            </p:nvSpPr>
            <p:spPr>
              <a:xfrm>
                <a:off x="2386911" y="5088846"/>
                <a:ext cx="2092373" cy="291600"/>
              </a:xfrm>
              <a:prstGeom prst="rect">
                <a:avLst/>
              </a:prstGeom>
              <a:solidFill>
                <a:srgbClr val="BBDAA6"/>
              </a:solidFill>
              <a:ln w="12700" cap="flat" cmpd="sng" algn="ctr">
                <a:solidFill>
                  <a:srgbClr val="70AD47">
                    <a:lumMod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2DE14004-FE5F-4841-9C7D-912A391218C0}"/>
                </a:ext>
              </a:extLst>
            </p:cNvPr>
            <p:cNvGrpSpPr/>
            <p:nvPr/>
          </p:nvGrpSpPr>
          <p:grpSpPr>
            <a:xfrm>
              <a:off x="710452" y="3222744"/>
              <a:ext cx="1900469" cy="1013730"/>
              <a:chOff x="710452" y="3222744"/>
              <a:chExt cx="1900469" cy="1013730"/>
            </a:xfrm>
          </p:grpSpPr>
          <p:grpSp>
            <p:nvGrpSpPr>
              <p:cNvPr id="52" name="Gruppieren 51">
                <a:extLst>
                  <a:ext uri="{FF2B5EF4-FFF2-40B4-BE49-F238E27FC236}">
                    <a16:creationId xmlns:a16="http://schemas.microsoft.com/office/drawing/2014/main" id="{837EDE42-BBD0-4600-8350-73A4228A9AA7}"/>
                  </a:ext>
                </a:extLst>
              </p:cNvPr>
              <p:cNvGrpSpPr/>
              <p:nvPr/>
            </p:nvGrpSpPr>
            <p:grpSpPr>
              <a:xfrm>
                <a:off x="710452" y="3222744"/>
                <a:ext cx="923481" cy="1013730"/>
                <a:chOff x="1337094" y="2792120"/>
                <a:chExt cx="2093528" cy="2591265"/>
              </a:xfrm>
            </p:grpSpPr>
            <p:grpSp>
              <p:nvGrpSpPr>
                <p:cNvPr id="53" name="Gruppieren 52">
                  <a:extLst>
                    <a:ext uri="{FF2B5EF4-FFF2-40B4-BE49-F238E27FC236}">
                      <a16:creationId xmlns:a16="http://schemas.microsoft.com/office/drawing/2014/main" id="{35F9CF03-AD97-43ED-8F9E-6A8009828D93}"/>
                    </a:ext>
                  </a:extLst>
                </p:cNvPr>
                <p:cNvGrpSpPr/>
                <p:nvPr/>
              </p:nvGrpSpPr>
              <p:grpSpPr>
                <a:xfrm>
                  <a:off x="1337094" y="3244622"/>
                  <a:ext cx="997301" cy="2138763"/>
                  <a:chOff x="1446151" y="3165893"/>
                  <a:chExt cx="997301" cy="2138763"/>
                </a:xfrm>
              </p:grpSpPr>
              <p:sp>
                <p:nvSpPr>
                  <p:cNvPr id="61" name="Rechteck 60">
                    <a:extLst>
                      <a:ext uri="{FF2B5EF4-FFF2-40B4-BE49-F238E27FC236}">
                        <a16:creationId xmlns:a16="http://schemas.microsoft.com/office/drawing/2014/main" id="{22BB6B89-2D61-43AB-AC1A-1B30AE1C5C43}"/>
                      </a:ext>
                    </a:extLst>
                  </p:cNvPr>
                  <p:cNvSpPr/>
                  <p:nvPr/>
                </p:nvSpPr>
                <p:spPr>
                  <a:xfrm>
                    <a:off x="1446151" y="3165893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2" name="Rechteck 61">
                    <a:extLst>
                      <a:ext uri="{FF2B5EF4-FFF2-40B4-BE49-F238E27FC236}">
                        <a16:creationId xmlns:a16="http://schemas.microsoft.com/office/drawing/2014/main" id="{9FC464FB-4E73-44F3-A988-4ED67A577102}"/>
                      </a:ext>
                    </a:extLst>
                  </p:cNvPr>
                  <p:cNvSpPr/>
                  <p:nvPr/>
                </p:nvSpPr>
                <p:spPr>
                  <a:xfrm>
                    <a:off x="1446151" y="3531026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3" name="Rechteck 62">
                    <a:extLst>
                      <a:ext uri="{FF2B5EF4-FFF2-40B4-BE49-F238E27FC236}">
                        <a16:creationId xmlns:a16="http://schemas.microsoft.com/office/drawing/2014/main" id="{DE027C3D-E551-4E50-BE63-13566751E00D}"/>
                      </a:ext>
                    </a:extLst>
                  </p:cNvPr>
                  <p:cNvSpPr/>
                  <p:nvPr/>
                </p:nvSpPr>
                <p:spPr>
                  <a:xfrm>
                    <a:off x="1448328" y="3916339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4" name="Rechteck 63">
                    <a:extLst>
                      <a:ext uri="{FF2B5EF4-FFF2-40B4-BE49-F238E27FC236}">
                        <a16:creationId xmlns:a16="http://schemas.microsoft.com/office/drawing/2014/main" id="{66876CFE-40DA-4E6B-9E56-7A882EBB2580}"/>
                      </a:ext>
                    </a:extLst>
                  </p:cNvPr>
                  <p:cNvSpPr/>
                  <p:nvPr/>
                </p:nvSpPr>
                <p:spPr>
                  <a:xfrm>
                    <a:off x="1446151" y="4272189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5" name="Rechteck 64">
                    <a:extLst>
                      <a:ext uri="{FF2B5EF4-FFF2-40B4-BE49-F238E27FC236}">
                        <a16:creationId xmlns:a16="http://schemas.microsoft.com/office/drawing/2014/main" id="{4293471D-731F-4640-A157-1740B25B57FA}"/>
                      </a:ext>
                    </a:extLst>
                  </p:cNvPr>
                  <p:cNvSpPr/>
                  <p:nvPr/>
                </p:nvSpPr>
                <p:spPr>
                  <a:xfrm>
                    <a:off x="1446151" y="4638116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66" name="Rechteck 65">
                    <a:extLst>
                      <a:ext uri="{FF2B5EF4-FFF2-40B4-BE49-F238E27FC236}">
                        <a16:creationId xmlns:a16="http://schemas.microsoft.com/office/drawing/2014/main" id="{770C2DBA-966E-40DF-B06E-093A295F88EC}"/>
                      </a:ext>
                    </a:extLst>
                  </p:cNvPr>
                  <p:cNvSpPr/>
                  <p:nvPr/>
                </p:nvSpPr>
                <p:spPr>
                  <a:xfrm>
                    <a:off x="1446151" y="5013056"/>
                    <a:ext cx="995124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54" name="Rechteck 53">
                  <a:extLst>
                    <a:ext uri="{FF2B5EF4-FFF2-40B4-BE49-F238E27FC236}">
                      <a16:creationId xmlns:a16="http://schemas.microsoft.com/office/drawing/2014/main" id="{FC8D71C8-6ACD-4DC0-B78C-23250270D907}"/>
                    </a:ext>
                  </a:extLst>
                </p:cNvPr>
                <p:cNvSpPr/>
                <p:nvPr/>
              </p:nvSpPr>
              <p:spPr>
                <a:xfrm>
                  <a:off x="2394151" y="2792120"/>
                  <a:ext cx="1036471" cy="375478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de-DE" sz="1000" kern="0" dirty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URS</a:t>
                  </a:r>
                </a:p>
              </p:txBody>
            </p:sp>
            <p:sp>
              <p:nvSpPr>
                <p:cNvPr id="55" name="Rechteck 54">
                  <a:extLst>
                    <a:ext uri="{FF2B5EF4-FFF2-40B4-BE49-F238E27FC236}">
                      <a16:creationId xmlns:a16="http://schemas.microsoft.com/office/drawing/2014/main" id="{2B989AEC-8F95-4063-8F3C-25FC22DBE3DE}"/>
                    </a:ext>
                  </a:extLst>
                </p:cNvPr>
                <p:cNvSpPr/>
                <p:nvPr/>
              </p:nvSpPr>
              <p:spPr>
                <a:xfrm>
                  <a:off x="2386911" y="3241684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6" name="Rechteck 55">
                  <a:extLst>
                    <a:ext uri="{FF2B5EF4-FFF2-40B4-BE49-F238E27FC236}">
                      <a16:creationId xmlns:a16="http://schemas.microsoft.com/office/drawing/2014/main" id="{E329FF83-B80F-4B1A-B677-72CF09BA116E}"/>
                    </a:ext>
                  </a:extLst>
                </p:cNvPr>
                <p:cNvSpPr/>
                <p:nvPr/>
              </p:nvSpPr>
              <p:spPr>
                <a:xfrm>
                  <a:off x="2386911" y="3606817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7" name="Rechteck 56">
                  <a:extLst>
                    <a:ext uri="{FF2B5EF4-FFF2-40B4-BE49-F238E27FC236}">
                      <a16:creationId xmlns:a16="http://schemas.microsoft.com/office/drawing/2014/main" id="{E924C941-3825-4E8C-82DC-4626144F25E6}"/>
                    </a:ext>
                  </a:extLst>
                </p:cNvPr>
                <p:cNvSpPr/>
                <p:nvPr/>
              </p:nvSpPr>
              <p:spPr>
                <a:xfrm>
                  <a:off x="2389089" y="3992129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8" name="Rechteck 57">
                  <a:extLst>
                    <a:ext uri="{FF2B5EF4-FFF2-40B4-BE49-F238E27FC236}">
                      <a16:creationId xmlns:a16="http://schemas.microsoft.com/office/drawing/2014/main" id="{74139131-106D-4DAB-B264-89FF491316B7}"/>
                    </a:ext>
                  </a:extLst>
                </p:cNvPr>
                <p:cNvSpPr/>
                <p:nvPr/>
              </p:nvSpPr>
              <p:spPr>
                <a:xfrm>
                  <a:off x="2386910" y="4347978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59" name="Rechteck 58">
                  <a:extLst>
                    <a:ext uri="{FF2B5EF4-FFF2-40B4-BE49-F238E27FC236}">
                      <a16:creationId xmlns:a16="http://schemas.microsoft.com/office/drawing/2014/main" id="{CF00696D-B0FD-49D2-9F83-972C7F1715BD}"/>
                    </a:ext>
                  </a:extLst>
                </p:cNvPr>
                <p:cNvSpPr/>
                <p:nvPr/>
              </p:nvSpPr>
              <p:spPr>
                <a:xfrm>
                  <a:off x="2386910" y="4713906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60" name="Rechteck 59">
                  <a:extLst>
                    <a:ext uri="{FF2B5EF4-FFF2-40B4-BE49-F238E27FC236}">
                      <a16:creationId xmlns:a16="http://schemas.microsoft.com/office/drawing/2014/main" id="{3C6F9F87-71D4-4C44-897F-837E063CF20E}"/>
                    </a:ext>
                  </a:extLst>
                </p:cNvPr>
                <p:cNvSpPr/>
                <p:nvPr/>
              </p:nvSpPr>
              <p:spPr>
                <a:xfrm>
                  <a:off x="2386910" y="5088845"/>
                  <a:ext cx="1036471" cy="291600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2C7BEDFD-3B06-4E82-BE1F-F053662362D5}"/>
                  </a:ext>
                </a:extLst>
              </p:cNvPr>
              <p:cNvSpPr/>
              <p:nvPr/>
            </p:nvSpPr>
            <p:spPr>
              <a:xfrm>
                <a:off x="1665398" y="3222744"/>
                <a:ext cx="457200" cy="146891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0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# AN</a:t>
                </a:r>
              </a:p>
            </p:txBody>
          </p:sp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7B120E2D-B7B3-42A2-A382-F8AF7A8DEF43}"/>
                  </a:ext>
                </a:extLst>
              </p:cNvPr>
              <p:cNvSpPr/>
              <p:nvPr/>
            </p:nvSpPr>
            <p:spPr>
              <a:xfrm>
                <a:off x="1662204" y="3398618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11501465-FC08-408B-8FA3-CEA477D2C712}"/>
                  </a:ext>
                </a:extLst>
              </p:cNvPr>
              <p:cNvSpPr/>
              <p:nvPr/>
            </p:nvSpPr>
            <p:spPr>
              <a:xfrm>
                <a:off x="1662204" y="3541462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EE054190-02FD-4FDE-A7E5-5A6D3811AD27}"/>
                  </a:ext>
                </a:extLst>
              </p:cNvPr>
              <p:cNvSpPr/>
              <p:nvPr/>
            </p:nvSpPr>
            <p:spPr>
              <a:xfrm>
                <a:off x="1663165" y="3692200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4BE36EAE-463F-4E61-9C51-0C159DE83266}"/>
                  </a:ext>
                </a:extLst>
              </p:cNvPr>
              <p:cNvSpPr/>
              <p:nvPr/>
            </p:nvSpPr>
            <p:spPr>
              <a:xfrm>
                <a:off x="1662204" y="3831412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2D841A80-FA73-47F4-A055-CAB6E44F0EE7}"/>
                  </a:ext>
                </a:extLst>
              </p:cNvPr>
              <p:cNvSpPr/>
              <p:nvPr/>
            </p:nvSpPr>
            <p:spPr>
              <a:xfrm>
                <a:off x="1662204" y="3974567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16C6C4E0-8E1A-4163-B37D-C62BB1280C36}"/>
                  </a:ext>
                </a:extLst>
              </p:cNvPr>
              <p:cNvSpPr/>
              <p:nvPr/>
            </p:nvSpPr>
            <p:spPr>
              <a:xfrm>
                <a:off x="1662204" y="4121247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4" name="Rechteck 73">
                <a:extLst>
                  <a:ext uri="{FF2B5EF4-FFF2-40B4-BE49-F238E27FC236}">
                    <a16:creationId xmlns:a16="http://schemas.microsoft.com/office/drawing/2014/main" id="{FCF6DB31-CB5D-4580-9C92-4CCECE5BCCAB}"/>
                  </a:ext>
                </a:extLst>
              </p:cNvPr>
              <p:cNvSpPr/>
              <p:nvPr/>
            </p:nvSpPr>
            <p:spPr>
              <a:xfrm>
                <a:off x="2153721" y="3222744"/>
                <a:ext cx="457200" cy="146891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…</a:t>
                </a:r>
              </a:p>
            </p:txBody>
          </p:sp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C24801C4-6E85-4FAD-B79D-C980C833DD4B}"/>
                  </a:ext>
                </a:extLst>
              </p:cNvPr>
              <p:cNvSpPr/>
              <p:nvPr/>
            </p:nvSpPr>
            <p:spPr>
              <a:xfrm>
                <a:off x="2150527" y="3398618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9488A891-1271-43A6-80F9-10CF01C7B639}"/>
                  </a:ext>
                </a:extLst>
              </p:cNvPr>
              <p:cNvSpPr/>
              <p:nvPr/>
            </p:nvSpPr>
            <p:spPr>
              <a:xfrm>
                <a:off x="2150527" y="3541462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CC54E281-D9E9-4788-BBAE-60749BE91F6E}"/>
                  </a:ext>
                </a:extLst>
              </p:cNvPr>
              <p:cNvSpPr/>
              <p:nvPr/>
            </p:nvSpPr>
            <p:spPr>
              <a:xfrm>
                <a:off x="2151488" y="3692200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970B64B6-DEC2-418F-AB1B-E3CBDC4A3690}"/>
                  </a:ext>
                </a:extLst>
              </p:cNvPr>
              <p:cNvSpPr/>
              <p:nvPr/>
            </p:nvSpPr>
            <p:spPr>
              <a:xfrm>
                <a:off x="2150527" y="3831412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5751274C-6D90-48B7-BAB6-795C00E6FF58}"/>
                  </a:ext>
                </a:extLst>
              </p:cNvPr>
              <p:cNvSpPr/>
              <p:nvPr/>
            </p:nvSpPr>
            <p:spPr>
              <a:xfrm>
                <a:off x="2150527" y="3974567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EF491197-1E1F-4ACE-957F-4598AD93E49C}"/>
                  </a:ext>
                </a:extLst>
              </p:cNvPr>
              <p:cNvSpPr/>
              <p:nvPr/>
            </p:nvSpPr>
            <p:spPr>
              <a:xfrm>
                <a:off x="2150527" y="4121247"/>
                <a:ext cx="457200" cy="114077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3C0E63D4-6CDB-4E98-B850-600EEB542063}"/>
                </a:ext>
              </a:extLst>
            </p:cNvPr>
            <p:cNvGrpSpPr/>
            <p:nvPr/>
          </p:nvGrpSpPr>
          <p:grpSpPr>
            <a:xfrm>
              <a:off x="4475239" y="5291738"/>
              <a:ext cx="2708221" cy="1014658"/>
              <a:chOff x="4637459" y="5187579"/>
              <a:chExt cx="2708221" cy="1014658"/>
            </a:xfrm>
          </p:grpSpPr>
          <p:grpSp>
            <p:nvGrpSpPr>
              <p:cNvPr id="81" name="Gruppieren 80">
                <a:extLst>
                  <a:ext uri="{FF2B5EF4-FFF2-40B4-BE49-F238E27FC236}">
                    <a16:creationId xmlns:a16="http://schemas.microsoft.com/office/drawing/2014/main" id="{6C705A24-6FEB-414F-85BD-87BE20C50254}"/>
                  </a:ext>
                </a:extLst>
              </p:cNvPr>
              <p:cNvGrpSpPr/>
              <p:nvPr/>
            </p:nvGrpSpPr>
            <p:grpSpPr>
              <a:xfrm>
                <a:off x="4637459" y="5188507"/>
                <a:ext cx="1900469" cy="1013730"/>
                <a:chOff x="710452" y="3222744"/>
                <a:chExt cx="1900469" cy="1013730"/>
              </a:xfrm>
            </p:grpSpPr>
            <p:grpSp>
              <p:nvGrpSpPr>
                <p:cNvPr id="82" name="Gruppieren 81">
                  <a:extLst>
                    <a:ext uri="{FF2B5EF4-FFF2-40B4-BE49-F238E27FC236}">
                      <a16:creationId xmlns:a16="http://schemas.microsoft.com/office/drawing/2014/main" id="{A4583B8F-A29E-454E-A878-51F1D457AE89}"/>
                    </a:ext>
                  </a:extLst>
                </p:cNvPr>
                <p:cNvGrpSpPr/>
                <p:nvPr/>
              </p:nvGrpSpPr>
              <p:grpSpPr>
                <a:xfrm>
                  <a:off x="710452" y="3222744"/>
                  <a:ext cx="923481" cy="1013730"/>
                  <a:chOff x="1337094" y="2792120"/>
                  <a:chExt cx="2093528" cy="2591265"/>
                </a:xfrm>
              </p:grpSpPr>
              <p:grpSp>
                <p:nvGrpSpPr>
                  <p:cNvPr id="97" name="Gruppieren 96">
                    <a:extLst>
                      <a:ext uri="{FF2B5EF4-FFF2-40B4-BE49-F238E27FC236}">
                        <a16:creationId xmlns:a16="http://schemas.microsoft.com/office/drawing/2014/main" id="{60575432-0EA6-42F5-BD11-521F85963603}"/>
                      </a:ext>
                    </a:extLst>
                  </p:cNvPr>
                  <p:cNvGrpSpPr/>
                  <p:nvPr/>
                </p:nvGrpSpPr>
                <p:grpSpPr>
                  <a:xfrm>
                    <a:off x="1337094" y="3244622"/>
                    <a:ext cx="997301" cy="2138763"/>
                    <a:chOff x="1446151" y="3165893"/>
                    <a:chExt cx="997301" cy="2138763"/>
                  </a:xfrm>
                </p:grpSpPr>
                <p:sp>
                  <p:nvSpPr>
                    <p:cNvPr id="105" name="Rechteck 104">
                      <a:extLst>
                        <a:ext uri="{FF2B5EF4-FFF2-40B4-BE49-F238E27FC236}">
                          <a16:creationId xmlns:a16="http://schemas.microsoft.com/office/drawing/2014/main" id="{F189F4A0-0FC3-443D-AD27-604269D218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6151" y="3165893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06" name="Rechteck 105">
                      <a:extLst>
                        <a:ext uri="{FF2B5EF4-FFF2-40B4-BE49-F238E27FC236}">
                          <a16:creationId xmlns:a16="http://schemas.microsoft.com/office/drawing/2014/main" id="{F3334971-FC2A-4C41-ABF3-317E91BC4D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6151" y="3531026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07" name="Rechteck 106">
                      <a:extLst>
                        <a:ext uri="{FF2B5EF4-FFF2-40B4-BE49-F238E27FC236}">
                          <a16:creationId xmlns:a16="http://schemas.microsoft.com/office/drawing/2014/main" id="{0CDC0A6C-EE0D-4410-872A-AEDB05E997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8328" y="3916339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08" name="Rechteck 107">
                      <a:extLst>
                        <a:ext uri="{FF2B5EF4-FFF2-40B4-BE49-F238E27FC236}">
                          <a16:creationId xmlns:a16="http://schemas.microsoft.com/office/drawing/2014/main" id="{1FEBF7D3-C7F1-4DD4-818B-0AACD7CB67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6151" y="4272189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09" name="Rechteck 108">
                      <a:extLst>
                        <a:ext uri="{FF2B5EF4-FFF2-40B4-BE49-F238E27FC236}">
                          <a16:creationId xmlns:a16="http://schemas.microsoft.com/office/drawing/2014/main" id="{D3FD35BC-8E52-4AD7-83E1-D6461830B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6151" y="4638116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  <p:sp>
                  <p:nvSpPr>
                    <p:cNvPr id="110" name="Rechteck 109">
                      <a:extLst>
                        <a:ext uri="{FF2B5EF4-FFF2-40B4-BE49-F238E27FC236}">
                          <a16:creationId xmlns:a16="http://schemas.microsoft.com/office/drawing/2014/main" id="{E08F3A00-715D-4F08-ADEF-B032445F7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46151" y="5013056"/>
                      <a:ext cx="995124" cy="291600"/>
                    </a:xfrm>
                    <a:prstGeom prst="rect">
                      <a:avLst/>
                    </a:prstGeom>
                    <a:solidFill>
                      <a:srgbClr val="4472C4"/>
                    </a:solidFill>
                    <a:ln w="12700" cap="flat" cmpd="sng" algn="ctr">
                      <a:solidFill>
                        <a:srgbClr val="4472C4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defTabSz="914400"/>
                      <a:endParaRPr lang="de-DE" sz="1800" kern="0" dirty="0">
                        <a:solidFill>
                          <a:sysClr val="window" lastClr="FFFFFF"/>
                        </a:solidFill>
                        <a:latin typeface="Calibri" panose="020F0502020204030204"/>
                      </a:endParaRPr>
                    </a:p>
                  </p:txBody>
                </p:sp>
              </p:grpSp>
              <p:sp>
                <p:nvSpPr>
                  <p:cNvPr id="98" name="Rechteck 97">
                    <a:extLst>
                      <a:ext uri="{FF2B5EF4-FFF2-40B4-BE49-F238E27FC236}">
                        <a16:creationId xmlns:a16="http://schemas.microsoft.com/office/drawing/2014/main" id="{711BB8D1-FC53-43D4-B5C1-98E5DB3FDB8E}"/>
                      </a:ext>
                    </a:extLst>
                  </p:cNvPr>
                  <p:cNvSpPr/>
                  <p:nvPr/>
                </p:nvSpPr>
                <p:spPr>
                  <a:xfrm>
                    <a:off x="2394151" y="2792120"/>
                    <a:ext cx="1036471" cy="375478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r>
                      <a:rPr lang="de-DE" sz="1200" kern="0" dirty="0">
                        <a:solidFill>
                          <a:sysClr val="window" lastClr="FFFFFF"/>
                        </a:solidFill>
                        <a:latin typeface="Calibri" panose="020F0502020204030204"/>
                      </a:rPr>
                      <a:t>URS</a:t>
                    </a:r>
                  </a:p>
                </p:txBody>
              </p:sp>
              <p:sp>
                <p:nvSpPr>
                  <p:cNvPr id="99" name="Rechteck 98">
                    <a:extLst>
                      <a:ext uri="{FF2B5EF4-FFF2-40B4-BE49-F238E27FC236}">
                        <a16:creationId xmlns:a16="http://schemas.microsoft.com/office/drawing/2014/main" id="{AA54C8FC-ED32-432F-8310-CA8B518132CC}"/>
                      </a:ext>
                    </a:extLst>
                  </p:cNvPr>
                  <p:cNvSpPr/>
                  <p:nvPr/>
                </p:nvSpPr>
                <p:spPr>
                  <a:xfrm>
                    <a:off x="2386911" y="3241684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0" name="Rechteck 99">
                    <a:extLst>
                      <a:ext uri="{FF2B5EF4-FFF2-40B4-BE49-F238E27FC236}">
                        <a16:creationId xmlns:a16="http://schemas.microsoft.com/office/drawing/2014/main" id="{E92E12D2-B32E-4032-9BA9-451237D5C693}"/>
                      </a:ext>
                    </a:extLst>
                  </p:cNvPr>
                  <p:cNvSpPr/>
                  <p:nvPr/>
                </p:nvSpPr>
                <p:spPr>
                  <a:xfrm>
                    <a:off x="2386911" y="3606817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1" name="Rechteck 100">
                    <a:extLst>
                      <a:ext uri="{FF2B5EF4-FFF2-40B4-BE49-F238E27FC236}">
                        <a16:creationId xmlns:a16="http://schemas.microsoft.com/office/drawing/2014/main" id="{59F71DD0-521C-435D-8C0C-676C69146612}"/>
                      </a:ext>
                    </a:extLst>
                  </p:cNvPr>
                  <p:cNvSpPr/>
                  <p:nvPr/>
                </p:nvSpPr>
                <p:spPr>
                  <a:xfrm>
                    <a:off x="2389089" y="3992129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3AB6D8CC-F93B-4E5E-BB01-8442E283977C}"/>
                      </a:ext>
                    </a:extLst>
                  </p:cNvPr>
                  <p:cNvSpPr/>
                  <p:nvPr/>
                </p:nvSpPr>
                <p:spPr>
                  <a:xfrm>
                    <a:off x="2386910" y="4347978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6A4D0B8F-4C0A-4F2F-BD65-E861E0FDF507}"/>
                      </a:ext>
                    </a:extLst>
                  </p:cNvPr>
                  <p:cNvSpPr/>
                  <p:nvPr/>
                </p:nvSpPr>
                <p:spPr>
                  <a:xfrm>
                    <a:off x="2386910" y="4713906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1615419F-ADEB-4986-A955-57826220045F}"/>
                      </a:ext>
                    </a:extLst>
                  </p:cNvPr>
                  <p:cNvSpPr/>
                  <p:nvPr/>
                </p:nvSpPr>
                <p:spPr>
                  <a:xfrm>
                    <a:off x="2386910" y="5088845"/>
                    <a:ext cx="1036471" cy="291600"/>
                  </a:xfrm>
                  <a:prstGeom prst="rect">
                    <a:avLst/>
                  </a:prstGeom>
                  <a:solidFill>
                    <a:srgbClr val="4472C4"/>
                  </a:solidFill>
                  <a:ln w="12700" cap="flat" cmpd="sng" algn="ctr">
                    <a:solidFill>
                      <a:srgbClr val="4472C4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defTabSz="914400"/>
                    <a:endPara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endParaRPr>
                  </a:p>
                </p:txBody>
              </p:sp>
            </p:grpSp>
            <p:sp>
              <p:nvSpPr>
                <p:cNvPr id="83" name="Rechteck 82">
                  <a:extLst>
                    <a:ext uri="{FF2B5EF4-FFF2-40B4-BE49-F238E27FC236}">
                      <a16:creationId xmlns:a16="http://schemas.microsoft.com/office/drawing/2014/main" id="{6A01B281-1319-4236-A50B-B2BE4C71B1A7}"/>
                    </a:ext>
                  </a:extLst>
                </p:cNvPr>
                <p:cNvSpPr/>
                <p:nvPr/>
              </p:nvSpPr>
              <p:spPr>
                <a:xfrm>
                  <a:off x="1665398" y="3222744"/>
                  <a:ext cx="457200" cy="146891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r>
                    <a:rPr lang="de-DE" sz="1000" kern="0" dirty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# AN</a:t>
                  </a:r>
                </a:p>
              </p:txBody>
            </p:sp>
            <p:sp>
              <p:nvSpPr>
                <p:cNvPr id="84" name="Rechteck 83">
                  <a:extLst>
                    <a:ext uri="{FF2B5EF4-FFF2-40B4-BE49-F238E27FC236}">
                      <a16:creationId xmlns:a16="http://schemas.microsoft.com/office/drawing/2014/main" id="{4EABEF75-9DE8-40C6-B6F4-AE5297C13002}"/>
                    </a:ext>
                  </a:extLst>
                </p:cNvPr>
                <p:cNvSpPr/>
                <p:nvPr/>
              </p:nvSpPr>
              <p:spPr>
                <a:xfrm>
                  <a:off x="1662204" y="3398618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5" name="Rechteck 84">
                  <a:extLst>
                    <a:ext uri="{FF2B5EF4-FFF2-40B4-BE49-F238E27FC236}">
                      <a16:creationId xmlns:a16="http://schemas.microsoft.com/office/drawing/2014/main" id="{E7958CBE-BF44-41B6-A882-DFE883D46A13}"/>
                    </a:ext>
                  </a:extLst>
                </p:cNvPr>
                <p:cNvSpPr/>
                <p:nvPr/>
              </p:nvSpPr>
              <p:spPr>
                <a:xfrm>
                  <a:off x="1662204" y="3541462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6" name="Rechteck 85">
                  <a:extLst>
                    <a:ext uri="{FF2B5EF4-FFF2-40B4-BE49-F238E27FC236}">
                      <a16:creationId xmlns:a16="http://schemas.microsoft.com/office/drawing/2014/main" id="{B01FC406-DDB1-4520-95F5-365CAE1D2D00}"/>
                    </a:ext>
                  </a:extLst>
                </p:cNvPr>
                <p:cNvSpPr/>
                <p:nvPr/>
              </p:nvSpPr>
              <p:spPr>
                <a:xfrm>
                  <a:off x="1663165" y="3692200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A1491EC0-D30A-4348-A3EF-97AC9254328D}"/>
                    </a:ext>
                  </a:extLst>
                </p:cNvPr>
                <p:cNvSpPr/>
                <p:nvPr/>
              </p:nvSpPr>
              <p:spPr>
                <a:xfrm>
                  <a:off x="1662204" y="3831412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8" name="Rechteck 87">
                  <a:extLst>
                    <a:ext uri="{FF2B5EF4-FFF2-40B4-BE49-F238E27FC236}">
                      <a16:creationId xmlns:a16="http://schemas.microsoft.com/office/drawing/2014/main" id="{E450A9B3-24C3-49DB-8AEC-50C4AF8FB06C}"/>
                    </a:ext>
                  </a:extLst>
                </p:cNvPr>
                <p:cNvSpPr/>
                <p:nvPr/>
              </p:nvSpPr>
              <p:spPr>
                <a:xfrm>
                  <a:off x="1662204" y="3974567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89" name="Rechteck 88">
                  <a:extLst>
                    <a:ext uri="{FF2B5EF4-FFF2-40B4-BE49-F238E27FC236}">
                      <a16:creationId xmlns:a16="http://schemas.microsoft.com/office/drawing/2014/main" id="{738B06B3-E1D7-4F52-9F4F-9315C953CE05}"/>
                    </a:ext>
                  </a:extLst>
                </p:cNvPr>
                <p:cNvSpPr/>
                <p:nvPr/>
              </p:nvSpPr>
              <p:spPr>
                <a:xfrm>
                  <a:off x="1662204" y="4121247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0B692B52-B24A-410B-BB24-3258176179B2}"/>
                    </a:ext>
                  </a:extLst>
                </p:cNvPr>
                <p:cNvSpPr/>
                <p:nvPr/>
              </p:nvSpPr>
              <p:spPr>
                <a:xfrm>
                  <a:off x="2153721" y="3222744"/>
                  <a:ext cx="457200" cy="146891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r>
                    <a:rPr lang="de-DE" sz="1800" kern="0" dirty="0">
                      <a:solidFill>
                        <a:sysClr val="window" lastClr="FFFFFF"/>
                      </a:solidFill>
                      <a:latin typeface="Calibri" panose="020F0502020204030204"/>
                    </a:rPr>
                    <a:t>…</a:t>
                  </a:r>
                </a:p>
              </p:txBody>
            </p:sp>
            <p:sp>
              <p:nvSpPr>
                <p:cNvPr id="91" name="Rechteck 90">
                  <a:extLst>
                    <a:ext uri="{FF2B5EF4-FFF2-40B4-BE49-F238E27FC236}">
                      <a16:creationId xmlns:a16="http://schemas.microsoft.com/office/drawing/2014/main" id="{B940A4A8-5FBC-4175-ADAD-7A5B0516B546}"/>
                    </a:ext>
                  </a:extLst>
                </p:cNvPr>
                <p:cNvSpPr/>
                <p:nvPr/>
              </p:nvSpPr>
              <p:spPr>
                <a:xfrm>
                  <a:off x="2150527" y="3398618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2" name="Rechteck 91">
                  <a:extLst>
                    <a:ext uri="{FF2B5EF4-FFF2-40B4-BE49-F238E27FC236}">
                      <a16:creationId xmlns:a16="http://schemas.microsoft.com/office/drawing/2014/main" id="{C1E4FB8C-E845-48ED-8559-E94BF34A5467}"/>
                    </a:ext>
                  </a:extLst>
                </p:cNvPr>
                <p:cNvSpPr/>
                <p:nvPr/>
              </p:nvSpPr>
              <p:spPr>
                <a:xfrm>
                  <a:off x="2150527" y="3541462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3" name="Rechteck 92">
                  <a:extLst>
                    <a:ext uri="{FF2B5EF4-FFF2-40B4-BE49-F238E27FC236}">
                      <a16:creationId xmlns:a16="http://schemas.microsoft.com/office/drawing/2014/main" id="{05E72361-95F7-4897-973B-654D89942148}"/>
                    </a:ext>
                  </a:extLst>
                </p:cNvPr>
                <p:cNvSpPr/>
                <p:nvPr/>
              </p:nvSpPr>
              <p:spPr>
                <a:xfrm>
                  <a:off x="2151488" y="3692200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4" name="Rechteck 93">
                  <a:extLst>
                    <a:ext uri="{FF2B5EF4-FFF2-40B4-BE49-F238E27FC236}">
                      <a16:creationId xmlns:a16="http://schemas.microsoft.com/office/drawing/2014/main" id="{1DC860CA-F35D-47BE-8041-A50947628067}"/>
                    </a:ext>
                  </a:extLst>
                </p:cNvPr>
                <p:cNvSpPr/>
                <p:nvPr/>
              </p:nvSpPr>
              <p:spPr>
                <a:xfrm>
                  <a:off x="2150527" y="3831412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5" name="Rechteck 94">
                  <a:extLst>
                    <a:ext uri="{FF2B5EF4-FFF2-40B4-BE49-F238E27FC236}">
                      <a16:creationId xmlns:a16="http://schemas.microsoft.com/office/drawing/2014/main" id="{F03FA04C-984C-45E3-967D-A3932D6A6A91}"/>
                    </a:ext>
                  </a:extLst>
                </p:cNvPr>
                <p:cNvSpPr/>
                <p:nvPr/>
              </p:nvSpPr>
              <p:spPr>
                <a:xfrm>
                  <a:off x="2150527" y="3974567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96" name="Rechteck 95">
                  <a:extLst>
                    <a:ext uri="{FF2B5EF4-FFF2-40B4-BE49-F238E27FC236}">
                      <a16:creationId xmlns:a16="http://schemas.microsoft.com/office/drawing/2014/main" id="{FACC6064-C1D2-4D68-ADD1-074059854DDA}"/>
                    </a:ext>
                  </a:extLst>
                </p:cNvPr>
                <p:cNvSpPr/>
                <p:nvPr/>
              </p:nvSpPr>
              <p:spPr>
                <a:xfrm>
                  <a:off x="2150527" y="4121247"/>
                  <a:ext cx="457200" cy="114077"/>
                </a:xfrm>
                <a:prstGeom prst="rect">
                  <a:avLst/>
                </a:prstGeom>
                <a:solidFill>
                  <a:srgbClr val="4472C4"/>
                </a:solidFill>
                <a:ln w="12700" cap="flat" cmpd="sng" algn="ctr">
                  <a:solidFill>
                    <a:srgbClr val="4472C4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11" name="Gruppieren 10">
                <a:extLst>
                  <a:ext uri="{FF2B5EF4-FFF2-40B4-BE49-F238E27FC236}">
                    <a16:creationId xmlns:a16="http://schemas.microsoft.com/office/drawing/2014/main" id="{6D147E78-05A8-4D58-87E3-D30AA439CD1D}"/>
                  </a:ext>
                </a:extLst>
              </p:cNvPr>
              <p:cNvGrpSpPr/>
              <p:nvPr/>
            </p:nvGrpSpPr>
            <p:grpSpPr>
              <a:xfrm>
                <a:off x="6572871" y="5187579"/>
                <a:ext cx="772809" cy="1012580"/>
                <a:chOff x="6566818" y="5188507"/>
                <a:chExt cx="458736" cy="1012580"/>
              </a:xfrm>
            </p:grpSpPr>
            <p:sp>
              <p:nvSpPr>
                <p:cNvPr id="111" name="Rechteck 110">
                  <a:extLst>
                    <a:ext uri="{FF2B5EF4-FFF2-40B4-BE49-F238E27FC236}">
                      <a16:creationId xmlns:a16="http://schemas.microsoft.com/office/drawing/2014/main" id="{C656FAAE-80D2-425C-B81E-231BD49C374D}"/>
                    </a:ext>
                  </a:extLst>
                </p:cNvPr>
                <p:cNvSpPr/>
                <p:nvPr/>
              </p:nvSpPr>
              <p:spPr>
                <a:xfrm>
                  <a:off x="6568354" y="5188507"/>
                  <a:ext cx="457200" cy="146891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4400"/>
                  <a:r>
                    <a:rPr lang="de-DE" sz="1000" kern="0" dirty="0">
                      <a:solidFill>
                        <a:schemeClr val="bg1"/>
                      </a:solidFill>
                      <a:latin typeface="Calibri" panose="020F0502020204030204"/>
                    </a:rPr>
                    <a:t># AN (</a:t>
                  </a:r>
                  <a:r>
                    <a:rPr lang="de-DE" sz="1000" kern="0" dirty="0" err="1">
                      <a:solidFill>
                        <a:schemeClr val="bg1"/>
                      </a:solidFill>
                      <a:latin typeface="Calibri" panose="020F0502020204030204"/>
                    </a:rPr>
                    <a:t>syn</a:t>
                  </a:r>
                  <a:r>
                    <a:rPr lang="de-DE" sz="1000" kern="0" dirty="0">
                      <a:solidFill>
                        <a:schemeClr val="bg1"/>
                      </a:solidFill>
                      <a:latin typeface="Calibri" panose="020F0502020204030204"/>
                    </a:rPr>
                    <a:t>)</a:t>
                  </a:r>
                </a:p>
              </p:txBody>
            </p:sp>
            <p:sp>
              <p:nvSpPr>
                <p:cNvPr id="112" name="Rechteck 111">
                  <a:extLst>
                    <a:ext uri="{FF2B5EF4-FFF2-40B4-BE49-F238E27FC236}">
                      <a16:creationId xmlns:a16="http://schemas.microsoft.com/office/drawing/2014/main" id="{9003A973-9EC1-4860-AA61-B6074AD0A20A}"/>
                    </a:ext>
                  </a:extLst>
                </p:cNvPr>
                <p:cNvSpPr/>
                <p:nvPr/>
              </p:nvSpPr>
              <p:spPr>
                <a:xfrm>
                  <a:off x="6568354" y="5364381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3" name="Rechteck 112">
                  <a:extLst>
                    <a:ext uri="{FF2B5EF4-FFF2-40B4-BE49-F238E27FC236}">
                      <a16:creationId xmlns:a16="http://schemas.microsoft.com/office/drawing/2014/main" id="{7D438243-F165-48E7-9B28-73ECF8F39099}"/>
                    </a:ext>
                  </a:extLst>
                </p:cNvPr>
                <p:cNvSpPr/>
                <p:nvPr/>
              </p:nvSpPr>
              <p:spPr>
                <a:xfrm>
                  <a:off x="6568354" y="5507225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4" name="Rechteck 113">
                  <a:extLst>
                    <a:ext uri="{FF2B5EF4-FFF2-40B4-BE49-F238E27FC236}">
                      <a16:creationId xmlns:a16="http://schemas.microsoft.com/office/drawing/2014/main" id="{3C12F331-BEE9-4F52-8129-02F6026CF5C2}"/>
                    </a:ext>
                  </a:extLst>
                </p:cNvPr>
                <p:cNvSpPr/>
                <p:nvPr/>
              </p:nvSpPr>
              <p:spPr>
                <a:xfrm>
                  <a:off x="6566818" y="5657963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5" name="Rechteck 114">
                  <a:extLst>
                    <a:ext uri="{FF2B5EF4-FFF2-40B4-BE49-F238E27FC236}">
                      <a16:creationId xmlns:a16="http://schemas.microsoft.com/office/drawing/2014/main" id="{8CE32734-7076-46BF-A233-AF3C1268B8C8}"/>
                    </a:ext>
                  </a:extLst>
                </p:cNvPr>
                <p:cNvSpPr/>
                <p:nvPr/>
              </p:nvSpPr>
              <p:spPr>
                <a:xfrm>
                  <a:off x="6568354" y="5797175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6" name="Rechteck 115">
                  <a:extLst>
                    <a:ext uri="{FF2B5EF4-FFF2-40B4-BE49-F238E27FC236}">
                      <a16:creationId xmlns:a16="http://schemas.microsoft.com/office/drawing/2014/main" id="{F0C121CF-1624-4102-9325-128A0BB83356}"/>
                    </a:ext>
                  </a:extLst>
                </p:cNvPr>
                <p:cNvSpPr/>
                <p:nvPr/>
              </p:nvSpPr>
              <p:spPr>
                <a:xfrm>
                  <a:off x="6568354" y="5940330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117" name="Rechteck 116">
                  <a:extLst>
                    <a:ext uri="{FF2B5EF4-FFF2-40B4-BE49-F238E27FC236}">
                      <a16:creationId xmlns:a16="http://schemas.microsoft.com/office/drawing/2014/main" id="{5B6DB56B-115E-4A1F-95A3-2FB266EA1173}"/>
                    </a:ext>
                  </a:extLst>
                </p:cNvPr>
                <p:cNvSpPr/>
                <p:nvPr/>
              </p:nvSpPr>
              <p:spPr>
                <a:xfrm>
                  <a:off x="6568354" y="6087010"/>
                  <a:ext cx="457200" cy="114077"/>
                </a:xfrm>
                <a:prstGeom prst="rect">
                  <a:avLst/>
                </a:prstGeom>
                <a:solidFill>
                  <a:srgbClr val="BBDAA6"/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defTabSz="914400"/>
                  <a:endPara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endParaRPr>
                </a:p>
              </p:txBody>
            </p:sp>
          </p:grpSp>
        </p:grpSp>
        <p:cxnSp>
          <p:nvCxnSpPr>
            <p:cNvPr id="14" name="Verbinder: gewinkelt 13">
              <a:extLst>
                <a:ext uri="{FF2B5EF4-FFF2-40B4-BE49-F238E27FC236}">
                  <a16:creationId xmlns:a16="http://schemas.microsoft.com/office/drawing/2014/main" id="{DEA01474-0D0F-4440-9E2F-4A967B7C488D}"/>
                </a:ext>
              </a:extLst>
            </p:cNvPr>
            <p:cNvCxnSpPr>
              <a:cxnSpLocks/>
              <a:stCxn id="73" idx="2"/>
              <a:endCxn id="8" idx="2"/>
            </p:cNvCxnSpPr>
            <p:nvPr/>
          </p:nvCxnSpPr>
          <p:spPr>
            <a:xfrm rot="16200000" flipH="1">
              <a:off x="3546181" y="2579947"/>
              <a:ext cx="84514" cy="3395268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Verbinder: gewinkelt 20">
              <a:extLst>
                <a:ext uri="{FF2B5EF4-FFF2-40B4-BE49-F238E27FC236}">
                  <a16:creationId xmlns:a16="http://schemas.microsoft.com/office/drawing/2014/main" id="{4E6E0A30-B647-402F-8E91-32EFF0F7907E}"/>
                </a:ext>
              </a:extLst>
            </p:cNvPr>
            <p:cNvCxnSpPr>
              <a:cxnSpLocks/>
              <a:stCxn id="45" idx="2"/>
              <a:endCxn id="31" idx="6"/>
            </p:cNvCxnSpPr>
            <p:nvPr/>
          </p:nvCxnSpPr>
          <p:spPr>
            <a:xfrm rot="5400000">
              <a:off x="8137008" y="2682173"/>
              <a:ext cx="84514" cy="3190817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Gerade Verbindung mit Pfeil 118">
              <a:extLst>
                <a:ext uri="{FF2B5EF4-FFF2-40B4-BE49-F238E27FC236}">
                  <a16:creationId xmlns:a16="http://schemas.microsoft.com/office/drawing/2014/main" id="{8BD0086A-7C4B-4D23-9FD2-8D677E74AE2E}"/>
                </a:ext>
              </a:extLst>
            </p:cNvPr>
            <p:cNvCxnSpPr>
              <a:cxnSpLocks/>
              <a:endCxn id="90" idx="0"/>
            </p:cNvCxnSpPr>
            <p:nvPr/>
          </p:nvCxnSpPr>
          <p:spPr>
            <a:xfrm>
              <a:off x="6147108" y="4734560"/>
              <a:ext cx="0" cy="558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6885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Schritte 4 und 5 erfolgen für Betriebsdatensatz formal in einem Schritt</a:t>
            </a:r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Beachtung der Reihenfolge im Rahmen der Synthetisierung</a:t>
            </a:r>
          </a:p>
          <a:p>
            <a:pPr lvl="1">
              <a:buClr>
                <a:srgbClr val="006298"/>
              </a:buClr>
            </a:pPr>
            <a:endParaRPr lang="de-DE" dirty="0">
              <a:solidFill>
                <a:srgbClr val="4B4B4B"/>
              </a:solidFill>
            </a:endParaRP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3C97846-11BA-4CED-A9B4-80441A71AC0C}"/>
              </a:ext>
            </a:extLst>
          </p:cNvPr>
          <p:cNvSpPr/>
          <p:nvPr/>
        </p:nvSpPr>
        <p:spPr>
          <a:xfrm>
            <a:off x="1636564" y="2349500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Ersetzung der Beschäftigtenzahlen durch synthetisierte Anzahlen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BF37A5C-1AA1-4E0A-A0DF-8EB02D55DD27}"/>
              </a:ext>
            </a:extLst>
          </p:cNvPr>
          <p:cNvSpPr/>
          <p:nvPr/>
        </p:nvSpPr>
        <p:spPr>
          <a:xfrm>
            <a:off x="1058595" y="235987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(4)</a:t>
            </a:r>
          </a:p>
        </p:txBody>
      </p:sp>
      <p:sp>
        <p:nvSpPr>
          <p:cNvPr id="35" name="Pfeil: nach oben gebogen 34">
            <a:extLst>
              <a:ext uri="{FF2B5EF4-FFF2-40B4-BE49-F238E27FC236}">
                <a16:creationId xmlns:a16="http://schemas.microsoft.com/office/drawing/2014/main" id="{2D1EA393-4CDB-4CF3-B92B-27286391891E}"/>
              </a:ext>
            </a:extLst>
          </p:cNvPr>
          <p:cNvSpPr/>
          <p:nvPr/>
        </p:nvSpPr>
        <p:spPr>
          <a:xfrm rot="5400000">
            <a:off x="701081" y="2358871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C2ED54C-F5CC-4889-8A99-F2196A684E7A}"/>
              </a:ext>
            </a:extLst>
          </p:cNvPr>
          <p:cNvGrpSpPr/>
          <p:nvPr/>
        </p:nvGrpSpPr>
        <p:grpSpPr>
          <a:xfrm>
            <a:off x="6494275" y="3712335"/>
            <a:ext cx="2092374" cy="2588326"/>
            <a:chOff x="1834820" y="2864756"/>
            <a:chExt cx="2092374" cy="258832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7827B14-8866-489D-99C6-447E612E226D}"/>
                </a:ext>
              </a:extLst>
            </p:cNvPr>
            <p:cNvSpPr/>
            <p:nvPr/>
          </p:nvSpPr>
          <p:spPr>
            <a:xfrm>
              <a:off x="1842061" y="2864756"/>
              <a:ext cx="2082957" cy="375479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Summe der Beschäftigten</a:t>
              </a:r>
            </a:p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(synthetisiert)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9023C81-2D26-45D9-9ED4-E3CC09E05A01}"/>
                </a:ext>
              </a:extLst>
            </p:cNvPr>
            <p:cNvSpPr/>
            <p:nvPr/>
          </p:nvSpPr>
          <p:spPr>
            <a:xfrm>
              <a:off x="1834820" y="3314319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92CDF0F-4A6F-4FCD-9FDA-59011B687BC8}"/>
                </a:ext>
              </a:extLst>
            </p:cNvPr>
            <p:cNvSpPr/>
            <p:nvPr/>
          </p:nvSpPr>
          <p:spPr>
            <a:xfrm>
              <a:off x="1834820" y="3679452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02E690C-0877-4CC9-B4BF-40A9E372AF8E}"/>
                </a:ext>
              </a:extLst>
            </p:cNvPr>
            <p:cNvSpPr/>
            <p:nvPr/>
          </p:nvSpPr>
          <p:spPr>
            <a:xfrm>
              <a:off x="1836998" y="4064765"/>
              <a:ext cx="2090196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5B6A2B7-FD3F-4349-AD16-9B3F92432184}"/>
                </a:ext>
              </a:extLst>
            </p:cNvPr>
            <p:cNvSpPr/>
            <p:nvPr/>
          </p:nvSpPr>
          <p:spPr>
            <a:xfrm>
              <a:off x="1834820" y="4420615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4D2AE06-0DC7-4917-8703-3AAEDDD5D9B0}"/>
                </a:ext>
              </a:extLst>
            </p:cNvPr>
            <p:cNvSpPr/>
            <p:nvPr/>
          </p:nvSpPr>
          <p:spPr>
            <a:xfrm>
              <a:off x="1834820" y="4786542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51266A-FC8B-4C0D-8408-0A039A33FFC1}"/>
                </a:ext>
              </a:extLst>
            </p:cNvPr>
            <p:cNvSpPr/>
            <p:nvPr/>
          </p:nvSpPr>
          <p:spPr>
            <a:xfrm>
              <a:off x="1834820" y="5161482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9A0025E-2EAC-424D-AD44-38152E4E62FE}"/>
              </a:ext>
            </a:extLst>
          </p:cNvPr>
          <p:cNvGrpSpPr/>
          <p:nvPr/>
        </p:nvGrpSpPr>
        <p:grpSpPr>
          <a:xfrm>
            <a:off x="3231028" y="3712337"/>
            <a:ext cx="2092374" cy="2588326"/>
            <a:chOff x="1834820" y="2864756"/>
            <a:chExt cx="2092374" cy="2588326"/>
          </a:xfrm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7799CB7-F069-4284-B09C-5575CB3CF5F4}"/>
                </a:ext>
              </a:extLst>
            </p:cNvPr>
            <p:cNvSpPr/>
            <p:nvPr/>
          </p:nvSpPr>
          <p:spPr>
            <a:xfrm>
              <a:off x="1842061" y="2864756"/>
              <a:ext cx="2082957" cy="375479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Anzahl der Beschäftigten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B67461C-DC13-452D-8776-1C7AA8F2F7B0}"/>
                </a:ext>
              </a:extLst>
            </p:cNvPr>
            <p:cNvSpPr/>
            <p:nvPr/>
          </p:nvSpPr>
          <p:spPr>
            <a:xfrm>
              <a:off x="1834820" y="3314319"/>
              <a:ext cx="2090197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6D795DAE-7466-4D2C-B1B7-D00CEF385CE4}"/>
                </a:ext>
              </a:extLst>
            </p:cNvPr>
            <p:cNvSpPr/>
            <p:nvPr/>
          </p:nvSpPr>
          <p:spPr>
            <a:xfrm>
              <a:off x="1834820" y="3679452"/>
              <a:ext cx="2090197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ACD6C71-722F-4AE5-B8A6-210198AD709A}"/>
                </a:ext>
              </a:extLst>
            </p:cNvPr>
            <p:cNvSpPr/>
            <p:nvPr/>
          </p:nvSpPr>
          <p:spPr>
            <a:xfrm>
              <a:off x="1836998" y="4064765"/>
              <a:ext cx="2090196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2CE1FDF-B267-463A-B80A-4078353D5B2A}"/>
                </a:ext>
              </a:extLst>
            </p:cNvPr>
            <p:cNvSpPr/>
            <p:nvPr/>
          </p:nvSpPr>
          <p:spPr>
            <a:xfrm>
              <a:off x="1834820" y="4420615"/>
              <a:ext cx="2092373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A14EB7B-8575-4253-8B99-7D537B1A2D14}"/>
                </a:ext>
              </a:extLst>
            </p:cNvPr>
            <p:cNvSpPr/>
            <p:nvPr/>
          </p:nvSpPr>
          <p:spPr>
            <a:xfrm>
              <a:off x="1834820" y="4786542"/>
              <a:ext cx="2090197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9E5F028-596B-4BAF-94F7-8C35DD8A2940}"/>
                </a:ext>
              </a:extLst>
            </p:cNvPr>
            <p:cNvSpPr/>
            <p:nvPr/>
          </p:nvSpPr>
          <p:spPr>
            <a:xfrm>
              <a:off x="1834820" y="5161482"/>
              <a:ext cx="2092373" cy="291600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D642FCB-4A37-4761-BD7E-09F535559B14}"/>
              </a:ext>
            </a:extLst>
          </p:cNvPr>
          <p:cNvSpPr txBox="1"/>
          <p:nvPr/>
        </p:nvSpPr>
        <p:spPr>
          <a:xfrm>
            <a:off x="5692750" y="4706110"/>
            <a:ext cx="4844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370111429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Schritte 4 und 5 erfolgen formal in einem Schritt</a:t>
            </a:r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Beachtung der Reihenfolge im Rahmen der Synthetisierung</a:t>
            </a:r>
          </a:p>
          <a:p>
            <a:pPr lvl="1">
              <a:buClr>
                <a:srgbClr val="006298"/>
              </a:buClr>
            </a:pPr>
            <a:endParaRPr lang="de-DE" dirty="0">
              <a:solidFill>
                <a:srgbClr val="4B4B4B"/>
              </a:solidFill>
            </a:endParaRP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23C97846-11BA-4CED-A9B4-80441A71AC0C}"/>
              </a:ext>
            </a:extLst>
          </p:cNvPr>
          <p:cNvSpPr/>
          <p:nvPr/>
        </p:nvSpPr>
        <p:spPr>
          <a:xfrm>
            <a:off x="1636564" y="2349500"/>
            <a:ext cx="8596800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Ersetzung der Beschäftigtenzahlen durch synthetisierte Anzahlen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9BF37A5C-1AA1-4E0A-A0DF-8EB02D55DD27}"/>
              </a:ext>
            </a:extLst>
          </p:cNvPr>
          <p:cNvSpPr/>
          <p:nvPr/>
        </p:nvSpPr>
        <p:spPr>
          <a:xfrm>
            <a:off x="1058595" y="2359873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(4)</a:t>
            </a:r>
          </a:p>
        </p:txBody>
      </p:sp>
      <p:sp>
        <p:nvSpPr>
          <p:cNvPr id="35" name="Pfeil: nach oben gebogen 34">
            <a:extLst>
              <a:ext uri="{FF2B5EF4-FFF2-40B4-BE49-F238E27FC236}">
                <a16:creationId xmlns:a16="http://schemas.microsoft.com/office/drawing/2014/main" id="{2D1EA393-4CDB-4CF3-B92B-27286391891E}"/>
              </a:ext>
            </a:extLst>
          </p:cNvPr>
          <p:cNvSpPr/>
          <p:nvPr/>
        </p:nvSpPr>
        <p:spPr>
          <a:xfrm rot="5400000">
            <a:off x="701081" y="2358871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DC2ED54C-F5CC-4889-8A99-F2196A684E7A}"/>
              </a:ext>
            </a:extLst>
          </p:cNvPr>
          <p:cNvGrpSpPr/>
          <p:nvPr/>
        </p:nvGrpSpPr>
        <p:grpSpPr>
          <a:xfrm>
            <a:off x="6494275" y="3712335"/>
            <a:ext cx="2092374" cy="2588326"/>
            <a:chOff x="1834820" y="2864756"/>
            <a:chExt cx="2092374" cy="2588326"/>
          </a:xfrm>
        </p:grpSpPr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07827B14-8866-489D-99C6-447E612E226D}"/>
                </a:ext>
              </a:extLst>
            </p:cNvPr>
            <p:cNvSpPr/>
            <p:nvPr/>
          </p:nvSpPr>
          <p:spPr>
            <a:xfrm>
              <a:off x="1842061" y="2864756"/>
              <a:ext cx="2082957" cy="375479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Summe der Beschäftigten</a:t>
              </a:r>
            </a:p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(synthetisiert)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9023C81-2D26-45D9-9ED4-E3CC09E05A01}"/>
                </a:ext>
              </a:extLst>
            </p:cNvPr>
            <p:cNvSpPr/>
            <p:nvPr/>
          </p:nvSpPr>
          <p:spPr>
            <a:xfrm>
              <a:off x="1834820" y="3314319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C92CDF0F-4A6F-4FCD-9FDA-59011B687BC8}"/>
                </a:ext>
              </a:extLst>
            </p:cNvPr>
            <p:cNvSpPr/>
            <p:nvPr/>
          </p:nvSpPr>
          <p:spPr>
            <a:xfrm>
              <a:off x="1834820" y="3679452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302E690C-0877-4CC9-B4BF-40A9E372AF8E}"/>
                </a:ext>
              </a:extLst>
            </p:cNvPr>
            <p:cNvSpPr/>
            <p:nvPr/>
          </p:nvSpPr>
          <p:spPr>
            <a:xfrm>
              <a:off x="1836998" y="4064765"/>
              <a:ext cx="2090196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95B6A2B7-FD3F-4349-AD16-9B3F92432184}"/>
                </a:ext>
              </a:extLst>
            </p:cNvPr>
            <p:cNvSpPr/>
            <p:nvPr/>
          </p:nvSpPr>
          <p:spPr>
            <a:xfrm>
              <a:off x="1834820" y="4420615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E4D2AE06-0DC7-4917-8703-3AAEDDD5D9B0}"/>
                </a:ext>
              </a:extLst>
            </p:cNvPr>
            <p:cNvSpPr/>
            <p:nvPr/>
          </p:nvSpPr>
          <p:spPr>
            <a:xfrm>
              <a:off x="1834820" y="4786542"/>
              <a:ext cx="2090197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0351266A-FC8B-4C0D-8408-0A039A33FFC1}"/>
                </a:ext>
              </a:extLst>
            </p:cNvPr>
            <p:cNvSpPr/>
            <p:nvPr/>
          </p:nvSpPr>
          <p:spPr>
            <a:xfrm>
              <a:off x="1834820" y="5161482"/>
              <a:ext cx="2092373" cy="291600"/>
            </a:xfrm>
            <a:prstGeom prst="rect">
              <a:avLst/>
            </a:prstGeom>
            <a:solidFill>
              <a:srgbClr val="BBDAA6"/>
            </a:solidFill>
            <a:ln w="12700" cap="flat" cmpd="sng" algn="ctr">
              <a:solidFill>
                <a:srgbClr val="70AD47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79A0025E-2EAC-424D-AD44-38152E4E62FE}"/>
              </a:ext>
            </a:extLst>
          </p:cNvPr>
          <p:cNvGrpSpPr/>
          <p:nvPr/>
        </p:nvGrpSpPr>
        <p:grpSpPr>
          <a:xfrm>
            <a:off x="3231028" y="3712337"/>
            <a:ext cx="2092374" cy="2588326"/>
            <a:chOff x="1834820" y="2864756"/>
            <a:chExt cx="2092374" cy="2588326"/>
          </a:xfrm>
          <a:gradFill flip="none" rotWithShape="1">
            <a:gsLst>
              <a:gs pos="0">
                <a:srgbClr val="006298"/>
              </a:gs>
              <a:gs pos="53000">
                <a:srgbClr val="62A19F"/>
              </a:gs>
              <a:gs pos="100000">
                <a:srgbClr val="BBDAA6"/>
              </a:gs>
            </a:gsLst>
            <a:lin ang="0" scaled="1"/>
            <a:tileRect/>
          </a:gradFill>
        </p:grpSpPr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D7799CB7-F069-4284-B09C-5575CB3CF5F4}"/>
                </a:ext>
              </a:extLst>
            </p:cNvPr>
            <p:cNvSpPr/>
            <p:nvPr/>
          </p:nvSpPr>
          <p:spPr>
            <a:xfrm>
              <a:off x="1842061" y="2864756"/>
              <a:ext cx="2082957" cy="375479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Anzahl der Beschäftigten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B67461C-DC13-452D-8776-1C7AA8F2F7B0}"/>
                </a:ext>
              </a:extLst>
            </p:cNvPr>
            <p:cNvSpPr/>
            <p:nvPr/>
          </p:nvSpPr>
          <p:spPr>
            <a:xfrm>
              <a:off x="1834820" y="3314319"/>
              <a:ext cx="2090197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6D795DAE-7466-4D2C-B1B7-D00CEF385CE4}"/>
                </a:ext>
              </a:extLst>
            </p:cNvPr>
            <p:cNvSpPr/>
            <p:nvPr/>
          </p:nvSpPr>
          <p:spPr>
            <a:xfrm>
              <a:off x="1834820" y="3679452"/>
              <a:ext cx="2090197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DACD6C71-722F-4AE5-B8A6-210198AD709A}"/>
                </a:ext>
              </a:extLst>
            </p:cNvPr>
            <p:cNvSpPr/>
            <p:nvPr/>
          </p:nvSpPr>
          <p:spPr>
            <a:xfrm>
              <a:off x="1836998" y="4064765"/>
              <a:ext cx="2090196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72CE1FDF-B267-463A-B80A-4078353D5B2A}"/>
                </a:ext>
              </a:extLst>
            </p:cNvPr>
            <p:cNvSpPr/>
            <p:nvPr/>
          </p:nvSpPr>
          <p:spPr>
            <a:xfrm>
              <a:off x="1834820" y="4420615"/>
              <a:ext cx="2092373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0A14EB7B-8575-4253-8B99-7D537B1A2D14}"/>
                </a:ext>
              </a:extLst>
            </p:cNvPr>
            <p:cNvSpPr/>
            <p:nvPr/>
          </p:nvSpPr>
          <p:spPr>
            <a:xfrm>
              <a:off x="1834820" y="4786542"/>
              <a:ext cx="2090197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19E5F028-596B-4BAF-94F7-8C35DD8A2940}"/>
                </a:ext>
              </a:extLst>
            </p:cNvPr>
            <p:cNvSpPr/>
            <p:nvPr/>
          </p:nvSpPr>
          <p:spPr>
            <a:xfrm>
              <a:off x="1834820" y="5161482"/>
              <a:ext cx="2092373" cy="291600"/>
            </a:xfrm>
            <a:prstGeom prst="rect">
              <a:avLst/>
            </a:prstGeom>
            <a:grp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8D642FCB-4A37-4761-BD7E-09F535559B14}"/>
              </a:ext>
            </a:extLst>
          </p:cNvPr>
          <p:cNvSpPr txBox="1"/>
          <p:nvPr/>
        </p:nvSpPr>
        <p:spPr>
          <a:xfrm>
            <a:off x="5692750" y="4706110"/>
            <a:ext cx="484428" cy="70788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/>
            <a:r>
              <a:rPr lang="de-DE" sz="4000" dirty="0"/>
              <a:t>=</a:t>
            </a:r>
          </a:p>
        </p:txBody>
      </p:sp>
      <p:sp>
        <p:nvSpPr>
          <p:cNvPr id="10" name="Multiplikationszeichen 9">
            <a:extLst>
              <a:ext uri="{FF2B5EF4-FFF2-40B4-BE49-F238E27FC236}">
                <a16:creationId xmlns:a16="http://schemas.microsoft.com/office/drawing/2014/main" id="{C44948E9-CB26-4308-A21F-DCFF5FAF4179}"/>
              </a:ext>
            </a:extLst>
          </p:cNvPr>
          <p:cNvSpPr/>
          <p:nvPr/>
        </p:nvSpPr>
        <p:spPr>
          <a:xfrm>
            <a:off x="6097587" y="2834640"/>
            <a:ext cx="2908402" cy="4338320"/>
          </a:xfrm>
          <a:prstGeom prst="mathMultiply">
            <a:avLst/>
          </a:prstGeom>
          <a:solidFill>
            <a:srgbClr val="FF000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956323647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F8DF442-D58C-474D-8A2C-7674714A922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EB12903-690F-48BC-9929-59DC3F84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Integrationsansatz: Schrittweise Synthetisierung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E31448-0F69-4B92-BAEA-DD379F322C90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55B90A-85F8-45D9-8076-3777E6BDD72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>
          <a:xfrm>
            <a:off x="2210539" y="6300661"/>
            <a:ext cx="7237623" cy="263521"/>
          </a:xfrm>
        </p:spPr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6B87B4-C060-42BB-9EAB-A2B1738DEE4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A3D7823-778B-441D-BD3E-388035A1B83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DB60BF5-CCD3-46EF-9008-5558C6F258A7}"/>
              </a:ext>
            </a:extLst>
          </p:cNvPr>
          <p:cNvSpPr/>
          <p:nvPr/>
        </p:nvSpPr>
        <p:spPr>
          <a:xfrm>
            <a:off x="1659357" y="2346148"/>
            <a:ext cx="8594874" cy="367921"/>
          </a:xfrm>
          <a:prstGeom prst="round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800" dirty="0"/>
              <a:t>Synthetisierung der restlichen zu synthetisierenden Variablen für beide Datensätze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09A374A2-2065-4321-B212-B0F673A77459}"/>
              </a:ext>
            </a:extLst>
          </p:cNvPr>
          <p:cNvSpPr/>
          <p:nvPr/>
        </p:nvSpPr>
        <p:spPr>
          <a:xfrm>
            <a:off x="1081388" y="2356521"/>
            <a:ext cx="517585" cy="36792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800" dirty="0"/>
              <a:t>(5)</a:t>
            </a:r>
          </a:p>
        </p:txBody>
      </p:sp>
      <p:sp>
        <p:nvSpPr>
          <p:cNvPr id="36" name="Pfeil: nach oben gebogen 35">
            <a:extLst>
              <a:ext uri="{FF2B5EF4-FFF2-40B4-BE49-F238E27FC236}">
                <a16:creationId xmlns:a16="http://schemas.microsoft.com/office/drawing/2014/main" id="{C39D3B93-A354-4F50-A34C-4AE230542F3B}"/>
              </a:ext>
            </a:extLst>
          </p:cNvPr>
          <p:cNvSpPr/>
          <p:nvPr/>
        </p:nvSpPr>
        <p:spPr>
          <a:xfrm rot="5400000">
            <a:off x="701081" y="2378972"/>
            <a:ext cx="306499" cy="28775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accent1">
              <a:lumMod val="75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9ABA0205-1476-4D93-A01F-DCEC6E2590AA}"/>
              </a:ext>
            </a:extLst>
          </p:cNvPr>
          <p:cNvGrpSpPr/>
          <p:nvPr/>
        </p:nvGrpSpPr>
        <p:grpSpPr>
          <a:xfrm>
            <a:off x="710451" y="3017829"/>
            <a:ext cx="4036141" cy="1318101"/>
            <a:chOff x="1275111" y="3017829"/>
            <a:chExt cx="4036141" cy="1318101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1A4A9DAA-C095-46BD-8D3C-29354ACBB69F}"/>
                </a:ext>
              </a:extLst>
            </p:cNvPr>
            <p:cNvGrpSpPr/>
            <p:nvPr/>
          </p:nvGrpSpPr>
          <p:grpSpPr>
            <a:xfrm>
              <a:off x="1971349" y="3020964"/>
              <a:ext cx="1090668" cy="1314966"/>
              <a:chOff x="2207112" y="3020964"/>
              <a:chExt cx="1090668" cy="1314966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4E84B125-F2A6-4023-A252-D9D54F820234}"/>
                  </a:ext>
                </a:extLst>
              </p:cNvPr>
              <p:cNvSpPr/>
              <p:nvPr/>
            </p:nvSpPr>
            <p:spPr>
              <a:xfrm>
                <a:off x="2217780" y="3020964"/>
                <a:ext cx="1080000" cy="180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</a:t>
                </a:r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EED9DD80-6C10-49FA-BEA3-0C1213FF9EF4}"/>
                  </a:ext>
                </a:extLst>
              </p:cNvPr>
              <p:cNvSpPr/>
              <p:nvPr/>
            </p:nvSpPr>
            <p:spPr>
              <a:xfrm>
                <a:off x="2210539" y="3246972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170DB28B-1F54-4D8A-9708-72AB6F23B0B9}"/>
                  </a:ext>
                </a:extLst>
              </p:cNvPr>
              <p:cNvSpPr/>
              <p:nvPr/>
            </p:nvSpPr>
            <p:spPr>
              <a:xfrm>
                <a:off x="2210539" y="3430065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4" name="Rechteck 63">
                <a:extLst>
                  <a:ext uri="{FF2B5EF4-FFF2-40B4-BE49-F238E27FC236}">
                    <a16:creationId xmlns:a16="http://schemas.microsoft.com/office/drawing/2014/main" id="{CF557A28-620F-4C7E-9EFF-B0E7F51D8F2A}"/>
                  </a:ext>
                </a:extLst>
              </p:cNvPr>
              <p:cNvSpPr/>
              <p:nvPr/>
            </p:nvSpPr>
            <p:spPr>
              <a:xfrm>
                <a:off x="2210539" y="3618874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5" name="Rechteck 64">
                <a:extLst>
                  <a:ext uri="{FF2B5EF4-FFF2-40B4-BE49-F238E27FC236}">
                    <a16:creationId xmlns:a16="http://schemas.microsoft.com/office/drawing/2014/main" id="{C4AD9AC6-CD07-421F-B699-1B0F4937DB9C}"/>
                  </a:ext>
                </a:extLst>
              </p:cNvPr>
              <p:cNvSpPr/>
              <p:nvPr/>
            </p:nvSpPr>
            <p:spPr>
              <a:xfrm>
                <a:off x="2208825" y="3812797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CC15A4A8-2F3D-4BD9-BF60-77B77D3B7FF8}"/>
                  </a:ext>
                </a:extLst>
              </p:cNvPr>
              <p:cNvSpPr/>
              <p:nvPr/>
            </p:nvSpPr>
            <p:spPr>
              <a:xfrm>
                <a:off x="2208825" y="3998007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7" name="Rechteck 66">
                <a:extLst>
                  <a:ext uri="{FF2B5EF4-FFF2-40B4-BE49-F238E27FC236}">
                    <a16:creationId xmlns:a16="http://schemas.microsoft.com/office/drawing/2014/main" id="{F21A5E7A-15A7-4CB2-8063-0B6A81D77D64}"/>
                  </a:ext>
                </a:extLst>
              </p:cNvPr>
              <p:cNvSpPr/>
              <p:nvPr/>
            </p:nvSpPr>
            <p:spPr>
              <a:xfrm>
                <a:off x="2207112" y="4191930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B47B048A-E582-4C7E-9176-0BD2CAEA8472}"/>
                </a:ext>
              </a:extLst>
            </p:cNvPr>
            <p:cNvGrpSpPr/>
            <p:nvPr/>
          </p:nvGrpSpPr>
          <p:grpSpPr>
            <a:xfrm>
              <a:off x="1275111" y="3246972"/>
              <a:ext cx="650166" cy="1088958"/>
              <a:chOff x="1275111" y="3246972"/>
              <a:chExt cx="650166" cy="1088958"/>
            </a:xfrm>
          </p:grpSpPr>
          <p:sp>
            <p:nvSpPr>
              <p:cNvPr id="68" name="Rechteck 67">
                <a:extLst>
                  <a:ext uri="{FF2B5EF4-FFF2-40B4-BE49-F238E27FC236}">
                    <a16:creationId xmlns:a16="http://schemas.microsoft.com/office/drawing/2014/main" id="{90A540C9-61C3-4FF3-9AE2-297BA507923C}"/>
                  </a:ext>
                </a:extLst>
              </p:cNvPr>
              <p:cNvSpPr/>
              <p:nvPr/>
            </p:nvSpPr>
            <p:spPr>
              <a:xfrm>
                <a:off x="1277277" y="3246972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69" name="Rechteck 68">
                <a:extLst>
                  <a:ext uri="{FF2B5EF4-FFF2-40B4-BE49-F238E27FC236}">
                    <a16:creationId xmlns:a16="http://schemas.microsoft.com/office/drawing/2014/main" id="{5BD78D4E-6D21-4A86-95CA-B4B7081193F9}"/>
                  </a:ext>
                </a:extLst>
              </p:cNvPr>
              <p:cNvSpPr/>
              <p:nvPr/>
            </p:nvSpPr>
            <p:spPr>
              <a:xfrm>
                <a:off x="1277277" y="3430065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0" name="Rechteck 69">
                <a:extLst>
                  <a:ext uri="{FF2B5EF4-FFF2-40B4-BE49-F238E27FC236}">
                    <a16:creationId xmlns:a16="http://schemas.microsoft.com/office/drawing/2014/main" id="{7BD51F8C-61C7-436A-8C53-C68405CD9FC2}"/>
                  </a:ext>
                </a:extLst>
              </p:cNvPr>
              <p:cNvSpPr/>
              <p:nvPr/>
            </p:nvSpPr>
            <p:spPr>
              <a:xfrm>
                <a:off x="1277276" y="3618874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1" name="Rechteck 70">
                <a:extLst>
                  <a:ext uri="{FF2B5EF4-FFF2-40B4-BE49-F238E27FC236}">
                    <a16:creationId xmlns:a16="http://schemas.microsoft.com/office/drawing/2014/main" id="{E089122D-A50F-44B4-9636-2F7A704B1F4D}"/>
                  </a:ext>
                </a:extLst>
              </p:cNvPr>
              <p:cNvSpPr/>
              <p:nvPr/>
            </p:nvSpPr>
            <p:spPr>
              <a:xfrm>
                <a:off x="1276824" y="3812797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996C9AD4-3ADF-42CD-805B-2AB63964E94F}"/>
                  </a:ext>
                </a:extLst>
              </p:cNvPr>
              <p:cNvSpPr/>
              <p:nvPr/>
            </p:nvSpPr>
            <p:spPr>
              <a:xfrm>
                <a:off x="1275563" y="3998007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3" name="Rechteck 72">
                <a:extLst>
                  <a:ext uri="{FF2B5EF4-FFF2-40B4-BE49-F238E27FC236}">
                    <a16:creationId xmlns:a16="http://schemas.microsoft.com/office/drawing/2014/main" id="{768091A1-43AC-4A8E-982D-825ED68F269C}"/>
                  </a:ext>
                </a:extLst>
              </p:cNvPr>
              <p:cNvSpPr/>
              <p:nvPr/>
            </p:nvSpPr>
            <p:spPr>
              <a:xfrm>
                <a:off x="1275111" y="4191930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0" name="Gruppieren 9">
              <a:extLst>
                <a:ext uri="{FF2B5EF4-FFF2-40B4-BE49-F238E27FC236}">
                  <a16:creationId xmlns:a16="http://schemas.microsoft.com/office/drawing/2014/main" id="{C229D905-03D9-4666-9E04-52569CAEDA41}"/>
                </a:ext>
              </a:extLst>
            </p:cNvPr>
            <p:cNvGrpSpPr/>
            <p:nvPr/>
          </p:nvGrpSpPr>
          <p:grpSpPr>
            <a:xfrm>
              <a:off x="3099587" y="3017829"/>
              <a:ext cx="1090668" cy="1314966"/>
              <a:chOff x="3906871" y="3020964"/>
              <a:chExt cx="1090668" cy="1314966"/>
            </a:xfrm>
          </p:grpSpPr>
          <p:sp>
            <p:nvSpPr>
              <p:cNvPr id="75" name="Rechteck 74">
                <a:extLst>
                  <a:ext uri="{FF2B5EF4-FFF2-40B4-BE49-F238E27FC236}">
                    <a16:creationId xmlns:a16="http://schemas.microsoft.com/office/drawing/2014/main" id="{3FBB7E67-D096-4499-A083-1A82062CA35F}"/>
                  </a:ext>
                </a:extLst>
              </p:cNvPr>
              <p:cNvSpPr/>
              <p:nvPr/>
            </p:nvSpPr>
            <p:spPr>
              <a:xfrm>
                <a:off x="3917539" y="3020964"/>
                <a:ext cx="1080000" cy="180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# Beschäftigte (</a:t>
                </a:r>
                <a:r>
                  <a:rPr lang="de-DE" sz="800" kern="0" dirty="0" err="1">
                    <a:solidFill>
                      <a:sysClr val="window" lastClr="FFFFFF"/>
                    </a:solidFill>
                    <a:latin typeface="Calibri" panose="020F0502020204030204"/>
                  </a:rPr>
                  <a:t>syn</a:t>
                </a:r>
                <a:r>
                  <a:rPr lang="de-DE" sz="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)</a:t>
                </a:r>
              </a:p>
            </p:txBody>
          </p:sp>
          <p:sp>
            <p:nvSpPr>
              <p:cNvPr id="76" name="Rechteck 75">
                <a:extLst>
                  <a:ext uri="{FF2B5EF4-FFF2-40B4-BE49-F238E27FC236}">
                    <a16:creationId xmlns:a16="http://schemas.microsoft.com/office/drawing/2014/main" id="{4FC91239-8E8E-4D85-A602-DAA2DA7E6AA9}"/>
                  </a:ext>
                </a:extLst>
              </p:cNvPr>
              <p:cNvSpPr/>
              <p:nvPr/>
            </p:nvSpPr>
            <p:spPr>
              <a:xfrm>
                <a:off x="3910298" y="3246972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7" name="Rechteck 76">
                <a:extLst>
                  <a:ext uri="{FF2B5EF4-FFF2-40B4-BE49-F238E27FC236}">
                    <a16:creationId xmlns:a16="http://schemas.microsoft.com/office/drawing/2014/main" id="{A05EFEF2-EA45-4E52-8176-846A6B3A93D9}"/>
                  </a:ext>
                </a:extLst>
              </p:cNvPr>
              <p:cNvSpPr/>
              <p:nvPr/>
            </p:nvSpPr>
            <p:spPr>
              <a:xfrm>
                <a:off x="3910298" y="3430065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Rechteck 77">
                <a:extLst>
                  <a:ext uri="{FF2B5EF4-FFF2-40B4-BE49-F238E27FC236}">
                    <a16:creationId xmlns:a16="http://schemas.microsoft.com/office/drawing/2014/main" id="{F6F592EF-4ADA-4B2A-B3DC-C9E2AB24A5E0}"/>
                  </a:ext>
                </a:extLst>
              </p:cNvPr>
              <p:cNvSpPr/>
              <p:nvPr/>
            </p:nvSpPr>
            <p:spPr>
              <a:xfrm>
                <a:off x="3910298" y="3618874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79" name="Rechteck 78">
                <a:extLst>
                  <a:ext uri="{FF2B5EF4-FFF2-40B4-BE49-F238E27FC236}">
                    <a16:creationId xmlns:a16="http://schemas.microsoft.com/office/drawing/2014/main" id="{3245611C-4297-4961-8443-4AE83C441D5E}"/>
                  </a:ext>
                </a:extLst>
              </p:cNvPr>
              <p:cNvSpPr/>
              <p:nvPr/>
            </p:nvSpPr>
            <p:spPr>
              <a:xfrm>
                <a:off x="3908584" y="3812797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0" name="Rechteck 79">
                <a:extLst>
                  <a:ext uri="{FF2B5EF4-FFF2-40B4-BE49-F238E27FC236}">
                    <a16:creationId xmlns:a16="http://schemas.microsoft.com/office/drawing/2014/main" id="{D4A043C7-EC7E-48EE-BA72-2B0F5E833C0A}"/>
                  </a:ext>
                </a:extLst>
              </p:cNvPr>
              <p:cNvSpPr/>
              <p:nvPr/>
            </p:nvSpPr>
            <p:spPr>
              <a:xfrm>
                <a:off x="3908584" y="3998007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2E6FA6F5-BB10-4A6F-A0F8-4B2697C2D7E6}"/>
                  </a:ext>
                </a:extLst>
              </p:cNvPr>
              <p:cNvSpPr/>
              <p:nvPr/>
            </p:nvSpPr>
            <p:spPr>
              <a:xfrm>
                <a:off x="3906871" y="4191930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0B5CF402-3D05-4170-BA1B-F891DBB905EB}"/>
                </a:ext>
              </a:extLst>
            </p:cNvPr>
            <p:cNvGrpSpPr/>
            <p:nvPr/>
          </p:nvGrpSpPr>
          <p:grpSpPr>
            <a:xfrm>
              <a:off x="4227825" y="3017829"/>
              <a:ext cx="1083427" cy="1314966"/>
              <a:chOff x="5619571" y="3023856"/>
              <a:chExt cx="1083427" cy="1314966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04E30832-7253-482D-8EFD-D8A82674A236}"/>
                  </a:ext>
                </a:extLst>
              </p:cNvPr>
              <p:cNvSpPr/>
              <p:nvPr/>
            </p:nvSpPr>
            <p:spPr>
              <a:xfrm>
                <a:off x="5619571" y="3023856"/>
                <a:ext cx="1080000" cy="180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…</a:t>
                </a:r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C4FC5366-AC72-46FE-AD25-2D6F712E367E}"/>
                  </a:ext>
                </a:extLst>
              </p:cNvPr>
              <p:cNvSpPr/>
              <p:nvPr/>
            </p:nvSpPr>
            <p:spPr>
              <a:xfrm>
                <a:off x="5622998" y="3249864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hteck 84">
                <a:extLst>
                  <a:ext uri="{FF2B5EF4-FFF2-40B4-BE49-F238E27FC236}">
                    <a16:creationId xmlns:a16="http://schemas.microsoft.com/office/drawing/2014/main" id="{4AADDEFF-EC2B-493A-BDAC-59D5B98C6DB4}"/>
                  </a:ext>
                </a:extLst>
              </p:cNvPr>
              <p:cNvSpPr/>
              <p:nvPr/>
            </p:nvSpPr>
            <p:spPr>
              <a:xfrm>
                <a:off x="5622998" y="3432957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FFF04300-3FD5-4BC2-A610-77017D55EFF6}"/>
                  </a:ext>
                </a:extLst>
              </p:cNvPr>
              <p:cNvSpPr/>
              <p:nvPr/>
            </p:nvSpPr>
            <p:spPr>
              <a:xfrm>
                <a:off x="5622998" y="3621766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3656C043-5C5C-4428-82B9-4AF5B22CAF05}"/>
                  </a:ext>
                </a:extLst>
              </p:cNvPr>
              <p:cNvSpPr/>
              <p:nvPr/>
            </p:nvSpPr>
            <p:spPr>
              <a:xfrm>
                <a:off x="5621284" y="3815689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8" name="Rechteck 87">
                <a:extLst>
                  <a:ext uri="{FF2B5EF4-FFF2-40B4-BE49-F238E27FC236}">
                    <a16:creationId xmlns:a16="http://schemas.microsoft.com/office/drawing/2014/main" id="{2B7D08A2-0C9D-4B9F-9E22-89246CBA9CA4}"/>
                  </a:ext>
                </a:extLst>
              </p:cNvPr>
              <p:cNvSpPr/>
              <p:nvPr/>
            </p:nvSpPr>
            <p:spPr>
              <a:xfrm>
                <a:off x="5621284" y="4000899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89" name="Rechteck 88">
                <a:extLst>
                  <a:ext uri="{FF2B5EF4-FFF2-40B4-BE49-F238E27FC236}">
                    <a16:creationId xmlns:a16="http://schemas.microsoft.com/office/drawing/2014/main" id="{5EAC8E11-4C1B-45F7-9B4E-6792C9CB24BC}"/>
                  </a:ext>
                </a:extLst>
              </p:cNvPr>
              <p:cNvSpPr/>
              <p:nvPr/>
            </p:nvSpPr>
            <p:spPr>
              <a:xfrm>
                <a:off x="5619571" y="4194822"/>
                <a:ext cx="1080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E5F49A2-EC0A-41CB-B383-67E02C1B51DC}"/>
              </a:ext>
            </a:extLst>
          </p:cNvPr>
          <p:cNvGrpSpPr/>
          <p:nvPr/>
        </p:nvGrpSpPr>
        <p:grpSpPr>
          <a:xfrm>
            <a:off x="7749459" y="3017829"/>
            <a:ext cx="4036141" cy="1318101"/>
            <a:chOff x="1275111" y="3017829"/>
            <a:chExt cx="4036141" cy="1318101"/>
          </a:xfrm>
        </p:grpSpPr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583EA0E3-C8FA-4F48-A68D-D5EE40BB016E}"/>
                </a:ext>
              </a:extLst>
            </p:cNvPr>
            <p:cNvGrpSpPr/>
            <p:nvPr/>
          </p:nvGrpSpPr>
          <p:grpSpPr>
            <a:xfrm>
              <a:off x="1971349" y="3020964"/>
              <a:ext cx="1090668" cy="1314966"/>
              <a:chOff x="2207112" y="3020964"/>
              <a:chExt cx="1090668" cy="1314966"/>
            </a:xfrm>
          </p:grpSpPr>
          <p:sp>
            <p:nvSpPr>
              <p:cNvPr id="115" name="Rechteck 114">
                <a:extLst>
                  <a:ext uri="{FF2B5EF4-FFF2-40B4-BE49-F238E27FC236}">
                    <a16:creationId xmlns:a16="http://schemas.microsoft.com/office/drawing/2014/main" id="{4AEA39FE-B13B-42BE-A3F5-4A6E0892BFF5}"/>
                  </a:ext>
                </a:extLst>
              </p:cNvPr>
              <p:cNvSpPr/>
              <p:nvPr/>
            </p:nvSpPr>
            <p:spPr>
              <a:xfrm>
                <a:off x="2217780" y="3020964"/>
                <a:ext cx="1080000" cy="180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14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URS</a:t>
                </a:r>
              </a:p>
            </p:txBody>
          </p:sp>
          <p:sp>
            <p:nvSpPr>
              <p:cNvPr id="116" name="Rechteck 115">
                <a:extLst>
                  <a:ext uri="{FF2B5EF4-FFF2-40B4-BE49-F238E27FC236}">
                    <a16:creationId xmlns:a16="http://schemas.microsoft.com/office/drawing/2014/main" id="{4B15D909-5918-496F-A41D-ACC03600369A}"/>
                  </a:ext>
                </a:extLst>
              </p:cNvPr>
              <p:cNvSpPr/>
              <p:nvPr/>
            </p:nvSpPr>
            <p:spPr>
              <a:xfrm>
                <a:off x="2210539" y="3246972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89750EE5-4A27-4378-ABCB-40E50FC4E727}"/>
                  </a:ext>
                </a:extLst>
              </p:cNvPr>
              <p:cNvSpPr/>
              <p:nvPr/>
            </p:nvSpPr>
            <p:spPr>
              <a:xfrm>
                <a:off x="2210539" y="3430065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0EACAFC3-5C06-419C-AB90-6772AF5AD711}"/>
                  </a:ext>
                </a:extLst>
              </p:cNvPr>
              <p:cNvSpPr/>
              <p:nvPr/>
            </p:nvSpPr>
            <p:spPr>
              <a:xfrm>
                <a:off x="2210539" y="3618874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B6C78276-3986-4ADD-8F97-8120C7861630}"/>
                  </a:ext>
                </a:extLst>
              </p:cNvPr>
              <p:cNvSpPr/>
              <p:nvPr/>
            </p:nvSpPr>
            <p:spPr>
              <a:xfrm>
                <a:off x="2208825" y="3812797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8F72C85-49DB-4604-8C0B-98276EFDB998}"/>
                  </a:ext>
                </a:extLst>
              </p:cNvPr>
              <p:cNvSpPr/>
              <p:nvPr/>
            </p:nvSpPr>
            <p:spPr>
              <a:xfrm>
                <a:off x="2208825" y="3998007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E53E32AA-0147-42EB-B338-03452C850027}"/>
                  </a:ext>
                </a:extLst>
              </p:cNvPr>
              <p:cNvSpPr/>
              <p:nvPr/>
            </p:nvSpPr>
            <p:spPr>
              <a:xfrm>
                <a:off x="2207112" y="4191930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B198A9FB-23AA-4590-BA3D-7CFCA94D0E9A}"/>
                </a:ext>
              </a:extLst>
            </p:cNvPr>
            <p:cNvGrpSpPr/>
            <p:nvPr/>
          </p:nvGrpSpPr>
          <p:grpSpPr>
            <a:xfrm>
              <a:off x="1275111" y="3246972"/>
              <a:ext cx="650166" cy="1088958"/>
              <a:chOff x="1275111" y="3246972"/>
              <a:chExt cx="650166" cy="1088958"/>
            </a:xfrm>
          </p:grpSpPr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5DE91DAA-C42D-46BE-BC25-133DAF2BF2B7}"/>
                  </a:ext>
                </a:extLst>
              </p:cNvPr>
              <p:cNvSpPr/>
              <p:nvPr/>
            </p:nvSpPr>
            <p:spPr>
              <a:xfrm>
                <a:off x="1277277" y="3246972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E45E8F62-0D7D-41F3-8C56-6FD2F4CC6E60}"/>
                  </a:ext>
                </a:extLst>
              </p:cNvPr>
              <p:cNvSpPr/>
              <p:nvPr/>
            </p:nvSpPr>
            <p:spPr>
              <a:xfrm>
                <a:off x="1277277" y="3430065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1" name="Rechteck 110">
                <a:extLst>
                  <a:ext uri="{FF2B5EF4-FFF2-40B4-BE49-F238E27FC236}">
                    <a16:creationId xmlns:a16="http://schemas.microsoft.com/office/drawing/2014/main" id="{DEB34743-7ACC-4E71-A8B3-8E6A5E1159CC}"/>
                  </a:ext>
                </a:extLst>
              </p:cNvPr>
              <p:cNvSpPr/>
              <p:nvPr/>
            </p:nvSpPr>
            <p:spPr>
              <a:xfrm>
                <a:off x="1277276" y="3618874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2" name="Rechteck 111">
                <a:extLst>
                  <a:ext uri="{FF2B5EF4-FFF2-40B4-BE49-F238E27FC236}">
                    <a16:creationId xmlns:a16="http://schemas.microsoft.com/office/drawing/2014/main" id="{702C04B1-CBB9-4381-B1BB-BB5867D2531A}"/>
                  </a:ext>
                </a:extLst>
              </p:cNvPr>
              <p:cNvSpPr/>
              <p:nvPr/>
            </p:nvSpPr>
            <p:spPr>
              <a:xfrm>
                <a:off x="1276824" y="3812797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3" name="Rechteck 112">
                <a:extLst>
                  <a:ext uri="{FF2B5EF4-FFF2-40B4-BE49-F238E27FC236}">
                    <a16:creationId xmlns:a16="http://schemas.microsoft.com/office/drawing/2014/main" id="{5DC6F3EB-A0F4-4C14-8F79-A9CA7EA3DC83}"/>
                  </a:ext>
                </a:extLst>
              </p:cNvPr>
              <p:cNvSpPr/>
              <p:nvPr/>
            </p:nvSpPr>
            <p:spPr>
              <a:xfrm>
                <a:off x="1275563" y="3998007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14" name="Rechteck 113">
                <a:extLst>
                  <a:ext uri="{FF2B5EF4-FFF2-40B4-BE49-F238E27FC236}">
                    <a16:creationId xmlns:a16="http://schemas.microsoft.com/office/drawing/2014/main" id="{CF281201-74E3-4DE9-A610-E0CA629E8A33}"/>
                  </a:ext>
                </a:extLst>
              </p:cNvPr>
              <p:cNvSpPr/>
              <p:nvPr/>
            </p:nvSpPr>
            <p:spPr>
              <a:xfrm>
                <a:off x="1275111" y="4191930"/>
                <a:ext cx="648000" cy="144000"/>
              </a:xfrm>
              <a:prstGeom prst="rect">
                <a:avLst/>
              </a:prstGeom>
              <a:solidFill>
                <a:srgbClr val="4472C4"/>
              </a:solidFill>
              <a:ln w="12700" cap="flat" cmpd="sng" algn="ctr">
                <a:solidFill>
                  <a:srgbClr val="4472C4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3" name="Gruppieren 92">
              <a:extLst>
                <a:ext uri="{FF2B5EF4-FFF2-40B4-BE49-F238E27FC236}">
                  <a16:creationId xmlns:a16="http://schemas.microsoft.com/office/drawing/2014/main" id="{DA647CD8-8DBC-4160-9B7A-C9A2CB4775D6}"/>
                </a:ext>
              </a:extLst>
            </p:cNvPr>
            <p:cNvGrpSpPr/>
            <p:nvPr/>
          </p:nvGrpSpPr>
          <p:grpSpPr>
            <a:xfrm>
              <a:off x="3099587" y="3017829"/>
              <a:ext cx="1090668" cy="1314966"/>
              <a:chOff x="3906871" y="3020964"/>
              <a:chExt cx="1090668" cy="1314966"/>
            </a:xfrm>
          </p:grpSpPr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24B68A9F-4554-4E4C-A0E9-8FC809E84672}"/>
                  </a:ext>
                </a:extLst>
              </p:cNvPr>
              <p:cNvSpPr/>
              <p:nvPr/>
            </p:nvSpPr>
            <p:spPr>
              <a:xfrm>
                <a:off x="3917539" y="3020964"/>
                <a:ext cx="1080000" cy="180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# Beschäftigte (</a:t>
                </a:r>
                <a:r>
                  <a:rPr lang="de-DE" sz="800" kern="0" dirty="0" err="1">
                    <a:solidFill>
                      <a:sysClr val="window" lastClr="FFFFFF"/>
                    </a:solidFill>
                    <a:latin typeface="Calibri" panose="020F0502020204030204"/>
                  </a:rPr>
                  <a:t>syn</a:t>
                </a:r>
                <a:r>
                  <a:rPr lang="de-DE" sz="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)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97A0044E-6E51-4EC1-817C-D70D212EB247}"/>
                  </a:ext>
                </a:extLst>
              </p:cNvPr>
              <p:cNvSpPr/>
              <p:nvPr/>
            </p:nvSpPr>
            <p:spPr>
              <a:xfrm>
                <a:off x="3910298" y="3246972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D7DC92F7-0BBD-4160-B879-B7DEF194E6CB}"/>
                  </a:ext>
                </a:extLst>
              </p:cNvPr>
              <p:cNvSpPr/>
              <p:nvPr/>
            </p:nvSpPr>
            <p:spPr>
              <a:xfrm>
                <a:off x="3910298" y="3430065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E02B6D01-9E04-4B30-BA7B-DC101EE3D9CF}"/>
                  </a:ext>
                </a:extLst>
              </p:cNvPr>
              <p:cNvSpPr/>
              <p:nvPr/>
            </p:nvSpPr>
            <p:spPr>
              <a:xfrm>
                <a:off x="3910298" y="3618874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D3FDB97B-DFEB-4181-B655-FC690F2267DD}"/>
                  </a:ext>
                </a:extLst>
              </p:cNvPr>
              <p:cNvSpPr/>
              <p:nvPr/>
            </p:nvSpPr>
            <p:spPr>
              <a:xfrm>
                <a:off x="3908584" y="3812797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C89156ED-D888-4CA0-AF89-2F1C67DAA490}"/>
                  </a:ext>
                </a:extLst>
              </p:cNvPr>
              <p:cNvSpPr/>
              <p:nvPr/>
            </p:nvSpPr>
            <p:spPr>
              <a:xfrm>
                <a:off x="3908584" y="3998007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5989373D-77D9-4F41-9767-F6C46C9102C7}"/>
                  </a:ext>
                </a:extLst>
              </p:cNvPr>
              <p:cNvSpPr/>
              <p:nvPr/>
            </p:nvSpPr>
            <p:spPr>
              <a:xfrm>
                <a:off x="3906871" y="4191930"/>
                <a:ext cx="1080000" cy="144000"/>
              </a:xfrm>
              <a:prstGeom prst="rect">
                <a:avLst/>
              </a:prstGeom>
              <a:gradFill>
                <a:gsLst>
                  <a:gs pos="0">
                    <a:srgbClr val="006298"/>
                  </a:gs>
                  <a:gs pos="53000">
                    <a:srgbClr val="62A19F"/>
                  </a:gs>
                  <a:gs pos="100000">
                    <a:srgbClr val="BBDAA6"/>
                  </a:gs>
                </a:gsLst>
                <a:lin ang="0" scaled="1"/>
              </a:gra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  <p:grpSp>
          <p:nvGrpSpPr>
            <p:cNvPr id="94" name="Gruppieren 93">
              <a:extLst>
                <a:ext uri="{FF2B5EF4-FFF2-40B4-BE49-F238E27FC236}">
                  <a16:creationId xmlns:a16="http://schemas.microsoft.com/office/drawing/2014/main" id="{0580AA59-919D-47E4-956E-FB9CC74BA95B}"/>
                </a:ext>
              </a:extLst>
            </p:cNvPr>
            <p:cNvGrpSpPr/>
            <p:nvPr/>
          </p:nvGrpSpPr>
          <p:grpSpPr>
            <a:xfrm>
              <a:off x="4227825" y="3017829"/>
              <a:ext cx="1083427" cy="1314966"/>
              <a:chOff x="5619571" y="3023856"/>
              <a:chExt cx="1083427" cy="1314966"/>
            </a:xfrm>
          </p:grpSpPr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218E398-8CAA-4441-9A34-D6EB43E697AE}"/>
                  </a:ext>
                </a:extLst>
              </p:cNvPr>
              <p:cNvSpPr/>
              <p:nvPr/>
            </p:nvSpPr>
            <p:spPr>
              <a:xfrm>
                <a:off x="5619571" y="3023856"/>
                <a:ext cx="1080000" cy="180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00"/>
                <a:r>
                  <a:rPr lang="de-DE" sz="1800" kern="0" dirty="0">
                    <a:solidFill>
                      <a:sysClr val="window" lastClr="FFFFFF"/>
                    </a:solidFill>
                    <a:latin typeface="Calibri" panose="020F0502020204030204"/>
                  </a:rPr>
                  <a:t>…</a:t>
                </a:r>
              </a:p>
            </p:txBody>
          </p:sp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73829713-4E99-4FD3-8C6D-30DEFE337A40}"/>
                  </a:ext>
                </a:extLst>
              </p:cNvPr>
              <p:cNvSpPr/>
              <p:nvPr/>
            </p:nvSpPr>
            <p:spPr>
              <a:xfrm>
                <a:off x="5622998" y="3249864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FC2A12C4-3049-45FF-9B1C-7A4A7A1C7A07}"/>
                  </a:ext>
                </a:extLst>
              </p:cNvPr>
              <p:cNvSpPr/>
              <p:nvPr/>
            </p:nvSpPr>
            <p:spPr>
              <a:xfrm>
                <a:off x="5622998" y="3432957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94A5DED0-EFAD-409B-9CF6-BAC1CFCD6C0D}"/>
                  </a:ext>
                </a:extLst>
              </p:cNvPr>
              <p:cNvSpPr/>
              <p:nvPr/>
            </p:nvSpPr>
            <p:spPr>
              <a:xfrm>
                <a:off x="5622998" y="3621766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D2FD62E4-41DA-4274-8212-0FE6ED68D45E}"/>
                  </a:ext>
                </a:extLst>
              </p:cNvPr>
              <p:cNvSpPr/>
              <p:nvPr/>
            </p:nvSpPr>
            <p:spPr>
              <a:xfrm>
                <a:off x="5621284" y="3815689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BAB9FA6-6813-48E8-AAFC-5CA5F7EFD5C5}"/>
                  </a:ext>
                </a:extLst>
              </p:cNvPr>
              <p:cNvSpPr/>
              <p:nvPr/>
            </p:nvSpPr>
            <p:spPr>
              <a:xfrm>
                <a:off x="5621284" y="4000899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290868EE-3E8F-48D3-92DA-1265DDDA4F5F}"/>
                  </a:ext>
                </a:extLst>
              </p:cNvPr>
              <p:cNvSpPr/>
              <p:nvPr/>
            </p:nvSpPr>
            <p:spPr>
              <a:xfrm>
                <a:off x="5619571" y="4194822"/>
                <a:ext cx="1080000" cy="144000"/>
              </a:xfrm>
              <a:prstGeom prst="rect">
                <a:avLst/>
              </a:prstGeom>
              <a:solidFill>
                <a:srgbClr val="9DC3E6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14400"/>
                <a:endParaRPr lang="de-DE" sz="1800" kern="0" dirty="0">
                  <a:solidFill>
                    <a:sysClr val="window" lastClr="FFFFFF"/>
                  </a:solidFill>
                  <a:latin typeface="Calibri" panose="020F0502020204030204"/>
                </a:endParaRPr>
              </a:p>
            </p:txBody>
          </p:sp>
        </p:grp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C878D70-5FD3-47ED-8397-9F0D0A86E1FD}"/>
              </a:ext>
            </a:extLst>
          </p:cNvPr>
          <p:cNvGrpSpPr/>
          <p:nvPr/>
        </p:nvGrpSpPr>
        <p:grpSpPr>
          <a:xfrm>
            <a:off x="710451" y="4482182"/>
            <a:ext cx="4036141" cy="1318101"/>
            <a:chOff x="710451" y="4482182"/>
            <a:chExt cx="4036141" cy="1318101"/>
          </a:xfrm>
        </p:grpSpPr>
        <p:sp>
          <p:nvSpPr>
            <p:cNvPr id="147" name="Rechteck 146">
              <a:extLst>
                <a:ext uri="{FF2B5EF4-FFF2-40B4-BE49-F238E27FC236}">
                  <a16:creationId xmlns:a16="http://schemas.microsoft.com/office/drawing/2014/main" id="{F86E71CE-B8CD-4A9F-A4B7-4E2C9CAEA21C}"/>
                </a:ext>
              </a:extLst>
            </p:cNvPr>
            <p:cNvSpPr/>
            <p:nvPr/>
          </p:nvSpPr>
          <p:spPr>
            <a:xfrm>
              <a:off x="1417357" y="4485317"/>
              <a:ext cx="1080000" cy="180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000" kern="0" dirty="0">
                  <a:solidFill>
                    <a:sysClr val="window" lastClr="FFFFFF"/>
                  </a:solidFill>
                  <a:latin typeface="Calibri" panose="020F0502020204030204"/>
                </a:rPr>
                <a:t>Beschäftigten-ID</a:t>
              </a:r>
            </a:p>
          </p:txBody>
        </p:sp>
        <p:sp>
          <p:nvSpPr>
            <p:cNvPr id="148" name="Rechteck 147">
              <a:extLst>
                <a:ext uri="{FF2B5EF4-FFF2-40B4-BE49-F238E27FC236}">
                  <a16:creationId xmlns:a16="http://schemas.microsoft.com/office/drawing/2014/main" id="{CD18AAD9-4887-4AED-A01D-1203A5BFAFE9}"/>
                </a:ext>
              </a:extLst>
            </p:cNvPr>
            <p:cNvSpPr/>
            <p:nvPr/>
          </p:nvSpPr>
          <p:spPr>
            <a:xfrm>
              <a:off x="1410116" y="4711325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AD939A9-4A0A-42B1-ACAB-8595A3C0768B}"/>
                </a:ext>
              </a:extLst>
            </p:cNvPr>
            <p:cNvSpPr/>
            <p:nvPr/>
          </p:nvSpPr>
          <p:spPr>
            <a:xfrm>
              <a:off x="1410116" y="4894418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26525400-CFAA-40EF-B5A3-9F58A0AEE6B1}"/>
                </a:ext>
              </a:extLst>
            </p:cNvPr>
            <p:cNvSpPr/>
            <p:nvPr/>
          </p:nvSpPr>
          <p:spPr>
            <a:xfrm>
              <a:off x="1410116" y="5083227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B64F81C-8178-4713-B62A-CBA1A422E039}"/>
                </a:ext>
              </a:extLst>
            </p:cNvPr>
            <p:cNvSpPr/>
            <p:nvPr/>
          </p:nvSpPr>
          <p:spPr>
            <a:xfrm>
              <a:off x="1408402" y="5277150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2" name="Rechteck 151">
              <a:extLst>
                <a:ext uri="{FF2B5EF4-FFF2-40B4-BE49-F238E27FC236}">
                  <a16:creationId xmlns:a16="http://schemas.microsoft.com/office/drawing/2014/main" id="{CA5B06FA-FB3E-4A4D-BA79-FC2660C849E6}"/>
                </a:ext>
              </a:extLst>
            </p:cNvPr>
            <p:cNvSpPr/>
            <p:nvPr/>
          </p:nvSpPr>
          <p:spPr>
            <a:xfrm>
              <a:off x="1408402" y="5462360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3" name="Rechteck 152">
              <a:extLst>
                <a:ext uri="{FF2B5EF4-FFF2-40B4-BE49-F238E27FC236}">
                  <a16:creationId xmlns:a16="http://schemas.microsoft.com/office/drawing/2014/main" id="{7FFB9E6E-A630-4D30-A569-DE20B7274F26}"/>
                </a:ext>
              </a:extLst>
            </p:cNvPr>
            <p:cNvSpPr/>
            <p:nvPr/>
          </p:nvSpPr>
          <p:spPr>
            <a:xfrm>
              <a:off x="1406689" y="5656283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1" name="Rechteck 140">
              <a:extLst>
                <a:ext uri="{FF2B5EF4-FFF2-40B4-BE49-F238E27FC236}">
                  <a16:creationId xmlns:a16="http://schemas.microsoft.com/office/drawing/2014/main" id="{04CD7B3F-A2C3-4484-A497-BF77897D5120}"/>
                </a:ext>
              </a:extLst>
            </p:cNvPr>
            <p:cNvSpPr/>
            <p:nvPr/>
          </p:nvSpPr>
          <p:spPr>
            <a:xfrm>
              <a:off x="712617" y="4711325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2" name="Rechteck 141">
              <a:extLst>
                <a:ext uri="{FF2B5EF4-FFF2-40B4-BE49-F238E27FC236}">
                  <a16:creationId xmlns:a16="http://schemas.microsoft.com/office/drawing/2014/main" id="{CBB5C3B1-0850-4454-999B-65DC17BDDB1E}"/>
                </a:ext>
              </a:extLst>
            </p:cNvPr>
            <p:cNvSpPr/>
            <p:nvPr/>
          </p:nvSpPr>
          <p:spPr>
            <a:xfrm>
              <a:off x="712617" y="4894418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3" name="Rechteck 142">
              <a:extLst>
                <a:ext uri="{FF2B5EF4-FFF2-40B4-BE49-F238E27FC236}">
                  <a16:creationId xmlns:a16="http://schemas.microsoft.com/office/drawing/2014/main" id="{27681BD9-6535-479F-AAAB-0ECE25503FD4}"/>
                </a:ext>
              </a:extLst>
            </p:cNvPr>
            <p:cNvSpPr/>
            <p:nvPr/>
          </p:nvSpPr>
          <p:spPr>
            <a:xfrm>
              <a:off x="712616" y="5083227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4" name="Rechteck 143">
              <a:extLst>
                <a:ext uri="{FF2B5EF4-FFF2-40B4-BE49-F238E27FC236}">
                  <a16:creationId xmlns:a16="http://schemas.microsoft.com/office/drawing/2014/main" id="{6963D865-4625-491B-8143-B101B376F4C5}"/>
                </a:ext>
              </a:extLst>
            </p:cNvPr>
            <p:cNvSpPr/>
            <p:nvPr/>
          </p:nvSpPr>
          <p:spPr>
            <a:xfrm>
              <a:off x="712164" y="5277150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5" name="Rechteck 144">
              <a:extLst>
                <a:ext uri="{FF2B5EF4-FFF2-40B4-BE49-F238E27FC236}">
                  <a16:creationId xmlns:a16="http://schemas.microsoft.com/office/drawing/2014/main" id="{89C46E02-4FC8-4805-9B5D-10AF8E09CF05}"/>
                </a:ext>
              </a:extLst>
            </p:cNvPr>
            <p:cNvSpPr/>
            <p:nvPr/>
          </p:nvSpPr>
          <p:spPr>
            <a:xfrm>
              <a:off x="710903" y="5462360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6" name="Rechteck 145">
              <a:extLst>
                <a:ext uri="{FF2B5EF4-FFF2-40B4-BE49-F238E27FC236}">
                  <a16:creationId xmlns:a16="http://schemas.microsoft.com/office/drawing/2014/main" id="{0379B22C-7E5F-484A-8337-E4723BB5149B}"/>
                </a:ext>
              </a:extLst>
            </p:cNvPr>
            <p:cNvSpPr/>
            <p:nvPr/>
          </p:nvSpPr>
          <p:spPr>
            <a:xfrm>
              <a:off x="710451" y="5656283"/>
              <a:ext cx="648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BE485800-09EF-41E7-9009-25AAE39605FD}"/>
                </a:ext>
              </a:extLst>
            </p:cNvPr>
            <p:cNvSpPr/>
            <p:nvPr/>
          </p:nvSpPr>
          <p:spPr>
            <a:xfrm>
              <a:off x="2545595" y="4482182"/>
              <a:ext cx="1080000" cy="180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URS</a:t>
              </a:r>
            </a:p>
          </p:txBody>
        </p:sp>
        <p:sp>
          <p:nvSpPr>
            <p:cNvPr id="135" name="Rechteck 134">
              <a:extLst>
                <a:ext uri="{FF2B5EF4-FFF2-40B4-BE49-F238E27FC236}">
                  <a16:creationId xmlns:a16="http://schemas.microsoft.com/office/drawing/2014/main" id="{E75C4F1A-FCE9-4F2A-A9E8-2B6D611E5F42}"/>
                </a:ext>
              </a:extLst>
            </p:cNvPr>
            <p:cNvSpPr/>
            <p:nvPr/>
          </p:nvSpPr>
          <p:spPr>
            <a:xfrm>
              <a:off x="2538354" y="4708190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5C8F4DC-1FFC-42FD-8169-07448CD7A8E4}"/>
                </a:ext>
              </a:extLst>
            </p:cNvPr>
            <p:cNvSpPr/>
            <p:nvPr/>
          </p:nvSpPr>
          <p:spPr>
            <a:xfrm>
              <a:off x="2538354" y="4891283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hteck 136">
              <a:extLst>
                <a:ext uri="{FF2B5EF4-FFF2-40B4-BE49-F238E27FC236}">
                  <a16:creationId xmlns:a16="http://schemas.microsoft.com/office/drawing/2014/main" id="{917E09E8-4C4B-41E9-B01B-AC325578B403}"/>
                </a:ext>
              </a:extLst>
            </p:cNvPr>
            <p:cNvSpPr/>
            <p:nvPr/>
          </p:nvSpPr>
          <p:spPr>
            <a:xfrm>
              <a:off x="2538354" y="5080092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8" name="Rechteck 137">
              <a:extLst>
                <a:ext uri="{FF2B5EF4-FFF2-40B4-BE49-F238E27FC236}">
                  <a16:creationId xmlns:a16="http://schemas.microsoft.com/office/drawing/2014/main" id="{9A54170C-57D7-4DA8-82AA-22D0A0D3DFE2}"/>
                </a:ext>
              </a:extLst>
            </p:cNvPr>
            <p:cNvSpPr/>
            <p:nvPr/>
          </p:nvSpPr>
          <p:spPr>
            <a:xfrm>
              <a:off x="2536640" y="5274015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9" name="Rechteck 138">
              <a:extLst>
                <a:ext uri="{FF2B5EF4-FFF2-40B4-BE49-F238E27FC236}">
                  <a16:creationId xmlns:a16="http://schemas.microsoft.com/office/drawing/2014/main" id="{D0D9F9BD-625A-445A-A40E-AC8FB2E83AA6}"/>
                </a:ext>
              </a:extLst>
            </p:cNvPr>
            <p:cNvSpPr/>
            <p:nvPr/>
          </p:nvSpPr>
          <p:spPr>
            <a:xfrm>
              <a:off x="2536640" y="5459225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40" name="Rechteck 139">
              <a:extLst>
                <a:ext uri="{FF2B5EF4-FFF2-40B4-BE49-F238E27FC236}">
                  <a16:creationId xmlns:a16="http://schemas.microsoft.com/office/drawing/2014/main" id="{C0389BE5-68FD-46C2-AF45-C2037F5F12AC}"/>
                </a:ext>
              </a:extLst>
            </p:cNvPr>
            <p:cNvSpPr/>
            <p:nvPr/>
          </p:nvSpPr>
          <p:spPr>
            <a:xfrm>
              <a:off x="2534927" y="5653148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hteck 126">
              <a:extLst>
                <a:ext uri="{FF2B5EF4-FFF2-40B4-BE49-F238E27FC236}">
                  <a16:creationId xmlns:a16="http://schemas.microsoft.com/office/drawing/2014/main" id="{C2F8476F-51B7-4C5A-B622-A8F2C891F948}"/>
                </a:ext>
              </a:extLst>
            </p:cNvPr>
            <p:cNvSpPr/>
            <p:nvPr/>
          </p:nvSpPr>
          <p:spPr>
            <a:xfrm>
              <a:off x="3663165" y="4482182"/>
              <a:ext cx="1080000" cy="180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28" name="Rechteck 127">
              <a:extLst>
                <a:ext uri="{FF2B5EF4-FFF2-40B4-BE49-F238E27FC236}">
                  <a16:creationId xmlns:a16="http://schemas.microsoft.com/office/drawing/2014/main" id="{A1B048F0-6FF6-4D2B-B90C-5B6DFF3877D3}"/>
                </a:ext>
              </a:extLst>
            </p:cNvPr>
            <p:cNvSpPr/>
            <p:nvPr/>
          </p:nvSpPr>
          <p:spPr>
            <a:xfrm>
              <a:off x="3666592" y="4708190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913339FA-C221-49F2-A131-CE3EA9002247}"/>
                </a:ext>
              </a:extLst>
            </p:cNvPr>
            <p:cNvSpPr/>
            <p:nvPr/>
          </p:nvSpPr>
          <p:spPr>
            <a:xfrm>
              <a:off x="3666592" y="4891283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CD0F6F87-4E8F-4E00-BCA4-8CF62C84ED1C}"/>
                </a:ext>
              </a:extLst>
            </p:cNvPr>
            <p:cNvSpPr/>
            <p:nvPr/>
          </p:nvSpPr>
          <p:spPr>
            <a:xfrm>
              <a:off x="3666592" y="5080092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3CE00192-735F-45FE-B46C-C45B61B488A4}"/>
                </a:ext>
              </a:extLst>
            </p:cNvPr>
            <p:cNvSpPr/>
            <p:nvPr/>
          </p:nvSpPr>
          <p:spPr>
            <a:xfrm>
              <a:off x="3664878" y="5274015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2CE9D3A9-9D14-4FF0-A1DA-F2CA9F479CF1}"/>
                </a:ext>
              </a:extLst>
            </p:cNvPr>
            <p:cNvSpPr/>
            <p:nvPr/>
          </p:nvSpPr>
          <p:spPr>
            <a:xfrm>
              <a:off x="3664878" y="5459225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EF07E2F8-3B4B-49EF-BDAB-D25FEF1BE999}"/>
                </a:ext>
              </a:extLst>
            </p:cNvPr>
            <p:cNvSpPr/>
            <p:nvPr/>
          </p:nvSpPr>
          <p:spPr>
            <a:xfrm>
              <a:off x="3663165" y="5653148"/>
              <a:ext cx="1080000" cy="144000"/>
            </a:xfrm>
            <a:prstGeom prst="rect">
              <a:avLst/>
            </a:prstGeom>
            <a:solidFill>
              <a:srgbClr val="548235"/>
            </a:solidFill>
            <a:ln w="12700" cap="flat" cmpd="sng" algn="ctr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C30D8EF7-3E07-4C18-896B-A0FCC25E47D8}"/>
              </a:ext>
            </a:extLst>
          </p:cNvPr>
          <p:cNvGrpSpPr/>
          <p:nvPr/>
        </p:nvGrpSpPr>
        <p:grpSpPr>
          <a:xfrm>
            <a:off x="7751172" y="4493041"/>
            <a:ext cx="4036141" cy="1318101"/>
            <a:chOff x="710451" y="4482182"/>
            <a:chExt cx="4036141" cy="1318101"/>
          </a:xfrm>
          <a:solidFill>
            <a:srgbClr val="BBDAA6"/>
          </a:solidFill>
        </p:grpSpPr>
        <p:sp>
          <p:nvSpPr>
            <p:cNvPr id="155" name="Rechteck 154">
              <a:extLst>
                <a:ext uri="{FF2B5EF4-FFF2-40B4-BE49-F238E27FC236}">
                  <a16:creationId xmlns:a16="http://schemas.microsoft.com/office/drawing/2014/main" id="{2354D9A6-007F-49E4-BCD3-54B101352870}"/>
                </a:ext>
              </a:extLst>
            </p:cNvPr>
            <p:cNvSpPr/>
            <p:nvPr/>
          </p:nvSpPr>
          <p:spPr>
            <a:xfrm>
              <a:off x="1417357" y="4485317"/>
              <a:ext cx="1080000" cy="180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000" kern="0" dirty="0">
                  <a:solidFill>
                    <a:sysClr val="window" lastClr="FFFFFF"/>
                  </a:solidFill>
                  <a:latin typeface="Calibri" panose="020F0502020204030204"/>
                </a:rPr>
                <a:t>Beschäftigten-ID</a:t>
              </a:r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553E49C9-83D5-4282-B43B-C7AC108C51E0}"/>
                </a:ext>
              </a:extLst>
            </p:cNvPr>
            <p:cNvSpPr/>
            <p:nvPr/>
          </p:nvSpPr>
          <p:spPr>
            <a:xfrm>
              <a:off x="1410116" y="4711325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7" name="Rechteck 156">
              <a:extLst>
                <a:ext uri="{FF2B5EF4-FFF2-40B4-BE49-F238E27FC236}">
                  <a16:creationId xmlns:a16="http://schemas.microsoft.com/office/drawing/2014/main" id="{F75334DE-AA3C-4E05-9DBE-6B1650BC9BDB}"/>
                </a:ext>
              </a:extLst>
            </p:cNvPr>
            <p:cNvSpPr/>
            <p:nvPr/>
          </p:nvSpPr>
          <p:spPr>
            <a:xfrm>
              <a:off x="1410116" y="4894418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539DDEE9-C382-4908-8B52-E42670EFD227}"/>
                </a:ext>
              </a:extLst>
            </p:cNvPr>
            <p:cNvSpPr/>
            <p:nvPr/>
          </p:nvSpPr>
          <p:spPr>
            <a:xfrm>
              <a:off x="1410116" y="5083227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889D0E0D-3033-47B0-9382-78BE208056A8}"/>
                </a:ext>
              </a:extLst>
            </p:cNvPr>
            <p:cNvSpPr/>
            <p:nvPr/>
          </p:nvSpPr>
          <p:spPr>
            <a:xfrm>
              <a:off x="1408402" y="5277150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0" name="Rechteck 159">
              <a:extLst>
                <a:ext uri="{FF2B5EF4-FFF2-40B4-BE49-F238E27FC236}">
                  <a16:creationId xmlns:a16="http://schemas.microsoft.com/office/drawing/2014/main" id="{AFD029B1-6344-4F04-8C67-D19E041DEA3F}"/>
                </a:ext>
              </a:extLst>
            </p:cNvPr>
            <p:cNvSpPr/>
            <p:nvPr/>
          </p:nvSpPr>
          <p:spPr>
            <a:xfrm>
              <a:off x="1408402" y="5462360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FB4FEE1D-AD01-465C-86E9-29A077C72CB3}"/>
                </a:ext>
              </a:extLst>
            </p:cNvPr>
            <p:cNvSpPr/>
            <p:nvPr/>
          </p:nvSpPr>
          <p:spPr>
            <a:xfrm>
              <a:off x="1406689" y="5656283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2" name="Rechteck 161">
              <a:extLst>
                <a:ext uri="{FF2B5EF4-FFF2-40B4-BE49-F238E27FC236}">
                  <a16:creationId xmlns:a16="http://schemas.microsoft.com/office/drawing/2014/main" id="{DB55BB30-20D7-4646-92A9-11CE3874E650}"/>
                </a:ext>
              </a:extLst>
            </p:cNvPr>
            <p:cNvSpPr/>
            <p:nvPr/>
          </p:nvSpPr>
          <p:spPr>
            <a:xfrm>
              <a:off x="712617" y="4711325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3" name="Rechteck 162">
              <a:extLst>
                <a:ext uri="{FF2B5EF4-FFF2-40B4-BE49-F238E27FC236}">
                  <a16:creationId xmlns:a16="http://schemas.microsoft.com/office/drawing/2014/main" id="{2430DD93-A0E3-4EA4-B171-E21F26E396F6}"/>
                </a:ext>
              </a:extLst>
            </p:cNvPr>
            <p:cNvSpPr/>
            <p:nvPr/>
          </p:nvSpPr>
          <p:spPr>
            <a:xfrm>
              <a:off x="712617" y="4894418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4" name="Rechteck 163">
              <a:extLst>
                <a:ext uri="{FF2B5EF4-FFF2-40B4-BE49-F238E27FC236}">
                  <a16:creationId xmlns:a16="http://schemas.microsoft.com/office/drawing/2014/main" id="{6A27DA96-D347-4EC2-A66E-83EAF29FE170}"/>
                </a:ext>
              </a:extLst>
            </p:cNvPr>
            <p:cNvSpPr/>
            <p:nvPr/>
          </p:nvSpPr>
          <p:spPr>
            <a:xfrm>
              <a:off x="712616" y="5083227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5" name="Rechteck 164">
              <a:extLst>
                <a:ext uri="{FF2B5EF4-FFF2-40B4-BE49-F238E27FC236}">
                  <a16:creationId xmlns:a16="http://schemas.microsoft.com/office/drawing/2014/main" id="{65A5E9F2-9A0F-49EA-9887-91A80893F9F3}"/>
                </a:ext>
              </a:extLst>
            </p:cNvPr>
            <p:cNvSpPr/>
            <p:nvPr/>
          </p:nvSpPr>
          <p:spPr>
            <a:xfrm>
              <a:off x="712164" y="5277150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6" name="Rechteck 165">
              <a:extLst>
                <a:ext uri="{FF2B5EF4-FFF2-40B4-BE49-F238E27FC236}">
                  <a16:creationId xmlns:a16="http://schemas.microsoft.com/office/drawing/2014/main" id="{340C861A-7EE4-453C-87BB-9D16778C24C1}"/>
                </a:ext>
              </a:extLst>
            </p:cNvPr>
            <p:cNvSpPr/>
            <p:nvPr/>
          </p:nvSpPr>
          <p:spPr>
            <a:xfrm>
              <a:off x="710903" y="5462360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7" name="Rechteck 166">
              <a:extLst>
                <a:ext uri="{FF2B5EF4-FFF2-40B4-BE49-F238E27FC236}">
                  <a16:creationId xmlns:a16="http://schemas.microsoft.com/office/drawing/2014/main" id="{856BEB32-1ABF-4AF1-B133-00B565B17017}"/>
                </a:ext>
              </a:extLst>
            </p:cNvPr>
            <p:cNvSpPr/>
            <p:nvPr/>
          </p:nvSpPr>
          <p:spPr>
            <a:xfrm>
              <a:off x="710451" y="5656283"/>
              <a:ext cx="648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229F2F17-9031-49A2-978B-C5C060AC52B1}"/>
                </a:ext>
              </a:extLst>
            </p:cNvPr>
            <p:cNvSpPr/>
            <p:nvPr/>
          </p:nvSpPr>
          <p:spPr>
            <a:xfrm>
              <a:off x="2545595" y="4482182"/>
              <a:ext cx="1080000" cy="180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400" kern="0" dirty="0">
                  <a:solidFill>
                    <a:sysClr val="window" lastClr="FFFFFF"/>
                  </a:solidFill>
                  <a:latin typeface="Calibri" panose="020F0502020204030204"/>
                </a:rPr>
                <a:t>URS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2D5F2C0-B676-44CB-A6E0-5C3AAE34E6C9}"/>
                </a:ext>
              </a:extLst>
            </p:cNvPr>
            <p:cNvSpPr/>
            <p:nvPr/>
          </p:nvSpPr>
          <p:spPr>
            <a:xfrm>
              <a:off x="2538354" y="4708190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0" name="Rechteck 169">
              <a:extLst>
                <a:ext uri="{FF2B5EF4-FFF2-40B4-BE49-F238E27FC236}">
                  <a16:creationId xmlns:a16="http://schemas.microsoft.com/office/drawing/2014/main" id="{CE6B8256-61AE-4F53-9A62-F76FFA1823FD}"/>
                </a:ext>
              </a:extLst>
            </p:cNvPr>
            <p:cNvSpPr/>
            <p:nvPr/>
          </p:nvSpPr>
          <p:spPr>
            <a:xfrm>
              <a:off x="2538354" y="4891283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1" name="Rechteck 170">
              <a:extLst>
                <a:ext uri="{FF2B5EF4-FFF2-40B4-BE49-F238E27FC236}">
                  <a16:creationId xmlns:a16="http://schemas.microsoft.com/office/drawing/2014/main" id="{D10832A8-692B-4DC8-8331-595204EBB480}"/>
                </a:ext>
              </a:extLst>
            </p:cNvPr>
            <p:cNvSpPr/>
            <p:nvPr/>
          </p:nvSpPr>
          <p:spPr>
            <a:xfrm>
              <a:off x="2538354" y="5080092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2" name="Rechteck 171">
              <a:extLst>
                <a:ext uri="{FF2B5EF4-FFF2-40B4-BE49-F238E27FC236}">
                  <a16:creationId xmlns:a16="http://schemas.microsoft.com/office/drawing/2014/main" id="{03C5A223-CF53-43A8-BD4D-CE87B133B7C6}"/>
                </a:ext>
              </a:extLst>
            </p:cNvPr>
            <p:cNvSpPr/>
            <p:nvPr/>
          </p:nvSpPr>
          <p:spPr>
            <a:xfrm>
              <a:off x="2536640" y="5274015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3" name="Rechteck 172">
              <a:extLst>
                <a:ext uri="{FF2B5EF4-FFF2-40B4-BE49-F238E27FC236}">
                  <a16:creationId xmlns:a16="http://schemas.microsoft.com/office/drawing/2014/main" id="{8CAAACE8-10B3-45EC-92F6-279D9FC3E705}"/>
                </a:ext>
              </a:extLst>
            </p:cNvPr>
            <p:cNvSpPr/>
            <p:nvPr/>
          </p:nvSpPr>
          <p:spPr>
            <a:xfrm>
              <a:off x="2536640" y="5459225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4" name="Rechteck 173">
              <a:extLst>
                <a:ext uri="{FF2B5EF4-FFF2-40B4-BE49-F238E27FC236}">
                  <a16:creationId xmlns:a16="http://schemas.microsoft.com/office/drawing/2014/main" id="{27CE6411-C4F9-4067-8757-12A4E3507569}"/>
                </a:ext>
              </a:extLst>
            </p:cNvPr>
            <p:cNvSpPr/>
            <p:nvPr/>
          </p:nvSpPr>
          <p:spPr>
            <a:xfrm>
              <a:off x="2534927" y="5653148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5" name="Rechteck 174">
              <a:extLst>
                <a:ext uri="{FF2B5EF4-FFF2-40B4-BE49-F238E27FC236}">
                  <a16:creationId xmlns:a16="http://schemas.microsoft.com/office/drawing/2014/main" id="{6E14E3EB-F864-487D-8B4A-8387C4050DE3}"/>
                </a:ext>
              </a:extLst>
            </p:cNvPr>
            <p:cNvSpPr/>
            <p:nvPr/>
          </p:nvSpPr>
          <p:spPr>
            <a:xfrm>
              <a:off x="3663165" y="4482182"/>
              <a:ext cx="1080000" cy="180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/>
              <a:r>
                <a:rPr lang="de-DE" sz="1800" kern="0" dirty="0">
                  <a:solidFill>
                    <a:sysClr val="window" lastClr="FFFFFF"/>
                  </a:solidFill>
                  <a:latin typeface="Calibri" panose="020F0502020204030204"/>
                </a:rPr>
                <a:t>…</a:t>
              </a:r>
            </a:p>
          </p:txBody>
        </p:sp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25BDB892-F842-4997-BA43-5ECE30FAA1EB}"/>
                </a:ext>
              </a:extLst>
            </p:cNvPr>
            <p:cNvSpPr/>
            <p:nvPr/>
          </p:nvSpPr>
          <p:spPr>
            <a:xfrm>
              <a:off x="3666592" y="4708190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7" name="Rechteck 176">
              <a:extLst>
                <a:ext uri="{FF2B5EF4-FFF2-40B4-BE49-F238E27FC236}">
                  <a16:creationId xmlns:a16="http://schemas.microsoft.com/office/drawing/2014/main" id="{583559C7-F3B2-4794-A85B-ADF99DAAB65B}"/>
                </a:ext>
              </a:extLst>
            </p:cNvPr>
            <p:cNvSpPr/>
            <p:nvPr/>
          </p:nvSpPr>
          <p:spPr>
            <a:xfrm>
              <a:off x="3666592" y="4891283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8" name="Rechteck 177">
              <a:extLst>
                <a:ext uri="{FF2B5EF4-FFF2-40B4-BE49-F238E27FC236}">
                  <a16:creationId xmlns:a16="http://schemas.microsoft.com/office/drawing/2014/main" id="{B5A42AEE-0D70-4303-9743-859D454DE766}"/>
                </a:ext>
              </a:extLst>
            </p:cNvPr>
            <p:cNvSpPr/>
            <p:nvPr/>
          </p:nvSpPr>
          <p:spPr>
            <a:xfrm>
              <a:off x="3666592" y="5080092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78B1527A-FCA1-4853-A2EF-730A3CB66A20}"/>
                </a:ext>
              </a:extLst>
            </p:cNvPr>
            <p:cNvSpPr/>
            <p:nvPr/>
          </p:nvSpPr>
          <p:spPr>
            <a:xfrm>
              <a:off x="3664878" y="5274015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A7CCC51B-083F-4A96-AEB7-AFACF8F4F1D4}"/>
                </a:ext>
              </a:extLst>
            </p:cNvPr>
            <p:cNvSpPr/>
            <p:nvPr/>
          </p:nvSpPr>
          <p:spPr>
            <a:xfrm>
              <a:off x="3664878" y="5459225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99C34DA6-D751-494B-A931-A66E9F11E6CB}"/>
                </a:ext>
              </a:extLst>
            </p:cNvPr>
            <p:cNvSpPr/>
            <p:nvPr/>
          </p:nvSpPr>
          <p:spPr>
            <a:xfrm>
              <a:off x="3663165" y="5653148"/>
              <a:ext cx="1080000" cy="144000"/>
            </a:xfrm>
            <a:prstGeom prst="rect">
              <a:avLst/>
            </a:prstGeom>
            <a:grpFill/>
            <a:ln w="12700" cap="flat" cmpd="sng" algn="ctr">
              <a:solidFill>
                <a:srgbClr val="BBDAA6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4400"/>
              <a:endParaRPr lang="de-DE" sz="1800" kern="0" dirty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</p:grpSp>
      <p:grpSp>
        <p:nvGrpSpPr>
          <p:cNvPr id="57344" name="Gruppieren 57343">
            <a:extLst>
              <a:ext uri="{FF2B5EF4-FFF2-40B4-BE49-F238E27FC236}">
                <a16:creationId xmlns:a16="http://schemas.microsoft.com/office/drawing/2014/main" id="{37763443-ECD0-4093-98C2-6DF516923D3F}"/>
              </a:ext>
            </a:extLst>
          </p:cNvPr>
          <p:cNvGrpSpPr/>
          <p:nvPr/>
        </p:nvGrpSpPr>
        <p:grpSpPr>
          <a:xfrm>
            <a:off x="4795871" y="4853662"/>
            <a:ext cx="2874929" cy="752698"/>
            <a:chOff x="4795871" y="4853662"/>
            <a:chExt cx="2874929" cy="752698"/>
          </a:xfrm>
        </p:grpSpPr>
        <p:pic>
          <p:nvPicPr>
            <p:cNvPr id="182" name="Picture 2" descr="Synthesizer Symbol Oder Das Symbol - Vektor Dünne Linie Schwarz-Logo  Element Lizenzfrei nutzbare SVG, Vektorgrafiken, Clip Arts, Illustrationen.  Image 45709480.">
              <a:extLst>
                <a:ext uri="{FF2B5EF4-FFF2-40B4-BE49-F238E27FC236}">
                  <a16:creationId xmlns:a16="http://schemas.microsoft.com/office/drawing/2014/main" id="{2F18473F-8CD3-469C-8CD5-0F2B19F5FF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9" t="23928" r="21594" b="23260"/>
            <a:stretch/>
          </p:blipFill>
          <p:spPr bwMode="auto">
            <a:xfrm>
              <a:off x="5829350" y="4853662"/>
              <a:ext cx="832721" cy="75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Gerade Verbindung mit Pfeil 18">
              <a:extLst>
                <a:ext uri="{FF2B5EF4-FFF2-40B4-BE49-F238E27FC236}">
                  <a16:creationId xmlns:a16="http://schemas.microsoft.com/office/drawing/2014/main" id="{F4B509A7-9604-4A00-8DB6-F3D7D03E7CD8}"/>
                </a:ext>
              </a:extLst>
            </p:cNvPr>
            <p:cNvCxnSpPr>
              <a:stCxn id="182" idx="3"/>
            </p:cNvCxnSpPr>
            <p:nvPr/>
          </p:nvCxnSpPr>
          <p:spPr>
            <a:xfrm>
              <a:off x="6662071" y="5230011"/>
              <a:ext cx="1008729" cy="4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Gerade Verbindung mit Pfeil 182">
              <a:extLst>
                <a:ext uri="{FF2B5EF4-FFF2-40B4-BE49-F238E27FC236}">
                  <a16:creationId xmlns:a16="http://schemas.microsoft.com/office/drawing/2014/main" id="{15810D89-C2AD-4310-9D3F-B94197812CA0}"/>
                </a:ext>
              </a:extLst>
            </p:cNvPr>
            <p:cNvCxnSpPr/>
            <p:nvPr/>
          </p:nvCxnSpPr>
          <p:spPr>
            <a:xfrm>
              <a:off x="4795871" y="5219152"/>
              <a:ext cx="1008729" cy="4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E15E47C-B0A2-4717-B6D5-054732CB90F5}"/>
              </a:ext>
            </a:extLst>
          </p:cNvPr>
          <p:cNvGrpSpPr/>
          <p:nvPr/>
        </p:nvGrpSpPr>
        <p:grpSpPr>
          <a:xfrm>
            <a:off x="4792063" y="3350268"/>
            <a:ext cx="2878737" cy="752698"/>
            <a:chOff x="4792063" y="3350268"/>
            <a:chExt cx="2878737" cy="752698"/>
          </a:xfrm>
        </p:grpSpPr>
        <p:pic>
          <p:nvPicPr>
            <p:cNvPr id="57346" name="Picture 2" descr="Synthesizer Symbol Oder Das Symbol - Vektor Dünne Linie Schwarz-Logo  Element Lizenzfrei nutzbare SVG, Vektorgrafiken, Clip Arts, Illustrationen.  Image 45709480.">
              <a:extLst>
                <a:ext uri="{FF2B5EF4-FFF2-40B4-BE49-F238E27FC236}">
                  <a16:creationId xmlns:a16="http://schemas.microsoft.com/office/drawing/2014/main" id="{C995BFE4-C258-4A40-9984-E2C93EEA11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79" t="23928" r="21594" b="23260"/>
            <a:stretch/>
          </p:blipFill>
          <p:spPr bwMode="auto">
            <a:xfrm>
              <a:off x="5829350" y="3350268"/>
              <a:ext cx="832721" cy="752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84" name="Gerade Verbindung mit Pfeil 183">
              <a:extLst>
                <a:ext uri="{FF2B5EF4-FFF2-40B4-BE49-F238E27FC236}">
                  <a16:creationId xmlns:a16="http://schemas.microsoft.com/office/drawing/2014/main" id="{5E2E42B9-3C24-48E1-9BFE-09FF6BA86460}"/>
                </a:ext>
              </a:extLst>
            </p:cNvPr>
            <p:cNvCxnSpPr/>
            <p:nvPr/>
          </p:nvCxnSpPr>
          <p:spPr>
            <a:xfrm>
              <a:off x="4792063" y="3746274"/>
              <a:ext cx="1008729" cy="4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Gerade Verbindung mit Pfeil 184">
              <a:extLst>
                <a:ext uri="{FF2B5EF4-FFF2-40B4-BE49-F238E27FC236}">
                  <a16:creationId xmlns:a16="http://schemas.microsoft.com/office/drawing/2014/main" id="{2787677A-F8E3-4380-8972-8C54C8B0E6AA}"/>
                </a:ext>
              </a:extLst>
            </p:cNvPr>
            <p:cNvCxnSpPr/>
            <p:nvPr/>
          </p:nvCxnSpPr>
          <p:spPr>
            <a:xfrm>
              <a:off x="6662071" y="3726617"/>
              <a:ext cx="1008729" cy="4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4529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de-DE" dirty="0">
                <a:solidFill>
                  <a:schemeClr val="tx1"/>
                </a:solidFill>
              </a:rPr>
              <a:t>TBD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Gegenüberstellungen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092418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FB67DDA-BD63-40FC-9F53-4FCC93D4ACE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Bewertung von Aufdeckungsrisiken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C9A30F-6E04-45E9-9758-DE9F71A9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(4) Nutzen- &amp; Risikoevaluierung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ABF688-4C39-469D-8FB4-E9670A8C863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2B5BB-0253-41DE-A551-1F935C4EB2A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0F5006-E776-4967-A4ED-B4989181A91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79536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BC1F52-0116-4F70-8CB1-43BA34B0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Limitationen</a:t>
            </a:r>
          </a:p>
          <a:p>
            <a:pPr lvl="1"/>
            <a:r>
              <a:rPr lang="de-DE" dirty="0"/>
              <a:t>TBD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2FEC8A-C97A-400B-9F43-B3FB5DD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8FC5-47D7-4A4F-B0B9-0B9DD89FF411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31F04-A5D4-40DC-971C-E4BE88CACA9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34BD9-94F6-4F1E-BFC6-8AC2D7A7073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39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45266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921375" y="1988360"/>
            <a:ext cx="7852959" cy="381712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Data: Structure of Earnings Survey 2018 (Employee Dataset)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Research question: Gap between temporary and non-temporary workers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Subsample: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only workers between 17 and 62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with information on educational level </a:t>
            </a:r>
          </a:p>
          <a:p>
            <a:pPr lvl="3"/>
            <a:r>
              <a:rPr lang="en-US" dirty="0">
                <a:solidFill>
                  <a:schemeClr val="tx1"/>
                </a:solidFill>
              </a:rPr>
              <a:t>with employment subject to social security contributions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General but also for full-time vs. part-time workers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Analyses: descriptive statistics, linear regressions, propensity score matching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(2) Short </a:t>
            </a:r>
            <a:r>
              <a:rPr lang="de-DE" dirty="0" err="1"/>
              <a:t>overview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replicated</a:t>
            </a:r>
            <a:r>
              <a:rPr lang="de-DE" dirty="0"/>
              <a:t> </a:t>
            </a:r>
            <a:r>
              <a:rPr lang="de-DE" dirty="0" err="1"/>
              <a:t>paper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4D10DB7-70CB-45A6-AF6C-E44066896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452" y="1681588"/>
            <a:ext cx="3190004" cy="481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7118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BC1F52-0116-4F70-8CB1-43BA34B0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Forschungsimplikationen</a:t>
            </a:r>
          </a:p>
          <a:p>
            <a:pPr lvl="1"/>
            <a:r>
              <a:rPr lang="de-DE" dirty="0"/>
              <a:t>TBD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2FEC8A-C97A-400B-9F43-B3FB5DD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8FC5-47D7-4A4F-B0B9-0B9DD89FF411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31F04-A5D4-40DC-971C-E4BE88CACA9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34BD9-94F6-4F1E-BFC6-8AC2D7A7073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824627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BC1F52-0116-4F70-8CB1-43BA34B0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Praktische Implikationen</a:t>
            </a:r>
          </a:p>
          <a:p>
            <a:pPr lvl="1"/>
            <a:r>
              <a:rPr lang="de-DE" dirty="0"/>
              <a:t>TBD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2FEC8A-C97A-400B-9F43-B3FB5DD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8FC5-47D7-4A4F-B0B9-0B9DD89FF411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31F04-A5D4-40DC-971C-E4BE88CACA9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34BD9-94F6-4F1E-BFC6-8AC2D7A7073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199858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FBC1F52-0116-4F70-8CB1-43BA34B0A75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Schlussfolgerung</a:t>
            </a:r>
          </a:p>
          <a:p>
            <a:pPr lvl="1">
              <a:buClr>
                <a:srgbClr val="006298"/>
              </a:buClr>
            </a:pPr>
            <a:r>
              <a:rPr lang="de-DE" dirty="0">
                <a:solidFill>
                  <a:srgbClr val="4B4B4B"/>
                </a:solidFill>
              </a:rPr>
              <a:t>TBD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D2FEC8A-C97A-400B-9F43-B3FB5DD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(5) Diskussion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C98FC5-47D7-4A4F-B0B9-0B9DD89FF411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C31F04-A5D4-40DC-971C-E4BE88CACA90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34BD9-94F6-4F1E-BFC6-8AC2D7A7073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8506187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16A7A0B0-A64D-4A92-BD68-905E31F7DA4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703390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22" name="think-cell Folie" r:id="rId5" imgW="360" imgH="360" progId="TCLayout.ActiveDocument.1">
                  <p:embed/>
                </p:oleObj>
              </mc:Choice>
              <mc:Fallback>
                <p:oleObj name="think-cell Foli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itel 12">
            <a:extLst>
              <a:ext uri="{FF2B5EF4-FFF2-40B4-BE49-F238E27FC236}">
                <a16:creationId xmlns:a16="http://schemas.microsoft.com/office/drawing/2014/main" id="{CCC3D72B-D512-4559-8706-1D73DCCEE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0389" y="782870"/>
            <a:ext cx="9975211" cy="1617401"/>
          </a:xfrm>
        </p:spPr>
        <p:txBody>
          <a:bodyPr vert="horz"/>
          <a:lstStyle/>
          <a:p>
            <a:r>
              <a:rPr lang="en-GB" dirty="0" err="1"/>
              <a:t>Kontakt</a:t>
            </a: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8939D16-2777-48C6-A21B-37277D82D4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0389" y="2534047"/>
            <a:ext cx="3864741" cy="1160813"/>
          </a:xfrm>
        </p:spPr>
        <p:txBody>
          <a:bodyPr/>
          <a:lstStyle/>
          <a:p>
            <a:r>
              <a:rPr lang="en-GB" dirty="0"/>
              <a:t>Statistisches Bundesamt</a:t>
            </a:r>
            <a:br>
              <a:rPr lang="en-GB" dirty="0"/>
            </a:br>
            <a:r>
              <a:rPr lang="en-GB" dirty="0"/>
              <a:t>Gustav-Stresemann-Ring 11</a:t>
            </a:r>
            <a:br>
              <a:rPr lang="en-GB" dirty="0"/>
            </a:br>
            <a:r>
              <a:rPr lang="en-GB" dirty="0"/>
              <a:t>65180 Wiesbaden</a:t>
            </a:r>
          </a:p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807C1761-F894-4DA7-925E-0557A13ECB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2419" y="2534047"/>
            <a:ext cx="4949562" cy="2658219"/>
          </a:xfrm>
        </p:spPr>
        <p:txBody>
          <a:bodyPr/>
          <a:lstStyle/>
          <a:p>
            <a:r>
              <a:rPr lang="de-DE" u="sng" dirty="0">
                <a:hlinkClick r:id="rId7"/>
              </a:rPr>
              <a:t>Yannik.GarciaRitz@destatis.de</a:t>
            </a:r>
            <a:endParaRPr lang="de-DE" dirty="0"/>
          </a:p>
          <a:p>
            <a:endParaRPr lang="en-GB" dirty="0"/>
          </a:p>
          <a:p>
            <a:r>
              <a:rPr lang="en-GB" dirty="0" err="1"/>
              <a:t>Funktionale</a:t>
            </a:r>
            <a:r>
              <a:rPr lang="en-GB" dirty="0"/>
              <a:t> E-Mail-</a:t>
            </a:r>
            <a:r>
              <a:rPr lang="en-GB" dirty="0" err="1"/>
              <a:t>Adresse</a:t>
            </a:r>
            <a:br>
              <a:rPr lang="en-GB" dirty="0"/>
            </a:br>
            <a:r>
              <a:rPr lang="en-GB" b="1" dirty="0">
                <a:solidFill>
                  <a:schemeClr val="accent1"/>
                </a:solidFill>
              </a:rPr>
              <a:t>AnigeD@destatis.de</a:t>
            </a:r>
          </a:p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1694305-A723-40DC-A9D3-481DEFAC027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810389" y="4051553"/>
            <a:ext cx="3864741" cy="8750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www.destatis.de</a:t>
            </a:r>
          </a:p>
          <a:p>
            <a:pPr lvl="0"/>
            <a:r>
              <a:rPr lang="en-GB" dirty="0"/>
              <a:t>www.destatis.de/kontakt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5901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67B4CC-6A09-4A0A-95D1-AB342406CB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sz="1800" dirty="0"/>
              <a:t>Drechsler, J. (2009). Generating </a:t>
            </a:r>
            <a:r>
              <a:rPr lang="de-DE" sz="1800" dirty="0" err="1"/>
              <a:t>multiply</a:t>
            </a:r>
            <a:r>
              <a:rPr lang="de-DE" sz="1800" dirty="0"/>
              <a:t> </a:t>
            </a:r>
            <a:r>
              <a:rPr lang="de-DE" sz="1800" dirty="0" err="1"/>
              <a:t>imputed</a:t>
            </a:r>
            <a:r>
              <a:rPr lang="de-DE" sz="1800" dirty="0"/>
              <a:t> </a:t>
            </a:r>
            <a:r>
              <a:rPr lang="de-DE" sz="1800" dirty="0" err="1"/>
              <a:t>synthetic</a:t>
            </a:r>
            <a:r>
              <a:rPr lang="de-DE" sz="1800" dirty="0"/>
              <a:t> </a:t>
            </a:r>
            <a:r>
              <a:rPr lang="de-DE" sz="1800" dirty="0" err="1"/>
              <a:t>datasets</a:t>
            </a:r>
            <a:r>
              <a:rPr lang="de-DE" sz="1800" dirty="0"/>
              <a:t>: </a:t>
            </a:r>
            <a:r>
              <a:rPr lang="de-DE" sz="1800" dirty="0" err="1"/>
              <a:t>theory</a:t>
            </a:r>
            <a:r>
              <a:rPr lang="de-DE" sz="1800" dirty="0"/>
              <a:t> and </a:t>
            </a:r>
            <a:r>
              <a:rPr lang="de-DE" sz="1800" dirty="0" err="1"/>
              <a:t>implementation</a:t>
            </a:r>
            <a:r>
              <a:rPr lang="de-DE" sz="1800" dirty="0"/>
              <a:t>. 	(</a:t>
            </a:r>
            <a:r>
              <a:rPr lang="de-DE" sz="1800" dirty="0" err="1"/>
              <a:t>Doctoral</a:t>
            </a:r>
            <a:r>
              <a:rPr lang="de-DE" sz="1800" dirty="0"/>
              <a:t> </a:t>
            </a:r>
            <a:r>
              <a:rPr lang="de-DE" sz="1800" dirty="0" err="1"/>
              <a:t>dissertation</a:t>
            </a:r>
            <a:r>
              <a:rPr lang="de-DE" sz="1800" dirty="0"/>
              <a:t>, Otto-Friedrich-Universität Bamberg, Fakultät </a:t>
            </a:r>
            <a:r>
              <a:rPr lang="de-DE" sz="1800" dirty="0" err="1"/>
              <a:t>Sozial-und</a:t>
            </a:r>
            <a:r>
              <a:rPr lang="de-DE" sz="1800" dirty="0"/>
              <a:t> 	Wirtschaftswissenschaften). Bamberg.</a:t>
            </a:r>
          </a:p>
          <a:p>
            <a:r>
              <a:rPr lang="de-DE" sz="1800" dirty="0"/>
              <a:t>Drechsler, J., &amp; Reiter, J. P. (2008). </a:t>
            </a:r>
            <a:r>
              <a:rPr lang="en-US" sz="1800" dirty="0"/>
              <a:t>Accounting for Intruder Uncertainty Due to Sampling When Estimating 	Identification Disclosure Risks in Partially Synthetic Data. In J. Domingo-Ferrer, &amp; Y. </a:t>
            </a:r>
            <a:r>
              <a:rPr lang="en-US" sz="1800" dirty="0" err="1"/>
              <a:t>Saygin</a:t>
            </a:r>
            <a:r>
              <a:rPr lang="en-US" sz="1800" dirty="0"/>
              <a:t> (Ed.), 	</a:t>
            </a:r>
            <a:r>
              <a:rPr lang="en-US" sz="1800" i="1" dirty="0"/>
              <a:t>Privacy in Statistical Databases.</a:t>
            </a:r>
            <a:r>
              <a:rPr lang="en-US" sz="1800" dirty="0"/>
              <a:t> </a:t>
            </a:r>
            <a:r>
              <a:rPr lang="en-US" sz="1800" i="1" dirty="0"/>
              <a:t>5262</a:t>
            </a:r>
            <a:r>
              <a:rPr lang="en-US" sz="1800" dirty="0"/>
              <a:t>, pp. 227-238. Berlin: Springer. 			doi:10.1007/978-3-540-87471-3_19</a:t>
            </a:r>
          </a:p>
          <a:p>
            <a:r>
              <a:rPr lang="en-US" sz="1800" dirty="0"/>
              <a:t>Hafner, H.-P., &amp; Lenz, R. (2011). Some aspects concerning analytical validity and disclosure risk of CART 	generated synthetic data. Joint UNECE/Eurostat work session on statistical data confidentiality, 	(pp. 1-10). Tarragona, Spain.</a:t>
            </a:r>
          </a:p>
          <a:p>
            <a:r>
              <a:rPr lang="de-DE" sz="1800" dirty="0"/>
              <a:t>Loske, J., &amp; Wolfanger, T. (2019). Entwicklung Synthetischer Datenstrukturfiles. Statistische Woche, (p. 113). 	Trier.</a:t>
            </a:r>
            <a:endParaRPr lang="en-US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72C2C-623D-4994-9B81-2A03133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2FFA9-9719-4147-9EBF-CBAB3101DC2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47049-44C6-415E-BCA5-A0B229317BF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6A887-56BA-4556-9B7E-DC9CF9B9836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44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4E5EE5-DE21-4436-92BE-20EDD92D08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30143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67B4CC-6A09-4A0A-95D1-AB342406CB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Karr, A. F., </a:t>
            </a:r>
            <a:r>
              <a:rPr lang="en-US" sz="1800" dirty="0" err="1"/>
              <a:t>Kohnen</a:t>
            </a:r>
            <a:r>
              <a:rPr lang="en-US" sz="1800" dirty="0"/>
              <a:t>, C. N., </a:t>
            </a:r>
            <a:r>
              <a:rPr lang="en-US" sz="1800" dirty="0" err="1"/>
              <a:t>Oganian</a:t>
            </a:r>
            <a:r>
              <a:rPr lang="en-US" sz="1800" dirty="0"/>
              <a:t>, A., Reiter, J. P., &amp; </a:t>
            </a:r>
            <a:r>
              <a:rPr lang="en-US" sz="1800" dirty="0" err="1"/>
              <a:t>Sanil</a:t>
            </a:r>
            <a:r>
              <a:rPr lang="en-US" sz="1800" dirty="0"/>
              <a:t>, A. P. (2006). A Framework for Evaluating the 	Utility of Data Altered to Protect Confidentiality. The American Statistician, 60(3), pp. 224-232.	doi:10.1198/000313006X124640</a:t>
            </a:r>
          </a:p>
          <a:p>
            <a:r>
              <a:rPr lang="en-US" sz="1800" dirty="0"/>
              <a:t>Little, R. J. (1993). Statistical analysis of masked data. </a:t>
            </a:r>
            <a:r>
              <a:rPr lang="en-US" sz="1800" i="1" dirty="0"/>
              <a:t>Journal of Official Statistics, 9</a:t>
            </a:r>
            <a:r>
              <a:rPr lang="en-US" sz="1800" dirty="0"/>
              <a:t>(2), pp. 407–426.</a:t>
            </a:r>
          </a:p>
          <a:p>
            <a:r>
              <a:rPr lang="en-US" sz="1800" dirty="0" err="1"/>
              <a:t>Nowok</a:t>
            </a:r>
            <a:r>
              <a:rPr lang="en-US" sz="1800" dirty="0"/>
              <a:t>, B., </a:t>
            </a:r>
            <a:r>
              <a:rPr lang="en-US" sz="1800" dirty="0" err="1"/>
              <a:t>Raab</a:t>
            </a:r>
            <a:r>
              <a:rPr lang="en-US" sz="1800" dirty="0"/>
              <a:t>, G. M., &amp; Dibben, C. (2016, October). synthpop: Bespoke Creation of Synthetic Data in R. 	Journal of Statistical Software, 74(11), pp. 1-26. doi:10.18637/jss.v074.i11</a:t>
            </a:r>
          </a:p>
          <a:p>
            <a:r>
              <a:rPr lang="en-US" sz="1800" dirty="0"/>
              <a:t>Order of the First Senate of 15, 1 </a:t>
            </a:r>
            <a:r>
              <a:rPr lang="en-US" sz="1800" dirty="0" err="1"/>
              <a:t>BvR</a:t>
            </a:r>
            <a:r>
              <a:rPr lang="en-US" sz="1800" dirty="0"/>
              <a:t> 209/83 -, paras. 1-214 (</a:t>
            </a:r>
            <a:r>
              <a:rPr lang="en-US" sz="1800" dirty="0" err="1"/>
              <a:t>BVerfG</a:t>
            </a:r>
            <a:r>
              <a:rPr lang="en-US" sz="1800" dirty="0"/>
              <a:t> December 1983).</a:t>
            </a:r>
          </a:p>
          <a:p>
            <a:r>
              <a:rPr lang="en-US" sz="1800" dirty="0"/>
              <a:t>Reiter, J. P. (2008). Selecting the number of imputed datasets when using multiple imputation for missing 	data and disclosure limitation. Statistics &amp; Probability Letters, 78, pp. 15-20.</a:t>
            </a:r>
          </a:p>
          <a:p>
            <a:r>
              <a:rPr lang="de-DE" sz="1800" dirty="0"/>
              <a:t>Rothe, D. (2015). Statistische Geheimhaltung - der Schutz vertraulicher Daten in der amtlichen Statistik - 	Teil 1: Rechtliche und methodische Grundlagen. Bayern in Zahlen, pp. 294-303.</a:t>
            </a:r>
            <a:endParaRPr lang="en-US" sz="1800" dirty="0"/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72C2C-623D-4994-9B81-2A03133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2FFA9-9719-4147-9EBF-CBAB3101DC2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47049-44C6-415E-BCA5-A0B229317BF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6A887-56BA-4556-9B7E-DC9CF9B9836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45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4E5EE5-DE21-4436-92BE-20EDD92D08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936844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567B4CC-6A09-4A0A-95D1-AB342406CBF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/>
              <a:t>Rubin, D. B. (1993). Discussion: Statistical disclosure limitation. Journal of Official Statistics, 9(2), 		pp. 462-468.</a:t>
            </a:r>
          </a:p>
          <a:p>
            <a:r>
              <a:rPr lang="en-US" sz="1800" dirty="0" err="1"/>
              <a:t>Templ</a:t>
            </a:r>
            <a:r>
              <a:rPr lang="en-US" sz="1800" dirty="0"/>
              <a:t>, M. (2017). Statistical Disclosure Control for Microdata - Methods and Applications in R (1. ed.). 	Basel: Springer Cham. doi:10.1007/978-3-319-50272-4</a:t>
            </a:r>
          </a:p>
          <a:p>
            <a:r>
              <a:rPr lang="en-US" sz="1800" dirty="0" err="1"/>
              <a:t>Templ</a:t>
            </a:r>
            <a:r>
              <a:rPr lang="en-US" sz="1800" dirty="0"/>
              <a:t>, M., </a:t>
            </a:r>
            <a:r>
              <a:rPr lang="en-US" sz="1800" dirty="0" err="1"/>
              <a:t>Kowarik</a:t>
            </a:r>
            <a:r>
              <a:rPr lang="en-US" sz="1800" dirty="0"/>
              <a:t>, A., &amp; </a:t>
            </a:r>
            <a:r>
              <a:rPr lang="en-US" sz="1800" dirty="0" err="1"/>
              <a:t>Meindl</a:t>
            </a:r>
            <a:r>
              <a:rPr lang="en-US" sz="1800" dirty="0"/>
              <a:t>, B. (2015, October). Statistical Disclosure Control for Micro-Data Using the 	R Package </a:t>
            </a:r>
            <a:r>
              <a:rPr lang="en-US" sz="1800" dirty="0" err="1"/>
              <a:t>sdcMicro</a:t>
            </a:r>
            <a:r>
              <a:rPr lang="en-US" sz="1800" dirty="0"/>
              <a:t>. Journal of Statistical Software, 67(4), pp. 1-36. doi:10.18637/jss.v067.i04</a:t>
            </a:r>
          </a:p>
          <a:p>
            <a:r>
              <a:rPr lang="de-DE" sz="1800" dirty="0"/>
              <a:t>Woo, M.-J., Reiter, J. P., </a:t>
            </a:r>
            <a:r>
              <a:rPr lang="de-DE" sz="1800" dirty="0" err="1"/>
              <a:t>Oganian</a:t>
            </a:r>
            <a:r>
              <a:rPr lang="de-DE" sz="1800" dirty="0"/>
              <a:t>, A., &amp; Karr, A. F. (2009). Global </a:t>
            </a:r>
            <a:r>
              <a:rPr lang="de-DE" sz="1800" dirty="0" err="1"/>
              <a:t>measures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utility</a:t>
            </a:r>
            <a:r>
              <a:rPr lang="de-DE" sz="1800" dirty="0"/>
              <a:t> </a:t>
            </a:r>
            <a:r>
              <a:rPr lang="de-DE" sz="1800" dirty="0" err="1"/>
              <a:t>for</a:t>
            </a:r>
            <a:r>
              <a:rPr lang="de-DE" sz="1800" dirty="0"/>
              <a:t> </a:t>
            </a:r>
            <a:r>
              <a:rPr lang="de-DE" sz="1800" dirty="0" err="1"/>
              <a:t>microdata</a:t>
            </a:r>
            <a:r>
              <a:rPr lang="de-DE" sz="1800" dirty="0"/>
              <a:t>. 	Journal </a:t>
            </a:r>
            <a:r>
              <a:rPr lang="de-DE" sz="1800" dirty="0" err="1"/>
              <a:t>of</a:t>
            </a:r>
            <a:r>
              <a:rPr lang="de-DE" sz="1800" dirty="0"/>
              <a:t> Privacy and </a:t>
            </a:r>
            <a:r>
              <a:rPr lang="de-DE" sz="1800" dirty="0" err="1"/>
              <a:t>Confidentiality</a:t>
            </a:r>
            <a:r>
              <a:rPr lang="de-DE" sz="1800" dirty="0"/>
              <a:t>, 1(1), pp. 111-124.</a:t>
            </a:r>
          </a:p>
          <a:p>
            <a:r>
              <a:rPr lang="de-DE" sz="1800" dirty="0"/>
              <a:t>Zühlke, S., Zwick, M., Scharnhorst, S., &amp; Wende, T. (2005). The </a:t>
            </a:r>
            <a:r>
              <a:rPr lang="de-DE" sz="1800" dirty="0" err="1"/>
              <a:t>research</a:t>
            </a:r>
            <a:r>
              <a:rPr lang="de-DE" sz="1800" dirty="0"/>
              <a:t> </a:t>
            </a:r>
            <a:r>
              <a:rPr lang="de-DE" sz="1800" dirty="0" err="1"/>
              <a:t>data</a:t>
            </a:r>
            <a:r>
              <a:rPr lang="de-DE" sz="1800" dirty="0"/>
              <a:t> </a:t>
            </a:r>
            <a:r>
              <a:rPr lang="de-DE" sz="1800" dirty="0" err="1"/>
              <a:t>centres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Federal 	Statistical Office and </a:t>
            </a:r>
            <a:r>
              <a:rPr lang="de-DE" sz="1800" dirty="0" err="1"/>
              <a:t>the</a:t>
            </a:r>
            <a:r>
              <a:rPr lang="de-DE" sz="1800" dirty="0"/>
              <a:t> </a:t>
            </a:r>
            <a:r>
              <a:rPr lang="de-DE" sz="1800" dirty="0" err="1"/>
              <a:t>statistical</a:t>
            </a:r>
            <a:r>
              <a:rPr lang="de-DE" sz="1800" dirty="0"/>
              <a:t> </a:t>
            </a:r>
            <a:r>
              <a:rPr lang="de-DE" sz="1800" dirty="0" err="1"/>
              <a:t>offices</a:t>
            </a:r>
            <a:r>
              <a:rPr lang="de-DE" sz="1800" dirty="0"/>
              <a:t> </a:t>
            </a:r>
            <a:r>
              <a:rPr lang="de-DE" sz="1800" dirty="0" err="1"/>
              <a:t>of</a:t>
            </a:r>
            <a:r>
              <a:rPr lang="de-DE" sz="1800" dirty="0"/>
              <a:t> </a:t>
            </a:r>
            <a:r>
              <a:rPr lang="de-DE" sz="1800" dirty="0" err="1"/>
              <a:t>the</a:t>
            </a:r>
            <a:r>
              <a:rPr lang="de-DE" sz="1800" dirty="0"/>
              <a:t> Länder. FDZ-Arbeitspapiere, 3, pp. 1-11.</a:t>
            </a:r>
          </a:p>
          <a:p>
            <a:endParaRPr lang="de-DE" sz="18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1A72C2C-623D-4994-9B81-2A03133D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2FFA9-9719-4147-9EBF-CBAB3101DC2E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2BBFE115-606A-455F-A028-4C7F5374B4A6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D47049-44C6-415E-BCA5-A0B229317BF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C6A887-56BA-4556-9B7E-DC9CF9B9836A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46</a:t>
            </a:fld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3B4E5EE5-DE21-4436-92BE-20EDD92D082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7314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78E38F1-9E21-44E5-A286-A67E7009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(1) Forschungshintergrund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785-C7DE-4601-97DC-486790E6A463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0DC34F-0095-45CF-B954-26E9522EA89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/>
              <a:t>Statistisches Bundesamt (Destatis) - IFEB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3E888-F3E4-485B-B2A2-B8A42D0058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47</a:t>
            </a:fld>
            <a:endParaRPr lang="de-DE" dirty="0"/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EAB56D0B-CD03-4C7B-B074-7C4E4489CFBC}"/>
              </a:ext>
            </a:extLst>
          </p:cNvPr>
          <p:cNvSpPr txBox="1">
            <a:spLocks/>
          </p:cNvSpPr>
          <p:nvPr/>
        </p:nvSpPr>
        <p:spPr>
          <a:xfrm>
            <a:off x="726984" y="1973990"/>
            <a:ext cx="10169676" cy="3322562"/>
          </a:xfrm>
          <a:prstGeom prst="rect">
            <a:avLst/>
          </a:prstGeom>
        </p:spPr>
        <p:txBody>
          <a:bodyPr/>
          <a:lstStyle>
            <a:lvl1pPr marL="0" indent="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FontTx/>
              <a:buNone/>
              <a:defRPr lang="de-DE" sz="23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55600" indent="-355600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accent1"/>
              </a:buClr>
              <a:buSzPct val="150000"/>
              <a:buFont typeface="Statis Sans" panose="020B0500000000000000" pitchFamily="34" charset="0"/>
              <a:buChar char="»"/>
              <a:tabLst/>
              <a:defRPr sz="20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717550" marR="0" indent="-361950" algn="l" defTabSz="1219444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ct val="150000"/>
              <a:buFont typeface="Statis Sans" panose="020B0500000000000000" pitchFamily="34" charset="0"/>
              <a:buChar char="»"/>
              <a:tabLst/>
              <a:defRPr lang="de-DE" sz="2000" b="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90600" indent="-238125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 sz="1800" b="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875008" indent="-368374" algn="l" defTabSz="1054311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5pPr>
            <a:lvl6pPr marL="2875008" indent="-368374" algn="l" defTabSz="1219444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bg1"/>
              </a:buClr>
              <a:buSzPct val="80000"/>
              <a:buFont typeface="Statis Sans" pitchFamily="2" charset="2"/>
              <a:buChar char="n"/>
              <a:defRPr sz="1900" b="0" kern="1200" baseline="0">
                <a:solidFill>
                  <a:schemeClr val="tx1"/>
                </a:solidFill>
                <a:latin typeface="Statis Sans Light" panose="020B0403050000020004" pitchFamily="34" charset="0"/>
                <a:ea typeface="+mn-ea"/>
                <a:cs typeface="+mn-cs"/>
              </a:defRPr>
            </a:lvl6pPr>
            <a:lvl7pPr marL="3963192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914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2636" indent="-304861" algn="l" defTabSz="1219444" rtl="0" eaLnBrk="1" latinLnBrk="0" hangingPunct="1">
              <a:spcBef>
                <a:spcPct val="20000"/>
              </a:spcBef>
              <a:buFont typeface="Statis Sans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Ziel: Generierung von Daten, die den Originaldaten bzgl. Verteilungen, Beziehungen so ähnlich wie möglich sind, aber geringere Aufdeckungsrisiken aufweisen</a:t>
            </a:r>
          </a:p>
          <a:p>
            <a:pPr lvl="1"/>
            <a:r>
              <a:rPr lang="de-DE" dirty="0"/>
              <a:t>Idee: Anwendung des </a:t>
            </a:r>
            <a:r>
              <a:rPr lang="de-DE" dirty="0" err="1"/>
              <a:t>Imputationsansatzes</a:t>
            </a:r>
            <a:r>
              <a:rPr lang="de-DE" dirty="0"/>
              <a:t> auf kritische Variablen </a:t>
            </a:r>
            <a:r>
              <a:rPr lang="de-DE" dirty="0">
                <a:solidFill>
                  <a:schemeClr val="tx1">
                    <a:lumMod val="25000"/>
                    <a:lumOff val="75000"/>
                  </a:schemeClr>
                </a:solidFill>
              </a:rPr>
              <a:t>/ alle Variablen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9F201DC7-86B4-41E6-A604-D04F922CCEBD}"/>
              </a:ext>
            </a:extLst>
          </p:cNvPr>
          <p:cNvGrpSpPr/>
          <p:nvPr/>
        </p:nvGrpSpPr>
        <p:grpSpPr>
          <a:xfrm>
            <a:off x="9067058" y="4387704"/>
            <a:ext cx="2163999" cy="738664"/>
            <a:chOff x="545629" y="5573106"/>
            <a:chExt cx="2163999" cy="738664"/>
          </a:xfrm>
        </p:grpSpPr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830B8AC2-92A5-4B86-BC4D-9C0F3CBF505D}"/>
                </a:ext>
              </a:extLst>
            </p:cNvPr>
            <p:cNvGrpSpPr/>
            <p:nvPr/>
          </p:nvGrpSpPr>
          <p:grpSpPr>
            <a:xfrm>
              <a:off x="545629" y="5573106"/>
              <a:ext cx="2163999" cy="738664"/>
              <a:chOff x="545629" y="5573106"/>
              <a:chExt cx="2163999" cy="738664"/>
            </a:xfrm>
          </p:grpSpPr>
          <p:sp>
            <p:nvSpPr>
              <p:cNvPr id="86" name="Rechteck 85">
                <a:extLst>
                  <a:ext uri="{FF2B5EF4-FFF2-40B4-BE49-F238E27FC236}">
                    <a16:creationId xmlns:a16="http://schemas.microsoft.com/office/drawing/2014/main" id="{C21A3B07-ACEA-406D-B2DC-58A79402EC57}"/>
                  </a:ext>
                </a:extLst>
              </p:cNvPr>
              <p:cNvSpPr/>
              <p:nvPr/>
            </p:nvSpPr>
            <p:spPr>
              <a:xfrm>
                <a:off x="551535" y="5692111"/>
                <a:ext cx="108000" cy="108000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>
                <a:extLst>
                  <a:ext uri="{FF2B5EF4-FFF2-40B4-BE49-F238E27FC236}">
                    <a16:creationId xmlns:a16="http://schemas.microsoft.com/office/drawing/2014/main" id="{FD93228B-331D-4B5D-BC9C-D7D90103FD3E}"/>
                  </a:ext>
                </a:extLst>
              </p:cNvPr>
              <p:cNvSpPr/>
              <p:nvPr/>
            </p:nvSpPr>
            <p:spPr>
              <a:xfrm>
                <a:off x="545629" y="5891207"/>
                <a:ext cx="108000" cy="1080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5D56A23E-10E0-4C5B-A7D1-6E521201061C}"/>
                  </a:ext>
                </a:extLst>
              </p:cNvPr>
              <p:cNvSpPr txBox="1"/>
              <p:nvPr/>
            </p:nvSpPr>
            <p:spPr>
              <a:xfrm>
                <a:off x="668449" y="5573106"/>
                <a:ext cx="204117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Fehlende Werte</a:t>
                </a:r>
              </a:p>
              <a:p>
                <a:r>
                  <a:rPr lang="de-DE" sz="1400" dirty="0"/>
                  <a:t>Falschangaben</a:t>
                </a:r>
              </a:p>
              <a:p>
                <a:r>
                  <a:rPr lang="de-DE" sz="1400" dirty="0"/>
                  <a:t>Synthetisierte Werte</a:t>
                </a:r>
                <a:endParaRPr lang="de-DE" dirty="0"/>
              </a:p>
            </p:txBody>
          </p:sp>
        </p:grpSp>
        <p:sp>
          <p:nvSpPr>
            <p:cNvPr id="85" name="Rechteck 84">
              <a:extLst>
                <a:ext uri="{FF2B5EF4-FFF2-40B4-BE49-F238E27FC236}">
                  <a16:creationId xmlns:a16="http://schemas.microsoft.com/office/drawing/2014/main" id="{27F9F903-9F30-4ACD-A5EE-E21233794058}"/>
                </a:ext>
              </a:extLst>
            </p:cNvPr>
            <p:cNvSpPr/>
            <p:nvPr/>
          </p:nvSpPr>
          <p:spPr>
            <a:xfrm>
              <a:off x="551535" y="6067049"/>
              <a:ext cx="108000" cy="10800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9B04814-26FC-4161-8B32-E1BA92729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4363" y="3157723"/>
            <a:ext cx="5686447" cy="31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9473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0452" y="1988360"/>
            <a:ext cx="8276648" cy="381712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Partial synthesis of target variables (income information) or key variables (age, gender, educational level, etc.)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Additionally synthesized variables used in Bachmann et al. (2023) to ensure comparability with the results of </a:t>
            </a:r>
            <a:r>
              <a:rPr lang="en-US" dirty="0" err="1">
                <a:solidFill>
                  <a:schemeClr val="tx1"/>
                </a:solidFill>
              </a:rPr>
              <a:t>SynDiffix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CART models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Optimize utility-privacy ratio via tree depth and number of generated Synthetic datasets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Synthpop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48</a:t>
            </a:fld>
            <a:endParaRPr lang="de-DE" dirty="0"/>
          </a:p>
        </p:txBody>
      </p: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4C495372-46F0-4D7B-B22A-3DB34014091E}"/>
              </a:ext>
            </a:extLst>
          </p:cNvPr>
          <p:cNvGrpSpPr/>
          <p:nvPr/>
        </p:nvGrpSpPr>
        <p:grpSpPr>
          <a:xfrm>
            <a:off x="8657237" y="3665463"/>
            <a:ext cx="3120349" cy="2452018"/>
            <a:chOff x="8665251" y="1988360"/>
            <a:chExt cx="3120349" cy="2452018"/>
          </a:xfrm>
        </p:grpSpPr>
        <p:grpSp>
          <p:nvGrpSpPr>
            <p:cNvPr id="47" name="Gruppieren 46">
              <a:extLst>
                <a:ext uri="{FF2B5EF4-FFF2-40B4-BE49-F238E27FC236}">
                  <a16:creationId xmlns:a16="http://schemas.microsoft.com/office/drawing/2014/main" id="{E6138874-4094-46E7-8E42-AC036C2C6D5E}"/>
                </a:ext>
              </a:extLst>
            </p:cNvPr>
            <p:cNvGrpSpPr/>
            <p:nvPr/>
          </p:nvGrpSpPr>
          <p:grpSpPr>
            <a:xfrm>
              <a:off x="8665251" y="1988360"/>
              <a:ext cx="3120349" cy="2452018"/>
              <a:chOff x="8224228" y="2064769"/>
              <a:chExt cx="3120349" cy="2452018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EF5C1299-7CCA-49E1-8989-7D0C13FD01AF}"/>
                  </a:ext>
                </a:extLst>
              </p:cNvPr>
              <p:cNvGrpSpPr/>
              <p:nvPr/>
            </p:nvGrpSpPr>
            <p:grpSpPr>
              <a:xfrm>
                <a:off x="8570352" y="2346202"/>
                <a:ext cx="2418325" cy="2170585"/>
                <a:chOff x="3276972" y="0"/>
                <a:chExt cx="3736903" cy="2966378"/>
              </a:xfrm>
            </p:grpSpPr>
            <p:sp>
              <p:nvSpPr>
                <p:cNvPr id="34" name="Flussdiagramm: Zentralspeicher 33">
                  <a:extLst>
                    <a:ext uri="{FF2B5EF4-FFF2-40B4-BE49-F238E27FC236}">
                      <a16:creationId xmlns:a16="http://schemas.microsoft.com/office/drawing/2014/main" id="{D206767D-797C-4997-BBF2-C35049DDE1E8}"/>
                    </a:ext>
                  </a:extLst>
                </p:cNvPr>
                <p:cNvSpPr/>
                <p:nvPr/>
              </p:nvSpPr>
              <p:spPr>
                <a:xfrm>
                  <a:off x="4849651" y="331768"/>
                  <a:ext cx="612648" cy="612649"/>
                </a:xfrm>
                <a:prstGeom prst="flowChartInternalStorage">
                  <a:avLst/>
                </a:prstGeom>
                <a:solidFill>
                  <a:srgbClr val="70AD47">
                    <a:lumMod val="75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" name="Flussdiagramm: Zentralspeicher 8">
                  <a:extLst>
                    <a:ext uri="{FF2B5EF4-FFF2-40B4-BE49-F238E27FC236}">
                      <a16:creationId xmlns:a16="http://schemas.microsoft.com/office/drawing/2014/main" id="{700DBD98-EDB6-4511-AAB9-750DF8424476}"/>
                    </a:ext>
                  </a:extLst>
                </p:cNvPr>
                <p:cNvSpPr/>
                <p:nvPr/>
              </p:nvSpPr>
              <p:spPr>
                <a:xfrm>
                  <a:off x="4846656" y="2344592"/>
                  <a:ext cx="612648" cy="612648"/>
                </a:xfrm>
                <a:prstGeom prst="flowChartInternalStorag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lussdiagramm: Zentralspeicher 9">
                  <a:extLst>
                    <a:ext uri="{FF2B5EF4-FFF2-40B4-BE49-F238E27FC236}">
                      <a16:creationId xmlns:a16="http://schemas.microsoft.com/office/drawing/2014/main" id="{C2340DBD-2E75-4CA8-ABBB-B5BAF1DEBA92}"/>
                    </a:ext>
                  </a:extLst>
                </p:cNvPr>
                <p:cNvSpPr/>
                <p:nvPr/>
              </p:nvSpPr>
              <p:spPr>
                <a:xfrm>
                  <a:off x="4060489" y="2344592"/>
                  <a:ext cx="612648" cy="612648"/>
                </a:xfrm>
                <a:prstGeom prst="flowChartInternalStorag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lussdiagramm: Zentralspeicher 15">
                  <a:extLst>
                    <a:ext uri="{FF2B5EF4-FFF2-40B4-BE49-F238E27FC236}">
                      <a16:creationId xmlns:a16="http://schemas.microsoft.com/office/drawing/2014/main" id="{6B1877CB-AEFA-4A36-B5F9-8AB2E017E105}"/>
                    </a:ext>
                  </a:extLst>
                </p:cNvPr>
                <p:cNvSpPr/>
                <p:nvPr/>
              </p:nvSpPr>
              <p:spPr>
                <a:xfrm>
                  <a:off x="5623940" y="2340100"/>
                  <a:ext cx="612648" cy="612648"/>
                </a:xfrm>
                <a:prstGeom prst="flowChartInternalStorag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Flussdiagramm: Zentralspeicher 16">
                  <a:extLst>
                    <a:ext uri="{FF2B5EF4-FFF2-40B4-BE49-F238E27FC236}">
                      <a16:creationId xmlns:a16="http://schemas.microsoft.com/office/drawing/2014/main" id="{AF5B506D-2DC1-4F88-AA51-2CB4294623F7}"/>
                    </a:ext>
                  </a:extLst>
                </p:cNvPr>
                <p:cNvSpPr/>
                <p:nvPr/>
              </p:nvSpPr>
              <p:spPr>
                <a:xfrm>
                  <a:off x="6401227" y="2340100"/>
                  <a:ext cx="612648" cy="612648"/>
                </a:xfrm>
                <a:prstGeom prst="flowChartInternalStorag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Flussdiagramm: Zentralspeicher 17">
                  <a:extLst>
                    <a:ext uri="{FF2B5EF4-FFF2-40B4-BE49-F238E27FC236}">
                      <a16:creationId xmlns:a16="http://schemas.microsoft.com/office/drawing/2014/main" id="{DF6FAA75-C960-460D-8151-7DAF71BFF1D6}"/>
                    </a:ext>
                  </a:extLst>
                </p:cNvPr>
                <p:cNvSpPr/>
                <p:nvPr/>
              </p:nvSpPr>
              <p:spPr>
                <a:xfrm>
                  <a:off x="3276972" y="2353730"/>
                  <a:ext cx="612648" cy="612648"/>
                </a:xfrm>
                <a:prstGeom prst="flowChartInternalStorage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rgbClr val="70AD47">
                      <a:lumMod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Gerade Verbindung mit Pfeil 23">
                  <a:extLst>
                    <a:ext uri="{FF2B5EF4-FFF2-40B4-BE49-F238E27FC236}">
                      <a16:creationId xmlns:a16="http://schemas.microsoft.com/office/drawing/2014/main" id="{8DB2FE56-EFF9-486D-8564-53B04D8FB76D}"/>
                    </a:ext>
                  </a:extLst>
                </p:cNvPr>
                <p:cNvCxnSpPr>
                  <a:cxnSpLocks/>
                  <a:endCxn id="18" idx="0"/>
                </p:cNvCxnSpPr>
                <p:nvPr/>
              </p:nvCxnSpPr>
              <p:spPr>
                <a:xfrm flipH="1">
                  <a:off x="3583296" y="944415"/>
                  <a:ext cx="1572682" cy="140931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5" name="Gerade Verbindung mit Pfeil 24">
                  <a:extLst>
                    <a:ext uri="{FF2B5EF4-FFF2-40B4-BE49-F238E27FC236}">
                      <a16:creationId xmlns:a16="http://schemas.microsoft.com/office/drawing/2014/main" id="{9D6DB0EC-B322-41A6-AEB9-55AFA83FF1A1}"/>
                    </a:ext>
                  </a:extLst>
                </p:cNvPr>
                <p:cNvCxnSpPr>
                  <a:cxnSpLocks/>
                  <a:endCxn id="10" idx="0"/>
                </p:cNvCxnSpPr>
                <p:nvPr/>
              </p:nvCxnSpPr>
              <p:spPr>
                <a:xfrm flipH="1">
                  <a:off x="4366814" y="944415"/>
                  <a:ext cx="789159" cy="140017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6" name="Gerade Verbindung mit Pfeil 25">
                  <a:extLst>
                    <a:ext uri="{FF2B5EF4-FFF2-40B4-BE49-F238E27FC236}">
                      <a16:creationId xmlns:a16="http://schemas.microsoft.com/office/drawing/2014/main" id="{93ADB9EA-0654-484E-A91C-B36E8325FF27}"/>
                    </a:ext>
                  </a:extLst>
                </p:cNvPr>
                <p:cNvCxnSpPr>
                  <a:cxnSpLocks/>
                  <a:endCxn id="9" idx="0"/>
                </p:cNvCxnSpPr>
                <p:nvPr/>
              </p:nvCxnSpPr>
              <p:spPr>
                <a:xfrm flipH="1">
                  <a:off x="5152980" y="944415"/>
                  <a:ext cx="2995" cy="1400177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7" name="Gerade Verbindung mit Pfeil 26">
                  <a:extLst>
                    <a:ext uri="{FF2B5EF4-FFF2-40B4-BE49-F238E27FC236}">
                      <a16:creationId xmlns:a16="http://schemas.microsoft.com/office/drawing/2014/main" id="{4B850830-CA2A-41F7-AAFE-4DD9DF7DAE1C}"/>
                    </a:ext>
                  </a:extLst>
                </p:cNvPr>
                <p:cNvCxnSpPr>
                  <a:cxnSpLocks/>
                  <a:endCxn id="16" idx="0"/>
                </p:cNvCxnSpPr>
                <p:nvPr/>
              </p:nvCxnSpPr>
              <p:spPr>
                <a:xfrm>
                  <a:off x="5155974" y="944415"/>
                  <a:ext cx="774291" cy="139568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8" name="Gerade Verbindung mit Pfeil 27">
                  <a:extLst>
                    <a:ext uri="{FF2B5EF4-FFF2-40B4-BE49-F238E27FC236}">
                      <a16:creationId xmlns:a16="http://schemas.microsoft.com/office/drawing/2014/main" id="{5F804FEB-6B26-4A12-939B-0DEC7683E76E}"/>
                    </a:ext>
                  </a:extLst>
                </p:cNvPr>
                <p:cNvCxnSpPr>
                  <a:cxnSpLocks/>
                  <a:endCxn id="17" idx="0"/>
                </p:cNvCxnSpPr>
                <p:nvPr/>
              </p:nvCxnSpPr>
              <p:spPr>
                <a:xfrm>
                  <a:off x="5155973" y="944415"/>
                  <a:ext cx="1551578" cy="1395685"/>
                </a:xfrm>
                <a:prstGeom prst="straightConnector1">
                  <a:avLst/>
                </a:prstGeom>
                <a:noFill/>
                <a:ln w="6350" cap="flat" cmpd="sng" algn="ctr">
                  <a:solidFill>
                    <a:srgbClr val="4472C4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30" name="Textfeld 57">
                  <a:extLst>
                    <a:ext uri="{FF2B5EF4-FFF2-40B4-BE49-F238E27FC236}">
                      <a16:creationId xmlns:a16="http://schemas.microsoft.com/office/drawing/2014/main" id="{A768AC97-FDCA-4501-9759-74C2648F81C0}"/>
                    </a:ext>
                  </a:extLst>
                </p:cNvPr>
                <p:cNvSpPr txBox="1"/>
                <p:nvPr/>
              </p:nvSpPr>
              <p:spPr>
                <a:xfrm>
                  <a:off x="4243297" y="0"/>
                  <a:ext cx="1859280" cy="37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Employee data</a:t>
                  </a:r>
                  <a:endParaRPr kumimoji="0" lang="en-US" sz="1050" b="1" i="0" u="none" strike="noStrike" kern="0" cap="none" spc="0" normalizeH="0" baseline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31" name="Textfeld 58">
                  <a:extLst>
                    <a:ext uri="{FF2B5EF4-FFF2-40B4-BE49-F238E27FC236}">
                      <a16:creationId xmlns:a16="http://schemas.microsoft.com/office/drawing/2014/main" id="{B24C14AA-1722-4DE6-BCC4-75676E11D8AC}"/>
                    </a:ext>
                  </a:extLst>
                </p:cNvPr>
                <p:cNvSpPr txBox="1"/>
                <p:nvPr/>
              </p:nvSpPr>
              <p:spPr>
                <a:xfrm>
                  <a:off x="5709188" y="1295762"/>
                  <a:ext cx="593725" cy="370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m</a:t>
                  </a:r>
                  <a:r>
                    <a:rPr kumimoji="0" 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 pitchFamily="34" charset="0"/>
                      <a:ea typeface="Times New Roman" panose="02020603050405020304" pitchFamily="18" charset="0"/>
                      <a:cs typeface="Times New Roman" panose="02020603050405020304" pitchFamily="18" charset="0"/>
                    </a:rPr>
                    <a:t>=5</a:t>
                  </a:r>
                  <a:endParaRPr kumimoji="0" lang="de-DE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5" name="Textfeld 56">
                <a:extLst>
                  <a:ext uri="{FF2B5EF4-FFF2-40B4-BE49-F238E27FC236}">
                    <a16:creationId xmlns:a16="http://schemas.microsoft.com/office/drawing/2014/main" id="{39DADE8D-72EC-4DC5-9711-4FEBA42B0FB0}"/>
                  </a:ext>
                </a:extLst>
              </p:cNvPr>
              <p:cNvSpPr txBox="1"/>
              <p:nvPr/>
            </p:nvSpPr>
            <p:spPr>
              <a:xfrm>
                <a:off x="8224228" y="2064769"/>
                <a:ext cx="3120349" cy="25540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1800" b="1" i="0" u="none" strike="noStrike" kern="120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SES </a:t>
                </a:r>
                <a:r>
                  <a:rPr kumimoji="0" lang="en-US" sz="1800" b="1" i="0" u="none" strike="noStrike" kern="120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2018</a:t>
                </a:r>
                <a:endParaRPr kumimoji="0" lang="en-US" sz="1600" b="1" i="0" u="none" strike="noStrike" kern="0" cap="none" spc="0" normalizeH="0" baseline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94A9CED-8192-406D-AB76-35CCC8EFCDE9}"/>
                </a:ext>
              </a:extLst>
            </p:cNvPr>
            <p:cNvSpPr txBox="1"/>
            <p:nvPr/>
          </p:nvSpPr>
          <p:spPr>
            <a:xfrm>
              <a:off x="8942987" y="3052001"/>
              <a:ext cx="960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R package:</a:t>
              </a:r>
            </a:p>
            <a:p>
              <a:pPr algn="ctr"/>
              <a:r>
                <a:rPr lang="en-US" sz="1200" dirty="0">
                  <a:latin typeface="Cambria" panose="02040503050406030204" pitchFamily="18" charset="0"/>
                  <a:ea typeface="Cambria" panose="02040503050406030204" pitchFamily="18" charset="0"/>
                </a:rPr>
                <a:t>synthpop</a:t>
              </a:r>
              <a:r>
                <a:rPr lang="en-US" sz="1200" baseline="30000" dirty="0"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  <a:endParaRPr lang="en-US" sz="1200" baseline="30000" dirty="0"/>
            </a:p>
          </p:txBody>
        </p:sp>
        <p:pic>
          <p:nvPicPr>
            <p:cNvPr id="48" name="Grafik 47">
              <a:extLst>
                <a:ext uri="{FF2B5EF4-FFF2-40B4-BE49-F238E27FC236}">
                  <a16:creationId xmlns:a16="http://schemas.microsoft.com/office/drawing/2014/main" id="{BB92CD06-E12E-4DA3-A78B-DB8CC9709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11375" y="3751581"/>
              <a:ext cx="222511" cy="233818"/>
            </a:xfrm>
            <a:prstGeom prst="rect">
              <a:avLst/>
            </a:prstGeom>
          </p:spPr>
        </p:pic>
        <p:pic>
          <p:nvPicPr>
            <p:cNvPr id="49" name="Grafik 48">
              <a:extLst>
                <a:ext uri="{FF2B5EF4-FFF2-40B4-BE49-F238E27FC236}">
                  <a16:creationId xmlns:a16="http://schemas.microsoft.com/office/drawing/2014/main" id="{E4BA932A-32D9-474C-AE43-088373DFF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0511" y="3758269"/>
              <a:ext cx="222511" cy="233818"/>
            </a:xfrm>
            <a:prstGeom prst="rect">
              <a:avLst/>
            </a:prstGeom>
          </p:spPr>
        </p:pic>
        <p:pic>
          <p:nvPicPr>
            <p:cNvPr id="50" name="Grafik 49">
              <a:extLst>
                <a:ext uri="{FF2B5EF4-FFF2-40B4-BE49-F238E27FC236}">
                  <a16:creationId xmlns:a16="http://schemas.microsoft.com/office/drawing/2014/main" id="{2CA85A80-7057-40EE-8F75-4A730AF1F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92825" y="3744894"/>
              <a:ext cx="222511" cy="233818"/>
            </a:xfrm>
            <a:prstGeom prst="rect">
              <a:avLst/>
            </a:prstGeom>
          </p:spPr>
        </p:pic>
        <p:pic>
          <p:nvPicPr>
            <p:cNvPr id="51" name="Grafik 50">
              <a:extLst>
                <a:ext uri="{FF2B5EF4-FFF2-40B4-BE49-F238E27FC236}">
                  <a16:creationId xmlns:a16="http://schemas.microsoft.com/office/drawing/2014/main" id="{C3DC1AD7-A9DF-4DD6-853F-7C14F0E4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28445" y="3758268"/>
              <a:ext cx="222511" cy="233818"/>
            </a:xfrm>
            <a:prstGeom prst="rect">
              <a:avLst/>
            </a:prstGeom>
          </p:spPr>
        </p:pic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8D97A072-AF4A-46E6-AB02-37A239DF6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31464" y="3744894"/>
              <a:ext cx="222511" cy="233818"/>
            </a:xfrm>
            <a:prstGeom prst="rect">
              <a:avLst/>
            </a:prstGeom>
          </p:spPr>
        </p:pic>
      </p:grpSp>
      <p:pic>
        <p:nvPicPr>
          <p:cNvPr id="54" name="Grafik 53">
            <a:extLst>
              <a:ext uri="{FF2B5EF4-FFF2-40B4-BE49-F238E27FC236}">
                <a16:creationId xmlns:a16="http://schemas.microsoft.com/office/drawing/2014/main" id="{058BB25E-70DA-4996-83BE-EB0046057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2696" y="1965454"/>
            <a:ext cx="2398020" cy="148816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F35365E-B3D8-4DD7-88F2-BC7B36D7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483" y="3548554"/>
            <a:ext cx="1123461" cy="1180550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0677FAA2-FDF2-4989-A479-2A50CD1A6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875" y="2183054"/>
            <a:ext cx="3121423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6053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SynDiffix takes a “multi-table” approach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Synthesize only the columns needed for any given analytic task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Fewer columns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higher accuracy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SynDiffix maintains strong anonymity even when 1000s of tables are generated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SynDiffix automates synthesis task (that’s the goal anyway)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User only specifies columns to synthesize and optional ML-target column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Good news: possibility of high accuracy, strong anonymity, easy to generate synthetic data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Bad news: can require an “on demand” style of operation</a:t>
            </a:r>
          </a:p>
          <a:p>
            <a:pPr lvl="2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SynDiffix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93998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Synthetic data is generated as-needed according to analyst use case</a:t>
            </a:r>
          </a:p>
          <a:p>
            <a:pPr lvl="1"/>
            <a:r>
              <a:rPr lang="en-US" i="1" dirty="0">
                <a:solidFill>
                  <a:schemeClr val="tx1"/>
                </a:solidFill>
              </a:rPr>
              <a:t>Structure of Earnings Survey 2018 </a:t>
            </a:r>
            <a:r>
              <a:rPr lang="en-US" dirty="0">
                <a:solidFill>
                  <a:schemeClr val="tx1"/>
                </a:solidFill>
              </a:rPr>
              <a:t>has 119 columns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7021 possible 2-column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273819 possible 3-column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8M 4-column tables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Cannot generate all of these in advance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Worse, analyst may want to filter or compose columns in advance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Infinite possibilities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On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operation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17485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TBD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Synthpop</a:t>
            </a:r>
            <a:r>
              <a:rPr lang="de-DE" dirty="0"/>
              <a:t> (</a:t>
            </a:r>
            <a:r>
              <a:rPr lang="de-DE" dirty="0" err="1"/>
              <a:t>generally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473093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0452" y="1988360"/>
            <a:ext cx="8276648" cy="381712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Partial synthesis of target variables (income information) or key variables (age, gender, educational level, etc.)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Additionally synthesized variables used in Bachmann et al. (2023) to ensure comparability with the results of </a:t>
            </a:r>
            <a:r>
              <a:rPr lang="en-US" dirty="0" err="1">
                <a:solidFill>
                  <a:schemeClr val="tx1"/>
                </a:solidFill>
              </a:rPr>
              <a:t>SynDiffix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Synthpop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058BB25E-70DA-4996-83BE-EB004605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696" y="1965454"/>
            <a:ext cx="2398020" cy="1488160"/>
          </a:xfrm>
          <a:prstGeom prst="rect">
            <a:avLst/>
          </a:prstGeom>
        </p:spPr>
      </p:pic>
      <p:sp>
        <p:nvSpPr>
          <p:cNvPr id="33" name="Inhaltsplatzhalter 1">
            <a:extLst>
              <a:ext uri="{FF2B5EF4-FFF2-40B4-BE49-F238E27FC236}">
                <a16:creationId xmlns:a16="http://schemas.microsoft.com/office/drawing/2014/main" id="{220B47C0-4582-4A09-8A7D-9240C1FA7D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452" y="5888828"/>
            <a:ext cx="11075148" cy="263525"/>
          </a:xfrm>
        </p:spPr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err="1"/>
              <a:t>Nowok</a:t>
            </a:r>
            <a:r>
              <a:rPr lang="en-US" dirty="0"/>
              <a:t>, </a:t>
            </a:r>
            <a:r>
              <a:rPr lang="en-US" dirty="0" err="1"/>
              <a:t>Raab</a:t>
            </a:r>
            <a:r>
              <a:rPr lang="en-US" dirty="0"/>
              <a:t>, Dibben (2016)</a:t>
            </a:r>
          </a:p>
        </p:txBody>
      </p:sp>
    </p:spTree>
    <p:extLst>
      <p:ext uri="{BB962C8B-B14F-4D97-AF65-F5344CB8AC3E}">
        <p14:creationId xmlns:p14="http://schemas.microsoft.com/office/powerpoint/2010/main" val="313143211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D051B3EF-55A0-4026-8F0D-8CE9B55404D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710452" y="1988360"/>
            <a:ext cx="8276648" cy="3817128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Partial synthesis of target variables (income information) or key variables (age, gender, educational level, etc.)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 Additionally synthesized variables used in Bachmann et al. (2023) to ensure comparability with the results of </a:t>
            </a:r>
            <a:r>
              <a:rPr lang="en-US" dirty="0" err="1">
                <a:solidFill>
                  <a:schemeClr val="tx1"/>
                </a:solidFill>
              </a:rPr>
              <a:t>SynDiffix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CART models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Optimize utility-privacy ratio via tree depth (number of observations to be minimally kept in the terminal node)</a:t>
            </a:r>
          </a:p>
          <a:p>
            <a:pPr lvl="2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3DDD910-FCF0-4303-95EE-098388D6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2" y="1124696"/>
            <a:ext cx="11075147" cy="588605"/>
          </a:xfrm>
        </p:spPr>
        <p:txBody>
          <a:bodyPr/>
          <a:lstStyle/>
          <a:p>
            <a:r>
              <a:rPr lang="de-DE" dirty="0"/>
              <a:t>(3) Synthesis Approach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Synthpop</a:t>
            </a:r>
            <a:r>
              <a:rPr lang="de-DE" dirty="0"/>
              <a:t> (</a:t>
            </a:r>
            <a:r>
              <a:rPr lang="de-DE" dirty="0" err="1"/>
              <a:t>specific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2F53-C188-4B26-8F07-56224F3F6FF0}"/>
              </a:ext>
            </a:extLst>
          </p:cNvPr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07D036B6-87E0-4278-A81A-07A3A66AD62F}" type="datetime1">
              <a:rPr lang="de-DE" smtClean="0"/>
              <a:pPr/>
              <a:t>03.04.2025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6125B9-7ED7-4F5D-9246-6938B004225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GB" dirty="0"/>
              <a:t>Statistisches Bundesamt (</a:t>
            </a:r>
            <a:r>
              <a:rPr lang="en-GB" dirty="0" err="1"/>
              <a:t>Destatis</a:t>
            </a:r>
            <a:r>
              <a:rPr lang="en-GB" dirty="0"/>
              <a:t>) - IFEB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78DEB-BE13-4A47-96DD-02CA88DC0F9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90D50AA-A47B-42B3-AEBF-DBC41AAA668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058BB25E-70DA-4996-83BE-EB0046057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2696" y="1965454"/>
            <a:ext cx="2398020" cy="1488160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1F35365E-B3D8-4DD7-88F2-BC7B36D74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7463" y="3453614"/>
            <a:ext cx="1123461" cy="1180550"/>
          </a:xfrm>
          <a:prstGeom prst="rect">
            <a:avLst/>
          </a:prstGeom>
        </p:spPr>
      </p:pic>
      <p:sp>
        <p:nvSpPr>
          <p:cNvPr id="33" name="Inhaltsplatzhalter 1">
            <a:extLst>
              <a:ext uri="{FF2B5EF4-FFF2-40B4-BE49-F238E27FC236}">
                <a16:creationId xmlns:a16="http://schemas.microsoft.com/office/drawing/2014/main" id="{220B47C0-4582-4A09-8A7D-9240C1FA7D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10452" y="5888828"/>
            <a:ext cx="11075148" cy="263525"/>
          </a:xfrm>
        </p:spPr>
        <p:txBody>
          <a:bodyPr/>
          <a:lstStyle/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baseline="30000" dirty="0"/>
              <a:t>1</a:t>
            </a:r>
            <a:r>
              <a:rPr lang="en-US" dirty="0"/>
              <a:t> </a:t>
            </a:r>
            <a:r>
              <a:rPr lang="en-US" dirty="0" err="1"/>
              <a:t>Nowok</a:t>
            </a:r>
            <a:r>
              <a:rPr lang="en-US" dirty="0"/>
              <a:t>, </a:t>
            </a:r>
            <a:r>
              <a:rPr lang="en-US" dirty="0" err="1"/>
              <a:t>Raab</a:t>
            </a:r>
            <a:r>
              <a:rPr lang="en-US" dirty="0"/>
              <a:t>, Dibben (2016)</a:t>
            </a:r>
          </a:p>
        </p:txBody>
      </p:sp>
    </p:spTree>
    <p:extLst>
      <p:ext uri="{BB962C8B-B14F-4D97-AF65-F5344CB8AC3E}">
        <p14:creationId xmlns:p14="http://schemas.microsoft.com/office/powerpoint/2010/main" val="3258181957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PRESGUID" val="93ef0113-b4c1-4402-a60e-71b0d169028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statis_PP_Master_16x9_deutsch_2018">
  <a:themeElements>
    <a:clrScheme name="Statis">
      <a:dk1>
        <a:srgbClr val="1E1E1E"/>
      </a:dk1>
      <a:lt1>
        <a:sysClr val="window" lastClr="FFFFFF"/>
      </a:lt1>
      <a:dk2>
        <a:srgbClr val="4B4B4B"/>
      </a:dk2>
      <a:lt2>
        <a:srgbClr val="90D2FC"/>
      </a:lt2>
      <a:accent1>
        <a:srgbClr val="006298"/>
      </a:accent1>
      <a:accent2>
        <a:srgbClr val="EC4E60"/>
      </a:accent2>
      <a:accent3>
        <a:srgbClr val="E4D022"/>
      </a:accent3>
      <a:accent4>
        <a:srgbClr val="449ADC"/>
      </a:accent4>
      <a:accent5>
        <a:srgbClr val="A02438"/>
      </a:accent5>
      <a:accent6>
        <a:srgbClr val="00B288"/>
      </a:accent6>
      <a:hlink>
        <a:srgbClr val="2C74B5"/>
      </a:hlink>
      <a:folHlink>
        <a:srgbClr val="09326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6350">
          <a:noFill/>
        </a:ln>
      </a:spPr>
      <a:bodyPr rtlCol="0" anchor="ctr"/>
      <a:lstStyle>
        <a:defPPr algn="ctr">
          <a:defRPr sz="20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>
        <a:spAutoFit/>
      </a:bodyPr>
      <a:lstStyle>
        <a:defPPr algn="l">
          <a:defRPr sz="23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isSans_Destatis_PPT_Master_16x9_deutsch_2021__MF2021_01_12.pptx" id="{9D8A4893-F81E-4DB9-BBC4-7097D484A925}" vid="{E3C13A9C-ACC8-42EF-89DE-5500365E8AE2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tatis Sans"/>
        <a:font script="Hebr" typeface="Statis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tatis Sans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Statis Sans"/>
        <a:font script="Hebr" typeface="Statis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Statis Sans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StatisSans_Destatis_PPT_Master_16x9_deutsch_2021__MF2021_01_12</Template>
  <TotalTime>0</TotalTime>
  <Words>2830</Words>
  <Application>Microsoft Office PowerPoint</Application>
  <PresentationFormat>Custom</PresentationFormat>
  <Paragraphs>512</Paragraphs>
  <Slides>48</Slides>
  <Notes>24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Times New Roman</vt:lpstr>
      <vt:lpstr>Wingdings</vt:lpstr>
      <vt:lpstr>Arial</vt:lpstr>
      <vt:lpstr>Statis Sans Light</vt:lpstr>
      <vt:lpstr>Cambria Math</vt:lpstr>
      <vt:lpstr>Cambria</vt:lpstr>
      <vt:lpstr>Calibri</vt:lpstr>
      <vt:lpstr>Statis Sans</vt:lpstr>
      <vt:lpstr>Destatis_PP_Master_16x9_deutsch_2018</vt:lpstr>
      <vt:lpstr>think-cell Folie</vt:lpstr>
      <vt:lpstr>Replication of „Die Lohnlücke in der Zeitarbeit“ with Synthetic Data  Comparison of Synthpop and SynDiffix</vt:lpstr>
      <vt:lpstr>Agenda</vt:lpstr>
      <vt:lpstr>(1) Motivation</vt:lpstr>
      <vt:lpstr>(2) Short overview on the replicated paper</vt:lpstr>
      <vt:lpstr>(3) Synthesis Approach using SynDiffix</vt:lpstr>
      <vt:lpstr>(3) On demand operation</vt:lpstr>
      <vt:lpstr>(3) Synthesis Approach using Synthpop (generally)</vt:lpstr>
      <vt:lpstr>(3) Synthesis Approach using Synthpop (specific)</vt:lpstr>
      <vt:lpstr>(3) Synthesis Approach using Synthpop (specific)</vt:lpstr>
      <vt:lpstr>(3) Synthesis Approach using Synthpop (specific)</vt:lpstr>
      <vt:lpstr>(4) Results</vt:lpstr>
      <vt:lpstr>(4) Results</vt:lpstr>
      <vt:lpstr>(4) Results</vt:lpstr>
      <vt:lpstr>(4) Results</vt:lpstr>
      <vt:lpstr>(4) Results</vt:lpstr>
      <vt:lpstr>(4) Results</vt:lpstr>
      <vt:lpstr>(4) Results</vt:lpstr>
      <vt:lpstr>(4) Results</vt:lpstr>
      <vt:lpstr>(4) Results</vt:lpstr>
      <vt:lpstr>(5) Discussion</vt:lpstr>
      <vt:lpstr>(5) Discussion</vt:lpstr>
      <vt:lpstr>Contact</vt:lpstr>
      <vt:lpstr>(1) Forschungshintergrund: Status Quo</vt:lpstr>
      <vt:lpstr>(1) Forschungshintergrund: Status Quo</vt:lpstr>
      <vt:lpstr>(2) Bisheriger Synthetisierungsansatz</vt:lpstr>
      <vt:lpstr>(2) Bisheriger Synthetisierungsansatz</vt:lpstr>
      <vt:lpstr>(2) Integrationsansatz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(2) Integrationsansatz: Schrittweise Synthetisierung</vt:lpstr>
      <vt:lpstr>(3) Gegenüberstellungen</vt:lpstr>
      <vt:lpstr>(4) Nutzen- &amp; Risikoevaluierung</vt:lpstr>
      <vt:lpstr>(5) Diskussion</vt:lpstr>
      <vt:lpstr>(5) Diskussion</vt:lpstr>
      <vt:lpstr>(5) Diskussion</vt:lpstr>
      <vt:lpstr>(5) Diskussion</vt:lpstr>
      <vt:lpstr>Kontakt</vt:lpstr>
      <vt:lpstr>Literatur</vt:lpstr>
      <vt:lpstr>Literatur</vt:lpstr>
      <vt:lpstr>Literatur</vt:lpstr>
      <vt:lpstr>(1) Forschungshintergrund</vt:lpstr>
      <vt:lpstr>(3) Synthesis Approach using Synthpop (specific)</vt:lpstr>
    </vt:vector>
  </TitlesOfParts>
  <Company>ZIVIT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Farbpalette und Barrierefreiheit</dc:title>
  <dc:creator>Bentele, Gabriele (B301)</dc:creator>
  <cp:lastModifiedBy>local_francis</cp:lastModifiedBy>
  <cp:revision>247</cp:revision>
  <cp:lastPrinted>2020-08-06T18:12:26Z</cp:lastPrinted>
  <dcterms:created xsi:type="dcterms:W3CDTF">2021-01-25T13:29:24Z</dcterms:created>
  <dcterms:modified xsi:type="dcterms:W3CDTF">2025-04-03T12:37:04Z</dcterms:modified>
</cp:coreProperties>
</file>