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16" r:id="rId2"/>
    <p:sldId id="517" r:id="rId3"/>
    <p:sldId id="514" r:id="rId4"/>
    <p:sldId id="535" r:id="rId5"/>
    <p:sldId id="536" r:id="rId6"/>
  </p:sldIdLst>
  <p:sldSz cx="12195175" cy="6859588"/>
  <p:notesSz cx="6797675" cy="9928225"/>
  <p:embeddedFontLst>
    <p:embeddedFont>
      <p:font typeface="Statis Sans" panose="020B0604020202020204" charset="0"/>
      <p:regular r:id="rId9"/>
      <p:bold r:id="rId10"/>
      <p:italic r:id="rId11"/>
      <p:boldItalic r:id="rId12"/>
    </p:embeddedFont>
    <p:embeddedFont>
      <p:font typeface="Statis Sans Light" panose="020B0604020202020204" charset="0"/>
      <p:regular r:id="rId13"/>
      <p:italic r:id="rId14"/>
    </p:embeddedFont>
  </p:embeddedFontLst>
  <p:custDataLst>
    <p:tags r:id="rId15"/>
  </p:custDataLst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Friedrich" initials="MF" lastIdx="1" clrIdx="0">
    <p:extLst>
      <p:ext uri="{19B8F6BF-5375-455C-9EA6-DF929625EA0E}">
        <p15:presenceInfo xmlns:p15="http://schemas.microsoft.com/office/powerpoint/2012/main" userId="8550697cc3795f4a" providerId="Windows Live"/>
      </p:ext>
    </p:extLst>
  </p:cmAuthor>
  <p:cmAuthor id="2" name="Mühlhan, Jannek (B23)" initials="MJ(" lastIdx="4" clrIdx="1">
    <p:extLst>
      <p:ext uri="{19B8F6BF-5375-455C-9EA6-DF929625EA0E}">
        <p15:presenceInfo xmlns:p15="http://schemas.microsoft.com/office/powerpoint/2012/main" userId="S-1-5-21-3467134252-3680697208-2783584628-70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AA6"/>
    <a:srgbClr val="548235"/>
    <a:srgbClr val="4472C4"/>
    <a:srgbClr val="006298"/>
    <a:srgbClr val="9DC3E6"/>
    <a:srgbClr val="EAEAEA"/>
    <a:srgbClr val="C3C3C3"/>
    <a:srgbClr val="E7EAEF"/>
    <a:srgbClr val="E1E1E1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2" autoAdjust="0"/>
    <p:restoredTop sz="95268" autoAdjust="0"/>
  </p:normalViewPr>
  <p:slideViewPr>
    <p:cSldViewPr snapToGrid="0" snapToObjects="1">
      <p:cViewPr>
        <p:scale>
          <a:sx n="72" d="100"/>
          <a:sy n="72" d="100"/>
        </p:scale>
        <p:origin x="707" y="400"/>
      </p:cViewPr>
      <p:guideLst>
        <p:guide orient="horz" pos="2546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32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l">
              <a:defRPr sz="1200"/>
            </a:lvl1pPr>
          </a:lstStyle>
          <a:p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7" y="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r">
              <a:defRPr sz="1200"/>
            </a:lvl1pPr>
          </a:lstStyle>
          <a:p>
            <a:fld id="{3CF4DE4A-EBEF-48E6-8F0E-519C84312126}" type="datetimeFigureOut">
              <a:rPr lang="de-DE" smtClean="0">
                <a:latin typeface="Statis Sans" panose="020B0503050000020004" pitchFamily="34" charset="0"/>
              </a:rPr>
              <a:t>03.04.2025</a:t>
            </a:fld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l">
              <a:defRPr sz="1200"/>
            </a:lvl1pPr>
          </a:lstStyle>
          <a:p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7" y="942975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r">
              <a:defRPr sz="1200"/>
            </a:lvl1pPr>
          </a:lstStyle>
          <a:p>
            <a:fld id="{988AD56A-E425-4921-84C1-03420AB58DAC}" type="slidenum">
              <a:rPr lang="de-DE" smtClean="0">
                <a:latin typeface="Statis Sans" panose="020B0503050000020004" pitchFamily="34" charset="0"/>
              </a:rPr>
              <a:t>‹#›</a:t>
            </a:fld>
            <a:endParaRPr lang="de-DE" dirty="0">
              <a:latin typeface="Statis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l">
              <a:defRPr sz="1200">
                <a:latin typeface="Statis Sans" panose="020B050305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r">
              <a:defRPr sz="1200">
                <a:latin typeface="Statis Sans" panose="020B0503050000020004" pitchFamily="34" charset="0"/>
              </a:defRPr>
            </a:lvl1pPr>
          </a:lstStyle>
          <a:p>
            <a:fld id="{8D9BBD62-E87A-4D5C-B70B-7C95F8DCB9B3}" type="datetimeFigureOut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6" tIns="45878" rIns="91756" bIns="4587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756" tIns="45878" rIns="91756" bIns="4587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l">
              <a:defRPr sz="1200">
                <a:latin typeface="Statis Sans" panose="020B050305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r">
              <a:defRPr sz="1200">
                <a:latin typeface="Statis Sans" panose="020B0503050000020004" pitchFamily="34" charset="0"/>
              </a:defRPr>
            </a:lvl1pPr>
          </a:lstStyle>
          <a:p>
            <a:fld id="{74870A76-7E73-40B4-AABF-FD9679C021E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Statis Sans" panose="020B05030500000200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2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22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98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634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0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46409B7E-8B80-49D9-8574-0C667F79FA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526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13183"/>
            <a:ext cx="9975211" cy="2423468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810389" y="3473549"/>
            <a:ext cx="9979973" cy="175300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EF7D3A8-9259-4D56-9CF3-FECB62B70767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7BADC4C-A79F-4080-8740-0CE2F19384BC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8EAABA-F66D-4AFE-B04F-F65D46BB85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7D381AC5-B43E-4010-9EE9-5518E71253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64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75D310F-F7B6-44CA-B310-CB0B69BBEA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086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E3EBBA-D243-4CDB-8947-693C2E8359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95678" y="1988360"/>
            <a:ext cx="5289923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3" y="1988360"/>
            <a:ext cx="5289924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67EE67-C119-47EC-8AF4-3B03C57BD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0D5399-8542-416B-A419-EFBC4CD3188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AC80B5-0C2D-40EE-9818-33A43E5CE7E2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B7FF73-E3B4-425F-AE2E-1E1DE9EBD80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40381D1-C766-4BDB-968E-916EAD81A38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5EF8CB11-EB00-493D-A338-BEE8B7A53F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13361283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96DCAC6-885A-40DE-9D75-EA6474A586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0229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2D68EDA-619E-4539-A383-F869491E40C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09776" y="1988360"/>
            <a:ext cx="3775825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988360"/>
            <a:ext cx="6804772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BC4EF31-5126-4A9B-BA79-CF860577E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Statis Sans Light" panose="020B04030500000200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03463F-62AB-43DC-B4E1-EE42AC0AC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9247B8-774E-4C92-A512-819B6A8A923D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9DACC1-69DB-4059-B9CA-2B15032BE509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0A85C6-225A-41F5-8BC9-ACFC83DBBFF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 dirty="0" err="1"/>
              <a:t>Statistisches</a:t>
            </a:r>
            <a:r>
              <a:rPr lang="en-GB" dirty="0"/>
              <a:t> </a:t>
            </a:r>
            <a:r>
              <a:rPr lang="en-GB" dirty="0" err="1"/>
              <a:t>Bundesamt</a:t>
            </a:r>
            <a:r>
              <a:rPr lang="en-GB" dirty="0"/>
              <a:t>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6F98E-1969-4788-AC39-E1A1D403B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243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6D79F756-7B35-42D0-B4D3-02760AB6DE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639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9F1EA6A-AAA0-4CB2-8B2E-395C5F2913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9201" y="1988360"/>
            <a:ext cx="3775825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81576" y="1988360"/>
            <a:ext cx="6804024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5A15C9-E0DE-4199-A42D-479D3A6836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F557D4-584C-4DD5-9F67-3FD84A7E688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CC541F-E7F7-49F9-B9A4-F8A22C914A5D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F5C127-94D6-41BD-A67B-C3BE5C233BF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E645D-A7EA-4322-A213-1975C9FDD95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69F0EFE0-1EDD-46EA-A673-728FC7F028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40208982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F13C52A-EC46-416C-9145-ED84836E3A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816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76722E-AD1A-4650-A3F1-353038E5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BDA81-E122-4813-98F7-FE28498A3E4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B07491-8F09-43F3-B6D0-80FC8903F377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AD1D45-BC4B-4A9F-9D16-BE008AEB6D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F498B-6D38-4F8D-86E6-39231EAFADD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A0F56C81-E5C5-4D58-B625-CCCA7D46C4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22736033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5DDB4-0E90-4BB5-97E2-46B4AB0C98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B928D2-B8B3-4F5F-B6BC-30D1BC0E5132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E9D94-02B8-4E5B-8B3C-4FF91B839D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4E274-E4DD-4DF9-9879-5D80A51C214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18">
            <a:extLst>
              <a:ext uri="{FF2B5EF4-FFF2-40B4-BE49-F238E27FC236}">
                <a16:creationId xmlns:a16="http://schemas.microsoft.com/office/drawing/2014/main" id="{E7ECA286-4E5B-409C-A583-11A4269F49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292530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A6E00EE-90E7-4A7B-8CE6-E67FD41947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3737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05AE674-85F5-42FB-B4AF-6221EAD1D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5A6B5378-86D3-496A-B164-7393A8185E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97027" y="2729990"/>
            <a:ext cx="3864741" cy="11608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C26FD313-9B7C-4EF6-9408-353179C4F9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2419" y="2729991"/>
            <a:ext cx="3864741" cy="26582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D259C415-7CB8-4480-BE46-B9B5A4AB0C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97027" y="4191512"/>
            <a:ext cx="3864741" cy="11966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13F0958-754F-4861-8463-DAFED8EEA628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410EB3AB-1781-43EA-AB32-B1645BE77AE2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65B93CF-AB16-4976-9390-7878DCCEA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5D64E70-041B-4DD0-89FA-EA62990D34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72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3404F75-3505-4EC4-9E0C-0272B227C6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4461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05AE674-85F5-42FB-B4AF-6221EAD1D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C26C99B-FDDC-4220-A99C-7580A3917679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B6F74EC4-1E75-4FF2-A107-3450BBB54899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4DFE852A-B761-47F4-8176-3FC812A192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7C0AA09-1BD8-4CCC-A5DF-69192BFF5E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11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Pikto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107AE81-940E-4F36-8CF5-F0C10B7A4E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6988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3406-CB79-4DD3-B20D-1FBA375E15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10389" y="2932092"/>
            <a:ext cx="2607012" cy="2607012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de-DE" dirty="0"/>
              <a:t>Piktogramm</a:t>
            </a:r>
          </a:p>
        </p:txBody>
      </p:sp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361FC6C-EC00-4E24-8F38-577617AFF0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F8D6137-25F0-447A-9135-2714A0243F2A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990AE1A9-5791-4CC7-AE49-EACF2A53C925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87B20EB-A5B7-4013-95FA-E51D54F210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241E5FC-7F9D-4A5E-AB2B-E2E5CEF30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56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FC09366-4D50-4EB3-A3BC-43FD7F4901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519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425601" y="1050180"/>
            <a:ext cx="10364761" cy="822413"/>
          </a:xfrm>
        </p:spPr>
        <p:txBody>
          <a:bodyPr vert="horz" lIns="0" tIns="0" rIns="0" bIns="0" anchor="b" anchorCtr="0">
            <a:noAutofit/>
          </a:bodyPr>
          <a:lstStyle>
            <a:lvl1pPr algn="l"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FCF018-E038-4AB9-9937-D6416063769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0444FF5-E3F2-4F30-8A45-2A6424F92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5601" y="2349500"/>
            <a:ext cx="10364762" cy="3050983"/>
          </a:xfrm>
        </p:spPr>
        <p:txBody>
          <a:bodyPr>
            <a:normAutofit/>
          </a:bodyPr>
          <a:lstStyle>
            <a:lvl1pPr marL="638175" indent="-638175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+mj-lt"/>
              <a:buAutoNum type="arabicParenBoth"/>
              <a:defRPr sz="2800"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079D26A-01F4-4BF2-8866-AECB3BD1FF82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495DF453-667F-4E50-86ED-6B0400AD9C25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1CF24DA-2098-45AE-9E9E-79A686C52D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ADC1881-79C5-4CF3-B6E6-E3A9DEBA93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ktu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944948C-796C-46F9-B6AE-181E83EA79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653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425601" y="1050180"/>
            <a:ext cx="10359999" cy="822413"/>
          </a:xfrm>
        </p:spPr>
        <p:txBody>
          <a:bodyPr vert="horz" lIns="0" tIns="0" rIns="0" bIns="0" anchor="b" anchorCtr="0">
            <a:noAutofit/>
          </a:bodyPr>
          <a:lstStyle>
            <a:lvl1pPr algn="l"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FCF018-E038-4AB9-9937-D6416063769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0444FF5-E3F2-4F30-8A45-2A6424F92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5601" y="2349500"/>
            <a:ext cx="10364761" cy="3050983"/>
          </a:xfrm>
        </p:spPr>
        <p:txBody>
          <a:bodyPr>
            <a:normAutofit/>
          </a:bodyPr>
          <a:lstStyle>
            <a:lvl1pPr marL="638175" indent="-638175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20000"/>
              <a:buFont typeface="+mj-lt"/>
              <a:buAutoNum type="arabicParenBoth"/>
              <a:defRPr sz="28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B58CFC-F99B-4F79-9D95-271A146E224E}"/>
              </a:ext>
            </a:extLst>
          </p:cNvPr>
          <p:cNvGrpSpPr/>
          <p:nvPr userDrawn="1"/>
        </p:nvGrpSpPr>
        <p:grpSpPr>
          <a:xfrm>
            <a:off x="418976" y="4890420"/>
            <a:ext cx="11529648" cy="1918291"/>
            <a:chOff x="418976" y="4890420"/>
            <a:chExt cx="11529648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79CC3D-7B00-4F61-9028-BE8A6EC9B702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E454AD1B-C14A-4F67-A6E5-A6E27E5E3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C803A235-B731-4646-9A75-F3F3D7116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5993BB9-1A56-4771-ADA0-66DA168EDB78}"/>
                </a:ext>
              </a:extLst>
            </p:cNvPr>
            <p:cNvSpPr/>
            <p:nvPr userDrawn="1"/>
          </p:nvSpPr>
          <p:spPr>
            <a:xfrm>
              <a:off x="418976" y="5566629"/>
              <a:ext cx="2971923" cy="8325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de-DE" sz="1600" kern="1200" dirty="0">
                  <a:solidFill>
                    <a:srgbClr val="999999"/>
                  </a:solidFill>
                  <a:latin typeface="+mn-lt"/>
                  <a:ea typeface="+mn-ea"/>
                  <a:cs typeface="+mn-cs"/>
                </a:rPr>
                <a:t>Kompetenzcluster </a:t>
              </a:r>
              <a:r>
                <a:rPr lang="de-DE" sz="1600" b="0" kern="1200" dirty="0" err="1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Anige</a:t>
              </a:r>
              <a:r>
                <a:rPr lang="de-DE" sz="1600" b="0" kern="1200" dirty="0" err="1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D</a:t>
              </a:r>
              <a:r>
                <a:rPr lang="de-DE" sz="1600" b="0" kern="1200" dirty="0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 - </a:t>
              </a:r>
              <a:br>
                <a:rPr lang="de-DE" sz="1600" b="0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</a:br>
              <a:r>
                <a:rPr lang="de-DE" sz="1600" b="0" kern="1200" dirty="0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Anonymität von integrierten und georeferenzierten </a:t>
              </a:r>
              <a:r>
                <a:rPr lang="de-DE" sz="1600" b="0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54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3C5FB31-D28A-48EC-B4E4-6AB7BE458B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05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BC4EF31-5126-4A9B-BA79-CF860577E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4D8478D-46B5-406F-8E99-F689FE325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0452" y="1809306"/>
            <a:ext cx="11075148" cy="353943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Untertitel. Arial, 24 Pt.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2F5BB9A-844B-4DA8-A998-AFB9A5A90F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452" y="2349500"/>
            <a:ext cx="11075148" cy="34559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6EFFB-F64C-4099-B364-910EF69DB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A2E849-DE6D-43AA-8BA0-B8705D770338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DD9054-10D2-452A-B29F-C6B3A2FC8C1E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64A666D-C954-49D8-8A26-98F695B02F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190750" y="6300661"/>
            <a:ext cx="7246818" cy="26352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5DDF53D-F8D0-4C8D-B35E-9973B4E5D03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6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DA5AC39-35DB-439B-845C-9D8546823D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899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75E2B-8360-4CD8-9C92-232AFF662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0452" y="2349500"/>
            <a:ext cx="11075148" cy="34559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D7D596B-7FD9-442E-86BF-E6CA6B73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0E070A-1903-48E8-9857-15B1E3B4FF5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BA176C-D743-447B-94F2-AEBABDE81F3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FC9687-544B-4A25-9C58-9DFCF7EC5C5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1808CF0-76C0-419B-B6E8-7B926B3A81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163922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86A94C9-F101-4FC1-95FB-8AF3D16E0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036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988360"/>
            <a:ext cx="11075148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BE6734-C1B9-4B3A-A19D-A21180B59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47A1E-ED24-4B5D-AC88-DFF909D6D3F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37C95-5741-4CE5-B1B1-128D9AD850C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FE0862-0F5F-4FD1-9A6F-9B87E91EFD5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8195C718-D1F8-45BA-B05D-7A8FCC798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7800349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139617"/>
            <a:ext cx="11075148" cy="466587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7CE50B-5B87-4DA9-A89C-75A561E803A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8CF41-D84E-4BCC-9886-099A2AF10D64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9059E7F-95C2-4285-9BB6-70B36F14DFD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9259565-4742-4049-9041-03E21E55D55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36C2FCBF-84B8-4AA1-B885-49189DE6DB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4235874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C9D7DFA-D47C-47FF-A4F0-6ED5028CE9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188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think-cell Folie" r:id="rId19" imgW="360" imgH="360" progId="TCLayout.ActiveDocument.1">
                  <p:embed/>
                </p:oleObj>
              </mc:Choice>
              <mc:Fallback>
                <p:oleObj name="think-cell Folie" r:id="rId19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oolsToo_Slide" descr="ToolsToo_Slide">
            <a:extLst>
              <a:ext uri="{FF2B5EF4-FFF2-40B4-BE49-F238E27FC236}">
                <a16:creationId xmlns:a16="http://schemas.microsoft.com/office/drawing/2014/main" id="{7A948261-0855-4559-A4B1-7EB7DB88C4A8}"/>
              </a:ext>
            </a:extLst>
          </p:cNvPr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10452" y="1118925"/>
            <a:ext cx="11075147" cy="600146"/>
          </a:xfrm>
          <a:prstGeom prst="rect">
            <a:avLst/>
          </a:prstGeom>
        </p:spPr>
        <p:txBody>
          <a:bodyPr vert="horz" lIns="0" tIns="72000" rIns="0" bIns="72000" rtlCol="0" anchor="ctr" anchorCtr="0">
            <a:sp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0452" y="2349500"/>
            <a:ext cx="11075148" cy="34559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Textebene, Arial, 23 Pt.</a:t>
            </a:r>
          </a:p>
          <a:p>
            <a:pPr lvl="1"/>
            <a:r>
              <a:rPr lang="de-DE" dirty="0"/>
              <a:t>1. Aufzählungsebene über Menü: „Listenebene erhöhen“ </a:t>
            </a:r>
          </a:p>
          <a:p>
            <a:pPr lvl="2"/>
            <a:r>
              <a:rPr lang="de-DE" dirty="0"/>
              <a:t>2. Aufzählungsebene über Menü: „Listenebene erhöhen“</a:t>
            </a:r>
          </a:p>
          <a:p>
            <a:pPr lvl="3"/>
            <a:r>
              <a:rPr lang="de-DE" dirty="0"/>
              <a:t>3. Aufzählungsebene über Menü: „Listenebene erhöhen“</a:t>
            </a:r>
          </a:p>
          <a:p>
            <a:pPr lvl="2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9516742" y="6300663"/>
            <a:ext cx="1501778" cy="26352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de-DE" sz="10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58EB55-A7D1-4F18-9F7A-0FD88A528785}" type="datetime1">
              <a:rPr lang="de-DE" smtClean="0"/>
              <a:t>03.04.2025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087099" y="6300663"/>
            <a:ext cx="687235" cy="26352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de-DE" sz="10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B76BBCE-4D0F-46A0-8D07-20DAA2585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10539" y="6300661"/>
            <a:ext cx="7237623" cy="26352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 dirty="0" err="1"/>
              <a:t>Statistisches</a:t>
            </a:r>
            <a:r>
              <a:rPr lang="en-GB" dirty="0"/>
              <a:t> </a:t>
            </a:r>
            <a:r>
              <a:rPr lang="en-GB" dirty="0" err="1"/>
              <a:t>Bundesamt</a:t>
            </a:r>
            <a:r>
              <a:rPr lang="en-GB" dirty="0"/>
              <a:t>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AB361C4-581E-4531-8215-FE6621D383D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361038" y="26724"/>
            <a:ext cx="1394482" cy="9892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6A359F8-8B6A-4E9B-BE92-C3A40B110D50}"/>
              </a:ext>
            </a:extLst>
          </p:cNvPr>
          <p:cNvSpPr txBox="1"/>
          <p:nvPr userDrawn="1"/>
        </p:nvSpPr>
        <p:spPr>
          <a:xfrm>
            <a:off x="705590" y="6287183"/>
            <a:ext cx="1550424" cy="276999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de-DE"/>
            </a:defPPr>
            <a:lvl1pPr>
              <a:buClr>
                <a:schemeClr val="accent2"/>
              </a:buClr>
              <a:defRPr sz="1200" b="0">
                <a:latin typeface="Statis Sans Light" panose="020B0403050000020004" pitchFamily="34" charset="0"/>
              </a:defRPr>
            </a:lvl1pPr>
          </a:lstStyle>
          <a:p>
            <a:pPr lvl="0"/>
            <a:r>
              <a:rPr lang="de-DE" b="1" dirty="0">
                <a:solidFill>
                  <a:srgbClr val="006298"/>
                </a:solidFill>
              </a:rPr>
              <a:t>AnigeD@destatis.de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9BE9169-88D8-493F-A430-A4D0E372D6D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608893" y="281289"/>
            <a:ext cx="2018937" cy="52242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12A2C333-CA2B-4A86-8EC2-55BF9193358D}"/>
              </a:ext>
            </a:extLst>
          </p:cNvPr>
          <p:cNvSpPr/>
          <p:nvPr userDrawn="1"/>
        </p:nvSpPr>
        <p:spPr>
          <a:xfrm>
            <a:off x="10232899" y="561252"/>
            <a:ext cx="1557637" cy="2147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de-DE" sz="1600" kern="1200" dirty="0">
                <a:solidFill>
                  <a:srgbClr val="999999"/>
                </a:solidFill>
                <a:latin typeface="Statis Sans" panose="020B0503050000020004" pitchFamily="34" charset="0"/>
                <a:ea typeface="+mn-ea"/>
                <a:cs typeface="+mn-cs"/>
              </a:rPr>
              <a:t>destatis.de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76F44F01-A564-40A1-8808-681FDDACA44B}"/>
              </a:ext>
            </a:extLst>
          </p:cNvPr>
          <p:cNvSpPr txBox="1">
            <a:spLocks/>
          </p:cNvSpPr>
          <p:nvPr userDrawn="1"/>
        </p:nvSpPr>
        <p:spPr>
          <a:xfrm>
            <a:off x="615538" y="645875"/>
            <a:ext cx="6577424" cy="24606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Tx/>
              <a:buNone/>
              <a:defRPr lang="de-DE" sz="1600" b="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5600" indent="-35560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50000"/>
              <a:buFont typeface="Statis Sans" panose="020B0500000000000000" pitchFamily="34" charset="0"/>
              <a:buChar char="»"/>
              <a:tabLst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17550" indent="-36195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SzPct val="150000"/>
              <a:buFont typeface="Statis Sans" panose="020B0500000000000000" pitchFamily="34" charset="0"/>
              <a:buChar char="»"/>
              <a:defRPr lang="de-DE" sz="20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90600" indent="-238125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75008" indent="-368374" algn="l" defTabSz="105431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5pPr>
            <a:lvl6pPr marL="2875008" indent="-368374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AnigeD Werkstattgespräch (April 2025) |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Replication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of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„Die Lohnlücke in der Zeitarbeit“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with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Synthetic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Data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10452" y="110635"/>
            <a:ext cx="829912" cy="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1" r:id="rId6"/>
    <p:sldLayoutId id="2147483657" r:id="rId7"/>
    <p:sldLayoutId id="2147483659" r:id="rId8"/>
    <p:sldLayoutId id="2147483665" r:id="rId9"/>
    <p:sldLayoutId id="2147483661" r:id="rId10"/>
    <p:sldLayoutId id="2147483664" r:id="rId11"/>
    <p:sldLayoutId id="2147483663" r:id="rId12"/>
    <p:sldLayoutId id="2147483658" r:id="rId13"/>
    <p:sldLayoutId id="2147483662" r:id="rId14"/>
    <p:sldLayoutId id="2147483682" r:id="rId15"/>
  </p:sldLayoutIdLst>
  <p:transition>
    <p:fade/>
  </p:transition>
  <p:hf hdr="0"/>
  <p:txStyles>
    <p:titleStyle>
      <a:lvl1pPr algn="l" defTabSz="1219444" rtl="0" eaLnBrk="1" latinLnBrk="0" hangingPunct="1">
        <a:lnSpc>
          <a:spcPct val="8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444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Tx/>
        <a:buNone/>
        <a:defRPr lang="de-DE" sz="23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55600" indent="-355600" algn="l" defTabSz="1219444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50000"/>
        <a:buFont typeface="Statis Sans" panose="020B0500000000000000" pitchFamily="34" charset="0"/>
        <a:buChar char="»"/>
        <a:tabLst/>
        <a:defRPr sz="20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17550" marR="0" indent="-361950" algn="l" defTabSz="121944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2"/>
        </a:buClr>
        <a:buSzPct val="150000"/>
        <a:buFont typeface="Statis Sans" panose="020B0500000000000000" pitchFamily="34" charset="0"/>
        <a:buChar char="»"/>
        <a:tabLst/>
        <a:defRPr lang="de-DE" sz="20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990600" indent="-238125" algn="l" defTabSz="1219444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75008" indent="-368374" algn="l" defTabSz="1054311" rtl="0" eaLnBrk="1" latinLnBrk="0" hangingPunct="1">
        <a:lnSpc>
          <a:spcPct val="100000"/>
        </a:lnSpc>
        <a:spcBef>
          <a:spcPts val="800"/>
        </a:spcBef>
        <a:buClr>
          <a:schemeClr val="bg1"/>
        </a:buClr>
        <a:buSzPct val="80000"/>
        <a:buFont typeface="Statis Sans" pitchFamily="2" charset="2"/>
        <a:buChar char="n"/>
        <a:defRPr sz="1900" b="0" kern="1200" baseline="0">
          <a:solidFill>
            <a:schemeClr val="tx1"/>
          </a:solidFill>
          <a:latin typeface="Statis Sans Light" panose="020B0403050000020004" pitchFamily="34" charset="0"/>
          <a:ea typeface="+mn-ea"/>
          <a:cs typeface="+mn-cs"/>
        </a:defRPr>
      </a:lvl5pPr>
      <a:lvl6pPr marL="2875008" indent="-368374" algn="l" defTabSz="1219444" rtl="0" eaLnBrk="1" latinLnBrk="0" hangingPunct="1">
        <a:lnSpc>
          <a:spcPct val="100000"/>
        </a:lnSpc>
        <a:spcBef>
          <a:spcPts val="800"/>
        </a:spcBef>
        <a:buClr>
          <a:schemeClr val="bg1"/>
        </a:buClr>
        <a:buSzPct val="80000"/>
        <a:buFont typeface="Statis Sans" pitchFamily="2" charset="2"/>
        <a:buChar char="n"/>
        <a:defRPr sz="1900" b="0" kern="1200" baseline="0">
          <a:solidFill>
            <a:schemeClr val="tx1"/>
          </a:solidFill>
          <a:latin typeface="Statis Sans Light" panose="020B0403050000020004" pitchFamily="34" charset="0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55" userDrawn="1">
          <p15:clr>
            <a:srgbClr val="F26B43"/>
          </p15:clr>
        </p15:guide>
        <p15:guide id="2" pos="439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1480" userDrawn="1">
          <p15:clr>
            <a:srgbClr val="F26B43"/>
          </p15:clr>
        </p15:guide>
        <p15:guide id="6" orient="horz" pos="1072" userDrawn="1">
          <p15:clr>
            <a:srgbClr val="F26B43"/>
          </p15:clr>
        </p15:guide>
        <p15:guide id="7" orient="horz" pos="36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SynDiffix takes a “multi-table” approach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Synthesize only the columns needed for any given analytic task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Fewer columns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higher accuracy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SynDiffix maintains strong anonymity even when 1000s of tables are generated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SynDiffix automates synthesis task (that’s the goal anyway)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User only specifies columns to synthesize and optional ML-target column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Good news: possibility of high accuracy, strong anonymity, easy to generate synthetic data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Bad news: can require an “on demand” style of operation</a:t>
            </a:r>
          </a:p>
          <a:p>
            <a:pPr lvl="2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SynDiffix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3998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Synthetic data is generated as-needed according to analyst use case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Structure of Earnings Survey 2018 </a:t>
            </a:r>
            <a:r>
              <a:rPr lang="en-US" dirty="0">
                <a:solidFill>
                  <a:schemeClr val="tx1"/>
                </a:solidFill>
              </a:rPr>
              <a:t>has 119 columns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7021 possible 2-column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273819 possible 3-column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8M 4-column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Cannot generate all of these in advance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Worse, analyst may want to filter or compose columns in advance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Infinite possibilities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On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7485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Four filters: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Select only: PERSONENGRUPPE: </a:t>
            </a:r>
            <a:r>
              <a:rPr lang="de-DE" dirty="0">
                <a:solidFill>
                  <a:schemeClr val="tx1"/>
                </a:solidFill>
              </a:rPr>
              <a:t>Sozialversicherungspflichtig Beschäftigte ohne besondere Merkmale</a:t>
            </a:r>
          </a:p>
          <a:p>
            <a:pPr lvl="3"/>
            <a:r>
              <a:rPr lang="de-DE" dirty="0">
                <a:solidFill>
                  <a:schemeClr val="tx1"/>
                </a:solidFill>
              </a:rPr>
              <a:t>1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29 </a:t>
            </a:r>
            <a:r>
              <a:rPr lang="de-DE" dirty="0" err="1">
                <a:solidFill>
                  <a:schemeClr val="tx1"/>
                </a:solidFill>
              </a:rPr>
              <a:t>categories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Remove </a:t>
            </a:r>
            <a:r>
              <a:rPr lang="de-DE" dirty="0" err="1">
                <a:solidFill>
                  <a:schemeClr val="tx1"/>
                </a:solidFill>
              </a:rPr>
              <a:t>persons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unknown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education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Remove </a:t>
            </a:r>
            <a:r>
              <a:rPr lang="de-DE" dirty="0" err="1">
                <a:solidFill>
                  <a:schemeClr val="tx1"/>
                </a:solidFill>
              </a:rPr>
              <a:t>young</a:t>
            </a:r>
            <a:r>
              <a:rPr lang="de-DE" dirty="0">
                <a:solidFill>
                  <a:schemeClr val="tx1"/>
                </a:solidFill>
              </a:rPr>
              <a:t> (&lt;17) and </a:t>
            </a:r>
            <a:r>
              <a:rPr lang="de-DE" dirty="0" err="1">
                <a:solidFill>
                  <a:schemeClr val="tx1"/>
                </a:solidFill>
              </a:rPr>
              <a:t>old</a:t>
            </a:r>
            <a:r>
              <a:rPr lang="de-DE" dirty="0">
                <a:solidFill>
                  <a:schemeClr val="tx1"/>
                </a:solidFill>
              </a:rPr>
              <a:t> (&gt;63) </a:t>
            </a:r>
            <a:r>
              <a:rPr lang="de-DE" dirty="0" err="1">
                <a:solidFill>
                  <a:schemeClr val="tx1"/>
                </a:solidFill>
              </a:rPr>
              <a:t>persons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Remove </a:t>
            </a:r>
            <a:r>
              <a:rPr lang="de-DE" dirty="0" err="1">
                <a:solidFill>
                  <a:schemeClr val="tx1"/>
                </a:solidFill>
              </a:rPr>
              <a:t>part</a:t>
            </a:r>
            <a:r>
              <a:rPr lang="de-DE" dirty="0">
                <a:solidFill>
                  <a:schemeClr val="tx1"/>
                </a:solidFill>
              </a:rPr>
              <a:t>-time </a:t>
            </a:r>
            <a:r>
              <a:rPr lang="de-DE" dirty="0" err="1">
                <a:solidFill>
                  <a:schemeClr val="tx1"/>
                </a:solidFill>
              </a:rPr>
              <a:t>workers</a:t>
            </a:r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Doing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filters</a:t>
            </a:r>
            <a:r>
              <a:rPr lang="de-DE" dirty="0">
                <a:solidFill>
                  <a:schemeClr val="tx1"/>
                </a:solidFill>
              </a:rPr>
              <a:t> after </a:t>
            </a:r>
            <a:r>
              <a:rPr lang="de-DE" dirty="0" err="1">
                <a:solidFill>
                  <a:schemeClr val="tx1"/>
                </a:solidFill>
              </a:rPr>
              <a:t>synthesis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requires</a:t>
            </a:r>
            <a:r>
              <a:rPr lang="de-DE" dirty="0">
                <a:solidFill>
                  <a:schemeClr val="tx1"/>
                </a:solidFill>
              </a:rPr>
              <a:t> 4 additional </a:t>
            </a:r>
            <a:r>
              <a:rPr lang="de-DE" dirty="0" err="1">
                <a:solidFill>
                  <a:schemeClr val="tx1"/>
                </a:solidFill>
              </a:rPr>
              <a:t>columns</a:t>
            </a:r>
            <a:r>
              <a:rPr lang="de-DE" dirty="0">
                <a:solidFill>
                  <a:schemeClr val="tx1"/>
                </a:solidFill>
              </a:rPr>
              <a:t> per </a:t>
            </a:r>
            <a:r>
              <a:rPr lang="de-DE" dirty="0" err="1">
                <a:solidFill>
                  <a:schemeClr val="tx1"/>
                </a:solidFill>
              </a:rPr>
              <a:t>synthetic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table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Substantial </a:t>
            </a:r>
            <a:r>
              <a:rPr lang="de-DE" dirty="0" err="1">
                <a:solidFill>
                  <a:schemeClr val="tx1"/>
                </a:solidFill>
              </a:rPr>
              <a:t>reduction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quality</a:t>
            </a:r>
            <a:endParaRPr lang="de-DE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„Die Lohnlücke in der Zeitarbeit“ </a:t>
            </a:r>
            <a:r>
              <a:rPr lang="de-DE" dirty="0" err="1"/>
              <a:t>filters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7309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One multi-column transformation</a:t>
            </a:r>
          </a:p>
          <a:p>
            <a:pPr lvl="2"/>
            <a:r>
              <a:rPr lang="de-DE" dirty="0" err="1">
                <a:solidFill>
                  <a:schemeClr val="tx1"/>
                </a:solidFill>
              </a:rPr>
              <a:t>Years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service</a:t>
            </a:r>
            <a:r>
              <a:rPr lang="de-DE" dirty="0">
                <a:solidFill>
                  <a:schemeClr val="tx1"/>
                </a:solidFill>
              </a:rPr>
              <a:t> = Survey </a:t>
            </a:r>
            <a:r>
              <a:rPr lang="de-DE" dirty="0" err="1">
                <a:solidFill>
                  <a:schemeClr val="tx1"/>
                </a:solidFill>
              </a:rPr>
              <a:t>year</a:t>
            </a:r>
            <a:r>
              <a:rPr lang="de-DE" dirty="0">
                <a:solidFill>
                  <a:schemeClr val="tx1"/>
                </a:solidFill>
              </a:rPr>
              <a:t> minus </a:t>
            </a:r>
            <a:r>
              <a:rPr lang="de-DE" dirty="0" err="1">
                <a:solidFill>
                  <a:schemeClr val="tx1"/>
                </a:solidFill>
              </a:rPr>
              <a:t>year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entry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 err="1">
                <a:solidFill>
                  <a:schemeClr val="tx1"/>
                </a:solidFill>
              </a:rPr>
              <a:t>If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done</a:t>
            </a:r>
            <a:r>
              <a:rPr lang="de-DE" dirty="0">
                <a:solidFill>
                  <a:schemeClr val="tx1"/>
                </a:solidFill>
              </a:rPr>
              <a:t> post-synthesis,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lead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nonsense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(negative </a:t>
            </a:r>
            <a:r>
              <a:rPr lang="de-DE" dirty="0" err="1">
                <a:solidFill>
                  <a:schemeClr val="tx1"/>
                </a:solidFill>
              </a:rPr>
              <a:t>years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service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tx1"/>
                </a:solidFill>
              </a:rPr>
              <a:t>Several</a:t>
            </a:r>
            <a:r>
              <a:rPr lang="de-DE" dirty="0">
                <a:solidFill>
                  <a:schemeClr val="tx1"/>
                </a:solidFill>
              </a:rPr>
              <a:t> single-</a:t>
            </a:r>
            <a:r>
              <a:rPr lang="de-DE" dirty="0" err="1">
                <a:solidFill>
                  <a:schemeClr val="tx1"/>
                </a:solidFill>
              </a:rPr>
              <a:t>column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transformations</a:t>
            </a:r>
            <a:endParaRPr lang="de-DE" dirty="0">
              <a:solidFill>
                <a:schemeClr val="tx1"/>
              </a:solidFill>
            </a:endParaRPr>
          </a:p>
          <a:p>
            <a:pPr lvl="2"/>
            <a:r>
              <a:rPr lang="de-DE" dirty="0">
                <a:solidFill>
                  <a:schemeClr val="tx1"/>
                </a:solidFill>
              </a:rPr>
              <a:t>These </a:t>
            </a:r>
            <a:r>
              <a:rPr lang="de-DE" dirty="0" err="1">
                <a:solidFill>
                  <a:schemeClr val="tx1"/>
                </a:solidFill>
              </a:rPr>
              <a:t>can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done</a:t>
            </a:r>
            <a:r>
              <a:rPr lang="de-DE" dirty="0">
                <a:solidFill>
                  <a:schemeClr val="tx1"/>
                </a:solidFill>
              </a:rPr>
              <a:t> post-synthesis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„Die Lohnlücke in der Zeitarbeit“ </a:t>
            </a:r>
            <a:r>
              <a:rPr lang="de-DE" dirty="0" err="1"/>
              <a:t>transformations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1704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How is the data quality if we do all filtering and transformations post-processing?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Is all of the filtering really necessary for </a:t>
            </a:r>
            <a:r>
              <a:rPr lang="en-US">
                <a:solidFill>
                  <a:schemeClr val="tx1"/>
                </a:solidFill>
              </a:rPr>
              <a:t>this study?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As part of an on-demand system, can we safely give the user filtering and transformation capabilities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For instance, safe if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Filtering impacts a substantial fraction of users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Simple transformation operations only</a:t>
            </a:r>
            <a:endParaRPr lang="de-DE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Open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SynDiffix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6002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SGUID" val="aae7497a-0dd6-4661-9d1b-254ac12fe4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tatis_PP_Master_16x9_deutsch_2018">
  <a:themeElements>
    <a:clrScheme name="Statis">
      <a:dk1>
        <a:srgbClr val="1E1E1E"/>
      </a:dk1>
      <a:lt1>
        <a:sysClr val="window" lastClr="FFFFFF"/>
      </a:lt1>
      <a:dk2>
        <a:srgbClr val="4B4B4B"/>
      </a:dk2>
      <a:lt2>
        <a:srgbClr val="90D2FC"/>
      </a:lt2>
      <a:accent1>
        <a:srgbClr val="006298"/>
      </a:accent1>
      <a:accent2>
        <a:srgbClr val="EC4E60"/>
      </a:accent2>
      <a:accent3>
        <a:srgbClr val="E4D022"/>
      </a:accent3>
      <a:accent4>
        <a:srgbClr val="449ADC"/>
      </a:accent4>
      <a:accent5>
        <a:srgbClr val="A02438"/>
      </a:accent5>
      <a:accent6>
        <a:srgbClr val="00B288"/>
      </a:accent6>
      <a:hlink>
        <a:srgbClr val="2C74B5"/>
      </a:hlink>
      <a:folHlink>
        <a:srgbClr val="0932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algn="l">
          <a:defRPr sz="2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isSans_Destatis_PPT_Master_16x9_deutsch_2021__MF2021_01_12.pptx" id="{9D8A4893-F81E-4DB9-BBC4-7097D484A925}" vid="{E3C13A9C-ACC8-42EF-89DE-5500365E8AE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tatis Sans"/>
        <a:font script="Hebr" typeface="Statis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tatis Sans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tatis Sans"/>
        <a:font script="Hebr" typeface="Statis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tatis Sans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StatisSans_Destatis_PPT_Master_16x9_deutsch_2021__MF2021_01_12</Template>
  <TotalTime>0</TotalTime>
  <Words>371</Words>
  <Application>Microsoft Office PowerPoint</Application>
  <PresentationFormat>Custom</PresentationFormat>
  <Paragraphs>69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Arial</vt:lpstr>
      <vt:lpstr>Statis Sans Light</vt:lpstr>
      <vt:lpstr>Statis Sans</vt:lpstr>
      <vt:lpstr>Destatis_PP_Master_16x9_deutsch_2018</vt:lpstr>
      <vt:lpstr>think-cell Folie</vt:lpstr>
      <vt:lpstr>(3) Synthesis Approach using SynDiffix</vt:lpstr>
      <vt:lpstr>(3) On demand operation</vt:lpstr>
      <vt:lpstr>(3) „Die Lohnlücke in der Zeitarbeit“ filters</vt:lpstr>
      <vt:lpstr>(3) „Die Lohnlücke in der Zeitarbeit“ transformations</vt:lpstr>
      <vt:lpstr>(3) Open questions for SynDiffix</vt:lpstr>
    </vt:vector>
  </TitlesOfParts>
  <Company>ZIVIT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Farbpalette und Barrierefreiheit</dc:title>
  <dc:creator>Bentele, Gabriele (B301)</dc:creator>
  <cp:lastModifiedBy>local_francis</cp:lastModifiedBy>
  <cp:revision>255</cp:revision>
  <cp:lastPrinted>2020-08-06T18:12:26Z</cp:lastPrinted>
  <dcterms:created xsi:type="dcterms:W3CDTF">2021-01-25T13:29:24Z</dcterms:created>
  <dcterms:modified xsi:type="dcterms:W3CDTF">2025-04-03T14:39:53Z</dcterms:modified>
</cp:coreProperties>
</file>