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64" r:id="rId4"/>
    <p:sldId id="260" r:id="rId5"/>
    <p:sldId id="262" r:id="rId6"/>
    <p:sldId id="263" r:id="rId7"/>
    <p:sldId id="265" r:id="rId8"/>
    <p:sldId id="261" r:id="rId9"/>
    <p:sldId id="270" r:id="rId10"/>
    <p:sldId id="271"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76"/>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78867" autoAdjust="0"/>
  </p:normalViewPr>
  <p:slideViewPr>
    <p:cSldViewPr snapToGrid="0">
      <p:cViewPr varScale="1">
        <p:scale>
          <a:sx n="126" d="100"/>
          <a:sy n="126" d="100"/>
        </p:scale>
        <p:origin x="8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teyo1\Downloads\&#21608;&#27874;&#25968;&#29305;&#24615;xlsx.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teyo1\Downloads\&#21608;&#27874;&#25968;&#29305;&#24615;xls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1147297307857"/>
          <c:y val="0.92707715615586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8"/>
          <c:y val="0.0665505808527405"/>
          <c:w val="0.806755964864986"/>
          <c:h val="0.736380374113469"/>
        </c:manualLayout>
      </c:layout>
      <c:scatterChart>
        <c:scatterStyle val="lineMarker"/>
        <c:varyColors val="0"/>
        <c:ser>
          <c:idx val="1"/>
          <c:order val="0"/>
          <c:tx>
            <c:v>周波数位相差特性</c:v>
          </c:tx>
          <c:spPr>
            <a:ln w="25400" cap="rnd">
              <a:noFill/>
              <a:round/>
            </a:ln>
            <a:effectLst/>
          </c:spPr>
          <c:marker>
            <c:symbol val="circle"/>
            <c:size val="7"/>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0"/>
            <c:dispRSqr val="0"/>
            <c:dispEq val="0"/>
          </c:trendline>
          <c:xVal>
            <c:numRef>
              <c:f>Sheet1!$B$4:$B$14</c:f>
              <c:numCache>
                <c:formatCode>General</c:formatCode>
                <c:ptCount val="11"/>
                <c:pt idx="0">
                  <c:v>100.0</c:v>
                </c:pt>
                <c:pt idx="1">
                  <c:v>200.0</c:v>
                </c:pt>
                <c:pt idx="2">
                  <c:v>500.0</c:v>
                </c:pt>
                <c:pt idx="3">
                  <c:v>1000.0</c:v>
                </c:pt>
                <c:pt idx="4">
                  <c:v>4000.0</c:v>
                </c:pt>
                <c:pt idx="5">
                  <c:v>10000.0</c:v>
                </c:pt>
                <c:pt idx="6">
                  <c:v>40000.0</c:v>
                </c:pt>
                <c:pt idx="7">
                  <c:v>100000.0</c:v>
                </c:pt>
                <c:pt idx="8">
                  <c:v>200000.0</c:v>
                </c:pt>
                <c:pt idx="9">
                  <c:v>500000.0</c:v>
                </c:pt>
                <c:pt idx="10">
                  <c:v>1.0E6</c:v>
                </c:pt>
              </c:numCache>
            </c:numRef>
          </c:xVal>
          <c:yVal>
            <c:numRef>
              <c:f>Sheet1!$E$4:$E$14</c:f>
              <c:numCache>
                <c:formatCode>General</c:formatCode>
                <c:ptCount val="11"/>
                <c:pt idx="0">
                  <c:v>-180.0</c:v>
                </c:pt>
                <c:pt idx="1">
                  <c:v>-187.2</c:v>
                </c:pt>
                <c:pt idx="2">
                  <c:v>-180.0</c:v>
                </c:pt>
                <c:pt idx="3">
                  <c:v>-180.0</c:v>
                </c:pt>
                <c:pt idx="4">
                  <c:v>-180.0</c:v>
                </c:pt>
                <c:pt idx="5">
                  <c:v>-18.0</c:v>
                </c:pt>
                <c:pt idx="6">
                  <c:v>-18.0</c:v>
                </c:pt>
                <c:pt idx="7">
                  <c:v>-194.4</c:v>
                </c:pt>
                <c:pt idx="8">
                  <c:v>-208.8</c:v>
                </c:pt>
                <c:pt idx="9">
                  <c:v>-225.0</c:v>
                </c:pt>
                <c:pt idx="10">
                  <c:v>-244.8</c:v>
                </c:pt>
              </c:numCache>
            </c:numRef>
          </c:yVal>
          <c:smooth val="0"/>
          <c:extLst xmlns:c16r2="http://schemas.microsoft.com/office/drawing/2015/06/char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1330293248"/>
        <c:axId val="1330296640"/>
      </c:scatterChart>
      <c:valAx>
        <c:axId val="1330293248"/>
        <c:scaling>
          <c:logBase val="10.0"/>
          <c:orientation val="minMax"/>
          <c:min val="100.0"/>
        </c:scaling>
        <c:delete val="0"/>
        <c:axPos val="b"/>
        <c:majorGridlines>
          <c:spPr>
            <a:ln w="38100" cap="flat" cmpd="sng" algn="ctr">
              <a:solidFill>
                <a:schemeClr val="bg1"/>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周波数 </a:t>
                </a:r>
                <a:r>
                  <a:rPr lang="en-US" altLang="ja-JP" sz="1400"/>
                  <a:t>f [Hz]</a:t>
                </a:r>
                <a:endParaRPr lang="ja-JP" altLang="en-US" sz="1400"/>
              </a:p>
            </c:rich>
          </c:tx>
          <c:layout>
            <c:manualLayout>
              <c:xMode val="edge"/>
              <c:yMode val="edge"/>
              <c:x val="0.442798710494122"/>
              <c:y val="0.86641255888625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296640"/>
        <c:crossesAt val="-270.0"/>
        <c:crossBetween val="midCat"/>
      </c:valAx>
      <c:valAx>
        <c:axId val="1330296640"/>
        <c:scaling>
          <c:orientation val="minMax"/>
          <c:max val="-170.0"/>
          <c:min val="-270.0"/>
        </c:scaling>
        <c:delete val="0"/>
        <c:axPos val="l"/>
        <c:majorGridlines>
          <c:spPr>
            <a:ln w="38100" cap="flat" cmpd="sng" algn="ctr">
              <a:solidFill>
                <a:schemeClr val="bg1"/>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位相差 </a:t>
                </a:r>
                <a:r>
                  <a:rPr lang="en-US" altLang="ja-JP" sz="1400"/>
                  <a:t>θ [deg]</a:t>
                </a:r>
                <a:endParaRPr lang="ja-JP" altLang="en-US"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293248"/>
        <c:crossesAt val="100.0"/>
        <c:crossBetween val="midCat"/>
      </c:valAx>
      <c:spPr>
        <a:solidFill>
          <a:srgbClr val="E9EBF5"/>
        </a:solidFill>
        <a:ln w="3175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9143802026577"/>
          <c:y val="0.9066671839775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05685504965809"/>
          <c:y val="0.0815737906857544"/>
          <c:w val="0.813609673419395"/>
          <c:h val="0.69965530760937"/>
        </c:manualLayout>
      </c:layout>
      <c:scatterChart>
        <c:scatterStyle val="lineMarker"/>
        <c:varyColors val="0"/>
        <c:ser>
          <c:idx val="0"/>
          <c:order val="0"/>
          <c:tx>
            <c:v>周波数利得特性</c:v>
          </c:tx>
          <c:spPr>
            <a:ln w="25400" cap="rnd">
              <a:noFill/>
              <a:round/>
            </a:ln>
            <a:effectLst/>
          </c:spPr>
          <c:marker>
            <c:symbol val="circle"/>
            <c:size val="7"/>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100.0</c:v>
                </c:pt>
                <c:pt idx="1">
                  <c:v>200.0</c:v>
                </c:pt>
                <c:pt idx="2">
                  <c:v>500.0</c:v>
                </c:pt>
                <c:pt idx="3">
                  <c:v>1000.0</c:v>
                </c:pt>
                <c:pt idx="4">
                  <c:v>4000.0</c:v>
                </c:pt>
                <c:pt idx="5">
                  <c:v>10000.0</c:v>
                </c:pt>
                <c:pt idx="6">
                  <c:v>40000.0</c:v>
                </c:pt>
                <c:pt idx="7">
                  <c:v>100000.0</c:v>
                </c:pt>
                <c:pt idx="8">
                  <c:v>200000.0</c:v>
                </c:pt>
                <c:pt idx="9">
                  <c:v>500000.0</c:v>
                </c:pt>
                <c:pt idx="10">
                  <c:v>1.0E6</c:v>
                </c:pt>
              </c:numCache>
            </c:numRef>
          </c:xVal>
          <c:yVal>
            <c:numRef>
              <c:f>Sheet1!$G$4:$G$14</c:f>
              <c:numCache>
                <c:formatCode>General</c:formatCode>
                <c:ptCount val="11"/>
                <c:pt idx="0">
                  <c:v>30.88136088700551</c:v>
                </c:pt>
                <c:pt idx="1">
                  <c:v>30.88136088700551</c:v>
                </c:pt>
                <c:pt idx="2">
                  <c:v>30.88136088700551</c:v>
                </c:pt>
                <c:pt idx="3">
                  <c:v>30.88136088700551</c:v>
                </c:pt>
                <c:pt idx="4">
                  <c:v>30.88136088700551</c:v>
                </c:pt>
                <c:pt idx="5">
                  <c:v>30.88136088700551</c:v>
                </c:pt>
                <c:pt idx="6">
                  <c:v>30.88136088700551</c:v>
                </c:pt>
                <c:pt idx="7">
                  <c:v>30.37027879755775</c:v>
                </c:pt>
                <c:pt idx="8">
                  <c:v>29.54242509439322</c:v>
                </c:pt>
                <c:pt idx="9">
                  <c:v>26.84845361644413</c:v>
                </c:pt>
                <c:pt idx="10">
                  <c:v>22.14419939295736</c:v>
                </c:pt>
              </c:numCache>
            </c:numRef>
          </c:yVal>
          <c:smooth val="0"/>
          <c:extLst xmlns:c16r2="http://schemas.microsoft.com/office/drawing/2015/06/char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1330327728"/>
        <c:axId val="1330331488"/>
      </c:scatterChart>
      <c:valAx>
        <c:axId val="1330327728"/>
        <c:scaling>
          <c:logBase val="10.0"/>
          <c:orientation val="minMax"/>
          <c:min val="100.0"/>
        </c:scaling>
        <c:delete val="0"/>
        <c:axPos val="b"/>
        <c:majorGridlines>
          <c:spPr>
            <a:ln w="38100" cap="flat" cmpd="sng" algn="ctr">
              <a:solidFill>
                <a:schemeClr val="bg1"/>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周波数 </a:t>
                </a:r>
                <a:r>
                  <a:rPr lang="en-US" altLang="ja-JP" sz="1400"/>
                  <a:t>f [Hz]</a:t>
                </a:r>
                <a:endParaRPr lang="ja-JP" altLang="en-US" sz="1400"/>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331488"/>
        <c:crosses val="autoZero"/>
        <c:crossBetween val="midCat"/>
      </c:valAx>
      <c:valAx>
        <c:axId val="1330331488"/>
        <c:scaling>
          <c:orientation val="minMax"/>
        </c:scaling>
        <c:delete val="0"/>
        <c:axPos val="l"/>
        <c:majorGridlines>
          <c:spPr>
            <a:ln w="38100" cap="flat" cmpd="sng" algn="ctr">
              <a:solidFill>
                <a:schemeClr val="bg1"/>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電圧利得 </a:t>
                </a:r>
                <a:r>
                  <a:rPr lang="en-US" altLang="ja-JP" sz="1400"/>
                  <a:t>ηv [dB] </a:t>
                </a:r>
                <a:r>
                  <a:rPr lang="ja-JP" altLang="en-US" sz="1400"/>
                  <a:t>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327728"/>
        <c:crosses val="autoZero"/>
        <c:crossBetween val="midCat"/>
      </c:valAx>
      <c:spPr>
        <a:solidFill>
          <a:srgbClr val="E9EBF5"/>
        </a:solid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では使う素子の値と動作させる電圧</a:t>
            </a:r>
            <a:r>
              <a:rPr kumimoji="1" lang="en-US" altLang="ja-JP" dirty="0"/>
              <a:t>VGS</a:t>
            </a:r>
            <a:r>
              <a:rPr kumimoji="1" lang="ja-JP" altLang="en-US" dirty="0"/>
              <a:t>とドレイン電流</a:t>
            </a:r>
            <a:r>
              <a:rPr kumimoji="1" lang="en-US" altLang="ja-JP" dirty="0"/>
              <a:t>Id</a:t>
            </a:r>
            <a:r>
              <a:rPr kumimoji="1" lang="ja-JP" altLang="en-US" dirty="0"/>
              <a:t>を測定して</a:t>
            </a:r>
            <a:r>
              <a:rPr kumimoji="1" lang="en-US" altLang="ja-JP" dirty="0"/>
              <a:t>, </a:t>
            </a:r>
            <a:r>
              <a:rPr kumimoji="1" lang="ja-JP" altLang="en-US" dirty="0"/>
              <a:t>その結果をから相互インダクタンスを求めました</a:t>
            </a:r>
            <a:r>
              <a:rPr kumimoji="1" lang="en-US" altLang="ja-JP" dirty="0"/>
              <a:t>.</a:t>
            </a:r>
          </a:p>
          <a:p>
            <a:r>
              <a:rPr kumimoji="1" lang="ja-JP" altLang="en-US" dirty="0"/>
              <a:t>また</a:t>
            </a:r>
            <a:r>
              <a:rPr kumimoji="1" lang="en-US" altLang="ja-JP" dirty="0"/>
              <a:t>, 10kHz</a:t>
            </a:r>
            <a:r>
              <a:rPr kumimoji="1" lang="ja-JP" altLang="en-US" dirty="0" err="1"/>
              <a:t>にて</a:t>
            </a:r>
            <a:r>
              <a:rPr kumimoji="1" lang="ja-JP" altLang="en-US" dirty="0"/>
              <a:t>増幅を確認し</a:t>
            </a:r>
            <a:r>
              <a:rPr kumimoji="1" lang="en-US" altLang="ja-JP" dirty="0"/>
              <a:t>, </a:t>
            </a:r>
            <a:r>
              <a:rPr kumimoji="1" lang="ja-JP" altLang="en-US" dirty="0"/>
              <a:t>その時の増幅率と位相差を求めました</a:t>
            </a:r>
            <a:r>
              <a:rPr kumimoji="1" lang="en-US" altLang="ja-JP" dirty="0"/>
              <a:t>.</a:t>
            </a:r>
          </a:p>
          <a:p>
            <a:r>
              <a:rPr kumimoji="1" lang="ja-JP" altLang="en-US" dirty="0"/>
              <a:t>実験</a:t>
            </a:r>
            <a:r>
              <a:rPr kumimoji="1" lang="en-US" altLang="ja-JP" dirty="0"/>
              <a:t>2</a:t>
            </a:r>
            <a:r>
              <a:rPr kumimoji="1" lang="ja-JP" altLang="en-US" dirty="0"/>
              <a:t>では</a:t>
            </a:r>
            <a:r>
              <a:rPr kumimoji="1" lang="en-US" altLang="ja-JP" dirty="0"/>
              <a:t>100Hz</a:t>
            </a:r>
            <a:r>
              <a:rPr kumimoji="1" lang="ja-JP" altLang="en-US" dirty="0"/>
              <a:t>から</a:t>
            </a:r>
            <a:r>
              <a:rPr kumimoji="1" lang="en-US" altLang="ja-JP" dirty="0"/>
              <a:t>1MHz</a:t>
            </a:r>
            <a:r>
              <a:rPr kumimoji="1" lang="ja-JP" altLang="en-US" dirty="0" err="1"/>
              <a:t>まで</a:t>
            </a:r>
            <a:r>
              <a:rPr kumimoji="1" lang="ja-JP" altLang="en-US" dirty="0"/>
              <a:t>信号周波数を変更して増幅率と位相差を求めました</a:t>
            </a:r>
            <a:r>
              <a:rPr kumimoji="1" lang="en-US" altLang="ja-JP" dirty="0"/>
              <a:t>.</a:t>
            </a:r>
          </a:p>
          <a:p>
            <a:r>
              <a:rPr kumimoji="1" lang="ja-JP" altLang="en-US" dirty="0"/>
              <a:t>そしてその結果を表、グラフにまとめました</a:t>
            </a:r>
            <a:r>
              <a:rPr kumimoji="1" lang="en-US" altLang="ja-JP" dirty="0"/>
              <a:t>.</a:t>
            </a:r>
            <a:endParaRPr kumimoji="1" lang="ja-JP" altLang="en-US"/>
          </a:p>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この差は傾きを一定と仮定して計算したことや測定のアナログ電圧系読み取り誤差による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また</a:t>
            </a:r>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位相については出力電圧の波形がドレイン電流の</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倍なので反転した</a:t>
            </a:r>
            <a:r>
              <a:rPr kumimoji="1" lang="en-US" altLang="ja-JP"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10</a:t>
            </a:fld>
            <a:endParaRPr kumimoji="1" lang="ja-JP" altLang="en-US"/>
          </a:p>
        </p:txBody>
      </p:sp>
    </p:spTree>
    <p:extLst>
      <p:ext uri="{BB962C8B-B14F-4D97-AF65-F5344CB8AC3E}">
        <p14:creationId xmlns:p14="http://schemas.microsoft.com/office/powerpoint/2010/main" val="70545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 </a:t>
            </a:r>
            <a:r>
              <a:rPr kumimoji="1" lang="en-US" altLang="ja-JP" dirty="0"/>
              <a:t>: </a:t>
            </a:r>
          </a:p>
          <a:p>
            <a:r>
              <a:rPr kumimoji="1" lang="en-US" altLang="ja-JP" dirty="0"/>
              <a:t>http://www-nh.scphys.kyoto-u.ac.jp/~enyo/kougi/elec/node40.html</a:t>
            </a:r>
          </a:p>
          <a:p>
            <a:r>
              <a:rPr kumimoji="1" lang="en-US" altLang="ja-JP" dirty="0"/>
              <a:t>http://micro.rohm.com/jp/techweb/knowledge/si/s-si/03-s-si/4873</a:t>
            </a:r>
          </a:p>
          <a:p>
            <a:r>
              <a:rPr kumimoji="1" lang="en-US" altLang="ja-JP" dirty="0"/>
              <a:t>http://eetimes.jp/ee/articles/1101/12/news108.html</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11</a:t>
            </a:fld>
            <a:endParaRPr kumimoji="1" lang="ja-JP" altLang="en-US"/>
          </a:p>
        </p:txBody>
      </p:sp>
    </p:spTree>
    <p:extLst>
      <p:ext uri="{BB962C8B-B14F-4D97-AF65-F5344CB8AC3E}">
        <p14:creationId xmlns:p14="http://schemas.microsoft.com/office/powerpoint/2010/main" val="389357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2018/7/26</a:t>
            </a:fld>
            <a:endParaRPr kumimoji="1" lang="ja-JP" altLang="en-US"/>
          </a:p>
        </p:txBody>
      </p:sp>
      <p:sp>
        <p:nvSpPr>
          <p:cNvPr id="6" name="フッター プレースホルダー 5">
            <a:extLst>
              <a:ext uri="{FF2B5EF4-FFF2-40B4-BE49-F238E27FC236}">
                <a16:creationId xmlns=""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2018/7/26</a:t>
            </a:fld>
            <a:endParaRPr kumimoji="1" lang="ja-JP" altLang="en-US"/>
          </a:p>
        </p:txBody>
      </p:sp>
      <p:sp>
        <p:nvSpPr>
          <p:cNvPr id="8" name="フッター プレースホルダー 7">
            <a:extLst>
              <a:ext uri="{FF2B5EF4-FFF2-40B4-BE49-F238E27FC236}">
                <a16:creationId xmlns=""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2018/7/26</a:t>
            </a:fld>
            <a:endParaRPr kumimoji="1" lang="ja-JP" altLang="en-US"/>
          </a:p>
        </p:txBody>
      </p:sp>
      <p:sp>
        <p:nvSpPr>
          <p:cNvPr id="4" name="フッター プレースホルダー 3">
            <a:extLst>
              <a:ext uri="{FF2B5EF4-FFF2-40B4-BE49-F238E27FC236}">
                <a16:creationId xmlns=""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2018/7/26</a:t>
            </a:fld>
            <a:endParaRPr kumimoji="1" lang="ja-JP" altLang="en-US"/>
          </a:p>
        </p:txBody>
      </p:sp>
      <p:sp>
        <p:nvSpPr>
          <p:cNvPr id="3" name="フッター プレースホルダー 2">
            <a:extLst>
              <a:ext uri="{FF2B5EF4-FFF2-40B4-BE49-F238E27FC236}">
                <a16:creationId xmlns=""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2018/7/26</a:t>
            </a:fld>
            <a:endParaRPr kumimoji="1" lang="ja-JP" altLang="en-US"/>
          </a:p>
        </p:txBody>
      </p:sp>
      <p:sp>
        <p:nvSpPr>
          <p:cNvPr id="6" name="フッター プレースホルダー 5">
            <a:extLst>
              <a:ext uri="{FF2B5EF4-FFF2-40B4-BE49-F238E27FC236}">
                <a16:creationId xmlns=""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2018/7/26</a:t>
            </a:fld>
            <a:endParaRPr kumimoji="1" lang="ja-JP" altLang="en-US"/>
          </a:p>
        </p:txBody>
      </p:sp>
      <p:sp>
        <p:nvSpPr>
          <p:cNvPr id="6" name="フッター プレースホルダー 5">
            <a:extLst>
              <a:ext uri="{FF2B5EF4-FFF2-40B4-BE49-F238E27FC236}">
                <a16:creationId xmlns=""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tiff"/><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hyperlink" Target="http://eetimes.jp/ee/articles/1101/12/news108.html" TargetMode="External"/><Relationship Id="rId4" Type="http://schemas.openxmlformats.org/officeDocument/2006/relationships/hyperlink" Target="http://micro.rohm.com/jp/techweb/knowledge/si/s-si/03-s-si/4873" TargetMode="External"/><Relationship Id="rId5" Type="http://schemas.openxmlformats.org/officeDocument/2006/relationships/hyperlink" Target="http://www-nh.scphys.kyoto-u.ac.jp/~enyo/kougi/elec/node40.html"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chip1stop.com/pdf/product/TOSH/2SK1825_JA_DATASHEET_071101.PDF" TargetMode="External"/><Relationship Id="rId5" Type="http://schemas.openxmlformats.org/officeDocument/2006/relationships/image" Target="../media/image2.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6451600" y="1788160"/>
            <a:ext cx="934720" cy="203200"/>
          </a:xfrm>
          <a:prstGeom prst="rect">
            <a:avLst/>
          </a:prstGeom>
          <a:solidFill>
            <a:srgbClr val="FFD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10</a:t>
            </a:fld>
            <a:endParaRPr kumimoji="1" lang="ja-JP" altLang="en-US"/>
          </a:p>
        </p:txBody>
      </p:sp>
      <p:sp>
        <p:nvSpPr>
          <p:cNvPr id="4" name="コンテンツ プレースホルダー 3">
            <a:extLst>
              <a:ext uri="{FF2B5EF4-FFF2-40B4-BE49-F238E27FC236}">
                <a16:creationId xmlns="" xmlns:a16="http://schemas.microsoft.com/office/drawing/2014/main" id="{CE9B2B81-14E9-4ABD-9DC7-A46EEBBF0604}"/>
              </a:ext>
            </a:extLst>
          </p:cNvPr>
          <p:cNvSpPr>
            <a:spLocks noGrp="1"/>
          </p:cNvSpPr>
          <p:nvPr>
            <p:ph idx="1"/>
          </p:nvPr>
        </p:nvSpPr>
        <p:spPr>
          <a:xfrm>
            <a:off x="838200" y="1602104"/>
            <a:ext cx="10515600" cy="4530725"/>
          </a:xfrm>
        </p:spPr>
        <p:txBody>
          <a:bodyPr>
            <a:normAutofit/>
          </a:bodyPr>
          <a:lstStyle/>
          <a:p>
            <a:pPr marL="0" indent="0">
              <a:buNone/>
            </a:pPr>
            <a:r>
              <a:rPr lang="ja-JP" altLang="en-US" sz="3500" dirty="0"/>
              <a:t>高周波</a:t>
            </a:r>
            <a:r>
              <a:rPr lang="ja-JP" altLang="en-US" sz="2200" dirty="0"/>
              <a:t>で</a:t>
            </a:r>
            <a:r>
              <a:rPr lang="ja-JP" altLang="en-US" sz="3500" b="1" dirty="0"/>
              <a:t>利得</a:t>
            </a:r>
            <a:r>
              <a:rPr lang="ja-JP" altLang="en-US" sz="3500" b="1" dirty="0" smtClean="0"/>
              <a:t>低下</a:t>
            </a:r>
            <a:r>
              <a:rPr lang="en-US" altLang="ja-JP" sz="3500" dirty="0" smtClean="0"/>
              <a:t>, </a:t>
            </a:r>
            <a:r>
              <a:rPr lang="ja-JP" altLang="en-US" sz="3500" b="1" dirty="0" smtClean="0"/>
              <a:t>位相遅れ</a:t>
            </a:r>
            <a:r>
              <a:rPr lang="en-US" altLang="ja-JP" sz="3500" b="1" dirty="0" smtClean="0"/>
              <a:t> </a:t>
            </a:r>
            <a:r>
              <a:rPr lang="ja-JP" altLang="en-US" sz="3500" dirty="0" smtClean="0"/>
              <a:t>⇒</a:t>
            </a:r>
            <a:r>
              <a:rPr lang="en-US" altLang="ja-JP" sz="3500" b="1" dirty="0" smtClean="0"/>
              <a:t> LPF</a:t>
            </a:r>
          </a:p>
          <a:p>
            <a:pPr marL="0" indent="0">
              <a:buNone/>
            </a:pPr>
            <a:r>
              <a:rPr lang="en-US" altLang="ja-JP" sz="3500" b="1" dirty="0"/>
              <a:t>	</a:t>
            </a:r>
            <a:r>
              <a:rPr lang="ja-JP" altLang="en-US" sz="3500" b="1" dirty="0" smtClean="0"/>
              <a:t>寄生容量</a:t>
            </a:r>
            <a:endParaRPr lang="en-US" altLang="ja-JP" sz="3500" b="1" dirty="0" smtClean="0"/>
          </a:p>
          <a:p>
            <a:pPr marL="0" indent="0">
              <a:buNone/>
            </a:pPr>
            <a:r>
              <a:rPr lang="en-US" altLang="ja-JP" sz="3500" b="1" dirty="0" smtClean="0"/>
              <a:t>		</a:t>
            </a:r>
            <a:r>
              <a:rPr lang="en-US" altLang="ja-JP" dirty="0" smtClean="0"/>
              <a:t>FET, </a:t>
            </a:r>
            <a:r>
              <a:rPr lang="ja-JP" altLang="en-US" dirty="0" smtClean="0"/>
              <a:t>プローブ</a:t>
            </a:r>
            <a:r>
              <a:rPr lang="en-US" altLang="ja-JP" dirty="0" smtClean="0"/>
              <a:t>, </a:t>
            </a:r>
            <a:r>
              <a:rPr lang="ja-JP" altLang="en-US" dirty="0" smtClean="0"/>
              <a:t>負荷抵抗</a:t>
            </a:r>
            <a:endParaRPr lang="en-US" altLang="ja-JP" dirty="0" smtClean="0"/>
          </a:p>
          <a:p>
            <a:pPr marL="0" indent="0">
              <a:buNone/>
            </a:pPr>
            <a:r>
              <a:rPr lang="en-US" altLang="ja-JP" sz="3500" b="1" dirty="0"/>
              <a:t>	</a:t>
            </a:r>
            <a:r>
              <a:rPr lang="ja-JP" altLang="en-US" sz="3500" b="1" dirty="0" smtClean="0"/>
              <a:t>ミラー効果</a:t>
            </a:r>
            <a:endParaRPr lang="en-US" altLang="ja-JP" sz="3500" b="1" dirty="0" smtClean="0"/>
          </a:p>
          <a:p>
            <a:pPr marL="0" indent="0">
              <a:buNone/>
            </a:pPr>
            <a:r>
              <a:rPr lang="en-US" altLang="ja-JP" sz="3500" b="1" dirty="0" smtClean="0"/>
              <a:t>		</a:t>
            </a:r>
            <a:endParaRPr lang="en-US" altLang="ja-JP" sz="3500" b="1" dirty="0"/>
          </a:p>
          <a:p>
            <a:pPr marL="0" indent="0">
              <a:buNone/>
            </a:pPr>
            <a:r>
              <a:rPr lang="en-US" altLang="ja-JP" sz="3500" b="1" dirty="0" smtClean="0"/>
              <a:t>	</a:t>
            </a:r>
          </a:p>
          <a:p>
            <a:pPr marL="0" indent="0">
              <a:buNone/>
            </a:pPr>
            <a:r>
              <a:rPr lang="en-US" altLang="ja-JP" sz="3500" b="1" dirty="0"/>
              <a:t>	</a:t>
            </a:r>
          </a:p>
        </p:txBody>
      </p:sp>
      <p:grpSp>
        <p:nvGrpSpPr>
          <p:cNvPr id="16" name="グループ化 15">
            <a:extLst>
              <a:ext uri="{FF2B5EF4-FFF2-40B4-BE49-F238E27FC236}">
                <a16:creationId xmlns="" xmlns:a16="http://schemas.microsoft.com/office/drawing/2014/main" id="{416692D1-504F-4126-B867-6986594EFA0D}"/>
              </a:ext>
            </a:extLst>
          </p:cNvPr>
          <p:cNvGrpSpPr/>
          <p:nvPr/>
        </p:nvGrpSpPr>
        <p:grpSpPr>
          <a:xfrm>
            <a:off x="6675121" y="2088832"/>
            <a:ext cx="4678680" cy="4043997"/>
            <a:chOff x="7564383" y="3591974"/>
            <a:chExt cx="3175679" cy="2725737"/>
          </a:xfrm>
        </p:grpSpPr>
        <p:pic>
          <p:nvPicPr>
            <p:cNvPr id="17" name="図 16">
              <a:extLst>
                <a:ext uri="{FF2B5EF4-FFF2-40B4-BE49-F238E27FC236}">
                  <a16:creationId xmlns="" xmlns:a16="http://schemas.microsoft.com/office/drawing/2014/main" id="{858EDF9C-AF0C-4E21-8ADB-3A6E4844A3FD}"/>
                </a:ext>
              </a:extLst>
            </p:cNvPr>
            <p:cNvPicPr>
              <a:picLocks noChangeAspect="1"/>
            </p:cNvPicPr>
            <p:nvPr/>
          </p:nvPicPr>
          <p:blipFill rotWithShape="1">
            <a:blip r:embed="rId3"/>
            <a:srcRect l="8699" t="10084" r="12114" b="2101"/>
            <a:stretch/>
          </p:blipFill>
          <p:spPr>
            <a:xfrm>
              <a:off x="7564383" y="3591974"/>
              <a:ext cx="3175679" cy="2725737"/>
            </a:xfrm>
            <a:prstGeom prst="rect">
              <a:avLst/>
            </a:prstGeom>
          </p:spPr>
        </p:pic>
        <p:sp>
          <p:nvSpPr>
            <p:cNvPr id="18" name="正方形/長方形 17">
              <a:extLst>
                <a:ext uri="{FF2B5EF4-FFF2-40B4-BE49-F238E27FC236}">
                  <a16:creationId xmlns=""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2" name="正方形/長方形 21">
              <a:extLst>
                <a:ext uri="{FF2B5EF4-FFF2-40B4-BE49-F238E27FC236}">
                  <a16:creationId xmlns=""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pic>
        <p:nvPicPr>
          <p:cNvPr id="5" name="図 4"/>
          <p:cNvPicPr>
            <a:picLocks noChangeAspect="1"/>
          </p:cNvPicPr>
          <p:nvPr/>
        </p:nvPicPr>
        <p:blipFill>
          <a:blip r:embed="rId4"/>
          <a:stretch>
            <a:fillRect/>
          </a:stretch>
        </p:blipFill>
        <p:spPr>
          <a:xfrm>
            <a:off x="5994400" y="3559488"/>
            <a:ext cx="5359400" cy="2717800"/>
          </a:xfrm>
          <a:prstGeom prst="rect">
            <a:avLst/>
          </a:prstGeom>
        </p:spPr>
      </p:pic>
      <p:sp>
        <p:nvSpPr>
          <p:cNvPr id="25" name="正方形/長方形 24"/>
          <p:cNvSpPr/>
          <p:nvPr/>
        </p:nvSpPr>
        <p:spPr>
          <a:xfrm>
            <a:off x="8433601" y="3559488"/>
            <a:ext cx="811999" cy="813197"/>
          </a:xfrm>
          <a:prstGeom prst="rect">
            <a:avLst/>
          </a:prstGeom>
          <a:noFill/>
          <a:ln w="38100">
            <a:solidFill>
              <a:srgbClr val="FFD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tp://okawa-denshi.jp/techdoc/images/fig3-3-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1128" y="3416013"/>
            <a:ext cx="3853962" cy="2861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okawa-denshi.jp/techdoc/images/fig3-3-2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1257" y="3442748"/>
            <a:ext cx="4412543" cy="229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
                                        <p:tgtEl>
                                          <p:spTgt spid="16"/>
                                        </p:tgtEl>
                                      </p:cBhvr>
                                    </p:animEffect>
                                    <p:set>
                                      <p:cBhvr>
                                        <p:cTn id="12" dur="1" fill="hold">
                                          <p:stCondLst>
                                            <p:cond delay="9"/>
                                          </p:stCondLst>
                                        </p:cTn>
                                        <p:tgtEl>
                                          <p:spTgt spid="1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026"/>
                                        </p:tgtEl>
                                      </p:cBhvr>
                                    </p:animEffect>
                                    <p:set>
                                      <p:cBhvr>
                                        <p:cTn id="33" dur="1" fill="hold">
                                          <p:stCondLst>
                                            <p:cond delay="499"/>
                                          </p:stCondLst>
                                        </p:cTn>
                                        <p:tgtEl>
                                          <p:spTgt spid="102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fade">
                                      <p:cBhvr>
                                        <p:cTn id="36" dur="1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5660B61C-31AA-4DF2-B709-7FE449F7B08A}"/>
              </a:ext>
            </a:extLst>
          </p:cNvPr>
          <p:cNvSpPr>
            <a:spLocks noGrp="1"/>
          </p:cNvSpPr>
          <p:nvPr>
            <p:ph idx="1"/>
          </p:nvPr>
        </p:nvSpPr>
        <p:spPr>
          <a:xfrm>
            <a:off x="838200" y="1825625"/>
            <a:ext cx="10515600" cy="4351338"/>
          </a:xfrm>
        </p:spPr>
        <p:txBody>
          <a:bodyPr>
            <a:normAutofit/>
          </a:bodyPr>
          <a:lstStyle/>
          <a:p>
            <a:pPr marL="0" indent="0">
              <a:buNone/>
            </a:pPr>
            <a:r>
              <a:rPr lang="ja-JP" altLang="en-US" dirty="0"/>
              <a:t>ソース接地増幅回路では</a:t>
            </a:r>
            <a:endParaRPr lang="en-US" altLang="ja-JP" dirty="0"/>
          </a:p>
          <a:p>
            <a:pPr lvl="1"/>
            <a:r>
              <a:rPr lang="ja-JP" altLang="en-US" dirty="0"/>
              <a:t>飽和領域で動作させる</a:t>
            </a:r>
            <a:endParaRPr lang="en-US" altLang="ja-JP" dirty="0"/>
          </a:p>
          <a:p>
            <a:pPr lvl="1"/>
            <a:r>
              <a:rPr lang="ja-JP" altLang="en-US" dirty="0"/>
              <a:t>位相が</a:t>
            </a:r>
            <a:r>
              <a:rPr lang="en-US" altLang="ja-JP" dirty="0"/>
              <a:t>180°</a:t>
            </a:r>
            <a:r>
              <a:rPr lang="ja-JP" altLang="en-US" dirty="0"/>
              <a:t>ずれる</a:t>
            </a:r>
            <a:endParaRPr lang="en-US" altLang="ja-JP" dirty="0"/>
          </a:p>
          <a:p>
            <a:pPr lvl="1"/>
            <a:r>
              <a:rPr lang="ja-JP" altLang="en-US" dirty="0"/>
              <a:t>電圧増幅率 </a:t>
            </a:r>
            <a:r>
              <a:rPr lang="en-US" altLang="ja-JP" dirty="0"/>
              <a:t>= </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endParaRPr lang="en-US" altLang="ja-JP" i="1" dirty="0">
              <a:latin typeface="Times New Roman" panose="02020603050405020304" pitchFamily="18" charset="0"/>
              <a:cs typeface="Times New Roman" panose="02020603050405020304" pitchFamily="18" charset="0"/>
            </a:endParaRPr>
          </a:p>
          <a:p>
            <a:pPr lvl="1"/>
            <a:r>
              <a:rPr lang="ja-JP" altLang="en-US" dirty="0"/>
              <a:t>高周波になると増幅率が低下</a:t>
            </a:r>
            <a:endParaRPr lang="en-US" altLang="ja-JP" dirty="0"/>
          </a:p>
          <a:p>
            <a:pPr marL="914400" lvl="2" indent="0">
              <a:buNone/>
            </a:pPr>
            <a:r>
              <a:rPr lang="ja-JP" altLang="en-US" dirty="0"/>
              <a:t>寄生容量の影響</a:t>
            </a:r>
            <a:endParaRPr lang="en-US" altLang="ja-JP" dirty="0"/>
          </a:p>
          <a:p>
            <a:pPr marL="914400" lvl="2" indent="0">
              <a:buNone/>
            </a:pPr>
            <a:r>
              <a:rPr lang="ja-JP" altLang="en-US" dirty="0"/>
              <a:t>出力インピーダンスが大きい</a:t>
            </a:r>
            <a:endParaRPr lang="en-US" altLang="ja-JP" dirty="0"/>
          </a:p>
        </p:txBody>
      </p:sp>
      <p:sp>
        <p:nvSpPr>
          <p:cNvPr id="4" name="スライド番号プレースホルダー 3">
            <a:extLst>
              <a:ext uri="{FF2B5EF4-FFF2-40B4-BE49-F238E27FC236}">
                <a16:creationId xmlns=""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11</a:t>
            </a:fld>
            <a:endParaRPr kumimoji="1" lang="ja-JP" altLang="en-US"/>
          </a:p>
        </p:txBody>
      </p:sp>
      <p:sp>
        <p:nvSpPr>
          <p:cNvPr id="6" name="コンテンツ プレースホルダー 2">
            <a:extLst>
              <a:ext uri="{FF2B5EF4-FFF2-40B4-BE49-F238E27FC236}">
                <a16:creationId xmlns="" xmlns:a16="http://schemas.microsoft.com/office/drawing/2014/main" id="{950879E9-8CD1-41B6-ACD0-09E548BCE28B}"/>
              </a:ext>
            </a:extLst>
          </p:cNvPr>
          <p:cNvSpPr txBox="1">
            <a:spLocks/>
          </p:cNvSpPr>
          <p:nvPr/>
        </p:nvSpPr>
        <p:spPr>
          <a:xfrm>
            <a:off x="838200" y="5047218"/>
            <a:ext cx="11353800" cy="112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参考サイト</a:t>
            </a:r>
            <a:endParaRPr lang="en-US" altLang="ja-JP" sz="1800" dirty="0"/>
          </a:p>
          <a:p>
            <a:pPr marL="457200" lvl="1" indent="0">
              <a:buFont typeface="Arial" panose="020B0604020202020204" pitchFamily="34" charset="0"/>
              <a:buNone/>
            </a:pPr>
            <a:r>
              <a:rPr lang="en-US" altLang="ja-JP" sz="1100" dirty="0"/>
              <a:t>“MOSFET</a:t>
            </a:r>
            <a:r>
              <a:rPr lang="ja-JP" altLang="en-US" sz="1100" dirty="0"/>
              <a:t>で増幅器を設計 </a:t>
            </a:r>
            <a:r>
              <a:rPr lang="en-US" altLang="ja-JP" sz="1100" dirty="0"/>
              <a:t>(1)”, </a:t>
            </a:r>
            <a:r>
              <a:rPr lang="ja-JP" altLang="en-US" sz="1100" dirty="0"/>
              <a:t>ディー・クルー・テクノロジーズ</a:t>
            </a:r>
            <a:r>
              <a:rPr lang="en-US" altLang="ja-JP" sz="1100" dirty="0"/>
              <a:t> </a:t>
            </a:r>
            <a:r>
              <a:rPr lang="ja-JP" altLang="en-US" sz="1100" dirty="0"/>
              <a:t>美齊津摂夫</a:t>
            </a:r>
            <a:r>
              <a:rPr lang="en-US" altLang="ja-JP" sz="1100" dirty="0"/>
              <a:t> &lt; </a:t>
            </a:r>
            <a:r>
              <a:rPr lang="en-US" altLang="ja-JP" sz="1100" dirty="0">
                <a:hlinkClick r:id="rId3"/>
              </a:rPr>
              <a:t>http://eetimes.jp/ee/articles/1101/12/news108.html</a:t>
            </a:r>
            <a:r>
              <a:rPr lang="en-US" altLang="ja-JP" sz="1100" dirty="0"/>
              <a:t> &gt; , (</a:t>
            </a:r>
            <a:r>
              <a:rPr lang="ja-JP" altLang="en-US" sz="1100" dirty="0"/>
              <a:t>参照</a:t>
            </a:r>
            <a:r>
              <a:rPr lang="en-US" altLang="ja-JP" sz="1100" dirty="0"/>
              <a:t>2018-7/25)</a:t>
            </a:r>
          </a:p>
          <a:p>
            <a:pPr marL="457200" lvl="1" indent="0">
              <a:buFont typeface="Arial" panose="020B0604020202020204" pitchFamily="34" charset="0"/>
              <a:buNone/>
            </a:pPr>
            <a:r>
              <a:rPr lang="en-US" altLang="ja-JP" sz="1100" dirty="0"/>
              <a:t>“MOSFET</a:t>
            </a:r>
            <a:r>
              <a:rPr lang="ja-JP" altLang="en-US" sz="1100" dirty="0"/>
              <a:t>とは</a:t>
            </a:r>
            <a:r>
              <a:rPr lang="en-US" altLang="ja-JP" sz="1100" dirty="0"/>
              <a:t>-</a:t>
            </a:r>
            <a:r>
              <a:rPr lang="ja-JP" altLang="en-US" sz="1100" dirty="0"/>
              <a:t>寄生容量とその温度特性</a:t>
            </a:r>
            <a:r>
              <a:rPr lang="en-US" altLang="ja-JP" sz="1100" dirty="0"/>
              <a:t>”, </a:t>
            </a:r>
            <a:r>
              <a:rPr lang="en-US" altLang="ja-JP" sz="1100" dirty="0" err="1"/>
              <a:t>rohm</a:t>
            </a:r>
            <a:r>
              <a:rPr lang="en-US" altLang="ja-JP" sz="1100" dirty="0"/>
              <a:t> </a:t>
            </a:r>
            <a:r>
              <a:rPr lang="en-US" altLang="ja-JP" sz="1100" dirty="0" err="1"/>
              <a:t>TechWeb</a:t>
            </a:r>
            <a:r>
              <a:rPr lang="en-US" altLang="ja-JP" sz="1100" dirty="0"/>
              <a:t>, &lt;</a:t>
            </a:r>
            <a:r>
              <a:rPr lang="en-US" altLang="ja-JP" sz="1100" dirty="0">
                <a:hlinkClick r:id="rId4"/>
              </a:rPr>
              <a:t>http://micro.rohm.com/jp/techweb/knowledge/si/s-si/03-s-si/4873</a:t>
            </a:r>
            <a:r>
              <a:rPr lang="en-US" altLang="ja-JP" sz="1100" dirty="0"/>
              <a:t>&gt; , (</a:t>
            </a:r>
            <a:r>
              <a:rPr lang="ja-JP" altLang="en-US" sz="1100" dirty="0"/>
              <a:t>参照</a:t>
            </a:r>
            <a:r>
              <a:rPr lang="en-US" altLang="ja-JP" sz="1100" dirty="0"/>
              <a:t>2018-7/25) </a:t>
            </a:r>
          </a:p>
          <a:p>
            <a:pPr marL="457200" lvl="1" indent="0">
              <a:buFont typeface="Arial" panose="020B0604020202020204" pitchFamily="34" charset="0"/>
              <a:buNone/>
            </a:pPr>
            <a:r>
              <a:rPr lang="en-US" altLang="ja-JP" sz="1100" dirty="0"/>
              <a:t>“</a:t>
            </a:r>
            <a:r>
              <a:rPr lang="ja-JP" altLang="en-US" sz="1100" dirty="0"/>
              <a:t>ミラー効果と増幅回路の周波数特性</a:t>
            </a:r>
            <a:r>
              <a:rPr lang="en-US" altLang="ja-JP" sz="1100" dirty="0"/>
              <a:t>”</a:t>
            </a:r>
            <a:r>
              <a:rPr lang="ja-JP" altLang="en-US" sz="1100" dirty="0"/>
              <a:t> 京都大学原子核ハドロン物理学研究室</a:t>
            </a:r>
            <a:r>
              <a:rPr lang="en-US" altLang="ja-JP" sz="1100" dirty="0"/>
              <a:t>, &lt;</a:t>
            </a:r>
            <a:r>
              <a:rPr lang="en-US" altLang="ja-JP" sz="1100" dirty="0">
                <a:hlinkClick r:id="rId5"/>
              </a:rPr>
              <a:t>http://www-nh.scphys.kyoto-u.ac.jp/~enyo/kougi/elec/node40.html</a:t>
            </a:r>
            <a:r>
              <a:rPr lang="en-US" altLang="ja-JP" sz="1100" dirty="0"/>
              <a:t> &gt;,</a:t>
            </a:r>
            <a:r>
              <a:rPr lang="ja-JP" altLang="en-US" sz="1100" dirty="0"/>
              <a:t> </a:t>
            </a:r>
            <a:r>
              <a:rPr lang="en-US" altLang="ja-JP" sz="1100" dirty="0"/>
              <a:t>(</a:t>
            </a:r>
            <a:r>
              <a:rPr lang="ja-JP" altLang="en-US" sz="1100" dirty="0"/>
              <a:t>参照</a:t>
            </a:r>
            <a:r>
              <a:rPr lang="en-US" altLang="ja-JP" sz="1100" dirty="0"/>
              <a:t>2018-7/25)</a:t>
            </a:r>
          </a:p>
        </p:txBody>
      </p:sp>
    </p:spTree>
    <p:extLst>
      <p:ext uri="{BB962C8B-B14F-4D97-AF65-F5344CB8AC3E}">
        <p14:creationId xmlns:p14="http://schemas.microsoft.com/office/powerpoint/2010/main" val="1204243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a:p>
        </p:txBody>
      </p:sp>
      <p:grpSp>
        <p:nvGrpSpPr>
          <p:cNvPr id="46" name="グループ化 45">
            <a:extLst>
              <a:ext uri="{FF2B5EF4-FFF2-40B4-BE49-F238E27FC236}">
                <a16:creationId xmlns=""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
        <p:nvSpPr>
          <p:cNvPr id="33" name="テキスト ボックス 32">
            <a:extLst>
              <a:ext uri="{FF2B5EF4-FFF2-40B4-BE49-F238E27FC236}">
                <a16:creationId xmlns="" xmlns:a16="http://schemas.microsoft.com/office/drawing/2014/main" id="{9BFB907E-582C-4BCF-BCDA-E0A4ABECDF8D}"/>
              </a:ext>
            </a:extLst>
          </p:cNvPr>
          <p:cNvSpPr txBox="1"/>
          <p:nvPr/>
        </p:nvSpPr>
        <p:spPr>
          <a:xfrm>
            <a:off x="8295393" y="1278237"/>
            <a:ext cx="1468204" cy="461665"/>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DS</a:t>
            </a:r>
            <a:endParaRPr kumimoji="1" lang="ja-JP" alt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44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4</a:t>
            </a:fld>
            <a:endParaRPr kumimoji="1" lang="ja-JP" altLang="en-US" dirty="0"/>
          </a:p>
        </p:txBody>
      </p:sp>
      <p:sp>
        <p:nvSpPr>
          <p:cNvPr id="5" name="テキスト ボックス 4">
            <a:extLst>
              <a:ext uri="{FF2B5EF4-FFF2-40B4-BE49-F238E27FC236}">
                <a16:creationId xmlns=""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5</a:t>
            </a:fld>
            <a:endParaRPr kumimoji="1" lang="ja-JP" altLang="en-US" dirty="0"/>
          </a:p>
        </p:txBody>
      </p:sp>
      <p:pic>
        <p:nvPicPr>
          <p:cNvPr id="5" name="図 4">
            <a:extLst>
              <a:ext uri="{FF2B5EF4-FFF2-40B4-BE49-F238E27FC236}">
                <a16:creationId xmlns=""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 xmlns:a16="http://schemas.microsoft.com/office/drawing/2014/main" val="299361164"/>
                    </a:ext>
                  </a:extLst>
                </a:gridCol>
                <a:gridCol w="1228725">
                  <a:extLst>
                    <a:ext uri="{9D8B030D-6E8A-4147-A177-3AD203B41FA5}">
                      <a16:colId xmlns="" xmlns:a16="http://schemas.microsoft.com/office/drawing/2014/main" val="2048229462"/>
                    </a:ext>
                  </a:extLst>
                </a:gridCol>
                <a:gridCol w="1362075">
                  <a:extLst>
                    <a:ext uri="{9D8B030D-6E8A-4147-A177-3AD203B41FA5}">
                      <a16:colId xmlns="" xmlns:a16="http://schemas.microsoft.com/office/drawing/2014/main" val="3202190217"/>
                    </a:ext>
                  </a:extLst>
                </a:gridCol>
                <a:gridCol w="1209675">
                  <a:extLst>
                    <a:ext uri="{9D8B030D-6E8A-4147-A177-3AD203B41FA5}">
                      <a16:colId xmlns=""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1905159442"/>
              </p:ext>
            </p:extLst>
          </p:nvPr>
        </p:nvGraphicFramePr>
        <p:xfrm>
          <a:off x="838200" y="2001521"/>
          <a:ext cx="4712316" cy="3364056"/>
        </p:xfrm>
        <a:graphic>
          <a:graphicData uri="http://schemas.openxmlformats.org/drawingml/2006/table">
            <a:tbl>
              <a:tblPr>
                <a:tableStyleId>{5C22544A-7EE6-4342-B048-85BDC9FD1C3A}</a:tableStyleId>
              </a:tblPr>
              <a:tblGrid>
                <a:gridCol w="932938">
                  <a:extLst>
                    <a:ext uri="{9D8B030D-6E8A-4147-A177-3AD203B41FA5}">
                      <a16:colId xmlns="" xmlns:a16="http://schemas.microsoft.com/office/drawing/2014/main" val="2066354586"/>
                    </a:ext>
                  </a:extLst>
                </a:gridCol>
                <a:gridCol w="752831">
                  <a:extLst>
                    <a:ext uri="{9D8B030D-6E8A-4147-A177-3AD203B41FA5}">
                      <a16:colId xmlns="" xmlns:a16="http://schemas.microsoft.com/office/drawing/2014/main" val="3945552488"/>
                    </a:ext>
                  </a:extLst>
                </a:gridCol>
                <a:gridCol w="660221">
                  <a:extLst>
                    <a:ext uri="{9D8B030D-6E8A-4147-A177-3AD203B41FA5}">
                      <a16:colId xmlns="" xmlns:a16="http://schemas.microsoft.com/office/drawing/2014/main" val="1600445798"/>
                    </a:ext>
                  </a:extLst>
                </a:gridCol>
                <a:gridCol w="844118">
                  <a:extLst>
                    <a:ext uri="{9D8B030D-6E8A-4147-A177-3AD203B41FA5}">
                      <a16:colId xmlns="" xmlns:a16="http://schemas.microsoft.com/office/drawing/2014/main" val="3331052898"/>
                    </a:ext>
                  </a:extLst>
                </a:gridCol>
                <a:gridCol w="703194">
                  <a:extLst>
                    <a:ext uri="{9D8B030D-6E8A-4147-A177-3AD203B41FA5}">
                      <a16:colId xmlns="" xmlns:a16="http://schemas.microsoft.com/office/drawing/2014/main" val="1949967663"/>
                    </a:ext>
                  </a:extLst>
                </a:gridCol>
                <a:gridCol w="819014">
                  <a:extLst>
                    <a:ext uri="{9D8B030D-6E8A-4147-A177-3AD203B41FA5}">
                      <a16:colId xmlns="" xmlns:a16="http://schemas.microsoft.com/office/drawing/2014/main" val="4187047252"/>
                    </a:ext>
                  </a:extLst>
                </a:gridCol>
              </a:tblGrid>
              <a:tr h="284835">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f</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T</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smtClean="0">
                          <a:effectLst/>
                          <a:latin typeface="Times New Roman" panose="02020603050405020304" pitchFamily="18" charset="0"/>
                          <a:cs typeface="Times New Roman" panose="02020603050405020304" pitchFamily="18" charset="0"/>
                        </a:rPr>
                        <a:t>[sec]</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3122471256"/>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3374058331"/>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-187.2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58821042"/>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2.E-03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619689358"/>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92980046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352332096"/>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9989827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5753659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-194.4</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66035656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-208.8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29.54243</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95510430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615370635"/>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-244.8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283438983"/>
                  </a:ext>
                </a:extLst>
              </a:tr>
            </a:tbl>
          </a:graphicData>
        </a:graphic>
      </p:graphicFrame>
      <p:sp>
        <p:nvSpPr>
          <p:cNvPr id="6" name="スライド番号プレースホルダー 5">
            <a:extLst>
              <a:ext uri="{FF2B5EF4-FFF2-40B4-BE49-F238E27FC236}">
                <a16:creationId xmlns=""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3" name="グラフ 12">
            <a:extLst>
              <a:ext uri="{FF2B5EF4-FFF2-40B4-BE49-F238E27FC236}">
                <a16:creationId xmlns=""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1113208237"/>
              </p:ext>
            </p:extLst>
          </p:nvPr>
        </p:nvGraphicFramePr>
        <p:xfrm>
          <a:off x="5595005" y="1708054"/>
          <a:ext cx="5758795" cy="4401282"/>
        </p:xfrm>
        <a:graphic>
          <a:graphicData uri="http://schemas.openxmlformats.org/drawingml/2006/chart">
            <c:chart xmlns:c="http://schemas.openxmlformats.org/drawingml/2006/chart" xmlns:r="http://schemas.openxmlformats.org/officeDocument/2006/relationships" r:id="rId2"/>
          </a:graphicData>
        </a:graphic>
      </p:graphicFrame>
      <p:sp>
        <p:nvSpPr>
          <p:cNvPr id="3" name="正方形/長方形 2"/>
          <p:cNvSpPr/>
          <p:nvPr/>
        </p:nvSpPr>
        <p:spPr>
          <a:xfrm>
            <a:off x="9174480" y="2164080"/>
            <a:ext cx="1727200" cy="2814320"/>
          </a:xfrm>
          <a:prstGeom prst="rect">
            <a:avLst/>
          </a:prstGeom>
          <a:noFill/>
          <a:ln w="38100">
            <a:solidFill>
              <a:srgbClr val="FFD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273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877257873"/>
              </p:ext>
            </p:extLst>
          </p:nvPr>
        </p:nvGraphicFramePr>
        <p:xfrm>
          <a:off x="838200" y="2001521"/>
          <a:ext cx="4712316" cy="3364056"/>
        </p:xfrm>
        <a:graphic>
          <a:graphicData uri="http://schemas.openxmlformats.org/drawingml/2006/table">
            <a:tbl>
              <a:tblPr>
                <a:tableStyleId>{5C22544A-7EE6-4342-B048-85BDC9FD1C3A}</a:tableStyleId>
              </a:tblPr>
              <a:tblGrid>
                <a:gridCol w="932938">
                  <a:extLst>
                    <a:ext uri="{9D8B030D-6E8A-4147-A177-3AD203B41FA5}">
                      <a16:colId xmlns="" xmlns:a16="http://schemas.microsoft.com/office/drawing/2014/main" val="2066354586"/>
                    </a:ext>
                  </a:extLst>
                </a:gridCol>
                <a:gridCol w="752831">
                  <a:extLst>
                    <a:ext uri="{9D8B030D-6E8A-4147-A177-3AD203B41FA5}">
                      <a16:colId xmlns="" xmlns:a16="http://schemas.microsoft.com/office/drawing/2014/main" val="3945552488"/>
                    </a:ext>
                  </a:extLst>
                </a:gridCol>
                <a:gridCol w="660221">
                  <a:extLst>
                    <a:ext uri="{9D8B030D-6E8A-4147-A177-3AD203B41FA5}">
                      <a16:colId xmlns="" xmlns:a16="http://schemas.microsoft.com/office/drawing/2014/main" val="1600445798"/>
                    </a:ext>
                  </a:extLst>
                </a:gridCol>
                <a:gridCol w="844118">
                  <a:extLst>
                    <a:ext uri="{9D8B030D-6E8A-4147-A177-3AD203B41FA5}">
                      <a16:colId xmlns="" xmlns:a16="http://schemas.microsoft.com/office/drawing/2014/main" val="3331052898"/>
                    </a:ext>
                  </a:extLst>
                </a:gridCol>
                <a:gridCol w="703194">
                  <a:extLst>
                    <a:ext uri="{9D8B030D-6E8A-4147-A177-3AD203B41FA5}">
                      <a16:colId xmlns="" xmlns:a16="http://schemas.microsoft.com/office/drawing/2014/main" val="1949967663"/>
                    </a:ext>
                  </a:extLst>
                </a:gridCol>
                <a:gridCol w="819014">
                  <a:extLst>
                    <a:ext uri="{9D8B030D-6E8A-4147-A177-3AD203B41FA5}">
                      <a16:colId xmlns="" xmlns:a16="http://schemas.microsoft.com/office/drawing/2014/main" val="4187047252"/>
                    </a:ext>
                  </a:extLst>
                </a:gridCol>
              </a:tblGrid>
              <a:tr h="284835">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f</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T</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smtClean="0">
                          <a:effectLst/>
                          <a:latin typeface="Times New Roman" panose="02020603050405020304" pitchFamily="18" charset="0"/>
                          <a:cs typeface="Times New Roman" panose="02020603050405020304" pitchFamily="18" charset="0"/>
                        </a:rPr>
                        <a:t>[sec]</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3122471256"/>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3374058331"/>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-187.2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58821042"/>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2.E-03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619689358"/>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92980046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352332096"/>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9989827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5753659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-194.4</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66035656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-208.8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29.54243</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95510430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E9EBF5"/>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615370635"/>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-244.8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283438983"/>
                  </a:ext>
                </a:extLst>
              </a:tr>
            </a:tbl>
          </a:graphicData>
        </a:graphic>
      </p:graphicFrame>
      <p:sp>
        <p:nvSpPr>
          <p:cNvPr id="6" name="スライド番号プレースホルダー 5">
            <a:extLst>
              <a:ext uri="{FF2B5EF4-FFF2-40B4-BE49-F238E27FC236}">
                <a16:creationId xmlns=""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graphicFrame>
        <p:nvGraphicFramePr>
          <p:cNvPr id="8" name="グラフ 7">
            <a:extLst>
              <a:ext uri="{FF2B5EF4-FFF2-40B4-BE49-F238E27FC236}">
                <a16:creationId xmlns=""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154599966"/>
              </p:ext>
            </p:extLst>
          </p:nvPr>
        </p:nvGraphicFramePr>
        <p:xfrm>
          <a:off x="5550516" y="1615440"/>
          <a:ext cx="5803284" cy="4561840"/>
        </p:xfrm>
        <a:graphic>
          <a:graphicData uri="http://schemas.openxmlformats.org/drawingml/2006/chart">
            <c:chart xmlns:c="http://schemas.openxmlformats.org/drawingml/2006/chart" xmlns:r="http://schemas.openxmlformats.org/officeDocument/2006/relationships" r:id="rId2"/>
          </a:graphicData>
        </a:graphic>
      </p:graphicFrame>
      <p:sp>
        <p:nvSpPr>
          <p:cNvPr id="9" name="正方形/長方形 8"/>
          <p:cNvSpPr/>
          <p:nvPr/>
        </p:nvSpPr>
        <p:spPr>
          <a:xfrm>
            <a:off x="9174480" y="2164080"/>
            <a:ext cx="1727200" cy="2814320"/>
          </a:xfrm>
          <a:prstGeom prst="rect">
            <a:avLst/>
          </a:prstGeom>
          <a:noFill/>
          <a:ln w="38100">
            <a:solidFill>
              <a:srgbClr val="FFD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529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1021</Words>
  <Application>Microsoft Macintosh PowerPoint</Application>
  <PresentationFormat>ワイド画面</PresentationFormat>
  <Paragraphs>296</Paragraphs>
  <Slides>11</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Times New Roman</vt:lpstr>
      <vt:lpstr>游ゴシック</vt:lpstr>
      <vt:lpstr>游ゴシック Light</vt:lpstr>
      <vt:lpstr>Arial</vt:lpstr>
      <vt:lpstr>Office テーマ</vt:lpstr>
      <vt:lpstr>デザインプロジェクトⅠ トランジスタ増幅回路</vt:lpstr>
      <vt:lpstr>実験目的</vt:lpstr>
      <vt:lpstr>原理 FETについて</vt:lpstr>
      <vt:lpstr>原理 FETによる増幅の仕組み</vt:lpstr>
      <vt:lpstr>実験内容</vt:lpstr>
      <vt:lpstr>増幅回路の動作確認  結果</vt:lpstr>
      <vt:lpstr>増幅回路の動作確認  考察</vt:lpstr>
      <vt:lpstr>周波数特性の測定  結果</vt:lpstr>
      <vt:lpstr>周波数特性の測定  結果</vt:lpstr>
      <vt:lpstr>周波数特性の測定  考察</vt:lpstr>
      <vt:lpstr>まとめ</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IRIE TAKURYU</cp:lastModifiedBy>
  <cp:revision>124</cp:revision>
  <dcterms:created xsi:type="dcterms:W3CDTF">2018-07-23T04:03:39Z</dcterms:created>
  <dcterms:modified xsi:type="dcterms:W3CDTF">2018-07-26T01:46:45Z</dcterms:modified>
</cp:coreProperties>
</file>