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7" r:id="rId2"/>
    <p:sldId id="256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ckinnon, Jenna" initials="MJ" lastIdx="1" clrIdx="0">
    <p:extLst>
      <p:ext uri="{19B8F6BF-5375-455C-9EA6-DF929625EA0E}">
        <p15:presenceInfo xmlns:p15="http://schemas.microsoft.com/office/powerpoint/2012/main" userId="S-1-5-21-612801498-2769352452-3133719797-11730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8908E"/>
    <a:srgbClr val="6EB4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4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11FC99-7C41-41AC-857D-A22FBEC5498F}" type="datetimeFigureOut">
              <a:rPr lang="en-CA" smtClean="0"/>
              <a:t>2022-09-20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44697A-B1CA-475C-AB7F-8339CCDB3D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049668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5F058-6AE9-4B7F-8EFD-793665270709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54708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C4B00-8E6A-4AFF-A777-C95A7D6A5738}" type="datetimeFigureOut">
              <a:rPr lang="en-CA" smtClean="0"/>
              <a:t>2022-09-20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9E36A-6DFA-4F98-8636-9AFB1A8FD99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23536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C4B00-8E6A-4AFF-A777-C95A7D6A5738}" type="datetimeFigureOut">
              <a:rPr lang="en-CA" smtClean="0"/>
              <a:t>2022-09-20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9E36A-6DFA-4F98-8636-9AFB1A8FD99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1499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C4B00-8E6A-4AFF-A777-C95A7D6A5738}" type="datetimeFigureOut">
              <a:rPr lang="en-CA" smtClean="0"/>
              <a:t>2022-09-20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9E36A-6DFA-4F98-8636-9AFB1A8FD99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53434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C4B00-8E6A-4AFF-A777-C95A7D6A5738}" type="datetimeFigureOut">
              <a:rPr lang="en-CA" smtClean="0"/>
              <a:t>2022-09-20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9E36A-6DFA-4F98-8636-9AFB1A8FD99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48080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C4B00-8E6A-4AFF-A777-C95A7D6A5738}" type="datetimeFigureOut">
              <a:rPr lang="en-CA" smtClean="0"/>
              <a:t>2022-09-20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9E36A-6DFA-4F98-8636-9AFB1A8FD99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54838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C4B00-8E6A-4AFF-A777-C95A7D6A5738}" type="datetimeFigureOut">
              <a:rPr lang="en-CA" smtClean="0"/>
              <a:t>2022-09-20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9E36A-6DFA-4F98-8636-9AFB1A8FD99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08658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C4B00-8E6A-4AFF-A777-C95A7D6A5738}" type="datetimeFigureOut">
              <a:rPr lang="en-CA" smtClean="0"/>
              <a:t>2022-09-20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9E36A-6DFA-4F98-8636-9AFB1A8FD99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95873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C4B00-8E6A-4AFF-A777-C95A7D6A5738}" type="datetimeFigureOut">
              <a:rPr lang="en-CA" smtClean="0"/>
              <a:t>2022-09-20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9E36A-6DFA-4F98-8636-9AFB1A8FD99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31059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C4B00-8E6A-4AFF-A777-C95A7D6A5738}" type="datetimeFigureOut">
              <a:rPr lang="en-CA" smtClean="0"/>
              <a:t>2022-09-20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9E36A-6DFA-4F98-8636-9AFB1A8FD99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61561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C4B00-8E6A-4AFF-A777-C95A7D6A5738}" type="datetimeFigureOut">
              <a:rPr lang="en-CA" smtClean="0"/>
              <a:t>2022-09-20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9E36A-6DFA-4F98-8636-9AFB1A8FD99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82461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C4B00-8E6A-4AFF-A777-C95A7D6A5738}" type="datetimeFigureOut">
              <a:rPr lang="en-CA" smtClean="0"/>
              <a:t>2022-09-20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9E36A-6DFA-4F98-8636-9AFB1A8FD99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55544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6C4B00-8E6A-4AFF-A777-C95A7D6A5738}" type="datetimeFigureOut">
              <a:rPr lang="en-CA" smtClean="0"/>
              <a:t>2022-09-20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B9E36A-6DFA-4F98-8636-9AFB1A8FD99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99041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931231"/>
            <a:ext cx="9144000" cy="1263178"/>
          </a:xfrm>
        </p:spPr>
        <p:txBody>
          <a:bodyPr>
            <a:noAutofit/>
          </a:bodyPr>
          <a:lstStyle/>
          <a:p>
            <a:r>
              <a:rPr lang="en-CA" sz="138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  c</a:t>
            </a:r>
            <a:endParaRPr lang="en-CA" sz="13800" b="1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48404" y="2306987"/>
            <a:ext cx="5974104" cy="1655762"/>
          </a:xfrm>
        </p:spPr>
        <p:txBody>
          <a:bodyPr>
            <a:normAutofit/>
          </a:bodyPr>
          <a:lstStyle/>
          <a:p>
            <a:r>
              <a:rPr lang="en-CA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co-operative R &amp; </a:t>
            </a:r>
            <a:r>
              <a:rPr lang="en-CA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RStudio</a:t>
            </a:r>
            <a:r>
              <a:rPr lang="en-CA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coding group within NRC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0349" y="5409752"/>
            <a:ext cx="49838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CA" sz="1600" b="1" dirty="0" smtClean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6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Jenna </a:t>
            </a:r>
            <a:r>
              <a:rPr lang="en-CA" sz="1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MacKinnon</a:t>
            </a:r>
          </a:p>
          <a:p>
            <a:r>
              <a:rPr lang="en-CA" sz="1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Jenna.mackinnon@nrc-cnrc.gc.ca</a:t>
            </a:r>
          </a:p>
        </p:txBody>
      </p:sp>
      <p:pic>
        <p:nvPicPr>
          <p:cNvPr id="7" name="Image 8">
            <a:extLst>
              <a:ext uri="{FF2B5EF4-FFF2-40B4-BE49-F238E27FC236}">
                <a16:creationId xmlns="" xmlns:a16="http://schemas.microsoft.com/office/drawing/2014/main" id="{E343EAEB-1C70-8343-B03F-68A19ED50E0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919"/>
          <a:stretch/>
        </p:blipFill>
        <p:spPr>
          <a:xfrm>
            <a:off x="3765242" y="311784"/>
            <a:ext cx="1740429" cy="169310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837161" y="3539211"/>
            <a:ext cx="35965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CA" b="1" dirty="0" smtClean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CA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21-SEP-2022</a:t>
            </a:r>
            <a:endParaRPr lang="en-CA" b="1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1444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0130" y="383059"/>
            <a:ext cx="43125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0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Schedule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20130" y="1009134"/>
            <a:ext cx="8509686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1">
                  <a:lumMod val="60000"/>
                  <a:lumOff val="40000"/>
                </a:schemeClr>
              </a:buClr>
            </a:pPr>
            <a:endParaRPr lang="en-CA" sz="2000" dirty="0" smtClean="0">
              <a:latin typeface="Palatino Linotype" panose="02040502050505030304" pitchFamily="18" charset="0"/>
            </a:endParaRPr>
          </a:p>
          <a:p>
            <a:pPr marL="342900" indent="-342900"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en-CA" sz="2000" dirty="0" smtClean="0">
                <a:latin typeface="Palatino Linotype" panose="02040502050505030304" pitchFamily="18" charset="0"/>
              </a:rPr>
              <a:t>Advanced Graphing and Statistics                                           </a:t>
            </a:r>
            <a:r>
              <a:rPr lang="en-CA" sz="2000" dirty="0" smtClean="0">
                <a:solidFill>
                  <a:schemeClr val="bg1">
                    <a:lumMod val="65000"/>
                  </a:schemeClr>
                </a:solidFill>
                <a:latin typeface="Palatino Linotype" panose="02040502050505030304" pitchFamily="18" charset="0"/>
              </a:rPr>
              <a:t>21-SEP-2022</a:t>
            </a:r>
          </a:p>
          <a:p>
            <a:pPr>
              <a:buClr>
                <a:schemeClr val="accent1">
                  <a:lumMod val="60000"/>
                  <a:lumOff val="40000"/>
                </a:schemeClr>
              </a:buClr>
            </a:pPr>
            <a:r>
              <a:rPr lang="en-CA" sz="2000" dirty="0" smtClean="0">
                <a:latin typeface="Palatino Linotype" panose="02040502050505030304" pitchFamily="18" charset="0"/>
              </a:rPr>
              <a:t>	</a:t>
            </a:r>
            <a:r>
              <a:rPr lang="en-CA" sz="2000" dirty="0" err="1" smtClean="0">
                <a:latin typeface="Palatino Linotype" panose="02040502050505030304" pitchFamily="18" charset="0"/>
              </a:rPr>
              <a:t>PCoAs</a:t>
            </a:r>
            <a:r>
              <a:rPr lang="en-CA" sz="2000" dirty="0" smtClean="0">
                <a:latin typeface="Palatino Linotype" panose="02040502050505030304" pitchFamily="18" charset="0"/>
              </a:rPr>
              <a:t>, discriminant analyses</a:t>
            </a:r>
          </a:p>
          <a:p>
            <a:pPr>
              <a:buClr>
                <a:schemeClr val="accent1">
                  <a:lumMod val="60000"/>
                  <a:lumOff val="40000"/>
                </a:schemeClr>
              </a:buClr>
            </a:pPr>
            <a:endParaRPr lang="en-CA" sz="2000" dirty="0" smtClean="0">
              <a:latin typeface="Palatino Linotype" panose="02040502050505030304" pitchFamily="18" charset="0"/>
            </a:endParaRPr>
          </a:p>
          <a:p>
            <a:pPr marL="342900" indent="-342900"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en-CA" sz="2000" dirty="0" smtClean="0">
                <a:latin typeface="Palatino Linotype" panose="02040502050505030304" pitchFamily="18" charset="0"/>
              </a:rPr>
              <a:t>Basic </a:t>
            </a:r>
            <a:r>
              <a:rPr lang="en-CA" sz="2000" dirty="0">
                <a:latin typeface="Palatino Linotype" panose="02040502050505030304" pitchFamily="18" charset="0"/>
              </a:rPr>
              <a:t>Predictive Analysis &amp; Modelling                                </a:t>
            </a:r>
            <a:r>
              <a:rPr lang="en-CA" sz="2000" dirty="0" smtClean="0">
                <a:latin typeface="Palatino Linotype" panose="02040502050505030304" pitchFamily="18" charset="0"/>
              </a:rPr>
              <a:t>    </a:t>
            </a:r>
            <a:r>
              <a:rPr lang="en-CA" sz="2000" dirty="0" smtClean="0">
                <a:solidFill>
                  <a:schemeClr val="bg1">
                    <a:lumMod val="65000"/>
                  </a:schemeClr>
                </a:solidFill>
                <a:latin typeface="Palatino Linotype" panose="02040502050505030304" pitchFamily="18" charset="0"/>
              </a:rPr>
              <a:t>5-OCT-2022 </a:t>
            </a:r>
            <a:endParaRPr lang="en-CA" sz="2000" dirty="0">
              <a:solidFill>
                <a:schemeClr val="bg1">
                  <a:lumMod val="65000"/>
                </a:schemeClr>
              </a:solidFill>
              <a:latin typeface="Palatino Linotype" panose="02040502050505030304" pitchFamily="18" charset="0"/>
            </a:endParaRPr>
          </a:p>
          <a:p>
            <a:pPr>
              <a:buClr>
                <a:schemeClr val="accent1">
                  <a:lumMod val="60000"/>
                  <a:lumOff val="40000"/>
                </a:schemeClr>
              </a:buClr>
            </a:pPr>
            <a:endParaRPr lang="en-CA" sz="2000" dirty="0">
              <a:latin typeface="Palatino Linotype" panose="02040502050505030304" pitchFamily="18" charset="0"/>
            </a:endParaRPr>
          </a:p>
          <a:p>
            <a:pPr marL="342900" indent="-342900"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en-CA" sz="2000" dirty="0">
                <a:latin typeface="Palatino Linotype" panose="02040502050505030304" pitchFamily="18" charset="0"/>
              </a:rPr>
              <a:t>Spectral Data Processing &amp; Binning                                    </a:t>
            </a:r>
            <a:r>
              <a:rPr lang="en-CA" sz="2000" dirty="0" smtClean="0">
                <a:latin typeface="Palatino Linotype" panose="02040502050505030304" pitchFamily="18" charset="0"/>
              </a:rPr>
              <a:t>  </a:t>
            </a:r>
            <a:r>
              <a:rPr lang="en-CA" sz="2000" dirty="0" smtClean="0">
                <a:latin typeface="Palatino Linotype" panose="02040502050505030304" pitchFamily="18" charset="0"/>
              </a:rPr>
              <a:t> </a:t>
            </a:r>
            <a:r>
              <a:rPr lang="en-CA" sz="2000" dirty="0" smtClean="0">
                <a:solidFill>
                  <a:schemeClr val="bg1">
                    <a:lumMod val="65000"/>
                  </a:schemeClr>
                </a:solidFill>
                <a:latin typeface="Palatino Linotype" panose="02040502050505030304" pitchFamily="18" charset="0"/>
              </a:rPr>
              <a:t>19-OCT-2022</a:t>
            </a:r>
          </a:p>
          <a:p>
            <a:pPr>
              <a:buClr>
                <a:schemeClr val="accent1">
                  <a:lumMod val="60000"/>
                  <a:lumOff val="40000"/>
                </a:schemeClr>
              </a:buClr>
            </a:pPr>
            <a:endParaRPr lang="en-CA" sz="2000" dirty="0">
              <a:latin typeface="Palatino Linotype" panose="02040502050505030304" pitchFamily="18" charset="0"/>
            </a:endParaRPr>
          </a:p>
          <a:p>
            <a:pPr marL="342900" indent="-342900"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en-CA" sz="2000" dirty="0">
                <a:latin typeface="Palatino Linotype" panose="02040502050505030304" pitchFamily="18" charset="0"/>
              </a:rPr>
              <a:t>Advanced Graphing and Statistics                                           </a:t>
            </a:r>
            <a:r>
              <a:rPr lang="en-CA" sz="2000" dirty="0" smtClean="0">
                <a:solidFill>
                  <a:schemeClr val="bg1">
                    <a:lumMod val="65000"/>
                  </a:schemeClr>
                </a:solidFill>
                <a:latin typeface="Palatino Linotype" panose="02040502050505030304" pitchFamily="18" charset="0"/>
              </a:rPr>
              <a:t>2-NOV-2022</a:t>
            </a:r>
            <a:endParaRPr lang="en-CA" sz="2000" dirty="0">
              <a:solidFill>
                <a:schemeClr val="bg1">
                  <a:lumMod val="65000"/>
                </a:schemeClr>
              </a:solidFill>
              <a:latin typeface="Palatino Linotype" panose="02040502050505030304" pitchFamily="18" charset="0"/>
            </a:endParaRPr>
          </a:p>
          <a:p>
            <a:pPr>
              <a:buClr>
                <a:schemeClr val="accent1">
                  <a:lumMod val="60000"/>
                  <a:lumOff val="40000"/>
                </a:schemeClr>
              </a:buClr>
            </a:pPr>
            <a:r>
              <a:rPr lang="en-CA" sz="2000" dirty="0">
                <a:latin typeface="Palatino Linotype" panose="02040502050505030304" pitchFamily="18" charset="0"/>
              </a:rPr>
              <a:t>	</a:t>
            </a:r>
            <a:r>
              <a:rPr lang="en-CA" sz="2000" dirty="0" err="1">
                <a:latin typeface="Palatino Linotype" panose="02040502050505030304" pitchFamily="18" charset="0"/>
              </a:rPr>
              <a:t>Heatmaps</a:t>
            </a:r>
            <a:r>
              <a:rPr lang="en-CA" sz="2000" dirty="0">
                <a:latin typeface="Palatino Linotype" panose="02040502050505030304" pitchFamily="18" charset="0"/>
              </a:rPr>
              <a:t>, phylogenetic trees</a:t>
            </a:r>
          </a:p>
          <a:p>
            <a:pPr marL="342900" indent="-342900"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endParaRPr lang="en-CA" sz="2000" dirty="0" smtClean="0">
              <a:solidFill>
                <a:schemeClr val="bg1">
                  <a:lumMod val="65000"/>
                </a:schemeClr>
              </a:solidFill>
              <a:latin typeface="Palatino Linotype" panose="02040502050505030304" pitchFamily="18" charset="0"/>
            </a:endParaRPr>
          </a:p>
          <a:p>
            <a:pPr marL="342900" indent="-342900"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endParaRPr lang="en-CA" sz="2000" dirty="0">
              <a:solidFill>
                <a:schemeClr val="bg1">
                  <a:lumMod val="65000"/>
                </a:schemeClr>
              </a:solidFill>
              <a:latin typeface="Palatino Linotype" panose="02040502050505030304" pitchFamily="18" charset="0"/>
            </a:endParaRPr>
          </a:p>
          <a:p>
            <a:pPr marL="342900" indent="-342900"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endParaRPr lang="en-CA" sz="2000" dirty="0">
              <a:solidFill>
                <a:schemeClr val="bg1">
                  <a:lumMod val="65000"/>
                </a:schemeClr>
              </a:solidFill>
              <a:latin typeface="Palatino Linotype" panose="02040502050505030304" pitchFamily="18" charset="0"/>
            </a:endParaRPr>
          </a:p>
          <a:p>
            <a:pPr>
              <a:buClr>
                <a:schemeClr val="accent1">
                  <a:lumMod val="60000"/>
                  <a:lumOff val="40000"/>
                </a:schemeClr>
              </a:buClr>
            </a:pPr>
            <a:endParaRPr lang="en-CA" sz="2000" dirty="0">
              <a:latin typeface="Palatino Linotype" panose="02040502050505030304" pitchFamily="18" charset="0"/>
            </a:endParaRPr>
          </a:p>
          <a:p>
            <a:pPr>
              <a:buClr>
                <a:schemeClr val="accent1">
                  <a:lumMod val="60000"/>
                  <a:lumOff val="40000"/>
                </a:schemeClr>
              </a:buClr>
            </a:pPr>
            <a:endParaRPr lang="en-CA" sz="2000" dirty="0">
              <a:latin typeface="Palatino Linotype" panose="0204050205050503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5224362"/>
            <a:ext cx="841495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endParaRPr lang="en-CA" sz="1400" b="1" dirty="0">
              <a:latin typeface="Palatino Linotype" panose="02040502050505030304" pitchFamily="18" charset="0"/>
            </a:endParaRPr>
          </a:p>
          <a:p>
            <a:pPr marL="342900" indent="-342900"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endParaRPr lang="en-CA" sz="1400" b="1" dirty="0">
              <a:latin typeface="Palatino Linotype" panose="02040502050505030304" pitchFamily="18" charset="0"/>
            </a:endParaRPr>
          </a:p>
          <a:p>
            <a:pPr marL="800100" lvl="1" indent="-342900"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en-CA" sz="1400" b="1" dirty="0">
                <a:latin typeface="Palatino Linotype" panose="02040502050505030304" pitchFamily="18" charset="0"/>
              </a:rPr>
              <a:t>Any other ideas? </a:t>
            </a:r>
          </a:p>
          <a:p>
            <a:pPr marL="800100" lvl="1" indent="-342900"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en-CA" sz="1400" b="1" dirty="0">
                <a:latin typeface="Palatino Linotype" panose="02040502050505030304" pitchFamily="18" charset="0"/>
              </a:rPr>
              <a:t>What kind of data are you generally working </a:t>
            </a:r>
            <a:r>
              <a:rPr lang="en-CA" sz="1400" b="1" dirty="0" smtClean="0">
                <a:latin typeface="Palatino Linotype" panose="02040502050505030304" pitchFamily="18" charset="0"/>
              </a:rPr>
              <a:t>on?</a:t>
            </a:r>
          </a:p>
          <a:p>
            <a:pPr marL="800100" lvl="1" indent="-342900"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en-CA" sz="1400" b="1" dirty="0" smtClean="0">
                <a:latin typeface="Palatino Linotype" panose="02040502050505030304" pitchFamily="18" charset="0"/>
              </a:rPr>
              <a:t>Send us your dataset with some explanation </a:t>
            </a:r>
            <a:endParaRPr lang="en-CA" sz="1400" b="1" dirty="0">
              <a:latin typeface="Palatino Linotype" panose="02040502050505030304" pitchFamily="18" charset="0"/>
            </a:endParaRPr>
          </a:p>
          <a:p>
            <a:pPr>
              <a:buClr>
                <a:schemeClr val="accent1">
                  <a:lumMod val="60000"/>
                  <a:lumOff val="40000"/>
                </a:schemeClr>
              </a:buClr>
            </a:pPr>
            <a:endParaRPr lang="en-CA" sz="1400" b="1" dirty="0">
              <a:latin typeface="Palatino Linotype" panose="02040502050505030304" pitchFamily="18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420130" y="5249081"/>
            <a:ext cx="8279027" cy="16476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420130" y="4333120"/>
            <a:ext cx="4522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50" b="1" dirty="0" smtClean="0">
                <a:solidFill>
                  <a:srgbClr val="0070C0"/>
                </a:solidFill>
                <a:latin typeface="Palatino Linotype" panose="02040502050505030304" pitchFamily="18" charset="0"/>
              </a:rPr>
              <a:t>* I will be away from Oct 11</a:t>
            </a:r>
            <a:r>
              <a:rPr lang="en-CA" sz="1050" b="1" baseline="30000" dirty="0" smtClean="0">
                <a:solidFill>
                  <a:srgbClr val="0070C0"/>
                </a:solidFill>
                <a:latin typeface="Palatino Linotype" panose="02040502050505030304" pitchFamily="18" charset="0"/>
              </a:rPr>
              <a:t>th</a:t>
            </a:r>
            <a:r>
              <a:rPr lang="en-CA" sz="1050" b="1" dirty="0" smtClean="0">
                <a:solidFill>
                  <a:srgbClr val="0070C0"/>
                </a:solidFill>
                <a:latin typeface="Palatino Linotype" panose="02040502050505030304" pitchFamily="18" charset="0"/>
              </a:rPr>
              <a:t> to Nov 14</a:t>
            </a:r>
            <a:r>
              <a:rPr lang="en-CA" sz="1050" b="1" baseline="30000" dirty="0" smtClean="0">
                <a:solidFill>
                  <a:srgbClr val="0070C0"/>
                </a:solidFill>
                <a:latin typeface="Palatino Linotype" panose="02040502050505030304" pitchFamily="18" charset="0"/>
              </a:rPr>
              <a:t>th</a:t>
            </a:r>
            <a:r>
              <a:rPr lang="en-CA" sz="1050" b="1" dirty="0" smtClean="0">
                <a:solidFill>
                  <a:srgbClr val="0070C0"/>
                </a:solidFill>
                <a:latin typeface="Palatino Linotype" panose="02040502050505030304" pitchFamily="18" charset="0"/>
              </a:rPr>
              <a:t> </a:t>
            </a:r>
            <a:endParaRPr lang="en-CA" sz="1050" b="1" dirty="0">
              <a:solidFill>
                <a:srgbClr val="0070C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55556" y="751641"/>
            <a:ext cx="45225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800" b="1" dirty="0" smtClean="0">
                <a:solidFill>
                  <a:srgbClr val="0070C0"/>
                </a:solidFill>
                <a:latin typeface="Palatino Linotype" panose="02040502050505030304" pitchFamily="18" charset="0"/>
              </a:rPr>
              <a:t>(Begin recording)</a:t>
            </a:r>
            <a:endParaRPr lang="en-CA" sz="800" b="1" dirty="0">
              <a:solidFill>
                <a:srgbClr val="0070C0"/>
              </a:solidFill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020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7506</TotalTime>
  <Words>57</Words>
  <Application>Microsoft Office PowerPoint</Application>
  <PresentationFormat>On-screen Show (4:3)</PresentationFormat>
  <Paragraphs>29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Calibri</vt:lpstr>
      <vt:lpstr>Calibri Light</vt:lpstr>
      <vt:lpstr>Courier New</vt:lpstr>
      <vt:lpstr>Palatino Linotype</vt:lpstr>
      <vt:lpstr>Wingdings</vt:lpstr>
      <vt:lpstr>Office Theme</vt:lpstr>
      <vt:lpstr>n  c</vt:lpstr>
      <vt:lpstr>PowerPoint Presentation</vt:lpstr>
    </vt:vector>
  </TitlesOfParts>
  <Company>NRC-CNRC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nRc</dc:title>
  <dc:creator>Mordret, Solenn</dc:creator>
  <cp:lastModifiedBy>Mackinnon, Jenna</cp:lastModifiedBy>
  <cp:revision>40</cp:revision>
  <dcterms:created xsi:type="dcterms:W3CDTF">2022-06-07T12:33:22Z</dcterms:created>
  <dcterms:modified xsi:type="dcterms:W3CDTF">2022-09-20T17:27:28Z</dcterms:modified>
</cp:coreProperties>
</file>