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61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4B1"/>
    <a:srgbClr val="58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FC99-7C41-41AC-857D-A22FBEC5498F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697A-B1CA-475C-AB7F-8339CCDB3D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0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4B00-8E6A-4AFF-A777-C95A7D6A5738}" type="datetimeFigureOut">
              <a:rPr lang="en-CA" smtClean="0"/>
              <a:t>2022-07-05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1231"/>
            <a:ext cx="9144000" cy="1263178"/>
          </a:xfrm>
        </p:spPr>
        <p:txBody>
          <a:bodyPr>
            <a:noAutofit/>
          </a:bodyPr>
          <a:lstStyle/>
          <a:p>
            <a:r>
              <a:rPr lang="en-CA" sz="13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</a:t>
            </a:r>
            <a:r>
              <a:rPr lang="en-CA" sz="13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CA" sz="13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04" y="2306987"/>
            <a:ext cx="5974104" cy="165576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co-operative R &amp; </a:t>
            </a:r>
            <a:r>
              <a:rPr lang="en-CA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coding group within NRC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49" y="5409752"/>
            <a:ext cx="498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 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MacKinnon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Jenna.mackinnon@nrc-cnrc.gc.ca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="" xmlns:a16="http://schemas.microsoft.com/office/drawing/2014/main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3765242" y="311784"/>
            <a:ext cx="1740429" cy="1693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7161" y="3539211"/>
            <a:ext cx="359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06-JUL-2022</a:t>
            </a:r>
            <a:endParaRPr lang="en-CA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383059"/>
            <a:ext cx="431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atin typeface="Palatino Linotype" panose="02040502050505030304" pitchFamily="18" charset="0"/>
              </a:rPr>
              <a:t>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30" y="1470454"/>
            <a:ext cx="84825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Introduction to Data Visualization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	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08-JUN-2022</a:t>
            </a:r>
          </a:p>
          <a:p>
            <a:pPr>
              <a:buClr>
                <a:srgbClr val="4BFFD0"/>
              </a:buClr>
            </a:pPr>
            <a:r>
              <a:rPr lang="en-CA" sz="2000" dirty="0">
                <a:latin typeface="Palatino Linotype" panose="02040502050505030304" pitchFamily="18" charset="0"/>
              </a:rPr>
              <a:t>	Basic plots, Intro to ggplot2</a:t>
            </a:r>
          </a:p>
          <a:p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Advanced Graphing with ggplot2 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      </a:t>
            </a:r>
            <a:r>
              <a:rPr lang="en-CA" sz="2000" dirty="0" smtClean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22-JUN-2022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CA" sz="2000" dirty="0">
                <a:latin typeface="Palatino Linotype" panose="02040502050505030304" pitchFamily="18" charset="0"/>
              </a:rPr>
              <a:t>	Scatter plots, line graphs, bar graphs</a:t>
            </a:r>
          </a:p>
          <a:p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Introduction to Statistics                  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      </a:t>
            </a:r>
            <a:r>
              <a:rPr lang="en-CA" sz="20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06-JUL-2022</a:t>
            </a:r>
          </a:p>
          <a:p>
            <a:r>
              <a:rPr lang="en-CA" sz="2000" dirty="0">
                <a:latin typeface="Palatino Linotype" panose="02040502050505030304" pitchFamily="18" charset="0"/>
              </a:rPr>
              <a:t>	ANOVAs, </a:t>
            </a:r>
            <a:r>
              <a:rPr lang="en-CA" sz="2000" dirty="0" smtClean="0">
                <a:latin typeface="Palatino Linotype" panose="02040502050505030304" pitchFamily="18" charset="0"/>
              </a:rPr>
              <a:t>Normality </a:t>
            </a:r>
            <a:r>
              <a:rPr lang="en-CA" sz="2000" dirty="0">
                <a:latin typeface="Palatino Linotype" panose="02040502050505030304" pitchFamily="18" charset="0"/>
              </a:rPr>
              <a:t>etc.</a:t>
            </a:r>
          </a:p>
          <a:p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Advanced Graphing and Statistics 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20-JUL-2022</a:t>
            </a:r>
          </a:p>
          <a:p>
            <a:pPr lvl="2">
              <a:buClr>
                <a:srgbClr val="8DE5E3"/>
              </a:buClr>
            </a:pPr>
            <a:r>
              <a:rPr lang="en-CA" sz="2000" dirty="0" smtClean="0">
                <a:latin typeface="Palatino Linotype" panose="02040502050505030304" pitchFamily="18" charset="0"/>
              </a:rPr>
              <a:t>GLMs, Multivariate </a:t>
            </a:r>
            <a:r>
              <a:rPr lang="en-CA" sz="2000" dirty="0">
                <a:latin typeface="Palatino Linotype" panose="02040502050505030304" pitchFamily="18" charset="0"/>
              </a:rPr>
              <a:t>analyses, PCAs</a:t>
            </a:r>
          </a:p>
          <a:p>
            <a:pPr lvl="2">
              <a:buClr>
                <a:srgbClr val="8DE5E3"/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rgbClr val="8D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Advanced Graphing and Statistics 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      </a:t>
            </a:r>
            <a:r>
              <a:rPr lang="en-CA" sz="2000" dirty="0" smtClean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03-AUG-2022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CA" sz="2000" dirty="0">
                <a:latin typeface="Palatino Linotype" panose="02040502050505030304" pitchFamily="18" charset="0"/>
              </a:rPr>
              <a:t>	Heatmaps, phylogenetic trees</a:t>
            </a:r>
          </a:p>
          <a:p>
            <a:endParaRPr lang="en-CA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29" y="383059"/>
            <a:ext cx="79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latin typeface="Palatino Linotype" panose="02040502050505030304" pitchFamily="18" charset="0"/>
              </a:rPr>
              <a:t>Schedule</a:t>
            </a:r>
            <a:endParaRPr lang="en-CA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769419"/>
            <a:ext cx="8414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Basic Predictive Analysis &amp; Modelling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   </a:t>
            </a:r>
            <a:r>
              <a:rPr lang="en-CA" sz="2000" dirty="0" smtClean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17-AUG-2022 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rgbClr val="91E5E3"/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Spectral Data Processing &amp; Binning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      </a:t>
            </a:r>
            <a:r>
              <a:rPr lang="en-CA" sz="20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31-AUG-2022</a:t>
            </a:r>
          </a:p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800100" lvl="1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400" dirty="0">
                <a:latin typeface="Palatino Linotype" panose="02040502050505030304" pitchFamily="18" charset="0"/>
              </a:rPr>
              <a:t>Any other ideas? </a:t>
            </a:r>
          </a:p>
          <a:p>
            <a:pPr marL="800100" lvl="1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400" dirty="0">
                <a:latin typeface="Palatino Linotype" panose="02040502050505030304" pitchFamily="18" charset="0"/>
              </a:rPr>
              <a:t>What kind of data are you generally working </a:t>
            </a:r>
            <a:r>
              <a:rPr lang="en-CA" sz="2400" dirty="0" smtClean="0">
                <a:latin typeface="Palatino Linotype" panose="02040502050505030304" pitchFamily="18" charset="0"/>
              </a:rPr>
              <a:t>on?</a:t>
            </a:r>
          </a:p>
          <a:p>
            <a:pPr marL="800100" lvl="1" indent="-342900">
              <a:buClr>
                <a:srgbClr val="91E5E3"/>
              </a:buClr>
              <a:buFont typeface="Wingdings" panose="05000000000000000000" pitchFamily="2" charset="2"/>
              <a:buChar char="n"/>
            </a:pPr>
            <a:r>
              <a:rPr lang="en-CA" sz="2400" dirty="0" smtClean="0">
                <a:latin typeface="Palatino Linotype" panose="02040502050505030304" pitchFamily="18" charset="0"/>
              </a:rPr>
              <a:t>Send us your dataset with some explanation </a:t>
            </a:r>
            <a:endParaRPr lang="en-CA" sz="2400" dirty="0">
              <a:latin typeface="Palatino Linotype" panose="02040502050505030304" pitchFamily="18" charset="0"/>
            </a:endParaRPr>
          </a:p>
          <a:p>
            <a:endParaRPr lang="en-CA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9" y="140043"/>
            <a:ext cx="6329748" cy="4219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135" y="4226011"/>
            <a:ext cx="859206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>
                <a:latin typeface="Palatino Linotype" panose="02040502050505030304" pitchFamily="18" charset="0"/>
              </a:rPr>
              <a:t>mean_data</a:t>
            </a:r>
            <a:r>
              <a:rPr lang="en-CA" sz="1100" dirty="0">
                <a:latin typeface="Palatino Linotype" panose="02040502050505030304" pitchFamily="18" charset="0"/>
              </a:rPr>
              <a:t> &lt;- data %&gt;%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 </a:t>
            </a:r>
            <a:r>
              <a:rPr lang="en-CA" sz="1100" dirty="0" err="1">
                <a:latin typeface="Palatino Linotype" panose="02040502050505030304" pitchFamily="18" charset="0"/>
              </a:rPr>
              <a:t>group_by</a:t>
            </a:r>
            <a:r>
              <a:rPr lang="en-CA" sz="1100" dirty="0">
                <a:latin typeface="Palatino Linotype" panose="02040502050505030304" pitchFamily="18" charset="0"/>
              </a:rPr>
              <a:t>(Time) %&gt;%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 summarize(</a:t>
            </a:r>
            <a:r>
              <a:rPr lang="en-CA" sz="1100" dirty="0" err="1">
                <a:latin typeface="Palatino Linotype" panose="02040502050505030304" pitchFamily="18" charset="0"/>
              </a:rPr>
              <a:t>mean_cells</a:t>
            </a:r>
            <a:r>
              <a:rPr lang="en-CA" sz="1100" dirty="0">
                <a:latin typeface="Palatino Linotype" panose="02040502050505030304" pitchFamily="18" charset="0"/>
              </a:rPr>
              <a:t> = mean(</a:t>
            </a:r>
            <a:r>
              <a:rPr lang="en-CA" sz="1100" dirty="0" err="1">
                <a:latin typeface="Palatino Linotype" panose="02040502050505030304" pitchFamily="18" charset="0"/>
              </a:rPr>
              <a:t>CellCount</a:t>
            </a:r>
            <a:r>
              <a:rPr lang="en-CA" sz="1100" dirty="0">
                <a:latin typeface="Palatino Linotype" panose="02040502050505030304" pitchFamily="18" charset="0"/>
              </a:rPr>
              <a:t>), </a:t>
            </a:r>
            <a:r>
              <a:rPr lang="en-CA" sz="1100" dirty="0" err="1">
                <a:latin typeface="Palatino Linotype" panose="02040502050505030304" pitchFamily="18" charset="0"/>
              </a:rPr>
              <a:t>sdcell</a:t>
            </a:r>
            <a:r>
              <a:rPr lang="en-CA" sz="1100" dirty="0">
                <a:latin typeface="Palatino Linotype" panose="02040502050505030304" pitchFamily="18" charset="0"/>
              </a:rPr>
              <a:t> = </a:t>
            </a:r>
            <a:r>
              <a:rPr lang="en-CA" sz="1100" dirty="0" err="1">
                <a:latin typeface="Palatino Linotype" panose="02040502050505030304" pitchFamily="18" charset="0"/>
              </a:rPr>
              <a:t>sd</a:t>
            </a:r>
            <a:r>
              <a:rPr lang="en-CA" sz="1100" dirty="0">
                <a:latin typeface="Palatino Linotype" panose="02040502050505030304" pitchFamily="18" charset="0"/>
              </a:rPr>
              <a:t>(</a:t>
            </a:r>
            <a:r>
              <a:rPr lang="en-CA" sz="1100" dirty="0" err="1">
                <a:latin typeface="Palatino Linotype" panose="02040502050505030304" pitchFamily="18" charset="0"/>
              </a:rPr>
              <a:t>CellCount</a:t>
            </a:r>
            <a:r>
              <a:rPr lang="en-CA" sz="1100" dirty="0">
                <a:latin typeface="Palatino Linotype" panose="02040502050505030304" pitchFamily="18" charset="0"/>
              </a:rPr>
              <a:t>))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Time2 &lt;- </a:t>
            </a:r>
            <a:r>
              <a:rPr lang="en-CA" sz="1100" dirty="0" err="1">
                <a:latin typeface="Palatino Linotype" panose="02040502050505030304" pitchFamily="18" charset="0"/>
              </a:rPr>
              <a:t>as.factor</a:t>
            </a:r>
            <a:r>
              <a:rPr lang="en-CA" sz="1100" dirty="0">
                <a:latin typeface="Palatino Linotype" panose="02040502050505030304" pitchFamily="18" charset="0"/>
              </a:rPr>
              <a:t>(</a:t>
            </a:r>
            <a:r>
              <a:rPr lang="en-CA" sz="1100" dirty="0" err="1">
                <a:latin typeface="Palatino Linotype" panose="02040502050505030304" pitchFamily="18" charset="0"/>
              </a:rPr>
              <a:t>mean_data$Time</a:t>
            </a:r>
            <a:r>
              <a:rPr lang="en-CA" sz="1100" dirty="0">
                <a:latin typeface="Palatino Linotype" panose="02040502050505030304" pitchFamily="18" charset="0"/>
              </a:rPr>
              <a:t>)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plot1 &lt;- </a:t>
            </a:r>
            <a:r>
              <a:rPr lang="en-CA" sz="1100" dirty="0" err="1">
                <a:latin typeface="Palatino Linotype" panose="02040502050505030304" pitchFamily="18" charset="0"/>
              </a:rPr>
              <a:t>ggplot</a:t>
            </a:r>
            <a:r>
              <a:rPr lang="en-CA" sz="1100" dirty="0">
                <a:latin typeface="Palatino Linotype" panose="02040502050505030304" pitchFamily="18" charset="0"/>
              </a:rPr>
              <a:t>(</a:t>
            </a:r>
            <a:r>
              <a:rPr lang="en-CA" sz="1100" dirty="0" err="1">
                <a:latin typeface="Palatino Linotype" panose="02040502050505030304" pitchFamily="18" charset="0"/>
              </a:rPr>
              <a:t>mean_data</a:t>
            </a:r>
            <a:r>
              <a:rPr lang="en-CA" sz="1100" dirty="0">
                <a:latin typeface="Palatino Linotype" panose="02040502050505030304" pitchFamily="18" charset="0"/>
              </a:rPr>
              <a:t>) +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 </a:t>
            </a:r>
            <a:r>
              <a:rPr lang="en-CA" sz="1100" dirty="0" err="1">
                <a:latin typeface="Palatino Linotype" panose="02040502050505030304" pitchFamily="18" charset="0"/>
              </a:rPr>
              <a:t>geom_bar</a:t>
            </a:r>
            <a:r>
              <a:rPr lang="en-CA" sz="1100" dirty="0">
                <a:latin typeface="Palatino Linotype" panose="02040502050505030304" pitchFamily="18" charset="0"/>
              </a:rPr>
              <a:t>(</a:t>
            </a:r>
            <a:r>
              <a:rPr lang="en-CA" sz="1100" dirty="0" err="1">
                <a:latin typeface="Palatino Linotype" panose="02040502050505030304" pitchFamily="18" charset="0"/>
              </a:rPr>
              <a:t>aes</a:t>
            </a:r>
            <a:r>
              <a:rPr lang="en-CA" sz="1100" dirty="0">
                <a:latin typeface="Palatino Linotype" panose="02040502050505030304" pitchFamily="18" charset="0"/>
              </a:rPr>
              <a:t>(x=Time2, y=</a:t>
            </a:r>
            <a:r>
              <a:rPr lang="en-CA" sz="1100" dirty="0" err="1">
                <a:latin typeface="Palatino Linotype" panose="02040502050505030304" pitchFamily="18" charset="0"/>
              </a:rPr>
              <a:t>mean_cells</a:t>
            </a:r>
            <a:r>
              <a:rPr lang="en-CA" sz="1100" dirty="0">
                <a:latin typeface="Palatino Linotype" panose="02040502050505030304" pitchFamily="18" charset="0"/>
              </a:rPr>
              <a:t>, fill=Time2),</a:t>
            </a:r>
            <a:r>
              <a:rPr lang="en-CA" sz="1100" dirty="0" err="1">
                <a:latin typeface="Palatino Linotype" panose="02040502050505030304" pitchFamily="18" charset="0"/>
              </a:rPr>
              <a:t>show.legend</a:t>
            </a:r>
            <a:r>
              <a:rPr lang="en-CA" sz="1100" dirty="0">
                <a:latin typeface="Palatino Linotype" panose="02040502050505030304" pitchFamily="18" charset="0"/>
              </a:rPr>
              <a:t> = F, stat='identity',  width = 0.5, alpha=0.7) +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 </a:t>
            </a:r>
            <a:r>
              <a:rPr lang="en-CA" sz="1100" dirty="0" err="1">
                <a:latin typeface="Palatino Linotype" panose="02040502050505030304" pitchFamily="18" charset="0"/>
              </a:rPr>
              <a:t>xlab</a:t>
            </a:r>
            <a:r>
              <a:rPr lang="en-CA" sz="1100" dirty="0">
                <a:latin typeface="Palatino Linotype" panose="02040502050505030304" pitchFamily="18" charset="0"/>
              </a:rPr>
              <a:t>("Time (Hours)") +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 </a:t>
            </a:r>
            <a:r>
              <a:rPr lang="en-CA" sz="1100" dirty="0" err="1">
                <a:latin typeface="Palatino Linotype" panose="02040502050505030304" pitchFamily="18" charset="0"/>
              </a:rPr>
              <a:t>ylab</a:t>
            </a:r>
            <a:r>
              <a:rPr lang="en-CA" sz="1100" dirty="0">
                <a:latin typeface="Palatino Linotype" panose="02040502050505030304" pitchFamily="18" charset="0"/>
              </a:rPr>
              <a:t>("Mean Cell Count")+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 </a:t>
            </a:r>
            <a:r>
              <a:rPr lang="en-CA" sz="1100" dirty="0" err="1">
                <a:latin typeface="Palatino Linotype" panose="02040502050505030304" pitchFamily="18" charset="0"/>
              </a:rPr>
              <a:t>scale_fill_manual</a:t>
            </a:r>
            <a:r>
              <a:rPr lang="en-CA" sz="1100" dirty="0">
                <a:latin typeface="Palatino Linotype" panose="02040502050505030304" pitchFamily="18" charset="0"/>
              </a:rPr>
              <a:t>(values = c('red', 'green', 'blue', '</a:t>
            </a:r>
            <a:r>
              <a:rPr lang="en-CA" sz="1100" dirty="0" err="1">
                <a:latin typeface="Palatino Linotype" panose="02040502050505030304" pitchFamily="18" charset="0"/>
              </a:rPr>
              <a:t>orange','purple</a:t>
            </a:r>
            <a:r>
              <a:rPr lang="en-CA" sz="1100" dirty="0">
                <a:latin typeface="Palatino Linotype" panose="02040502050505030304" pitchFamily="18" charset="0"/>
              </a:rPr>
              <a:t>')) +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  theme(text = </a:t>
            </a:r>
            <a:r>
              <a:rPr lang="en-CA" sz="1100" dirty="0" err="1">
                <a:latin typeface="Palatino Linotype" panose="02040502050505030304" pitchFamily="18" charset="0"/>
              </a:rPr>
              <a:t>element_text</a:t>
            </a:r>
            <a:r>
              <a:rPr lang="en-CA" sz="1100" dirty="0">
                <a:latin typeface="Palatino Linotype" panose="02040502050505030304" pitchFamily="18" charset="0"/>
              </a:rPr>
              <a:t>(size = 40))+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theme(</a:t>
            </a:r>
            <a:r>
              <a:rPr lang="en-CA" sz="1100" dirty="0" err="1">
                <a:latin typeface="Palatino Linotype" panose="02040502050505030304" pitchFamily="18" charset="0"/>
              </a:rPr>
              <a:t>panel.background</a:t>
            </a:r>
            <a:r>
              <a:rPr lang="en-CA" sz="1100" dirty="0">
                <a:latin typeface="Palatino Linotype" panose="02040502050505030304" pitchFamily="18" charset="0"/>
              </a:rPr>
              <a:t> = </a:t>
            </a:r>
            <a:r>
              <a:rPr lang="en-CA" sz="1100" dirty="0" err="1">
                <a:latin typeface="Palatino Linotype" panose="02040502050505030304" pitchFamily="18" charset="0"/>
              </a:rPr>
              <a:t>element_rect</a:t>
            </a:r>
            <a:r>
              <a:rPr lang="en-CA" sz="1100" dirty="0">
                <a:latin typeface="Palatino Linotype" panose="02040502050505030304" pitchFamily="18" charset="0"/>
              </a:rPr>
              <a:t>(fill="</a:t>
            </a:r>
            <a:r>
              <a:rPr lang="en-CA" sz="1100" dirty="0" err="1">
                <a:latin typeface="Palatino Linotype" panose="02040502050505030304" pitchFamily="18" charset="0"/>
              </a:rPr>
              <a:t>white",colour</a:t>
            </a:r>
            <a:r>
              <a:rPr lang="en-CA" sz="1100" dirty="0">
                <a:latin typeface="Palatino Linotype" panose="02040502050505030304" pitchFamily="18" charset="0"/>
              </a:rPr>
              <a:t>="</a:t>
            </a:r>
            <a:r>
              <a:rPr lang="en-CA" sz="1100" dirty="0" err="1">
                <a:latin typeface="Palatino Linotype" panose="02040502050505030304" pitchFamily="18" charset="0"/>
              </a:rPr>
              <a:t>black",size</a:t>
            </a:r>
            <a:r>
              <a:rPr lang="en-CA" sz="1100" dirty="0">
                <a:latin typeface="Palatino Linotype" panose="02040502050505030304" pitchFamily="18" charset="0"/>
              </a:rPr>
              <a:t>=1,linetype="solid")) + </a:t>
            </a:r>
          </a:p>
          <a:p>
            <a:r>
              <a:rPr lang="en-CA" sz="1100" dirty="0">
                <a:latin typeface="Palatino Linotype" panose="02040502050505030304" pitchFamily="18" charset="0"/>
              </a:rPr>
              <a:t>  </a:t>
            </a:r>
            <a:r>
              <a:rPr lang="en-CA" sz="1100" dirty="0" err="1">
                <a:latin typeface="Palatino Linotype" panose="02040502050505030304" pitchFamily="18" charset="0"/>
              </a:rPr>
              <a:t>geom_errorbar</a:t>
            </a:r>
            <a:r>
              <a:rPr lang="en-CA" sz="1100" dirty="0">
                <a:latin typeface="Palatino Linotype" panose="02040502050505030304" pitchFamily="18" charset="0"/>
              </a:rPr>
              <a:t> (</a:t>
            </a:r>
            <a:r>
              <a:rPr lang="en-CA" sz="1100" dirty="0" err="1">
                <a:latin typeface="Palatino Linotype" panose="02040502050505030304" pitchFamily="18" charset="0"/>
              </a:rPr>
              <a:t>aes</a:t>
            </a:r>
            <a:r>
              <a:rPr lang="en-CA" sz="1100" dirty="0">
                <a:latin typeface="Palatino Linotype" panose="02040502050505030304" pitchFamily="18" charset="0"/>
              </a:rPr>
              <a:t>(Time2, </a:t>
            </a:r>
            <a:r>
              <a:rPr lang="en-CA" sz="1100" dirty="0" err="1">
                <a:latin typeface="Palatino Linotype" panose="02040502050505030304" pitchFamily="18" charset="0"/>
              </a:rPr>
              <a:t>ymin</a:t>
            </a:r>
            <a:r>
              <a:rPr lang="en-CA" sz="1100" dirty="0">
                <a:latin typeface="Palatino Linotype" panose="02040502050505030304" pitchFamily="18" charset="0"/>
              </a:rPr>
              <a:t>=</a:t>
            </a:r>
            <a:r>
              <a:rPr lang="en-CA" sz="1100" dirty="0" err="1">
                <a:latin typeface="Palatino Linotype" panose="02040502050505030304" pitchFamily="18" charset="0"/>
              </a:rPr>
              <a:t>mean_cells-sdcell</a:t>
            </a:r>
            <a:r>
              <a:rPr lang="en-CA" sz="1100" dirty="0">
                <a:latin typeface="Palatino Linotype" panose="02040502050505030304" pitchFamily="18" charset="0"/>
              </a:rPr>
              <a:t>, </a:t>
            </a:r>
            <a:r>
              <a:rPr lang="en-CA" sz="1100" dirty="0" err="1">
                <a:latin typeface="Palatino Linotype" panose="02040502050505030304" pitchFamily="18" charset="0"/>
              </a:rPr>
              <a:t>ymax</a:t>
            </a:r>
            <a:r>
              <a:rPr lang="en-CA" sz="1100" dirty="0">
                <a:latin typeface="Palatino Linotype" panose="02040502050505030304" pitchFamily="18" charset="0"/>
              </a:rPr>
              <a:t>=</a:t>
            </a:r>
            <a:r>
              <a:rPr lang="en-CA" sz="1100" dirty="0" err="1">
                <a:latin typeface="Palatino Linotype" panose="02040502050505030304" pitchFamily="18" charset="0"/>
              </a:rPr>
              <a:t>mean_cells+sdcell</a:t>
            </a:r>
            <a:r>
              <a:rPr lang="en-CA" sz="1100" dirty="0">
                <a:latin typeface="Palatino Linotype" panose="02040502050505030304" pitchFamily="18" charset="0"/>
              </a:rPr>
              <a:t>, width=0.05))</a:t>
            </a:r>
          </a:p>
          <a:p>
            <a:endParaRPr lang="en-CA" sz="11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7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06" y="131805"/>
            <a:ext cx="5596968" cy="386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3611" y="3865150"/>
            <a:ext cx="88803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mean_data2 &lt;- data %&gt;% </a:t>
            </a:r>
          </a:p>
          <a:p>
            <a:r>
              <a:rPr lang="en-CA" sz="1000" dirty="0"/>
              <a:t>  #recreate the summary table for plotting</a:t>
            </a:r>
          </a:p>
          <a:p>
            <a:r>
              <a:rPr lang="en-CA" sz="1000" dirty="0"/>
              <a:t>  #this time including a standard deviation for error bars</a:t>
            </a:r>
          </a:p>
          <a:p>
            <a:r>
              <a:rPr lang="en-CA" sz="1000" dirty="0"/>
              <a:t>  </a:t>
            </a:r>
            <a:r>
              <a:rPr lang="en-CA" sz="1000" dirty="0" err="1"/>
              <a:t>group_by</a:t>
            </a:r>
            <a:r>
              <a:rPr lang="en-CA" sz="1000" dirty="0"/>
              <a:t>(Time) %&gt;% </a:t>
            </a:r>
          </a:p>
          <a:p>
            <a:r>
              <a:rPr lang="en-CA" sz="1000" dirty="0"/>
              <a:t>  summarize(</a:t>
            </a:r>
            <a:r>
              <a:rPr lang="en-CA" sz="1000" dirty="0" err="1"/>
              <a:t>mean_cells</a:t>
            </a:r>
            <a:r>
              <a:rPr lang="en-CA" sz="1000" dirty="0"/>
              <a:t> = mean(</a:t>
            </a:r>
            <a:r>
              <a:rPr lang="en-CA" sz="1000" dirty="0" err="1"/>
              <a:t>CellCount</a:t>
            </a:r>
            <a:r>
              <a:rPr lang="en-CA" sz="1000" dirty="0"/>
              <a:t>),</a:t>
            </a:r>
            <a:r>
              <a:rPr lang="en-CA" sz="1000" dirty="0" err="1"/>
              <a:t>stdev_cells</a:t>
            </a:r>
            <a:r>
              <a:rPr lang="en-CA" sz="1000" dirty="0"/>
              <a:t> = </a:t>
            </a:r>
            <a:r>
              <a:rPr lang="en-CA" sz="1000" dirty="0" err="1"/>
              <a:t>sd</a:t>
            </a:r>
            <a:r>
              <a:rPr lang="en-CA" sz="1000" dirty="0"/>
              <a:t>(</a:t>
            </a:r>
            <a:r>
              <a:rPr lang="en-CA" sz="1000" dirty="0" err="1"/>
              <a:t>CellCount</a:t>
            </a:r>
            <a:r>
              <a:rPr lang="en-CA" sz="1000" dirty="0"/>
              <a:t>))</a:t>
            </a:r>
          </a:p>
          <a:p>
            <a:r>
              <a:rPr lang="en-CA" sz="1000" dirty="0"/>
              <a:t>view(mean_data2)</a:t>
            </a:r>
          </a:p>
          <a:p>
            <a:r>
              <a:rPr lang="en-CA" sz="1000" dirty="0"/>
              <a:t> </a:t>
            </a:r>
          </a:p>
          <a:p>
            <a:r>
              <a:rPr lang="en-CA" sz="1000" dirty="0" err="1"/>
              <a:t>ggplot</a:t>
            </a:r>
            <a:r>
              <a:rPr lang="en-CA" sz="1000" dirty="0"/>
              <a:t>(mean_data2) + </a:t>
            </a:r>
          </a:p>
          <a:p>
            <a:r>
              <a:rPr lang="en-CA" sz="1000" dirty="0"/>
              <a:t>  </a:t>
            </a:r>
            <a:r>
              <a:rPr lang="en-CA" sz="1000" dirty="0" err="1"/>
              <a:t>geom_bar</a:t>
            </a:r>
            <a:r>
              <a:rPr lang="en-CA" sz="1000" dirty="0"/>
              <a:t>( </a:t>
            </a:r>
            <a:r>
              <a:rPr lang="en-CA" sz="1000" dirty="0" err="1"/>
              <a:t>aes</a:t>
            </a:r>
            <a:r>
              <a:rPr lang="en-CA" sz="1000" dirty="0"/>
              <a:t>(x=Time, y=</a:t>
            </a:r>
            <a:r>
              <a:rPr lang="en-CA" sz="1000" dirty="0" err="1"/>
              <a:t>mean_cells</a:t>
            </a:r>
            <a:r>
              <a:rPr lang="en-CA" sz="1000" dirty="0"/>
              <a:t>), stat="identity", color="black", fill="#00ff00", alpha=0.8, width=20)  +</a:t>
            </a:r>
          </a:p>
          <a:p>
            <a:r>
              <a:rPr lang="en-CA" sz="1000" dirty="0"/>
              <a:t>  #colors can be specified WHERE CAN I GET THE COLOR CODES FROM?</a:t>
            </a:r>
          </a:p>
          <a:p>
            <a:r>
              <a:rPr lang="en-CA" sz="1000" dirty="0"/>
              <a:t>  # stat="identity" allows the actual values to be used, instead of a frequency plot which uses "bin" as default which is count"</a:t>
            </a:r>
          </a:p>
          <a:p>
            <a:r>
              <a:rPr lang="en-CA" sz="1000" dirty="0"/>
              <a:t>  #alpha is the transparency 0-1 with lower being more transparent</a:t>
            </a:r>
          </a:p>
          <a:p>
            <a:r>
              <a:rPr lang="en-CA" sz="1000" dirty="0"/>
              <a:t>  # fill colors can be obtained from </a:t>
            </a:r>
            <a:r>
              <a:rPr lang="en-CA" sz="1000" u="sng" dirty="0">
                <a:hlinkClick r:id="rId3"/>
              </a:rPr>
              <a:t>https://www.w3schools.com/colors/colors_picker.asp</a:t>
            </a:r>
            <a:endParaRPr lang="en-CA" sz="1000" dirty="0"/>
          </a:p>
          <a:p>
            <a:r>
              <a:rPr lang="en-CA" sz="1000" dirty="0"/>
              <a:t>  # </a:t>
            </a:r>
            <a:r>
              <a:rPr lang="en-CA" sz="1000" dirty="0" err="1"/>
              <a:t>geom_errorbar</a:t>
            </a:r>
            <a:r>
              <a:rPr lang="en-CA" sz="1000" dirty="0"/>
              <a:t> function is used to plot error bars</a:t>
            </a:r>
          </a:p>
          <a:p>
            <a:r>
              <a:rPr lang="en-CA" sz="1000" dirty="0"/>
              <a:t>  </a:t>
            </a:r>
            <a:r>
              <a:rPr lang="en-CA" sz="1000" dirty="0" err="1"/>
              <a:t>xlab</a:t>
            </a:r>
            <a:r>
              <a:rPr lang="en-CA" sz="1000" dirty="0"/>
              <a:t>("Time (Hours)") +</a:t>
            </a:r>
          </a:p>
          <a:p>
            <a:r>
              <a:rPr lang="en-CA" sz="1000" dirty="0"/>
              <a:t>  </a:t>
            </a:r>
            <a:r>
              <a:rPr lang="en-CA" sz="1000" dirty="0" err="1"/>
              <a:t>ylab</a:t>
            </a:r>
            <a:r>
              <a:rPr lang="en-CA" sz="1000" dirty="0"/>
              <a:t>("Mean Cell Count") +</a:t>
            </a:r>
          </a:p>
          <a:p>
            <a:r>
              <a:rPr lang="en-CA" sz="1000" dirty="0"/>
              <a:t>  </a:t>
            </a:r>
            <a:r>
              <a:rPr lang="en-CA" sz="1000" dirty="0" err="1"/>
              <a:t>theme_classic</a:t>
            </a:r>
            <a:r>
              <a:rPr lang="en-CA" sz="1000" dirty="0"/>
              <a:t>() +</a:t>
            </a:r>
          </a:p>
          <a:p>
            <a:r>
              <a:rPr lang="en-CA" sz="1000" dirty="0"/>
              <a:t>  </a:t>
            </a:r>
            <a:r>
              <a:rPr lang="en-CA" sz="1000" dirty="0" err="1"/>
              <a:t>geom_errorbar</a:t>
            </a:r>
            <a:r>
              <a:rPr lang="en-CA" sz="1000" dirty="0"/>
              <a:t>(</a:t>
            </a:r>
            <a:r>
              <a:rPr lang="en-CA" sz="1000" dirty="0" err="1"/>
              <a:t>aes</a:t>
            </a:r>
            <a:r>
              <a:rPr lang="en-CA" sz="1000" dirty="0"/>
              <a:t>(x=</a:t>
            </a:r>
            <a:r>
              <a:rPr lang="en-CA" sz="1000" dirty="0" err="1"/>
              <a:t>Time,ymin</a:t>
            </a:r>
            <a:r>
              <a:rPr lang="en-CA" sz="1000" dirty="0"/>
              <a:t>=</a:t>
            </a:r>
            <a:r>
              <a:rPr lang="en-CA" sz="1000" dirty="0" err="1"/>
              <a:t>mean_cells-stdev_cells,ymax</a:t>
            </a:r>
            <a:r>
              <a:rPr lang="en-CA" sz="1000" dirty="0"/>
              <a:t>=</a:t>
            </a:r>
            <a:r>
              <a:rPr lang="en-CA" sz="1000" dirty="0" err="1"/>
              <a:t>mean_cells+stdev_cells</a:t>
            </a:r>
            <a:r>
              <a:rPr lang="en-CA" sz="1000" dirty="0"/>
              <a:t>), width=3, color="red")</a:t>
            </a:r>
          </a:p>
          <a:p>
            <a:r>
              <a:rPr lang="en-CA" sz="1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3200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81" y="0"/>
            <a:ext cx="5151160" cy="397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" y="3723503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data %&gt;%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group_by</a:t>
            </a:r>
            <a:r>
              <a:rPr lang="en-CA" sz="1200" dirty="0"/>
              <a:t>(Time) %&gt;%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dplyr</a:t>
            </a:r>
            <a:r>
              <a:rPr lang="en-CA" sz="1200" dirty="0"/>
              <a:t>::summarise(</a:t>
            </a:r>
            <a:r>
              <a:rPr lang="en-CA" sz="1200" dirty="0" err="1"/>
              <a:t>mean_cells</a:t>
            </a:r>
            <a:r>
              <a:rPr lang="en-CA" sz="1200" dirty="0"/>
              <a:t> = mean(</a:t>
            </a:r>
            <a:r>
              <a:rPr lang="en-CA" sz="1200" dirty="0" err="1"/>
              <a:t>CellCount</a:t>
            </a:r>
            <a:r>
              <a:rPr lang="en-CA" sz="1200" dirty="0"/>
              <a:t>), </a:t>
            </a:r>
            <a:r>
              <a:rPr lang="en-CA" sz="1200" dirty="0" err="1"/>
              <a:t>se_cells</a:t>
            </a:r>
            <a:r>
              <a:rPr lang="en-CA" sz="1200" dirty="0"/>
              <a:t> = (</a:t>
            </a:r>
            <a:r>
              <a:rPr lang="en-CA" sz="1200" dirty="0" err="1"/>
              <a:t>sd</a:t>
            </a:r>
            <a:r>
              <a:rPr lang="en-CA" sz="1200" dirty="0"/>
              <a:t>(</a:t>
            </a:r>
            <a:r>
              <a:rPr lang="en-CA" sz="1200" dirty="0" err="1"/>
              <a:t>CellCount</a:t>
            </a:r>
            <a:r>
              <a:rPr lang="en-CA" sz="1200" dirty="0"/>
              <a:t>))/(</a:t>
            </a:r>
            <a:r>
              <a:rPr lang="en-CA" sz="1200" dirty="0" err="1"/>
              <a:t>sqrt</a:t>
            </a:r>
            <a:r>
              <a:rPr lang="en-CA" sz="1200" dirty="0"/>
              <a:t>(n()))) %&gt;%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ggplot</a:t>
            </a:r>
            <a:r>
              <a:rPr lang="en-CA" sz="1200" dirty="0"/>
              <a:t>() +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geom_bar</a:t>
            </a:r>
            <a:r>
              <a:rPr lang="en-CA" sz="1200" dirty="0"/>
              <a:t>(</a:t>
            </a:r>
            <a:r>
              <a:rPr lang="en-CA" sz="1200" dirty="0" err="1"/>
              <a:t>aes</a:t>
            </a:r>
            <a:r>
              <a:rPr lang="en-CA" sz="1200" dirty="0"/>
              <a:t>(x=Time, y=</a:t>
            </a:r>
            <a:r>
              <a:rPr lang="en-CA" sz="1200" dirty="0" err="1"/>
              <a:t>mean_cells</a:t>
            </a:r>
            <a:r>
              <a:rPr lang="en-CA" sz="1200" dirty="0"/>
              <a:t>, fill = Time), </a:t>
            </a:r>
            <a:r>
              <a:rPr lang="en-CA" sz="1200" dirty="0" err="1"/>
              <a:t>show.legend</a:t>
            </a:r>
            <a:r>
              <a:rPr lang="en-CA" sz="1200" dirty="0"/>
              <a:t> = FALSE, stat="identity", alpha=0.7) +</a:t>
            </a:r>
          </a:p>
          <a:p>
            <a:r>
              <a:rPr lang="en-CA" sz="1200" dirty="0"/>
              <a:t>  labs(x = "Time (Hours)", y = "Mean Cell Count") +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scale_x_continuous</a:t>
            </a:r>
            <a:r>
              <a:rPr lang="en-CA" sz="1200" dirty="0"/>
              <a:t>(breaks = c(0, 24, 48, 72, 96)) +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scale_fill_gradient</a:t>
            </a:r>
            <a:r>
              <a:rPr lang="en-CA" sz="1200" dirty="0"/>
              <a:t>( low = "blue", high = "green",  aesthetics = "fill") +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scale_colour_gradient</a:t>
            </a:r>
            <a:r>
              <a:rPr lang="en-CA" sz="1200" dirty="0"/>
              <a:t>( low = "blue", high = "green",  aesthetics = "colour") +</a:t>
            </a:r>
          </a:p>
          <a:p>
            <a:r>
              <a:rPr lang="en-CA" sz="1200" dirty="0"/>
              <a:t>  </a:t>
            </a:r>
            <a:r>
              <a:rPr lang="en-CA" sz="1200" dirty="0" err="1"/>
              <a:t>geom_errorbar</a:t>
            </a:r>
            <a:r>
              <a:rPr lang="en-CA" sz="1200" dirty="0"/>
              <a:t>(</a:t>
            </a:r>
            <a:r>
              <a:rPr lang="en-CA" sz="1200" dirty="0" err="1"/>
              <a:t>aes</a:t>
            </a:r>
            <a:r>
              <a:rPr lang="en-CA" sz="1200" dirty="0"/>
              <a:t>(x = Time, </a:t>
            </a:r>
            <a:r>
              <a:rPr lang="en-CA" sz="1200" dirty="0" err="1"/>
              <a:t>ymin</a:t>
            </a:r>
            <a:r>
              <a:rPr lang="en-CA" sz="1200" dirty="0"/>
              <a:t> = </a:t>
            </a:r>
            <a:r>
              <a:rPr lang="en-CA" sz="1200" dirty="0" err="1"/>
              <a:t>mean_cells</a:t>
            </a:r>
            <a:r>
              <a:rPr lang="en-CA" sz="1200" dirty="0"/>
              <a:t> - </a:t>
            </a:r>
            <a:r>
              <a:rPr lang="en-CA" sz="1200" dirty="0" err="1"/>
              <a:t>se_cells</a:t>
            </a:r>
            <a:r>
              <a:rPr lang="en-CA" sz="1200" dirty="0"/>
              <a:t>, </a:t>
            </a:r>
            <a:r>
              <a:rPr lang="en-CA" sz="1200" dirty="0" err="1"/>
              <a:t>ymax</a:t>
            </a:r>
            <a:r>
              <a:rPr lang="en-CA" sz="1200" dirty="0"/>
              <a:t>=</a:t>
            </a:r>
            <a:r>
              <a:rPr lang="en-CA" sz="1200" dirty="0" err="1"/>
              <a:t>mean_cells</a:t>
            </a:r>
            <a:r>
              <a:rPr lang="en-CA" sz="1200" dirty="0"/>
              <a:t> + </a:t>
            </a:r>
            <a:r>
              <a:rPr lang="en-CA" sz="1200" dirty="0" err="1"/>
              <a:t>se_cells</a:t>
            </a:r>
            <a:r>
              <a:rPr lang="en-CA" sz="1200" dirty="0"/>
              <a:t>, color = Time), width = 4) +</a:t>
            </a:r>
          </a:p>
          <a:p>
            <a:r>
              <a:rPr lang="en-CA" sz="1200" dirty="0"/>
              <a:t>  theme(text=</a:t>
            </a:r>
            <a:r>
              <a:rPr lang="en-CA" sz="1200" dirty="0" err="1"/>
              <a:t>element_text</a:t>
            </a:r>
            <a:r>
              <a:rPr lang="en-CA" sz="1200" dirty="0"/>
              <a:t>(family="Times"),</a:t>
            </a:r>
          </a:p>
          <a:p>
            <a:r>
              <a:rPr lang="en-CA" sz="1200" dirty="0"/>
              <a:t>        </a:t>
            </a:r>
            <a:r>
              <a:rPr lang="en-CA" sz="1200" dirty="0" err="1"/>
              <a:t>axis.text</a:t>
            </a:r>
            <a:r>
              <a:rPr lang="en-CA" sz="1200" dirty="0"/>
              <a:t>= </a:t>
            </a:r>
            <a:r>
              <a:rPr lang="en-CA" sz="1200" dirty="0" err="1"/>
              <a:t>element_text</a:t>
            </a:r>
            <a:r>
              <a:rPr lang="en-CA" sz="1200" dirty="0"/>
              <a:t>(size=13, face="plain"),</a:t>
            </a:r>
          </a:p>
          <a:p>
            <a:r>
              <a:rPr lang="en-CA" sz="1200" dirty="0"/>
              <a:t>        </a:t>
            </a:r>
            <a:r>
              <a:rPr lang="en-CA" sz="1200" dirty="0" err="1"/>
              <a:t>axis.title</a:t>
            </a:r>
            <a:r>
              <a:rPr lang="en-CA" sz="1200" dirty="0"/>
              <a:t>=</a:t>
            </a:r>
            <a:r>
              <a:rPr lang="en-CA" sz="1200" dirty="0" err="1"/>
              <a:t>element_text</a:t>
            </a:r>
            <a:r>
              <a:rPr lang="en-CA" sz="1200" dirty="0"/>
              <a:t>(size=13, face="bold"),</a:t>
            </a:r>
          </a:p>
          <a:p>
            <a:r>
              <a:rPr lang="en-CA" sz="1200" dirty="0"/>
              <a:t>        </a:t>
            </a:r>
            <a:r>
              <a:rPr lang="en-CA" sz="1200" dirty="0" err="1"/>
              <a:t>panel.background</a:t>
            </a:r>
            <a:r>
              <a:rPr lang="en-CA" sz="1200" dirty="0"/>
              <a:t> = </a:t>
            </a:r>
            <a:r>
              <a:rPr lang="en-CA" sz="1200" dirty="0" err="1"/>
              <a:t>element_rect</a:t>
            </a:r>
            <a:r>
              <a:rPr lang="en-CA" sz="1200" dirty="0"/>
              <a:t>(fill="</a:t>
            </a:r>
            <a:r>
              <a:rPr lang="en-CA" sz="1200" dirty="0" err="1"/>
              <a:t>white",colour</a:t>
            </a:r>
            <a:r>
              <a:rPr lang="en-CA" sz="1200" dirty="0"/>
              <a:t>= "grey", size=1.2,linetype="solid"),</a:t>
            </a:r>
          </a:p>
          <a:p>
            <a:r>
              <a:rPr lang="en-CA" sz="1200" dirty="0"/>
              <a:t>        </a:t>
            </a:r>
            <a:r>
              <a:rPr lang="en-CA" sz="1200" dirty="0" err="1"/>
              <a:t>panel.grid.major</a:t>
            </a:r>
            <a:r>
              <a:rPr lang="en-CA" sz="1200" dirty="0"/>
              <a:t> = </a:t>
            </a:r>
            <a:r>
              <a:rPr lang="en-CA" sz="1200" dirty="0" err="1"/>
              <a:t>element_blank</a:t>
            </a:r>
            <a:r>
              <a:rPr lang="en-CA" sz="1200" dirty="0"/>
              <a:t>(), </a:t>
            </a:r>
          </a:p>
          <a:p>
            <a:r>
              <a:rPr lang="en-CA" sz="1200" dirty="0"/>
              <a:t>        </a:t>
            </a:r>
            <a:r>
              <a:rPr lang="en-CA" sz="1200" dirty="0" err="1"/>
              <a:t>panel.grid.minor</a:t>
            </a:r>
            <a:r>
              <a:rPr lang="en-CA" sz="1200" dirty="0"/>
              <a:t> = </a:t>
            </a:r>
            <a:r>
              <a:rPr lang="en-CA" sz="1200" dirty="0" err="1"/>
              <a:t>element_blank</a:t>
            </a:r>
            <a:r>
              <a:rPr lang="en-CA" sz="1200" dirty="0"/>
              <a:t>())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91332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3794</TotalTime>
  <Words>62</Words>
  <Application>Microsoft Office PowerPoint</Application>
  <PresentationFormat>On-screen Show (4:3)</PresentationFormat>
  <Paragraphs>81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n  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</dc:title>
  <dc:creator>Mordret, Solenn</dc:creator>
  <cp:lastModifiedBy>Mackinnon, Jenna</cp:lastModifiedBy>
  <cp:revision>26</cp:revision>
  <dcterms:created xsi:type="dcterms:W3CDTF">2022-06-07T12:33:22Z</dcterms:created>
  <dcterms:modified xsi:type="dcterms:W3CDTF">2022-07-06T14:29:10Z</dcterms:modified>
</cp:coreProperties>
</file>