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4B1"/>
    <a:srgbClr val="58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FC99-7C41-41AC-857D-A22FBEC5498F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697A-B1CA-475C-AB7F-8339CCDB3D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F058-6AE9-4B7F-8EFD-7936652707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7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5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4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4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0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5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8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0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5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4B00-8E6A-4AFF-A777-C95A7D6A5738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0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dricscherer.com/2019/05/17/the-evolution-of-a-ggplot-ep.-1/" TargetMode="External"/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r-graph-gallery.com/" TargetMode="External"/><Relationship Id="rId4" Type="http://schemas.openxmlformats.org/officeDocument/2006/relationships/hyperlink" Target="https://www.data-to-viz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8177"/>
            <a:ext cx="7772400" cy="1263178"/>
          </a:xfrm>
        </p:spPr>
        <p:txBody>
          <a:bodyPr>
            <a:normAutofit/>
          </a:bodyPr>
          <a:lstStyle/>
          <a:p>
            <a:r>
              <a:rPr lang="en-CA" sz="7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N    </a:t>
            </a:r>
            <a:r>
              <a:rPr lang="en-CA" sz="7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C</a:t>
            </a:r>
            <a:endParaRPr lang="en-CA" sz="7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102626"/>
            <a:ext cx="6858000" cy="1655762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Century Gothic" panose="020B0502020202020204" pitchFamily="34" charset="0"/>
              </a:rPr>
              <a:t>A co-operative R &amp; </a:t>
            </a:r>
            <a:r>
              <a:rPr lang="en-CA" sz="2000" dirty="0" err="1">
                <a:latin typeface="Century Gothic" panose="020B0502020202020204" pitchFamily="34" charset="0"/>
              </a:rPr>
              <a:t>RStudio</a:t>
            </a:r>
            <a:r>
              <a:rPr lang="en-CA" sz="2000" dirty="0">
                <a:latin typeface="Century Gothic" panose="020B0502020202020204" pitchFamily="34" charset="0"/>
              </a:rPr>
              <a:t> coding group within NRC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88" y="2869329"/>
            <a:ext cx="2949678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649" y="5908100"/>
            <a:ext cx="4983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2060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Jenna MacKinnon</a:t>
            </a:r>
          </a:p>
          <a:p>
            <a:r>
              <a:rPr lang="en-CA" sz="1600" dirty="0">
                <a:solidFill>
                  <a:srgbClr val="002060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Jenna.mackinnon@nrc-cnrc.gc.ca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E343EAEB-1C70-8343-B03F-68A19ED50E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19"/>
          <a:stretch/>
        </p:blipFill>
        <p:spPr>
          <a:xfrm>
            <a:off x="5840493" y="4261424"/>
            <a:ext cx="918889" cy="893905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="" xmlns:a16="http://schemas.microsoft.com/office/drawing/2014/main" id="{E343EAEB-1C70-8343-B03F-68A19ED50E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19"/>
          <a:stretch/>
        </p:blipFill>
        <p:spPr>
          <a:xfrm>
            <a:off x="4100198" y="832335"/>
            <a:ext cx="918889" cy="8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30" y="383059"/>
            <a:ext cx="431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Century Gothic" panose="020B0502020202020204" pitchFamily="34" charset="0"/>
              </a:rPr>
              <a:t>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30" y="1470454"/>
            <a:ext cx="84825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Century Gothic" panose="020B0502020202020204" pitchFamily="34" charset="0"/>
              </a:rPr>
              <a:t>Introduction to Data Visualization                          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08-JUN-2022</a:t>
            </a:r>
          </a:p>
          <a:p>
            <a:pPr>
              <a:buClr>
                <a:srgbClr val="4BFFD0"/>
              </a:buClr>
            </a:pPr>
            <a:r>
              <a:rPr lang="en-CA" sz="2000" dirty="0">
                <a:latin typeface="Century Gothic" panose="020B0502020202020204" pitchFamily="34" charset="0"/>
              </a:rPr>
              <a:t>	Basic plots, Intro to ggplot2</a:t>
            </a:r>
          </a:p>
          <a:p>
            <a:endParaRPr lang="en-CA" sz="2000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8D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Century Gothic" panose="020B0502020202020204" pitchFamily="34" charset="0"/>
              </a:rPr>
              <a:t>Advanced Graphing with ggplot2                         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22-JUN-2022</a:t>
            </a:r>
          </a:p>
          <a:p>
            <a:r>
              <a:rPr lang="en-CA" sz="2000" dirty="0">
                <a:latin typeface="Century Gothic" panose="020B0502020202020204" pitchFamily="34" charset="0"/>
              </a:rPr>
              <a:t>	Scatter plots, line graphs, bar graphs</a:t>
            </a:r>
          </a:p>
          <a:p>
            <a:endParaRPr lang="en-CA" sz="2000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8D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Century Gothic" panose="020B0502020202020204" pitchFamily="34" charset="0"/>
              </a:rPr>
              <a:t>Introduction to Statistics                                            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06-JUL-2022</a:t>
            </a:r>
          </a:p>
          <a:p>
            <a:r>
              <a:rPr lang="en-CA" sz="2000" dirty="0">
                <a:latin typeface="Century Gothic" panose="020B0502020202020204" pitchFamily="34" charset="0"/>
              </a:rPr>
              <a:t>	ANOVAs, GLMs, etc.</a:t>
            </a:r>
          </a:p>
          <a:p>
            <a:endParaRPr lang="en-CA" sz="2000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8D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Century Gothic" panose="020B0502020202020204" pitchFamily="34" charset="0"/>
              </a:rPr>
              <a:t>Advanced Graphing and Statistics                         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20-JUL-2022</a:t>
            </a:r>
          </a:p>
          <a:p>
            <a:pPr lvl="2">
              <a:buClr>
                <a:srgbClr val="8DE5E3"/>
              </a:buClr>
            </a:pPr>
            <a:r>
              <a:rPr lang="en-CA" sz="2000" dirty="0">
                <a:latin typeface="Century Gothic" panose="020B0502020202020204" pitchFamily="34" charset="0"/>
              </a:rPr>
              <a:t>Multivariate analyses, PCAs</a:t>
            </a:r>
          </a:p>
          <a:p>
            <a:pPr lvl="2">
              <a:buClr>
                <a:srgbClr val="8DE5E3"/>
              </a:buClr>
            </a:pPr>
            <a:endParaRPr lang="en-CA" sz="2000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8D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Century Gothic" panose="020B0502020202020204" pitchFamily="34" charset="0"/>
              </a:rPr>
              <a:t>Advanced Graphing and Statistics                       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03-AUG-2022</a:t>
            </a:r>
          </a:p>
          <a:p>
            <a:r>
              <a:rPr lang="en-CA" sz="2000" dirty="0">
                <a:latin typeface="Century Gothic" panose="020B0502020202020204" pitchFamily="34" charset="0"/>
              </a:rPr>
              <a:t>	Heatmaps, phylogenetic trees</a:t>
            </a:r>
          </a:p>
          <a:p>
            <a:endParaRPr lang="en-CA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29" y="383059"/>
            <a:ext cx="798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Century Gothic" panose="020B0502020202020204" pitchFamily="34" charset="0"/>
              </a:rPr>
              <a:t>Schedule for future courses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29" y="1769419"/>
            <a:ext cx="8414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Century Gothic" panose="020B0502020202020204" pitchFamily="34" charset="0"/>
              </a:rPr>
              <a:t>Basic Predictive Analysis &amp; Modelling                  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17-AUG-2022 </a:t>
            </a:r>
          </a:p>
          <a:p>
            <a:pPr>
              <a:buClr>
                <a:srgbClr val="91E5E3"/>
              </a:buClr>
            </a:pPr>
            <a:endParaRPr lang="en-CA" sz="2000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Century Gothic" panose="020B0502020202020204" pitchFamily="34" charset="0"/>
              </a:rPr>
              <a:t>Spectral Data Processing &amp; Binning                     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31-AUG-2022</a:t>
            </a:r>
          </a:p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endParaRPr lang="en-CA" sz="2000" dirty="0">
              <a:latin typeface="Century Gothic" panose="020B0502020202020204" pitchFamily="34" charset="0"/>
            </a:endParaRPr>
          </a:p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endParaRPr lang="en-CA" sz="2000" dirty="0">
              <a:latin typeface="Century Gothic" panose="020B0502020202020204" pitchFamily="34" charset="0"/>
            </a:endParaRPr>
          </a:p>
          <a:p>
            <a:pPr marL="800100" lvl="1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400" dirty="0">
                <a:latin typeface="Century Gothic" panose="020B0502020202020204" pitchFamily="34" charset="0"/>
              </a:rPr>
              <a:t>Any other ideas? </a:t>
            </a:r>
          </a:p>
          <a:p>
            <a:pPr marL="800100" lvl="1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400" dirty="0">
                <a:latin typeface="Century Gothic" panose="020B0502020202020204" pitchFamily="34" charset="0"/>
              </a:rPr>
              <a:t>What kind of data are you generally working </a:t>
            </a:r>
            <a:r>
              <a:rPr lang="en-CA" sz="2400" dirty="0" smtClean="0">
                <a:latin typeface="Century Gothic" panose="020B0502020202020204" pitchFamily="34" charset="0"/>
              </a:rPr>
              <a:t>on?</a:t>
            </a:r>
          </a:p>
          <a:p>
            <a:pPr marL="800100" lvl="1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400" dirty="0" smtClean="0">
                <a:latin typeface="Century Gothic" panose="020B0502020202020204" pitchFamily="34" charset="0"/>
              </a:rPr>
              <a:t>Send us your dataset with some explanation </a:t>
            </a:r>
            <a:endParaRPr lang="en-CA" sz="2400" dirty="0">
              <a:latin typeface="Century Gothic" panose="020B0502020202020204" pitchFamily="34" charset="0"/>
            </a:endParaRPr>
          </a:p>
          <a:p>
            <a:endParaRPr lang="en-CA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8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18" y="1794844"/>
            <a:ext cx="6765163" cy="4698030"/>
          </a:xfr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F35D6C5B-1362-C54B-A37A-97C9140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70850" cy="1325563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CA" sz="2700" dirty="0">
                <a:solidFill>
                  <a:srgbClr val="6EB4B1"/>
                </a:solidFill>
                <a:latin typeface="Century Gothic" panose="020B0502020202020204" pitchFamily="34" charset="0"/>
                <a:ea typeface="+mn-ea"/>
                <a:cs typeface="+mn-cs"/>
              </a:rPr>
              <a:t>Introduction to Data Visualization                                      Basic plots, Intro to ggplot2</a:t>
            </a: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/>
            </a:r>
            <a:b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                                                                                         </a:t>
            </a:r>
            <a:r>
              <a:rPr lang="en-CA" sz="27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08-JUN-2022</a:t>
            </a:r>
            <a:endParaRPr lang="en-CA" sz="2700" dirty="0"/>
          </a:p>
        </p:txBody>
      </p:sp>
    </p:spTree>
    <p:extLst>
      <p:ext uri="{BB962C8B-B14F-4D97-AF65-F5344CB8AC3E}">
        <p14:creationId xmlns:p14="http://schemas.microsoft.com/office/powerpoint/2010/main" val="20227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B52476-6C47-2C43-BF41-737EBAF4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680"/>
            <a:ext cx="8083550" cy="1325563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CA" sz="2700" dirty="0">
                <a:solidFill>
                  <a:srgbClr val="6EB4B1"/>
                </a:solidFill>
                <a:latin typeface="Century Gothic" panose="020B0502020202020204" pitchFamily="34" charset="0"/>
                <a:ea typeface="+mn-ea"/>
                <a:cs typeface="+mn-cs"/>
              </a:rPr>
              <a:t>Introduction to Data Visualization                                      Basic plots, Intro to ggplot2</a:t>
            </a: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/>
            </a:r>
            <a:b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                                                                                          </a:t>
            </a:r>
            <a:r>
              <a:rPr lang="en-CA" sz="27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08-JUN-2022</a:t>
            </a:r>
            <a:endParaRPr lang="en-CA" sz="2700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7E496EF0-63AC-8E41-B8FC-EDF874427F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406650"/>
            <a:ext cx="3581400" cy="3581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5A2A2949-6968-EF46-95FD-E5991CC12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406650"/>
            <a:ext cx="4267200" cy="4267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9352D649-057B-2F47-96B3-80F233FC75C8}"/>
              </a:ext>
            </a:extLst>
          </p:cNvPr>
          <p:cNvSpPr txBox="1"/>
          <p:nvPr/>
        </p:nvSpPr>
        <p:spPr>
          <a:xfrm>
            <a:off x="863600" y="1703114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Examples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the R Graph 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Gallery</a:t>
            </a:r>
            <a:endParaRPr lang="fr-FR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B52476-6C47-2C43-BF41-737EBAF4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680"/>
            <a:ext cx="8083550" cy="1325563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CA" sz="2700" dirty="0">
                <a:solidFill>
                  <a:srgbClr val="6EB4B1"/>
                </a:solidFill>
                <a:latin typeface="Century Gothic" panose="020B0502020202020204" pitchFamily="34" charset="0"/>
                <a:ea typeface="+mn-ea"/>
                <a:cs typeface="+mn-cs"/>
              </a:rPr>
              <a:t>Introduction to Data Visualization                                      Basic plots, Intro to ggplot2</a:t>
            </a: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/>
            </a:r>
            <a:b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                                                                                          </a:t>
            </a:r>
            <a:r>
              <a:rPr lang="en-CA" sz="27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08-JUN-2022</a:t>
            </a:r>
            <a:endParaRPr lang="en-CA" sz="2700" dirty="0"/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B613C66B-6F36-A74D-8CA9-BEBA8387E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070100"/>
            <a:ext cx="4013200" cy="4013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310618BE-B3A8-6E47-AFFF-48AAD42AC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5800"/>
            <a:ext cx="4445000" cy="28575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041DF7EC-F305-AB40-B300-7649010B909A}"/>
              </a:ext>
            </a:extLst>
          </p:cNvPr>
          <p:cNvSpPr txBox="1"/>
          <p:nvPr/>
        </p:nvSpPr>
        <p:spPr>
          <a:xfrm>
            <a:off x="825500" y="15535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Examples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the R Graph 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Gallery</a:t>
            </a:r>
            <a:endParaRPr lang="fr-FR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4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B52476-6C47-2C43-BF41-737EBAF4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680"/>
            <a:ext cx="8083550" cy="1325563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CA" sz="2700" dirty="0">
                <a:solidFill>
                  <a:srgbClr val="6EB4B1"/>
                </a:solidFill>
                <a:latin typeface="Century Gothic" panose="020B0502020202020204" pitchFamily="34" charset="0"/>
                <a:ea typeface="+mn-ea"/>
                <a:cs typeface="+mn-cs"/>
              </a:rPr>
              <a:t>Introduction to Data Visualization                                      Basic plots, Intro to ggplot2</a:t>
            </a: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/>
            </a:r>
            <a:b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                                                                                          </a:t>
            </a:r>
            <a:r>
              <a:rPr lang="en-CA" sz="27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08-JUN-2022</a:t>
            </a:r>
            <a:endParaRPr lang="en-CA" sz="2700" dirty="0"/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B301744E-2E81-524B-920E-0F57D36DA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5" y="2227263"/>
            <a:ext cx="4218057" cy="42180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A6CE5CF-15A0-2843-859F-A6A6D67D7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5" y="2971800"/>
            <a:ext cx="4107180" cy="29337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BB2A0BC3-089D-564A-AF2E-41D29020089C}"/>
              </a:ext>
            </a:extLst>
          </p:cNvPr>
          <p:cNvSpPr txBox="1"/>
          <p:nvPr/>
        </p:nvSpPr>
        <p:spPr>
          <a:xfrm>
            <a:off x="1041400" y="16134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Examples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the R Graph 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Gallery</a:t>
            </a:r>
            <a:endParaRPr lang="fr-FR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6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FF3268D2-75BB-6E49-9BD6-1E55609F15A7}"/>
              </a:ext>
            </a:extLst>
          </p:cNvPr>
          <p:cNvSpPr txBox="1"/>
          <p:nvPr/>
        </p:nvSpPr>
        <p:spPr>
          <a:xfrm>
            <a:off x="580767" y="581094"/>
            <a:ext cx="798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6EB4B1"/>
                </a:solidFill>
                <a:latin typeface="Century Gothic" panose="020B0502020202020204" pitchFamily="34" charset="0"/>
              </a:rPr>
              <a:t>Useful links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EE2F15-48D2-AB49-B5C6-C7228542FDD1}"/>
              </a:ext>
            </a:extLst>
          </p:cNvPr>
          <p:cNvSpPr txBox="1">
            <a:spLocks/>
          </p:cNvSpPr>
          <p:nvPr/>
        </p:nvSpPr>
        <p:spPr>
          <a:xfrm>
            <a:off x="580767" y="20947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dirty="0">
                <a:latin typeface="Corbel" panose="020B0503020204020204" pitchFamily="34" charset="0"/>
                <a:hlinkClick r:id="rId2"/>
              </a:rPr>
              <a:t>https://datacarpentry.org/R-ecology-lesson/index.html</a:t>
            </a:r>
            <a:r>
              <a:rPr lang="en-CA" sz="20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orbel" panose="020B0503020204020204" pitchFamily="34" charset="0"/>
                <a:hlinkClick r:id="rId3"/>
              </a:rPr>
              <a:t>The Evolution of a ggplot (Ep. 1) - Cédric Scherer (cedricscherer.com)</a:t>
            </a:r>
            <a:endParaRPr lang="fr-FR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orbel" panose="020B0503020204020204" pitchFamily="34" charset="0"/>
                <a:hlinkClick r:id="rId3"/>
              </a:rPr>
              <a:t>https://www.cedricscherer.com/2019/05/17/the-evolution-of-a-ggplot-ep.-1/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None/>
            </a:pPr>
            <a:endParaRPr lang="fr-FR" sz="2000" dirty="0">
              <a:latin typeface="Corbel" panose="020B0503020204020204" pitchFamily="34" charset="0"/>
              <a:hlinkClick r:id="rId4"/>
            </a:endParaRPr>
          </a:p>
          <a:p>
            <a:pPr marL="0" indent="0">
              <a:buNone/>
            </a:pPr>
            <a:r>
              <a:rPr lang="fr-FR" sz="2000" dirty="0">
                <a:latin typeface="Corbel" panose="020B0503020204020204" pitchFamily="34" charset="0"/>
                <a:hlinkClick r:id="rId4"/>
              </a:rPr>
              <a:t>From data to Viz | Find the graphic you need (data-to-viz.com)</a:t>
            </a:r>
            <a:endParaRPr lang="fr-FR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orbel" panose="020B0503020204020204" pitchFamily="34" charset="0"/>
              </a:rPr>
              <a:t>	</a:t>
            </a:r>
            <a:r>
              <a:rPr lang="fr-FR" sz="2000" dirty="0">
                <a:latin typeface="Corbel" panose="020B0503020204020204" pitchFamily="34" charset="0"/>
                <a:hlinkClick r:id="rId4"/>
              </a:rPr>
              <a:t>https://www.data-to-viz.com/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rbel" panose="020B0503020204020204" pitchFamily="34" charset="0"/>
              </a:rPr>
              <a:t> </a:t>
            </a:r>
          </a:p>
          <a:p>
            <a:pPr marL="0" indent="0">
              <a:buNone/>
            </a:pPr>
            <a:r>
              <a:rPr lang="fr-FR" sz="2000" dirty="0">
                <a:latin typeface="Corbel" panose="020B0503020204020204" pitchFamily="34" charset="0"/>
                <a:hlinkClick r:id="rId5"/>
              </a:rPr>
              <a:t>The R Graph Gallery – Help and inspiration for R charts (r-graph-gallery.com)</a:t>
            </a:r>
            <a:endParaRPr lang="fr-FR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orbel" panose="020B0503020204020204" pitchFamily="34" charset="0"/>
              </a:rPr>
              <a:t>	</a:t>
            </a:r>
            <a:r>
              <a:rPr lang="fr-FR" sz="2000" dirty="0">
                <a:latin typeface="Corbel" panose="020B0503020204020204" pitchFamily="34" charset="0"/>
                <a:hlinkClick r:id="rId5"/>
              </a:rPr>
              <a:t>https://r-graph-gallery.com/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8" name="Image 7" descr="Une image contenant texte, signe, sombre&#10;&#10;Description générée automatiquement">
            <a:extLst>
              <a:ext uri="{FF2B5EF4-FFF2-40B4-BE49-F238E27FC236}">
                <a16:creationId xmlns="" xmlns:a16="http://schemas.microsoft.com/office/drawing/2014/main" id="{058B74FB-B154-9449-8546-465C9B738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771421"/>
            <a:ext cx="2520280" cy="735082"/>
          </a:xfrm>
          <a:prstGeom prst="rect">
            <a:avLst/>
          </a:prstGeom>
        </p:spPr>
      </p:pic>
      <p:sp>
        <p:nvSpPr>
          <p:cNvPr id="5" name="ZoneTexte 10">
            <a:extLst>
              <a:ext uri="{FF2B5EF4-FFF2-40B4-BE49-F238E27FC236}">
                <a16:creationId xmlns="" xmlns:a16="http://schemas.microsoft.com/office/drawing/2014/main" id="{BB2A0BC3-089D-564A-AF2E-41D29020089C}"/>
              </a:ext>
            </a:extLst>
          </p:cNvPr>
          <p:cNvSpPr txBox="1"/>
          <p:nvPr/>
        </p:nvSpPr>
        <p:spPr>
          <a:xfrm>
            <a:off x="580767" y="15827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Today’s course was inspired from:</a:t>
            </a:r>
            <a:endParaRPr lang="en-CA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1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122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72 Light</vt:lpstr>
      <vt:lpstr>Arial</vt:lpstr>
      <vt:lpstr>Calibri</vt:lpstr>
      <vt:lpstr>Calibri Light</vt:lpstr>
      <vt:lpstr>Century Gothic</vt:lpstr>
      <vt:lpstr>Corbel</vt:lpstr>
      <vt:lpstr>Wingdings</vt:lpstr>
      <vt:lpstr>Office Theme</vt:lpstr>
      <vt:lpstr>N    C</vt:lpstr>
      <vt:lpstr>PowerPoint Presentation</vt:lpstr>
      <vt:lpstr>PowerPoint Presentation</vt:lpstr>
      <vt:lpstr>Introduction to Data Visualization                                      Basic plots, Intro to ggplot2                                                                                          08-JUN-2022</vt:lpstr>
      <vt:lpstr>Introduction to Data Visualization                                      Basic plots, Intro to ggplot2                                                                                           08-JUN-2022</vt:lpstr>
      <vt:lpstr>Introduction to Data Visualization                                      Basic plots, Intro to ggplot2                                                                                           08-JUN-2022</vt:lpstr>
      <vt:lpstr>Introduction to Data Visualization                                      Basic plots, Intro to ggplot2                                                                                           08-JUN-2022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</dc:title>
  <dc:creator>Mordret, Solenn</dc:creator>
  <cp:lastModifiedBy>Mackinnon, Jenna</cp:lastModifiedBy>
  <cp:revision>9</cp:revision>
  <dcterms:created xsi:type="dcterms:W3CDTF">2022-06-07T12:33:22Z</dcterms:created>
  <dcterms:modified xsi:type="dcterms:W3CDTF">2022-06-08T13:37:33Z</dcterms:modified>
</cp:coreProperties>
</file>