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73" r:id="rId4"/>
    <p:sldId id="274" r:id="rId5"/>
    <p:sldId id="275" r:id="rId6"/>
    <p:sldId id="276" r:id="rId7"/>
    <p:sldId id="279" r:id="rId8"/>
    <p:sldId id="278" r:id="rId9"/>
    <p:sldId id="277" r:id="rId10"/>
    <p:sldId id="281" r:id="rId11"/>
    <p:sldId id="282" r:id="rId12"/>
    <p:sldId id="283" r:id="rId13"/>
    <p:sldId id="271" r:id="rId1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A" initials="M" lastIdx="0" clrIdx="0">
    <p:extLst>
      <p:ext uri="{19B8F6BF-5375-455C-9EA6-DF929625EA0E}">
        <p15:presenceInfo xmlns:p15="http://schemas.microsoft.com/office/powerpoint/2012/main" userId="4e8c4bb73b02d4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28" autoAdjust="0"/>
  </p:normalViewPr>
  <p:slideViewPr>
    <p:cSldViewPr snapToGrid="0">
      <p:cViewPr varScale="1">
        <p:scale>
          <a:sx n="66" d="100"/>
          <a:sy n="66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5B039-ECEB-4E4D-B720-DBDDD87C2978}" type="datetimeFigureOut">
              <a:rPr lang="bg-BG" smtClean="0"/>
              <a:t>25.4.2020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7E01B-9E33-400E-8A67-550536FA16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0792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FDE1-6704-4638-BF85-1FFF0DDC4DF9}" type="datetime1">
              <a:rPr lang="bg-BG" smtClean="0"/>
              <a:t>25.4.2020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988C-E184-47A6-A673-A71C82169D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395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5494-9A35-48AF-916E-A995733DDE9F}" type="datetime1">
              <a:rPr lang="bg-BG" smtClean="0"/>
              <a:t>25.4.2020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988C-E184-47A6-A673-A71C82169D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666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F40D-750D-4046-96A2-E7BC7D2229A1}" type="datetime1">
              <a:rPr lang="bg-BG" smtClean="0"/>
              <a:t>25.4.2020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988C-E184-47A6-A673-A71C82169D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411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F16C-8156-4DFA-BE47-9EDE44D55023}" type="datetime1">
              <a:rPr lang="bg-BG" smtClean="0"/>
              <a:t>25.4.2020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988C-E184-47A6-A673-A71C82169D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6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B9A9-AC61-40A4-B152-DC5F1255E8F2}" type="datetime1">
              <a:rPr lang="bg-BG" smtClean="0"/>
              <a:t>25.4.2020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988C-E184-47A6-A673-A71C82169D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7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3A7C-BE98-4F92-84D2-BD50DA217225}" type="datetime1">
              <a:rPr lang="bg-BG" smtClean="0"/>
              <a:t>25.4.2020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988C-E184-47A6-A673-A71C82169D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424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150F-1E0B-4AC5-9AF9-C4A5AC45766C}" type="datetime1">
              <a:rPr lang="bg-BG" smtClean="0"/>
              <a:t>25.4.2020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988C-E184-47A6-A673-A71C82169D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321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9D0A-8CA0-41B3-B498-AA723E3B962B}" type="datetime1">
              <a:rPr lang="bg-BG" smtClean="0"/>
              <a:t>25.4.2020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988C-E184-47A6-A673-A71C82169D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308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220D-69A8-4248-9CB5-892369A629D1}" type="datetime1">
              <a:rPr lang="bg-BG" smtClean="0"/>
              <a:t>25.4.2020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988C-E184-47A6-A673-A71C82169D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81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553C-824F-4AC2-BF3E-FFBEE321A7B3}" type="datetime1">
              <a:rPr lang="bg-BG" smtClean="0"/>
              <a:t>25.4.2020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988C-E184-47A6-A673-A71C82169D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309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BECC-3B1A-4ABA-B997-265857861100}" type="datetime1">
              <a:rPr lang="bg-BG" smtClean="0"/>
              <a:t>25.4.2020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988C-E184-47A6-A673-A71C82169D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533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E077-DA60-424C-AE16-70908C875CA8}" type="datetime1">
              <a:rPr lang="bg-BG" smtClean="0"/>
              <a:t>25.4.2020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F988C-E184-47A6-A673-A71C82169DB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302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ivanov/spam-filter/tree/master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udhil/SpamHamTextClassifier_TfidfVectorizer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99513"/>
            <a:ext cx="9559636" cy="1586488"/>
          </a:xfrm>
        </p:spPr>
        <p:txBody>
          <a:bodyPr>
            <a:noAutofit/>
          </a:bodyPr>
          <a:lstStyle/>
          <a:p>
            <a:r>
              <a:rPr lang="bg-BG" sz="4800" b="1" i="1" dirty="0" smtClean="0">
                <a:latin typeface="+mn-lt"/>
              </a:rPr>
              <a:t>Презентация </a:t>
            </a:r>
            <a:r>
              <a:rPr lang="bg-BG" sz="4800" b="1" i="1" dirty="0">
                <a:latin typeface="+mn-lt"/>
              </a:rPr>
              <a:t>на </a:t>
            </a:r>
            <a:r>
              <a:rPr lang="bg-BG" sz="4800" b="1" i="1" dirty="0" smtClean="0">
                <a:latin typeface="+mn-lt"/>
              </a:rPr>
              <a:t>тема: </a:t>
            </a:r>
            <a:r>
              <a:rPr lang="bg-BG" sz="4800" b="1" i="1" dirty="0">
                <a:latin typeface="+mn-lt"/>
              </a:rPr>
              <a:t/>
            </a:r>
            <a:br>
              <a:rPr lang="bg-BG" sz="4800" b="1" i="1" dirty="0">
                <a:latin typeface="+mn-lt"/>
              </a:rPr>
            </a:br>
            <a:r>
              <a:rPr lang="bg-BG" sz="2000" i="1" dirty="0" smtClean="0">
                <a:solidFill>
                  <a:schemeClr val="bg1"/>
                </a:solidFill>
                <a:latin typeface="+mn-lt"/>
              </a:rPr>
              <a:t>т</a:t>
            </a:r>
            <a:r>
              <a:rPr lang="bg-BG" sz="4000" i="1" dirty="0">
                <a:latin typeface="+mn-lt"/>
              </a:rPr>
              <a:t/>
            </a:r>
            <a:br>
              <a:rPr lang="bg-BG" sz="4000" i="1" dirty="0">
                <a:latin typeface="+mn-lt"/>
              </a:rPr>
            </a:br>
            <a:r>
              <a:rPr lang="bg-BG" sz="4000" b="1" i="1" dirty="0" smtClean="0">
                <a:latin typeface="+mn-lt"/>
              </a:rPr>
              <a:t>Имплементация </a:t>
            </a:r>
            <a:r>
              <a:rPr lang="bg-BG" sz="4000" b="1" i="1" dirty="0">
                <a:latin typeface="+mn-lt"/>
              </a:rPr>
              <a:t>на </a:t>
            </a:r>
            <a:r>
              <a:rPr lang="en-US" sz="4000" b="1" i="1" dirty="0">
                <a:latin typeface="+mn-lt"/>
              </a:rPr>
              <a:t>E-mail Spam Filter</a:t>
            </a:r>
            <a:r>
              <a:rPr lang="bg-BG" sz="4000" b="1" i="1" dirty="0">
                <a:latin typeface="+mn-lt"/>
              </a:rPr>
              <a:t> с</a:t>
            </a:r>
            <a:r>
              <a:rPr lang="en-001" sz="4000" b="1" i="1" dirty="0">
                <a:latin typeface="+mn-lt"/>
              </a:rPr>
              <a:t> Python</a:t>
            </a:r>
            <a:endParaRPr lang="bg-BG" sz="4000" b="1" i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746" y="2525486"/>
            <a:ext cx="4225637" cy="3362695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bg-BG" altLang="bg-BG" dirty="0" smtClean="0"/>
              <a:t>Изготвил: </a:t>
            </a:r>
            <a:endParaRPr lang="en-001" altLang="bg-BG" dirty="0" smtClean="0"/>
          </a:p>
          <a:p>
            <a:pPr algn="l"/>
            <a:r>
              <a:rPr lang="bg-BG" altLang="bg-BG" dirty="0" smtClean="0"/>
              <a:t>Валентин Бахчеванов</a:t>
            </a:r>
          </a:p>
          <a:p>
            <a:pPr algn="l"/>
            <a:r>
              <a:rPr lang="bg-BG" altLang="bg-BG" dirty="0" smtClean="0"/>
              <a:t>Валери Николчев</a:t>
            </a:r>
          </a:p>
          <a:p>
            <a:pPr algn="l"/>
            <a:r>
              <a:rPr lang="bg-BG" altLang="bg-BG" dirty="0" smtClean="0"/>
              <a:t>Йордан Димитров </a:t>
            </a:r>
          </a:p>
          <a:p>
            <a:pPr algn="l"/>
            <a:r>
              <a:rPr lang="bg-BG" altLang="bg-BG" dirty="0" smtClean="0"/>
              <a:t>Йордан Иванов</a:t>
            </a:r>
          </a:p>
          <a:p>
            <a:pPr algn="l"/>
            <a:r>
              <a:rPr lang="bg-BG" altLang="bg-BG" dirty="0"/>
              <a:t>Людмила </a:t>
            </a:r>
            <a:r>
              <a:rPr lang="bg-BG" altLang="bg-BG" dirty="0" smtClean="0"/>
              <a:t>Киричина</a:t>
            </a:r>
          </a:p>
          <a:p>
            <a:pPr algn="l"/>
            <a:r>
              <a:rPr lang="bg-BG" altLang="bg-BG" dirty="0"/>
              <a:t>Ваня Димитрова</a:t>
            </a:r>
            <a:endParaRPr lang="en-001" altLang="bg-BG" dirty="0"/>
          </a:p>
          <a:p>
            <a:pPr algn="l"/>
            <a:endParaRPr lang="bg-BG" altLang="bg-BG" dirty="0"/>
          </a:p>
          <a:p>
            <a:pPr algn="l"/>
            <a:r>
              <a:rPr lang="bg-BG" altLang="bg-BG" dirty="0" smtClean="0"/>
              <a:t>Специалност</a:t>
            </a:r>
            <a:r>
              <a:rPr lang="bg-BG" altLang="bg-BG" dirty="0"/>
              <a:t>: </a:t>
            </a:r>
            <a:r>
              <a:rPr lang="bg-BG" altLang="bg-BG" dirty="0" smtClean="0"/>
              <a:t>ИТ </a:t>
            </a:r>
            <a:r>
              <a:rPr lang="bg-BG" altLang="bg-BG" dirty="0"/>
              <a:t>във </a:t>
            </a:r>
            <a:r>
              <a:rPr lang="bg-BG" altLang="bg-BG" dirty="0" smtClean="0"/>
              <a:t>ВУТП</a:t>
            </a:r>
          </a:p>
          <a:p>
            <a:pPr algn="l"/>
            <a:r>
              <a:rPr lang="bg-BG" altLang="bg-BG" dirty="0" smtClean="0"/>
              <a:t>Април 2020 </a:t>
            </a:r>
            <a:r>
              <a:rPr lang="bg-BG" altLang="bg-BG" dirty="0"/>
              <a:t>г.</a:t>
            </a:r>
          </a:p>
          <a:p>
            <a:pPr algn="l"/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291" y="2801257"/>
            <a:ext cx="5459345" cy="29543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988C-E184-47A6-A673-A71C82169DB3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770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783771"/>
          </a:xfrm>
        </p:spPr>
        <p:txBody>
          <a:bodyPr>
            <a:noAutofit/>
          </a:bodyPr>
          <a:lstStyle/>
          <a:p>
            <a:r>
              <a:rPr lang="bg-BG" sz="48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Обхват </a:t>
            </a:r>
            <a:r>
              <a:rPr lang="bg-BG" sz="48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 проекта</a:t>
            </a:r>
            <a:endParaRPr lang="en-US" sz="48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1074057"/>
            <a:ext cx="10515600" cy="5167086"/>
          </a:xfrm>
        </p:spPr>
        <p:txBody>
          <a:bodyPr>
            <a:normAutofit/>
          </a:bodyPr>
          <a:lstStyle/>
          <a:p>
            <a:pPr algn="l"/>
            <a:r>
              <a:rPr lang="ru-RU" sz="2800" dirty="0" smtClean="0"/>
              <a:t>	</a:t>
            </a:r>
          </a:p>
          <a:p>
            <a:r>
              <a:rPr lang="ru-RU" sz="2800" dirty="0" smtClean="0"/>
              <a:t>Декоратор – задава адреса на услугата. </a:t>
            </a:r>
          </a:p>
          <a:p>
            <a:endParaRPr lang="ru-RU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1" y="400495"/>
            <a:ext cx="10515600" cy="67356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4000" i="1" dirty="0" smtClean="0"/>
              <a:t>Реализация на проекта</a:t>
            </a:r>
            <a:endParaRPr lang="bg-BG" sz="4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38" y="2406819"/>
            <a:ext cx="9881794" cy="26441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988C-E184-47A6-A673-A71C82169DB3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76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783771"/>
          </a:xfrm>
        </p:spPr>
        <p:txBody>
          <a:bodyPr>
            <a:noAutofit/>
          </a:bodyPr>
          <a:lstStyle/>
          <a:p>
            <a:r>
              <a:rPr lang="bg-BG" sz="48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Обхват </a:t>
            </a:r>
            <a:r>
              <a:rPr lang="bg-BG" sz="48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 проекта</a:t>
            </a:r>
            <a:endParaRPr lang="en-US" sz="48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1074057"/>
            <a:ext cx="10515600" cy="5167086"/>
          </a:xfrm>
        </p:spPr>
        <p:txBody>
          <a:bodyPr>
            <a:normAutofit/>
          </a:bodyPr>
          <a:lstStyle/>
          <a:p>
            <a:endParaRPr lang="ru-RU" sz="2800" dirty="0" smtClean="0"/>
          </a:p>
          <a:p>
            <a:r>
              <a:rPr lang="ru-RU" sz="2800" dirty="0" smtClean="0"/>
              <a:t>Достъпване на услугата.</a:t>
            </a:r>
            <a:endParaRPr lang="ru-RU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1" y="400495"/>
            <a:ext cx="10515600" cy="67356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4000" i="1" dirty="0" smtClean="0"/>
              <a:t>Реализация на проекта</a:t>
            </a:r>
            <a:endParaRPr lang="bg-BG" sz="40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43" y="2075686"/>
            <a:ext cx="7692572" cy="436261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988C-E184-47A6-A673-A71C82169DB3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003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783771"/>
          </a:xfrm>
        </p:spPr>
        <p:txBody>
          <a:bodyPr>
            <a:noAutofit/>
          </a:bodyPr>
          <a:lstStyle/>
          <a:p>
            <a:r>
              <a:rPr lang="bg-BG" sz="48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Обхват </a:t>
            </a:r>
            <a:r>
              <a:rPr lang="bg-BG" sz="48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 проекта</a:t>
            </a:r>
            <a:endParaRPr lang="en-US" sz="48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1074057"/>
            <a:ext cx="10515600" cy="5167086"/>
          </a:xfrm>
        </p:spPr>
        <p:txBody>
          <a:bodyPr>
            <a:normAutofit/>
          </a:bodyPr>
          <a:lstStyle/>
          <a:p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Проекта е достъпен на следния адрес:</a:t>
            </a:r>
          </a:p>
          <a:p>
            <a:r>
              <a:rPr lang="en-US" sz="2800" dirty="0">
                <a:hlinkClick r:id="rId2"/>
              </a:rPr>
              <a:t>https://github.com/yoivanov/spam-filter/tree/master</a:t>
            </a:r>
            <a:endParaRPr lang="ru-RU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1" y="400495"/>
            <a:ext cx="10515600" cy="67356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4000" i="1" dirty="0" smtClean="0"/>
              <a:t>Реализация на проекта</a:t>
            </a:r>
            <a:endParaRPr lang="bg-BG" sz="40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988C-E184-47A6-A673-A71C82169DB3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747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542" y="5163403"/>
            <a:ext cx="9144000" cy="1173708"/>
          </a:xfrm>
        </p:spPr>
        <p:txBody>
          <a:bodyPr>
            <a:normAutofit/>
          </a:bodyPr>
          <a:lstStyle/>
          <a:p>
            <a:r>
              <a:rPr lang="bg-BG" sz="5000" b="1" i="1" dirty="0" smtClean="0">
                <a:solidFill>
                  <a:schemeClr val="tx2">
                    <a:lumMod val="75000"/>
                  </a:schemeClr>
                </a:solidFill>
              </a:rPr>
              <a:t>Благодаря Ви за вниманието! </a:t>
            </a:r>
            <a:endParaRPr lang="bg-BG" sz="5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56" y="1485927"/>
            <a:ext cx="6270171" cy="378627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3714" y="580570"/>
            <a:ext cx="10043886" cy="4891315"/>
          </a:xfrm>
        </p:spPr>
        <p:txBody>
          <a:bodyPr/>
          <a:lstStyle/>
          <a:p>
            <a:r>
              <a:rPr lang="ru-RU" sz="2800" dirty="0"/>
              <a:t>Спамери винаги ще има и може би никога няма да се намери универсална защита от тях. 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988C-E184-47A6-A673-A71C82169DB3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220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783771"/>
          </a:xfrm>
        </p:spPr>
        <p:txBody>
          <a:bodyPr>
            <a:noAutofit/>
          </a:bodyPr>
          <a:lstStyle/>
          <a:p>
            <a:r>
              <a:rPr lang="bg-BG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Въведение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190171"/>
            <a:ext cx="10482943" cy="5007429"/>
          </a:xfrm>
        </p:spPr>
        <p:txBody>
          <a:bodyPr>
            <a:normAutofit/>
          </a:bodyPr>
          <a:lstStyle/>
          <a:p>
            <a:pPr algn="just"/>
            <a:r>
              <a:rPr lang="bg-BG" b="1" dirty="0"/>
              <a:t>Съществуват различни дефиниции на спам съобщение, но едно от широко разпространените </a:t>
            </a:r>
            <a:r>
              <a:rPr lang="bg-BG" b="1" dirty="0" smtClean="0"/>
              <a:t>определения е </a:t>
            </a:r>
            <a:r>
              <a:rPr lang="bg-BG" b="1" dirty="0"/>
              <a:t>всяко писмо или съобщение, изпратено до голям брой хора, които не желаят да го </a:t>
            </a:r>
            <a:r>
              <a:rPr lang="bg-BG" b="1" dirty="0" smtClean="0"/>
              <a:t>получават</a:t>
            </a:r>
            <a:r>
              <a:rPr lang="en-US" b="1" dirty="0"/>
              <a:t>.</a:t>
            </a:r>
            <a:endParaRPr lang="bg-BG" b="1" dirty="0"/>
          </a:p>
          <a:p>
            <a:pPr algn="just"/>
            <a:endParaRPr lang="bg-BG" b="1" dirty="0"/>
          </a:p>
          <a:p>
            <a:pPr algn="just"/>
            <a:r>
              <a:rPr lang="bg-BG" b="1" dirty="0"/>
              <a:t>Могат да бъдат определени като:</a:t>
            </a:r>
          </a:p>
          <a:p>
            <a:pPr algn="just"/>
            <a:r>
              <a:rPr lang="bg-BG" b="1" dirty="0"/>
              <a:t> - Анонимни писма</a:t>
            </a:r>
            <a:endParaRPr lang="en-US" dirty="0"/>
          </a:p>
          <a:p>
            <a:pPr algn="just"/>
            <a:r>
              <a:rPr lang="bg-BG" b="1" dirty="0"/>
              <a:t> - Масови писма</a:t>
            </a:r>
          </a:p>
          <a:p>
            <a:pPr algn="just"/>
            <a:r>
              <a:rPr lang="bg-BG" b="1" dirty="0"/>
              <a:t> - Нежелани писма</a:t>
            </a:r>
          </a:p>
          <a:p>
            <a:pPr algn="just"/>
            <a:endParaRPr lang="en-US" b="1" dirty="0"/>
          </a:p>
          <a:p>
            <a:pPr algn="just"/>
            <a:r>
              <a:rPr lang="ru-RU" sz="2500" b="1" dirty="0" smtClean="0"/>
              <a:t>Спам </a:t>
            </a:r>
            <a:r>
              <a:rPr lang="ru-RU" sz="2500" b="1" dirty="0"/>
              <a:t>имейл са съобщения на случаен принцип, изпращани на множество адреси от всякакви групи, но най-вече мързеливи рекламодатели и престъпници, които искат да ви доведат до фишинг сайтове.</a:t>
            </a:r>
            <a:endParaRPr lang="bg-BG" sz="2500" b="1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6"/>
            <a:ext cx="10515600" cy="69131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4000" b="1" i="1" dirty="0" smtClean="0"/>
              <a:t>Въведение</a:t>
            </a:r>
            <a:endParaRPr lang="bg-BG" sz="40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988C-E184-47A6-A673-A71C82169DB3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55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71" y="203200"/>
            <a:ext cx="9739085" cy="754743"/>
          </a:xfrm>
        </p:spPr>
        <p:txBody>
          <a:bodyPr>
            <a:noAutofit/>
          </a:bodyPr>
          <a:lstStyle/>
          <a:p>
            <a:r>
              <a:rPr lang="bg-BG" sz="4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Инструменти за реализация </a:t>
            </a:r>
            <a:r>
              <a:rPr lang="bg-BG" sz="4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 проекта</a:t>
            </a:r>
            <a:endParaRPr lang="en-US" sz="40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1771" y="1190171"/>
            <a:ext cx="9869715" cy="5036458"/>
          </a:xfrm>
        </p:spPr>
        <p:txBody>
          <a:bodyPr>
            <a:normAutofit fontScale="92500"/>
          </a:bodyPr>
          <a:lstStyle/>
          <a:p>
            <a:pPr algn="l"/>
            <a:r>
              <a:rPr lang="bg-BG" sz="2200" b="1" dirty="0"/>
              <a:t>За реалзацията на нашия проект сме използвали</a:t>
            </a:r>
            <a:r>
              <a:rPr lang="bg-BG" sz="2200" b="1" dirty="0" smtClean="0"/>
              <a:t>:</a:t>
            </a:r>
            <a:endParaRPr lang="en-US" sz="2200" b="1" dirty="0"/>
          </a:p>
          <a:p>
            <a:pPr marL="342900" lvl="0" indent="-342900" algn="l">
              <a:buFont typeface="Wingdings" panose="05000000000000000000" pitchFamily="2" charset="2"/>
              <a:buChar char="ü"/>
            </a:pPr>
            <a:r>
              <a:rPr lang="bg-BG" sz="2200" b="1" dirty="0"/>
              <a:t>Език за програмиране – </a:t>
            </a:r>
            <a:r>
              <a:rPr lang="en-001" sz="2200" b="1" dirty="0"/>
              <a:t>Python</a:t>
            </a:r>
            <a:r>
              <a:rPr lang="en-US" sz="2200" b="1" dirty="0"/>
              <a:t>;</a:t>
            </a:r>
          </a:p>
          <a:p>
            <a:pPr marL="342900" lvl="0" indent="-342900" algn="l">
              <a:buFont typeface="Wingdings" panose="05000000000000000000" pitchFamily="2" charset="2"/>
              <a:buChar char="ü"/>
            </a:pPr>
            <a:r>
              <a:rPr lang="en-US" sz="2200" b="1" dirty="0"/>
              <a:t>IDE – Pycharm</a:t>
            </a:r>
            <a:r>
              <a:rPr lang="en-US" sz="2200" b="1" dirty="0" smtClean="0"/>
              <a:t>;</a:t>
            </a:r>
            <a:endParaRPr lang="bg-BG" sz="2200" b="1" dirty="0" smtClean="0"/>
          </a:p>
          <a:p>
            <a:pPr lvl="0" algn="l"/>
            <a:endParaRPr lang="bg-BG" sz="2200" b="1" dirty="0"/>
          </a:p>
          <a:p>
            <a:pPr algn="l"/>
            <a:r>
              <a:rPr lang="bg-BG" sz="2200" b="1" dirty="0" smtClean="0"/>
              <a:t>Библиотеки</a:t>
            </a:r>
            <a:r>
              <a:rPr lang="bg-BG" sz="2200" b="1" dirty="0"/>
              <a:t>:</a:t>
            </a:r>
            <a:endParaRPr lang="en-US" sz="2200" b="1" dirty="0"/>
          </a:p>
          <a:p>
            <a:pPr marL="342900" lvl="0" indent="-342900" algn="l">
              <a:buFont typeface="Wingdings" panose="05000000000000000000" pitchFamily="2" charset="2"/>
              <a:buChar char="ü"/>
            </a:pPr>
            <a:r>
              <a:rPr lang="bg-BG" sz="2200" b="1" dirty="0" smtClean="0"/>
              <a:t>Fla</a:t>
            </a:r>
            <a:r>
              <a:rPr lang="en-US" sz="2200" b="1" dirty="0" smtClean="0"/>
              <a:t>s</a:t>
            </a:r>
            <a:r>
              <a:rPr lang="bg-BG" sz="2200" b="1" dirty="0" smtClean="0"/>
              <a:t>k</a:t>
            </a:r>
            <a:r>
              <a:rPr lang="en-US" sz="2200" b="1" dirty="0" smtClean="0"/>
              <a:t> </a:t>
            </a:r>
            <a:r>
              <a:rPr lang="en-US" sz="2200" b="1" dirty="0"/>
              <a:t>- </a:t>
            </a:r>
            <a:r>
              <a:rPr lang="en-US" sz="2200" b="1" dirty="0" err="1"/>
              <a:t>рамки</a:t>
            </a:r>
            <a:r>
              <a:rPr lang="en-US" sz="2200" b="1" dirty="0"/>
              <a:t> </a:t>
            </a:r>
            <a:r>
              <a:rPr lang="en-US" sz="2200" b="1" dirty="0" err="1"/>
              <a:t>за</a:t>
            </a:r>
            <a:r>
              <a:rPr lang="en-US" sz="2200" b="1" dirty="0"/>
              <a:t> </a:t>
            </a:r>
            <a:r>
              <a:rPr lang="en-US" sz="2200" b="1" dirty="0" err="1"/>
              <a:t>уеб</a:t>
            </a:r>
            <a:r>
              <a:rPr lang="en-US" sz="2200" b="1" dirty="0"/>
              <a:t> </a:t>
            </a:r>
            <a:r>
              <a:rPr lang="en-US" sz="2200" b="1" dirty="0" err="1"/>
              <a:t>приложения</a:t>
            </a:r>
            <a:r>
              <a:rPr lang="en-US" sz="2200" b="1" dirty="0"/>
              <a:t>  </a:t>
            </a:r>
            <a:r>
              <a:rPr lang="bg-BG" sz="2200" b="1" dirty="0"/>
              <a:t>в </a:t>
            </a:r>
            <a:r>
              <a:rPr lang="en-US" sz="2200" b="1" dirty="0"/>
              <a:t>Python. </a:t>
            </a:r>
            <a:r>
              <a:rPr lang="en-US" sz="2200" b="1" dirty="0" err="1"/>
              <a:t>Той</a:t>
            </a:r>
            <a:r>
              <a:rPr lang="en-US" sz="2200" b="1" dirty="0"/>
              <a:t> е </a:t>
            </a:r>
            <a:r>
              <a:rPr lang="en-US" sz="2200" b="1" dirty="0" err="1"/>
              <a:t>предназначен</a:t>
            </a:r>
            <a:r>
              <a:rPr lang="en-US" sz="2200" b="1" dirty="0"/>
              <a:t> </a:t>
            </a:r>
            <a:r>
              <a:rPr lang="en-US" sz="2200" b="1" dirty="0" err="1"/>
              <a:t>да</a:t>
            </a:r>
            <a:r>
              <a:rPr lang="en-US" sz="2200" b="1" dirty="0"/>
              <a:t> </a:t>
            </a:r>
            <a:r>
              <a:rPr lang="en-US" sz="2200" b="1" dirty="0" err="1"/>
              <a:t>направи</a:t>
            </a:r>
            <a:r>
              <a:rPr lang="en-US" sz="2200" b="1" dirty="0"/>
              <a:t> </a:t>
            </a:r>
            <a:r>
              <a:rPr lang="en-US" sz="2200" b="1" dirty="0" err="1"/>
              <a:t>бързо</a:t>
            </a:r>
            <a:r>
              <a:rPr lang="en-US" sz="2200" b="1" dirty="0"/>
              <a:t> и </a:t>
            </a:r>
            <a:r>
              <a:rPr lang="en-US" sz="2200" b="1" dirty="0" err="1"/>
              <a:t>лесно</a:t>
            </a:r>
            <a:r>
              <a:rPr lang="en-US" sz="2200" b="1" dirty="0"/>
              <a:t> </a:t>
            </a:r>
            <a:r>
              <a:rPr lang="en-US" sz="2200" b="1" dirty="0" err="1"/>
              <a:t>стартирането</a:t>
            </a:r>
            <a:r>
              <a:rPr lang="en-US" sz="2200" b="1" dirty="0"/>
              <a:t> с </a:t>
            </a:r>
            <a:r>
              <a:rPr lang="en-US" sz="2200" b="1" dirty="0" err="1"/>
              <a:t>възможност</a:t>
            </a:r>
            <a:r>
              <a:rPr lang="en-US" sz="2200" b="1" dirty="0"/>
              <a:t> </a:t>
            </a:r>
            <a:r>
              <a:rPr lang="en-US" sz="2200" b="1" dirty="0" err="1"/>
              <a:t>за</a:t>
            </a:r>
            <a:r>
              <a:rPr lang="en-US" sz="2200" b="1" dirty="0"/>
              <a:t> </a:t>
            </a:r>
            <a:r>
              <a:rPr lang="en-US" sz="2200" b="1" dirty="0" err="1"/>
              <a:t>мащабиране</a:t>
            </a:r>
            <a:r>
              <a:rPr lang="en-US" sz="2200" b="1" dirty="0"/>
              <a:t> </a:t>
            </a:r>
            <a:r>
              <a:rPr lang="en-US" sz="2200" b="1" dirty="0" err="1"/>
              <a:t>до</a:t>
            </a:r>
            <a:r>
              <a:rPr lang="en-US" sz="2200" b="1" dirty="0"/>
              <a:t> </a:t>
            </a:r>
            <a:r>
              <a:rPr lang="en-US" sz="2200" b="1" dirty="0" err="1"/>
              <a:t>сложни</a:t>
            </a:r>
            <a:r>
              <a:rPr lang="en-US" sz="2200" b="1" dirty="0"/>
              <a:t> </a:t>
            </a:r>
            <a:r>
              <a:rPr lang="en-US" sz="2200" b="1" dirty="0" err="1"/>
              <a:t>приложения</a:t>
            </a:r>
            <a:r>
              <a:rPr lang="en-US" sz="2200" b="1" dirty="0"/>
              <a:t>. </a:t>
            </a:r>
            <a:endParaRPr lang="bg-BG" sz="2200" b="1" dirty="0" smtClean="0"/>
          </a:p>
          <a:p>
            <a:pPr marL="342900" lvl="0" indent="-342900" algn="l">
              <a:buFont typeface="Wingdings" panose="05000000000000000000" pitchFamily="2" charset="2"/>
              <a:buChar char="ü"/>
            </a:pPr>
            <a:r>
              <a:rPr lang="ru-RU" sz="2200" b="1" dirty="0"/>
              <a:t>TensorFlow </a:t>
            </a:r>
            <a:r>
              <a:rPr lang="en-US" sz="2200" b="1" dirty="0" smtClean="0"/>
              <a:t>-</a:t>
            </a:r>
            <a:r>
              <a:rPr lang="ru-RU" sz="2200" b="1" dirty="0" smtClean="0"/>
              <a:t> </a:t>
            </a:r>
            <a:r>
              <a:rPr lang="ru-RU" sz="2200" b="1" dirty="0"/>
              <a:t>библиотека на Python за бързи цифрови </a:t>
            </a:r>
            <a:r>
              <a:rPr lang="ru-RU" sz="2200" b="1" dirty="0" smtClean="0"/>
              <a:t>изчисления. </a:t>
            </a:r>
            <a:endParaRPr lang="en-US" sz="2200" b="1" dirty="0" smtClean="0"/>
          </a:p>
          <a:p>
            <a:pPr marL="342900" lvl="0" indent="-342900" algn="l">
              <a:buFont typeface="Wingdings" panose="05000000000000000000" pitchFamily="2" charset="2"/>
              <a:buChar char="ü"/>
            </a:pPr>
            <a:r>
              <a:rPr lang="en-US" sz="2200" dirty="0"/>
              <a:t> </a:t>
            </a:r>
            <a:r>
              <a:rPr lang="en-US" sz="2200" b="1" dirty="0"/>
              <a:t>TF IDF </a:t>
            </a:r>
            <a:r>
              <a:rPr lang="en-US" sz="2200" b="1" dirty="0" err="1"/>
              <a:t>Vectorizer</a:t>
            </a:r>
            <a:r>
              <a:rPr lang="en-US" sz="2200" b="1" dirty="0"/>
              <a:t> </a:t>
            </a:r>
            <a:r>
              <a:rPr lang="en-US" sz="2200" dirty="0" smtClean="0"/>
              <a:t>- </a:t>
            </a:r>
            <a:r>
              <a:rPr lang="ru-RU" sz="2200" b="1" dirty="0" smtClean="0"/>
              <a:t>е </a:t>
            </a:r>
            <a:r>
              <a:rPr lang="ru-RU" sz="2200" b="1" dirty="0"/>
              <a:t>числова статистика, която е предназначена да отразява колко важна е дума за документ в колекция или </a:t>
            </a:r>
            <a:r>
              <a:rPr lang="ru-RU" sz="2200" b="1" dirty="0" smtClean="0"/>
              <a:t>корпус.</a:t>
            </a:r>
          </a:p>
          <a:p>
            <a:pPr marL="342900" lvl="0" indent="-342900" algn="l">
              <a:buFont typeface="Wingdings" panose="05000000000000000000" pitchFamily="2" charset="2"/>
              <a:buChar char="ü"/>
            </a:pPr>
            <a:endParaRPr lang="ru-RU" sz="2200" b="1" dirty="0" smtClean="0"/>
          </a:p>
          <a:p>
            <a:pPr lvl="0" algn="l"/>
            <a:r>
              <a:rPr lang="bg-BG" sz="2200" b="1" dirty="0"/>
              <a:t>Източник на </a:t>
            </a:r>
            <a:r>
              <a:rPr lang="bg-BG" sz="2200" b="1" dirty="0" smtClean="0"/>
              <a:t>примери:</a:t>
            </a:r>
            <a:endParaRPr lang="ru-RU" sz="2200" b="1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200" b="1" dirty="0" smtClean="0"/>
              <a:t>GitHub</a:t>
            </a:r>
            <a:r>
              <a:rPr lang="bg-BG" sz="2200" b="1" dirty="0" smtClean="0"/>
              <a:t>  </a:t>
            </a:r>
            <a:endParaRPr lang="en-US" sz="2200" b="1" dirty="0"/>
          </a:p>
          <a:p>
            <a:pPr marL="342900" lvl="0" indent="-342900" algn="l">
              <a:buFont typeface="Wingdings" panose="05000000000000000000" pitchFamily="2" charset="2"/>
              <a:buChar char="ü"/>
            </a:pPr>
            <a:endParaRPr lang="ru-RU" b="1" dirty="0" smtClean="0"/>
          </a:p>
          <a:p>
            <a:pPr marL="342900" lvl="0" indent="-342900" algn="l">
              <a:buFont typeface="Wingdings" panose="05000000000000000000" pitchFamily="2" charset="2"/>
              <a:buChar char="ü"/>
            </a:pPr>
            <a:endParaRPr lang="ru-RU" b="1" dirty="0"/>
          </a:p>
          <a:p>
            <a:pPr marL="342900" lvl="0" indent="-342900" algn="l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6"/>
            <a:ext cx="10515600" cy="67356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4000" i="1" dirty="0" smtClean="0"/>
              <a:t>Инструменти за реализация на проекта</a:t>
            </a:r>
            <a:endParaRPr lang="bg-BG" sz="40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988C-E184-47A6-A673-A71C82169DB3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66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783771"/>
          </a:xfrm>
        </p:spPr>
        <p:txBody>
          <a:bodyPr>
            <a:noAutofit/>
          </a:bodyPr>
          <a:lstStyle/>
          <a:p>
            <a:r>
              <a:rPr lang="bg-BG" sz="48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Обхват </a:t>
            </a:r>
            <a:r>
              <a:rPr lang="bg-BG" sz="48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 проекта</a:t>
            </a:r>
            <a:endParaRPr lang="en-US" sz="48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1074057"/>
            <a:ext cx="10515600" cy="5167086"/>
          </a:xfrm>
        </p:spPr>
        <p:txBody>
          <a:bodyPr>
            <a:normAutofit/>
          </a:bodyPr>
          <a:lstStyle/>
          <a:p>
            <a:pPr algn="l"/>
            <a:endParaRPr lang="ru-RU" sz="2800" dirty="0" smtClean="0"/>
          </a:p>
          <a:p>
            <a:pPr algn="l"/>
            <a:r>
              <a:rPr lang="ru-RU" sz="2800" dirty="0" smtClean="0"/>
              <a:t>Ще </a:t>
            </a:r>
            <a:r>
              <a:rPr lang="ru-RU" sz="2800" dirty="0"/>
              <a:t>преминем през следните стъпки за изграждане на това приложение:</a:t>
            </a:r>
          </a:p>
          <a:p>
            <a:pPr algn="l"/>
            <a:endParaRPr lang="ru-RU" sz="28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ru-RU" sz="2800" dirty="0"/>
              <a:t>Подготовка на текстовите данни.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ru-RU" sz="2800" dirty="0"/>
              <a:t>Създаване на речник на думи.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ru-RU" sz="2800" dirty="0"/>
              <a:t>Процес на извличане на </a:t>
            </a:r>
            <a:r>
              <a:rPr lang="ru-RU" sz="2800" dirty="0" smtClean="0"/>
              <a:t>функции.</a:t>
            </a:r>
            <a:endParaRPr lang="ru-RU" sz="28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ru-RU" sz="2800" dirty="0"/>
              <a:t>Обучение на </a:t>
            </a:r>
            <a:r>
              <a:rPr lang="ru-RU" sz="2800" dirty="0" smtClean="0"/>
              <a:t>класификатора.</a:t>
            </a:r>
            <a:endParaRPr lang="ru-RU" sz="2800" dirty="0"/>
          </a:p>
          <a:p>
            <a:pPr algn="l"/>
            <a:endParaRPr lang="ru-RU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6"/>
            <a:ext cx="10515600" cy="67356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4000" i="1" dirty="0" smtClean="0"/>
              <a:t>Обхват на проекта</a:t>
            </a:r>
            <a:endParaRPr lang="bg-BG" sz="40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988C-E184-47A6-A673-A71C82169DB3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153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783771"/>
          </a:xfrm>
        </p:spPr>
        <p:txBody>
          <a:bodyPr>
            <a:noAutofit/>
          </a:bodyPr>
          <a:lstStyle/>
          <a:p>
            <a:r>
              <a:rPr lang="bg-BG" sz="48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Обхват </a:t>
            </a:r>
            <a:r>
              <a:rPr lang="bg-BG" sz="48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 проекта</a:t>
            </a:r>
            <a:endParaRPr lang="en-US" sz="48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1074057"/>
            <a:ext cx="10515600" cy="5167086"/>
          </a:xfrm>
        </p:spPr>
        <p:txBody>
          <a:bodyPr>
            <a:normAutofit/>
          </a:bodyPr>
          <a:lstStyle/>
          <a:p>
            <a:pPr algn="l"/>
            <a:endParaRPr lang="ru-RU" sz="2800" dirty="0"/>
          </a:p>
          <a:p>
            <a:pPr algn="l"/>
            <a:r>
              <a:rPr lang="ru-RU" sz="2800" dirty="0" smtClean="0"/>
              <a:t>Подготовка </a:t>
            </a:r>
            <a:r>
              <a:rPr lang="ru-RU" sz="2800" dirty="0"/>
              <a:t>на текстовите </a:t>
            </a:r>
            <a:r>
              <a:rPr lang="ru-RU" sz="2800" dirty="0" smtClean="0"/>
              <a:t>данни</a:t>
            </a:r>
            <a:r>
              <a:rPr lang="en-US" sz="2800" dirty="0"/>
              <a:t>,</a:t>
            </a:r>
            <a:r>
              <a:rPr lang="ru-RU" sz="2800" dirty="0" smtClean="0"/>
              <a:t> </a:t>
            </a:r>
          </a:p>
          <a:p>
            <a:pPr algn="l"/>
            <a:r>
              <a:rPr lang="ru-RU" sz="2800" dirty="0"/>
              <a:t>в</a:t>
            </a:r>
            <a:r>
              <a:rPr lang="ru-RU" sz="2800" dirty="0" smtClean="0"/>
              <a:t>зети от ткук:</a:t>
            </a:r>
          </a:p>
          <a:p>
            <a:pPr algn="l"/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://github.com/Audhil</a:t>
            </a:r>
            <a:r>
              <a:rPr lang="en-US" sz="2800" dirty="0" smtClean="0">
                <a:hlinkClick r:id="rId2"/>
              </a:rPr>
              <a:t>/</a:t>
            </a:r>
            <a:endParaRPr lang="bg-BG" sz="2800" dirty="0" smtClean="0">
              <a:hlinkClick r:id="rId2"/>
            </a:endParaRPr>
          </a:p>
          <a:p>
            <a:pPr algn="l"/>
            <a:r>
              <a:rPr lang="en-US" sz="2800" dirty="0" err="1" smtClean="0">
                <a:hlinkClick r:id="rId2"/>
              </a:rPr>
              <a:t>SpamHamTextClassifier_Tfidf</a:t>
            </a:r>
            <a:endParaRPr lang="bg-BG" sz="2800" dirty="0" smtClean="0">
              <a:hlinkClick r:id="rId2"/>
            </a:endParaRPr>
          </a:p>
          <a:p>
            <a:pPr algn="l"/>
            <a:r>
              <a:rPr lang="en-US" sz="2800" dirty="0" err="1" smtClean="0">
                <a:hlinkClick r:id="rId2"/>
              </a:rPr>
              <a:t>Vectorizer</a:t>
            </a:r>
            <a:endParaRPr lang="bg-BG" sz="2800" dirty="0" smtClean="0"/>
          </a:p>
          <a:p>
            <a:pPr algn="l"/>
            <a:r>
              <a:rPr lang="bg-BG" sz="2800" dirty="0"/>
              <a:t>и</a:t>
            </a:r>
            <a:endParaRPr lang="bg-BG" sz="2800" dirty="0" smtClean="0"/>
          </a:p>
          <a:p>
            <a:pPr algn="l"/>
            <a:r>
              <a:rPr lang="en-US" sz="2800" dirty="0" smtClean="0"/>
              <a:t>www.smsspamcollection.zip</a:t>
            </a:r>
            <a:endParaRPr lang="ru-RU" sz="2800" dirty="0"/>
          </a:p>
          <a:p>
            <a:pPr algn="l"/>
            <a:endParaRPr lang="ru-RU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1" y="400495"/>
            <a:ext cx="10515600" cy="67356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4000" i="1" dirty="0" smtClean="0"/>
              <a:t>Реализация на проекта</a:t>
            </a:r>
            <a:endParaRPr lang="bg-BG" sz="40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88288"/>
            <a:ext cx="5196104" cy="46225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988C-E184-47A6-A673-A71C82169DB3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373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783771"/>
          </a:xfrm>
        </p:spPr>
        <p:txBody>
          <a:bodyPr>
            <a:noAutofit/>
          </a:bodyPr>
          <a:lstStyle/>
          <a:p>
            <a:r>
              <a:rPr lang="bg-BG" sz="48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Обхват </a:t>
            </a:r>
            <a:r>
              <a:rPr lang="bg-BG" sz="48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 проекта</a:t>
            </a:r>
            <a:endParaRPr lang="en-US" sz="48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1074057"/>
            <a:ext cx="10515600" cy="5167086"/>
          </a:xfrm>
        </p:spPr>
        <p:txBody>
          <a:bodyPr>
            <a:normAutofit/>
          </a:bodyPr>
          <a:lstStyle/>
          <a:p>
            <a:pPr algn="l"/>
            <a:endParaRPr lang="ru-RU" sz="2800" dirty="0" smtClean="0"/>
          </a:p>
          <a:p>
            <a:r>
              <a:rPr lang="ru-RU" sz="2800" dirty="0" smtClean="0"/>
              <a:t>Подготовка на текста, който ще се използва за изходните данни.</a:t>
            </a:r>
            <a:endParaRPr lang="ru-RU" sz="2800" dirty="0"/>
          </a:p>
          <a:p>
            <a:pPr algn="l"/>
            <a:endParaRPr lang="ru-RU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1" y="400495"/>
            <a:ext cx="10515600" cy="67356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4000" i="1" dirty="0" smtClean="0"/>
              <a:t>Реализация на проекта</a:t>
            </a:r>
            <a:endParaRPr lang="bg-BG" sz="40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543" y="2256480"/>
            <a:ext cx="8548914" cy="39846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988C-E184-47A6-A673-A71C82169DB3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30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783771"/>
          </a:xfrm>
        </p:spPr>
        <p:txBody>
          <a:bodyPr>
            <a:noAutofit/>
          </a:bodyPr>
          <a:lstStyle/>
          <a:p>
            <a:r>
              <a:rPr lang="bg-BG" sz="48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Обхват </a:t>
            </a:r>
            <a:r>
              <a:rPr lang="bg-BG" sz="48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 проекта</a:t>
            </a:r>
            <a:endParaRPr lang="en-US" sz="48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2" y="1074057"/>
            <a:ext cx="10515600" cy="5167086"/>
          </a:xfrm>
        </p:spPr>
        <p:txBody>
          <a:bodyPr>
            <a:normAutofit/>
          </a:bodyPr>
          <a:lstStyle/>
          <a:p>
            <a:pPr algn="l"/>
            <a:endParaRPr lang="ru-RU" sz="2800" dirty="0" smtClean="0"/>
          </a:p>
          <a:p>
            <a:r>
              <a:rPr lang="ru-RU" sz="2800" dirty="0"/>
              <a:t>Създаване на </a:t>
            </a:r>
            <a:r>
              <a:rPr lang="ru-RU" sz="2800" dirty="0" smtClean="0"/>
              <a:t>математически модел на думите.</a:t>
            </a:r>
            <a:endParaRPr lang="ru-RU" sz="2800" dirty="0"/>
          </a:p>
          <a:p>
            <a:pPr algn="l"/>
            <a:endParaRPr lang="ru-RU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1" y="400495"/>
            <a:ext cx="10515600" cy="67356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4000" i="1" dirty="0" smtClean="0"/>
              <a:t>Реализация на проекта</a:t>
            </a:r>
            <a:endParaRPr lang="bg-BG" sz="4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548" y="2137910"/>
            <a:ext cx="7918904" cy="41032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988C-E184-47A6-A673-A71C82169DB3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676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783771"/>
          </a:xfrm>
        </p:spPr>
        <p:txBody>
          <a:bodyPr>
            <a:noAutofit/>
          </a:bodyPr>
          <a:lstStyle/>
          <a:p>
            <a:r>
              <a:rPr lang="bg-BG" sz="48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Обхват </a:t>
            </a:r>
            <a:r>
              <a:rPr lang="bg-BG" sz="48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 проекта</a:t>
            </a:r>
            <a:endParaRPr lang="en-US" sz="48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1074057"/>
            <a:ext cx="10515600" cy="5167086"/>
          </a:xfrm>
        </p:spPr>
        <p:txBody>
          <a:bodyPr>
            <a:normAutofit/>
          </a:bodyPr>
          <a:lstStyle/>
          <a:p>
            <a:endParaRPr lang="ru-RU" sz="2800" dirty="0" smtClean="0"/>
          </a:p>
          <a:p>
            <a:r>
              <a:rPr lang="ru-RU" sz="2800" dirty="0" smtClean="0"/>
              <a:t>Функция за обучение </a:t>
            </a:r>
            <a:r>
              <a:rPr lang="ru-RU" sz="2800" dirty="0"/>
              <a:t>на </a:t>
            </a:r>
            <a:r>
              <a:rPr lang="ru-RU" sz="2800" dirty="0" smtClean="0"/>
              <a:t>класификатора.</a:t>
            </a:r>
            <a:endParaRPr lang="ru-RU" sz="2800" dirty="0"/>
          </a:p>
          <a:p>
            <a:pPr algn="l"/>
            <a:endParaRPr lang="ru-RU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1" y="400495"/>
            <a:ext cx="10515600" cy="67356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4000" i="1" dirty="0" smtClean="0"/>
              <a:t>Реализация на проекта</a:t>
            </a:r>
            <a:endParaRPr lang="bg-BG" sz="40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4" y="2088505"/>
            <a:ext cx="7431315" cy="426875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988C-E184-47A6-A673-A71C82169DB3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459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783771"/>
          </a:xfrm>
        </p:spPr>
        <p:txBody>
          <a:bodyPr>
            <a:noAutofit/>
          </a:bodyPr>
          <a:lstStyle/>
          <a:p>
            <a:r>
              <a:rPr lang="bg-BG" sz="48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Обхват </a:t>
            </a:r>
            <a:r>
              <a:rPr lang="bg-BG" sz="48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 проекта</a:t>
            </a:r>
            <a:endParaRPr lang="en-US" sz="48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1074057"/>
            <a:ext cx="10515600" cy="5167086"/>
          </a:xfrm>
        </p:spPr>
        <p:txBody>
          <a:bodyPr>
            <a:normAutofit/>
          </a:bodyPr>
          <a:lstStyle/>
          <a:p>
            <a:pPr algn="l"/>
            <a:r>
              <a:rPr lang="ru-RU" sz="2800" dirty="0" smtClean="0"/>
              <a:t>	</a:t>
            </a:r>
          </a:p>
          <a:p>
            <a:r>
              <a:rPr lang="ru-RU" sz="2800" dirty="0" smtClean="0"/>
              <a:t>Стартовата точка на проекта реализиращ услугата. </a:t>
            </a:r>
            <a:endParaRPr lang="ru-RU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1" y="400495"/>
            <a:ext cx="10515600" cy="67356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4000" i="1" dirty="0" smtClean="0"/>
              <a:t>Реализация на проекта</a:t>
            </a:r>
            <a:endParaRPr lang="bg-BG" sz="40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71" y="2061028"/>
            <a:ext cx="6144786" cy="419697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988C-E184-47A6-A673-A71C82169DB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743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</TotalTime>
  <Words>356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Презентация на тема:  т Имплементация на E-mail Spam Filter с Python</vt:lpstr>
      <vt:lpstr>Въведение</vt:lpstr>
      <vt:lpstr>Инструменти за реализация на проекта</vt:lpstr>
      <vt:lpstr>Обхват на проекта</vt:lpstr>
      <vt:lpstr>Обхват на проекта</vt:lpstr>
      <vt:lpstr>Обхват на проекта</vt:lpstr>
      <vt:lpstr>Обхват на проекта</vt:lpstr>
      <vt:lpstr>Обхват на проекта</vt:lpstr>
      <vt:lpstr>Обхват на проекта</vt:lpstr>
      <vt:lpstr>Обхват на проекта</vt:lpstr>
      <vt:lpstr>Обхват на проекта</vt:lpstr>
      <vt:lpstr>Обхват на проекта</vt:lpstr>
      <vt:lpstr>Благодаря Ви за вниманието!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Vania</dc:creator>
  <cp:lastModifiedBy>MICA</cp:lastModifiedBy>
  <cp:revision>135</cp:revision>
  <dcterms:created xsi:type="dcterms:W3CDTF">2018-12-19T19:16:41Z</dcterms:created>
  <dcterms:modified xsi:type="dcterms:W3CDTF">2020-04-25T07:26:30Z</dcterms:modified>
</cp:coreProperties>
</file>