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0" r:id="rId5"/>
    <p:sldId id="266" r:id="rId6"/>
    <p:sldId id="261" r:id="rId7"/>
    <p:sldId id="267" r:id="rId8"/>
    <p:sldId id="268" r:id="rId9"/>
    <p:sldId id="262" r:id="rId10"/>
    <p:sldId id="269" r:id="rId11"/>
    <p:sldId id="270" r:id="rId12"/>
    <p:sldId id="263" r:id="rId13"/>
    <p:sldId id="271" r:id="rId14"/>
    <p:sldId id="272" r:id="rId15"/>
    <p:sldId id="273" r:id="rId16"/>
    <p:sldId id="264" r:id="rId17"/>
    <p:sldId id="265" r:id="rId18"/>
    <p:sldId id="274" r:id="rId19"/>
    <p:sldId id="275" r:id="rId20"/>
    <p:sldId id="276" r:id="rId21"/>
    <p:sldId id="277" r:id="rId22"/>
    <p:sldId id="278" r:id="rId23"/>
    <p:sldId id="279" r:id="rId24"/>
    <p:sldId id="280" r:id="rId25"/>
    <p:sldId id="282" r:id="rId26"/>
    <p:sldId id="28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E6693C51-75BD-4872-A250-5614A19EB9B0}"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1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772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31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23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14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41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01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spTree>
    <p:extLst>
      <p:ext uri="{BB962C8B-B14F-4D97-AF65-F5344CB8AC3E}">
        <p14:creationId xmlns:p14="http://schemas.microsoft.com/office/powerpoint/2010/main" val="199484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B7ADF39-18F5-4076-BF71-605B20B4E509}" type="datetimeFigureOut">
              <a:rPr kumimoji="1" lang="ja-JP" altLang="en-US" smtClean="0"/>
              <a:t>2024/8/14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1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7ADF39-18F5-4076-BF71-605B20B4E509}" type="datetimeFigureOut">
              <a:rPr kumimoji="1" lang="ja-JP" altLang="en-US" smtClean="0"/>
              <a:t>2024/8/14</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6693C51-75BD-4872-A250-5614A19EB9B0}"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88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7ADF39-18F5-4076-BF71-605B20B4E509}" type="datetimeFigureOut">
              <a:rPr kumimoji="1" lang="ja-JP" altLang="en-US" smtClean="0"/>
              <a:t>2024/8/14</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693C51-75BD-4872-A250-5614A19EB9B0}"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40387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kumimoji="1" sz="4400" b="1"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9225D0-6A24-3F6D-106E-4C9B2C4216A6}"/>
              </a:ext>
            </a:extLst>
          </p:cNvPr>
          <p:cNvSpPr>
            <a:spLocks noGrp="1"/>
          </p:cNvSpPr>
          <p:nvPr>
            <p:ph type="ctrTitle"/>
          </p:nvPr>
        </p:nvSpPr>
        <p:spPr/>
        <p:txBody>
          <a:bodyPr/>
          <a:lstStyle/>
          <a:p>
            <a:r>
              <a:rPr lang="ja-JP" altLang="en-US" dirty="0">
                <a:latin typeface="HGS創英角ﾎﾟｯﾌﾟ体" panose="040B0A00000000000000" pitchFamily="50" charset="-128"/>
                <a:ea typeface="HGS創英角ﾎﾟｯﾌﾟ体" panose="040B0A00000000000000" pitchFamily="50" charset="-128"/>
              </a:rPr>
              <a:t>選択問題メーカー</a:t>
            </a:r>
          </a:p>
        </p:txBody>
      </p:sp>
      <p:sp>
        <p:nvSpPr>
          <p:cNvPr id="5" name="字幕 4">
            <a:extLst>
              <a:ext uri="{FF2B5EF4-FFF2-40B4-BE49-F238E27FC236}">
                <a16:creationId xmlns:a16="http://schemas.microsoft.com/office/drawing/2014/main" id="{24DD6E82-1AB9-E024-F551-84EE270624F4}"/>
              </a:ext>
            </a:extLst>
          </p:cNvPr>
          <p:cNvSpPr>
            <a:spLocks noGrp="1"/>
          </p:cNvSpPr>
          <p:nvPr>
            <p:ph type="subTitle" idx="1"/>
          </p:nvPr>
        </p:nvSpPr>
        <p:spPr>
          <a:xfrm>
            <a:off x="2417780" y="3531203"/>
            <a:ext cx="8637072" cy="1375093"/>
          </a:xfrm>
        </p:spPr>
        <p:txBody>
          <a:bodyPr>
            <a:normAutofit lnSpcReduction="10000"/>
          </a:bodyPr>
          <a:lstStyle/>
          <a:p>
            <a:r>
              <a:rPr lang="ja-JP" altLang="en-US" dirty="0">
                <a:latin typeface="+mn-ea"/>
              </a:rPr>
              <a:t>作成者　和泉　洋二</a:t>
            </a:r>
            <a:endParaRPr lang="en-US" altLang="ja-JP" dirty="0">
              <a:latin typeface="+mn-ea"/>
            </a:endParaRPr>
          </a:p>
          <a:p>
            <a:r>
              <a:rPr lang="en-US" altLang="ja-JP" dirty="0">
                <a:latin typeface="+mn-ea"/>
              </a:rPr>
              <a:t>P</a:t>
            </a:r>
            <a:r>
              <a:rPr lang="en-US" altLang="ja-JP" cap="none" dirty="0">
                <a:latin typeface="+mn-ea"/>
              </a:rPr>
              <a:t>ython</a:t>
            </a:r>
            <a:r>
              <a:rPr lang="ja-JP" altLang="en-US" dirty="0">
                <a:latin typeface="+mn-ea"/>
              </a:rPr>
              <a:t>・</a:t>
            </a:r>
            <a:r>
              <a:rPr lang="en-US" altLang="ja-JP" dirty="0">
                <a:latin typeface="+mn-ea"/>
              </a:rPr>
              <a:t>AI </a:t>
            </a:r>
            <a:r>
              <a:rPr lang="ja-JP" altLang="en-US" dirty="0">
                <a:latin typeface="+mn-ea"/>
              </a:rPr>
              <a:t>制作科　</a:t>
            </a:r>
            <a:r>
              <a:rPr lang="ja-JP" altLang="en-US" cap="none" dirty="0">
                <a:latin typeface="+mn-ea"/>
              </a:rPr>
              <a:t>フロンティア</a:t>
            </a:r>
            <a:r>
              <a:rPr lang="ja-JP" altLang="en-US" dirty="0">
                <a:latin typeface="+mn-ea"/>
              </a:rPr>
              <a:t>・アカデミー福岡校</a:t>
            </a:r>
            <a:endParaRPr lang="en-US" altLang="ja-JP" dirty="0">
              <a:latin typeface="+mn-ea"/>
            </a:endParaRPr>
          </a:p>
          <a:p>
            <a:pPr algn="r"/>
            <a:r>
              <a:rPr lang="en-US" altLang="ja-JP" dirty="0"/>
              <a:t>2024.08.16</a:t>
            </a:r>
            <a:endParaRPr lang="ja-JP" altLang="en-US" dirty="0"/>
          </a:p>
        </p:txBody>
      </p:sp>
    </p:spTree>
    <p:extLst>
      <p:ext uri="{BB962C8B-B14F-4D97-AF65-F5344CB8AC3E}">
        <p14:creationId xmlns:p14="http://schemas.microsoft.com/office/powerpoint/2010/main" val="338200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低い精度で自動的に生成された説明">
            <a:extLst>
              <a:ext uri="{FF2B5EF4-FFF2-40B4-BE49-F238E27FC236}">
                <a16:creationId xmlns:a16="http://schemas.microsoft.com/office/drawing/2014/main" id="{D845571B-1CCD-9892-CE49-AC8F3631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3" y="353389"/>
            <a:ext cx="7081142" cy="4359041"/>
          </a:xfrm>
          <a:prstGeom prst="rect">
            <a:avLst/>
          </a:prstGeom>
        </p:spPr>
      </p:pic>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C8C43025-E5CB-ED6B-BE5A-E25349019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137" y="3936398"/>
            <a:ext cx="6747643" cy="2043673"/>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221EB1DF-3FFF-742C-2D80-7020FE085369}"/>
              </a:ext>
            </a:extLst>
          </p:cNvPr>
          <p:cNvSpPr/>
          <p:nvPr/>
        </p:nvSpPr>
        <p:spPr>
          <a:xfrm>
            <a:off x="9923464" y="353389"/>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147084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10;&#10;中程度の精度で自動的に生成された説明">
            <a:extLst>
              <a:ext uri="{FF2B5EF4-FFF2-40B4-BE49-F238E27FC236}">
                <a16:creationId xmlns:a16="http://schemas.microsoft.com/office/drawing/2014/main" id="{7CE8DB01-38AD-6DF5-0552-C7E632F0B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497" y="897834"/>
            <a:ext cx="7899498" cy="4895076"/>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0036BE58-B569-8529-A2FF-55CE341A80BA}"/>
              </a:ext>
            </a:extLst>
          </p:cNvPr>
          <p:cNvSpPr/>
          <p:nvPr/>
        </p:nvSpPr>
        <p:spPr>
          <a:xfrm>
            <a:off x="501445" y="452284"/>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346408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6A72B-3C8A-F05B-75A6-73BE30390D5C}"/>
              </a:ext>
            </a:extLst>
          </p:cNvPr>
          <p:cNvSpPr>
            <a:spLocks noGrp="1"/>
          </p:cNvSpPr>
          <p:nvPr>
            <p:ph type="title"/>
          </p:nvPr>
        </p:nvSpPr>
        <p:spPr/>
        <p:txBody>
          <a:bodyPr/>
          <a:lstStyle/>
          <a:p>
            <a:r>
              <a:rPr lang="ja-JP" altLang="en-US" dirty="0"/>
              <a:t>画面構成（受験一覧、受験履歴）</a:t>
            </a:r>
            <a:endParaRPr kumimoji="1" lang="ja-JP" altLang="en-US" dirty="0"/>
          </a:p>
        </p:txBody>
      </p:sp>
      <p:sp>
        <p:nvSpPr>
          <p:cNvPr id="3" name="テキスト ボックス 2">
            <a:extLst>
              <a:ext uri="{FF2B5EF4-FFF2-40B4-BE49-F238E27FC236}">
                <a16:creationId xmlns:a16="http://schemas.microsoft.com/office/drawing/2014/main" id="{BDA818BC-9558-A925-BB27-8450FD5F0AAA}"/>
              </a:ext>
            </a:extLst>
          </p:cNvPr>
          <p:cNvSpPr txBox="1"/>
          <p:nvPr/>
        </p:nvSpPr>
        <p:spPr>
          <a:xfrm>
            <a:off x="1451579" y="2138639"/>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受験一覧（検定一覧）</a:t>
            </a:r>
          </a:p>
        </p:txBody>
      </p:sp>
      <p:sp>
        <p:nvSpPr>
          <p:cNvPr id="5" name="テキスト ボックス 4">
            <a:extLst>
              <a:ext uri="{FF2B5EF4-FFF2-40B4-BE49-F238E27FC236}">
                <a16:creationId xmlns:a16="http://schemas.microsoft.com/office/drawing/2014/main" id="{18F96307-C8DF-E486-67DD-CB2AED2AEBC9}"/>
              </a:ext>
            </a:extLst>
          </p:cNvPr>
          <p:cNvSpPr txBox="1"/>
          <p:nvPr/>
        </p:nvSpPr>
        <p:spPr>
          <a:xfrm>
            <a:off x="2764185" y="3347449"/>
            <a:ext cx="1101213" cy="727585"/>
          </a:xfrm>
          <a:prstGeom prst="rect">
            <a:avLst/>
          </a:prstGeom>
          <a:solidFill>
            <a:schemeClr val="dk1"/>
          </a:solidFill>
        </p:spPr>
        <p:txBody>
          <a:bodyPr wrap="square" rtlCol="0" anchor="ctr">
            <a:normAutofit/>
          </a:bodyPr>
          <a:lstStyle/>
          <a:p>
            <a:pPr algn="ctr"/>
            <a:r>
              <a:rPr kumimoji="1" lang="ja-JP" altLang="en-US" b="1" dirty="0">
                <a:solidFill>
                  <a:schemeClr val="bg1"/>
                </a:solidFill>
              </a:rPr>
              <a:t>開始</a:t>
            </a:r>
          </a:p>
        </p:txBody>
      </p:sp>
      <p:sp>
        <p:nvSpPr>
          <p:cNvPr id="7" name="テキスト ボックス 6">
            <a:extLst>
              <a:ext uri="{FF2B5EF4-FFF2-40B4-BE49-F238E27FC236}">
                <a16:creationId xmlns:a16="http://schemas.microsoft.com/office/drawing/2014/main" id="{4A163702-022C-1C08-9E95-F55E3D2FE39B}"/>
              </a:ext>
            </a:extLst>
          </p:cNvPr>
          <p:cNvSpPr txBox="1"/>
          <p:nvPr/>
        </p:nvSpPr>
        <p:spPr>
          <a:xfrm>
            <a:off x="6357978" y="2138638"/>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受験履歴（履歴一覧）</a:t>
            </a:r>
          </a:p>
        </p:txBody>
      </p:sp>
      <p:sp>
        <p:nvSpPr>
          <p:cNvPr id="9" name="テキスト ボックス 8">
            <a:extLst>
              <a:ext uri="{FF2B5EF4-FFF2-40B4-BE49-F238E27FC236}">
                <a16:creationId xmlns:a16="http://schemas.microsoft.com/office/drawing/2014/main" id="{597C0EB0-8239-90FF-0AB1-C8A5C3DA1B82}"/>
              </a:ext>
            </a:extLst>
          </p:cNvPr>
          <p:cNvSpPr txBox="1"/>
          <p:nvPr/>
        </p:nvSpPr>
        <p:spPr>
          <a:xfrm>
            <a:off x="6357978" y="4669825"/>
            <a:ext cx="3726426" cy="698211"/>
          </a:xfrm>
          <a:prstGeom prst="rect">
            <a:avLst/>
          </a:prstGeom>
          <a:solidFill>
            <a:schemeClr val="dk1"/>
          </a:solidFill>
        </p:spPr>
        <p:txBody>
          <a:bodyPr wrap="none" rtlCol="0" anchor="ctr">
            <a:normAutofit/>
          </a:bodyPr>
          <a:lstStyle/>
          <a:p>
            <a:pPr algn="ctr"/>
            <a:r>
              <a:rPr kumimoji="1" lang="ja-JP" altLang="en-US" b="1" dirty="0">
                <a:solidFill>
                  <a:schemeClr val="bg1"/>
                </a:solidFill>
              </a:rPr>
              <a:t>受験履歴詳細</a:t>
            </a:r>
          </a:p>
        </p:txBody>
      </p:sp>
      <p:sp>
        <p:nvSpPr>
          <p:cNvPr id="10" name="テキスト ボックス 9">
            <a:extLst>
              <a:ext uri="{FF2B5EF4-FFF2-40B4-BE49-F238E27FC236}">
                <a16:creationId xmlns:a16="http://schemas.microsoft.com/office/drawing/2014/main" id="{0B7C1612-7661-85F6-FDCA-75C467CC6595}"/>
              </a:ext>
            </a:extLst>
          </p:cNvPr>
          <p:cNvSpPr txBox="1"/>
          <p:nvPr/>
        </p:nvSpPr>
        <p:spPr>
          <a:xfrm>
            <a:off x="2764184" y="4669825"/>
            <a:ext cx="1101213" cy="727585"/>
          </a:xfrm>
          <a:prstGeom prst="rect">
            <a:avLst/>
          </a:prstGeom>
          <a:solidFill>
            <a:schemeClr val="dk1"/>
          </a:solidFill>
        </p:spPr>
        <p:txBody>
          <a:bodyPr wrap="square" rtlCol="0" anchor="ctr">
            <a:normAutofit/>
          </a:bodyPr>
          <a:lstStyle/>
          <a:p>
            <a:pPr algn="ctr"/>
            <a:r>
              <a:rPr kumimoji="1" lang="ja-JP" altLang="en-US" b="1" dirty="0">
                <a:solidFill>
                  <a:schemeClr val="bg1"/>
                </a:solidFill>
              </a:rPr>
              <a:t>採点結果</a:t>
            </a:r>
          </a:p>
        </p:txBody>
      </p:sp>
      <p:cxnSp>
        <p:nvCxnSpPr>
          <p:cNvPr id="22" name="直線矢印コネクタ 21">
            <a:extLst>
              <a:ext uri="{FF2B5EF4-FFF2-40B4-BE49-F238E27FC236}">
                <a16:creationId xmlns:a16="http://schemas.microsoft.com/office/drawing/2014/main" id="{3AB2D33D-F4BF-E12E-E4A3-A6DE5F23F807}"/>
              </a:ext>
            </a:extLst>
          </p:cNvPr>
          <p:cNvCxnSpPr>
            <a:stCxn id="5" idx="2"/>
            <a:endCxn id="10" idx="0"/>
          </p:cNvCxnSpPr>
          <p:nvPr/>
        </p:nvCxnSpPr>
        <p:spPr>
          <a:xfrm flipH="1">
            <a:off x="3314791" y="4075034"/>
            <a:ext cx="1" cy="59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9C716DC-E22F-37C5-6F62-265BDEFE7743}"/>
              </a:ext>
            </a:extLst>
          </p:cNvPr>
          <p:cNvCxnSpPr>
            <a:stCxn id="10" idx="3"/>
            <a:endCxn id="9" idx="1"/>
          </p:cNvCxnSpPr>
          <p:nvPr/>
        </p:nvCxnSpPr>
        <p:spPr>
          <a:xfrm flipV="1">
            <a:off x="3865397" y="5018931"/>
            <a:ext cx="2492581" cy="1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9F646D7-0B5D-7A26-D312-41D86F2FD273}"/>
              </a:ext>
            </a:extLst>
          </p:cNvPr>
          <p:cNvCxnSpPr>
            <a:stCxn id="7" idx="2"/>
            <a:endCxn id="9" idx="0"/>
          </p:cNvCxnSpPr>
          <p:nvPr/>
        </p:nvCxnSpPr>
        <p:spPr>
          <a:xfrm>
            <a:off x="8221191" y="2866225"/>
            <a:ext cx="0" cy="180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6FBE41F-B1BA-F00B-8FAB-1787D9C55D22}"/>
              </a:ext>
            </a:extLst>
          </p:cNvPr>
          <p:cNvCxnSpPr>
            <a:stCxn id="3" idx="2"/>
            <a:endCxn id="5" idx="0"/>
          </p:cNvCxnSpPr>
          <p:nvPr/>
        </p:nvCxnSpPr>
        <p:spPr>
          <a:xfrm>
            <a:off x="3314792" y="2866226"/>
            <a:ext cx="0" cy="48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吹き出し: 四角形 29">
            <a:extLst>
              <a:ext uri="{FF2B5EF4-FFF2-40B4-BE49-F238E27FC236}">
                <a16:creationId xmlns:a16="http://schemas.microsoft.com/office/drawing/2014/main" id="{9EA42B9E-ECA2-D8E3-702E-CDDCC0F46E7E}"/>
              </a:ext>
            </a:extLst>
          </p:cNvPr>
          <p:cNvSpPr/>
          <p:nvPr/>
        </p:nvSpPr>
        <p:spPr>
          <a:xfrm>
            <a:off x="424107" y="5746516"/>
            <a:ext cx="3824749" cy="905068"/>
          </a:xfrm>
          <a:prstGeom prst="wedgeRectCallout">
            <a:avLst>
              <a:gd name="adj1" fmla="val 29470"/>
              <a:gd name="adj2" fmla="val -101597"/>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このタイミングで</a:t>
            </a:r>
            <a:endParaRPr kumimoji="1" lang="en-US" altLang="ja-JP" b="1" dirty="0">
              <a:solidFill>
                <a:schemeClr val="tx1"/>
              </a:solidFill>
            </a:endParaRPr>
          </a:p>
          <a:p>
            <a:pPr algn="ctr"/>
            <a:r>
              <a:rPr kumimoji="1" lang="ja-JP" altLang="en-US" b="1" dirty="0">
                <a:solidFill>
                  <a:schemeClr val="tx1"/>
                </a:solidFill>
              </a:rPr>
              <a:t>解決テーブルに登録している</a:t>
            </a:r>
          </a:p>
        </p:txBody>
      </p:sp>
    </p:spTree>
    <p:extLst>
      <p:ext uri="{BB962C8B-B14F-4D97-AF65-F5344CB8AC3E}">
        <p14:creationId xmlns:p14="http://schemas.microsoft.com/office/powerpoint/2010/main" val="418627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10;&#10;中程度の精度で自動的に生成された説明">
            <a:extLst>
              <a:ext uri="{FF2B5EF4-FFF2-40B4-BE49-F238E27FC236}">
                <a16:creationId xmlns:a16="http://schemas.microsoft.com/office/drawing/2014/main" id="{E8B634D4-86C4-32DB-FFEA-C8D42C671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25" y="552706"/>
            <a:ext cx="7471420" cy="4627335"/>
          </a:xfrm>
          <a:prstGeom prst="rect">
            <a:avLst/>
          </a:prstGeom>
        </p:spPr>
      </p:pic>
      <p:pic>
        <p:nvPicPr>
          <p:cNvPr id="5" name="図 4" descr="テキスト, 手紙&#10;&#10;自動的に生成された説明">
            <a:extLst>
              <a:ext uri="{FF2B5EF4-FFF2-40B4-BE49-F238E27FC236}">
                <a16:creationId xmlns:a16="http://schemas.microsoft.com/office/drawing/2014/main" id="{22A05515-C83E-E0EE-33CA-F9F88DCF3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951" y="4046887"/>
            <a:ext cx="4458086" cy="1615580"/>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34936CC4-5BB2-F7B4-9F94-FBC104A9E412}"/>
              </a:ext>
            </a:extLst>
          </p:cNvPr>
          <p:cNvSpPr/>
          <p:nvPr/>
        </p:nvSpPr>
        <p:spPr>
          <a:xfrm>
            <a:off x="9750721" y="557631"/>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230099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手紙&#10;&#10;自動的に生成された説明">
            <a:extLst>
              <a:ext uri="{FF2B5EF4-FFF2-40B4-BE49-F238E27FC236}">
                <a16:creationId xmlns:a16="http://schemas.microsoft.com/office/drawing/2014/main" id="{3FDE5912-B93B-343D-2C49-84EBE857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09" y="315797"/>
            <a:ext cx="5765491" cy="1990086"/>
          </a:xfrm>
          <a:prstGeom prst="rect">
            <a:avLst/>
          </a:prstGeom>
          <a:ln>
            <a:solidFill>
              <a:schemeClr val="tx1">
                <a:lumMod val="50000"/>
                <a:lumOff val="50000"/>
              </a:schemeClr>
            </a:solidFill>
          </a:ln>
        </p:spPr>
      </p:pic>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D90476AF-534F-B310-AA1C-08CFAF8ED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455" y="1926759"/>
            <a:ext cx="7736836" cy="4784710"/>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A60A3A8C-3CDB-FF1B-FCA4-8C62D5502663}"/>
              </a:ext>
            </a:extLst>
          </p:cNvPr>
          <p:cNvSpPr/>
          <p:nvPr/>
        </p:nvSpPr>
        <p:spPr>
          <a:xfrm>
            <a:off x="10103975" y="315797"/>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89111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10;&#10;自動的に生成された説明">
            <a:extLst>
              <a:ext uri="{FF2B5EF4-FFF2-40B4-BE49-F238E27FC236}">
                <a16:creationId xmlns:a16="http://schemas.microsoft.com/office/drawing/2014/main" id="{17D6BEB4-1939-6D2A-B2AD-8DAF7F38F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1" y="337838"/>
            <a:ext cx="7017111" cy="2594205"/>
          </a:xfrm>
          <a:prstGeom prst="rect">
            <a:avLst/>
          </a:prstGeom>
          <a:ln>
            <a:solidFill>
              <a:schemeClr val="tx1">
                <a:lumMod val="50000"/>
                <a:lumOff val="50000"/>
              </a:schemeClr>
            </a:solidFill>
          </a:ln>
        </p:spPr>
      </p:pic>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1BA71679-0681-2D27-8027-2ECEA26A5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5594"/>
            <a:ext cx="7232420" cy="4493441"/>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76349344-832F-288E-CB9A-A179A20AC3B5}"/>
              </a:ext>
            </a:extLst>
          </p:cNvPr>
          <p:cNvSpPr/>
          <p:nvPr/>
        </p:nvSpPr>
        <p:spPr>
          <a:xfrm>
            <a:off x="9894504" y="337838"/>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17708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EDDA4-99D5-D9FD-E648-3C7AF9081FC9}"/>
              </a:ext>
            </a:extLst>
          </p:cNvPr>
          <p:cNvSpPr>
            <a:spLocks noGrp="1"/>
          </p:cNvSpPr>
          <p:nvPr>
            <p:ph type="title"/>
          </p:nvPr>
        </p:nvSpPr>
        <p:spPr/>
        <p:txBody>
          <a:bodyPr/>
          <a:lstStyle/>
          <a:p>
            <a:r>
              <a:rPr lang="ja-JP" altLang="en-US" dirty="0"/>
              <a:t>テーブル構成（検定、問題）</a:t>
            </a:r>
            <a:endParaRPr kumimoji="1" lang="ja-JP" altLang="en-US" dirty="0"/>
          </a:p>
        </p:txBody>
      </p:sp>
      <p:graphicFrame>
        <p:nvGraphicFramePr>
          <p:cNvPr id="12" name="表 11">
            <a:extLst>
              <a:ext uri="{FF2B5EF4-FFF2-40B4-BE49-F238E27FC236}">
                <a16:creationId xmlns:a16="http://schemas.microsoft.com/office/drawing/2014/main" id="{68F8DB92-43A7-D698-5E5B-D415AFF94125}"/>
              </a:ext>
            </a:extLst>
          </p:cNvPr>
          <p:cNvGraphicFramePr>
            <a:graphicFrameLocks noGrp="1"/>
          </p:cNvGraphicFramePr>
          <p:nvPr>
            <p:extLst>
              <p:ext uri="{D42A27DB-BD31-4B8C-83A1-F6EECF244321}">
                <p14:modId xmlns:p14="http://schemas.microsoft.com/office/powerpoint/2010/main" val="3808309987"/>
              </p:ext>
            </p:extLst>
          </p:nvPr>
        </p:nvGraphicFramePr>
        <p:xfrm>
          <a:off x="3760518" y="2258173"/>
          <a:ext cx="1664929" cy="1483360"/>
        </p:xfrm>
        <a:graphic>
          <a:graphicData uri="http://schemas.openxmlformats.org/drawingml/2006/table">
            <a:tbl>
              <a:tblPr firstRow="1" bandRow="1">
                <a:tableStyleId>{7DF18680-E054-41AD-8BC1-D1AEF772440D}</a:tableStyleId>
              </a:tblPr>
              <a:tblGrid>
                <a:gridCol w="1664929">
                  <a:extLst>
                    <a:ext uri="{9D8B030D-6E8A-4147-A177-3AD203B41FA5}">
                      <a16:colId xmlns:a16="http://schemas.microsoft.com/office/drawing/2014/main" val="1441622978"/>
                    </a:ext>
                  </a:extLst>
                </a:gridCol>
              </a:tblGrid>
              <a:tr h="370840">
                <a:tc>
                  <a:txBody>
                    <a:bodyPr/>
                    <a:lstStyle/>
                    <a:p>
                      <a:r>
                        <a:rPr kumimoji="1" lang="ja-JP" altLang="en-US" dirty="0"/>
                        <a:t>検定詳細</a:t>
                      </a:r>
                      <a:r>
                        <a:rPr kumimoji="1" lang="en-US" altLang="ja-JP" dirty="0"/>
                        <a:t>TBL</a:t>
                      </a:r>
                      <a:endParaRPr kumimoji="1" lang="ja-JP" altLang="en-US" dirty="0"/>
                    </a:p>
                  </a:txBody>
                  <a:tcPr/>
                </a:tc>
                <a:extLst>
                  <a:ext uri="{0D108BD9-81ED-4DB2-BD59-A6C34878D82A}">
                    <a16:rowId xmlns:a16="http://schemas.microsoft.com/office/drawing/2014/main" val="3249721053"/>
                  </a:ext>
                </a:extLst>
              </a:tr>
              <a:tr h="370840">
                <a:tc>
                  <a:txBody>
                    <a:bodyPr/>
                    <a:lstStyle/>
                    <a:p>
                      <a:r>
                        <a:rPr kumimoji="1" lang="ja-JP" altLang="en-US" dirty="0"/>
                        <a:t>詳細</a:t>
                      </a:r>
                      <a:r>
                        <a:rPr kumimoji="1" lang="en-US" altLang="ja-JP" dirty="0"/>
                        <a:t>ID</a:t>
                      </a:r>
                      <a:endParaRPr kumimoji="1" lang="ja-JP" altLang="en-US" dirty="0"/>
                    </a:p>
                  </a:txBody>
                  <a:tcPr/>
                </a:tc>
                <a:extLst>
                  <a:ext uri="{0D108BD9-81ED-4DB2-BD59-A6C34878D82A}">
                    <a16:rowId xmlns:a16="http://schemas.microsoft.com/office/drawing/2014/main" val="1348829110"/>
                  </a:ext>
                </a:extLst>
              </a:tr>
              <a:tr h="370840">
                <a:tc>
                  <a:txBody>
                    <a:bodyPr/>
                    <a:lstStyle/>
                    <a:p>
                      <a:r>
                        <a:rPr kumimoji="1" lang="ja-JP" altLang="en-US" dirty="0"/>
                        <a:t>検定</a:t>
                      </a:r>
                      <a:r>
                        <a:rPr kumimoji="1" lang="en-US" altLang="ja-JP" dirty="0"/>
                        <a:t>ID</a:t>
                      </a:r>
                      <a:endParaRPr kumimoji="1" lang="ja-JP" altLang="en-US" dirty="0"/>
                    </a:p>
                  </a:txBody>
                  <a:tcPr/>
                </a:tc>
                <a:extLst>
                  <a:ext uri="{0D108BD9-81ED-4DB2-BD59-A6C34878D82A}">
                    <a16:rowId xmlns:a16="http://schemas.microsoft.com/office/drawing/2014/main" val="3519069918"/>
                  </a:ext>
                </a:extLst>
              </a:tr>
              <a:tr h="370840">
                <a:tc>
                  <a:txBody>
                    <a:bodyPr/>
                    <a:lstStyle/>
                    <a:p>
                      <a:r>
                        <a:rPr kumimoji="1" lang="ja-JP" altLang="en-US" dirty="0"/>
                        <a:t>問題</a:t>
                      </a:r>
                      <a:r>
                        <a:rPr kumimoji="1" lang="en-US" altLang="ja-JP" dirty="0"/>
                        <a:t>ID</a:t>
                      </a:r>
                      <a:endParaRPr kumimoji="1" lang="ja-JP" altLang="en-US" dirty="0"/>
                    </a:p>
                  </a:txBody>
                  <a:tcPr/>
                </a:tc>
                <a:extLst>
                  <a:ext uri="{0D108BD9-81ED-4DB2-BD59-A6C34878D82A}">
                    <a16:rowId xmlns:a16="http://schemas.microsoft.com/office/drawing/2014/main" val="2431709816"/>
                  </a:ext>
                </a:extLst>
              </a:tr>
            </a:tbl>
          </a:graphicData>
        </a:graphic>
      </p:graphicFrame>
      <p:graphicFrame>
        <p:nvGraphicFramePr>
          <p:cNvPr id="13" name="表 12">
            <a:extLst>
              <a:ext uri="{FF2B5EF4-FFF2-40B4-BE49-F238E27FC236}">
                <a16:creationId xmlns:a16="http://schemas.microsoft.com/office/drawing/2014/main" id="{10A2474D-9887-4E5D-3C3C-AE3AA6D9DC91}"/>
              </a:ext>
            </a:extLst>
          </p:cNvPr>
          <p:cNvGraphicFramePr>
            <a:graphicFrameLocks noGrp="1"/>
          </p:cNvGraphicFramePr>
          <p:nvPr>
            <p:extLst>
              <p:ext uri="{D42A27DB-BD31-4B8C-83A1-F6EECF244321}">
                <p14:modId xmlns:p14="http://schemas.microsoft.com/office/powerpoint/2010/main" val="979366376"/>
              </p:ext>
            </p:extLst>
          </p:nvPr>
        </p:nvGraphicFramePr>
        <p:xfrm>
          <a:off x="1431912" y="2625679"/>
          <a:ext cx="1327354" cy="1112520"/>
        </p:xfrm>
        <a:graphic>
          <a:graphicData uri="http://schemas.openxmlformats.org/drawingml/2006/table">
            <a:tbl>
              <a:tblPr firstRow="1" bandRow="1">
                <a:tableStyleId>{7DF18680-E054-41AD-8BC1-D1AEF772440D}</a:tableStyleId>
              </a:tblPr>
              <a:tblGrid>
                <a:gridCol w="1327354">
                  <a:extLst>
                    <a:ext uri="{9D8B030D-6E8A-4147-A177-3AD203B41FA5}">
                      <a16:colId xmlns:a16="http://schemas.microsoft.com/office/drawing/2014/main" val="3630193232"/>
                    </a:ext>
                  </a:extLst>
                </a:gridCol>
              </a:tblGrid>
              <a:tr h="370840">
                <a:tc>
                  <a:txBody>
                    <a:bodyPr/>
                    <a:lstStyle/>
                    <a:p>
                      <a:r>
                        <a:rPr kumimoji="1" lang="ja-JP" altLang="en-US" dirty="0"/>
                        <a:t>検定</a:t>
                      </a:r>
                      <a:r>
                        <a:rPr kumimoji="1" lang="en-US" altLang="ja-JP" dirty="0"/>
                        <a:t>TBL</a:t>
                      </a:r>
                      <a:endParaRPr kumimoji="1" lang="ja-JP" altLang="en-US" dirty="0"/>
                    </a:p>
                  </a:txBody>
                  <a:tcPr/>
                </a:tc>
                <a:extLst>
                  <a:ext uri="{0D108BD9-81ED-4DB2-BD59-A6C34878D82A}">
                    <a16:rowId xmlns:a16="http://schemas.microsoft.com/office/drawing/2014/main" val="2027379919"/>
                  </a:ext>
                </a:extLst>
              </a:tr>
              <a:tr h="370840">
                <a:tc>
                  <a:txBody>
                    <a:bodyPr/>
                    <a:lstStyle/>
                    <a:p>
                      <a:r>
                        <a:rPr kumimoji="1" lang="ja-JP" altLang="en-US" dirty="0"/>
                        <a:t>検定</a:t>
                      </a:r>
                      <a:r>
                        <a:rPr kumimoji="1" lang="en-US" altLang="ja-JP" dirty="0"/>
                        <a:t>ID</a:t>
                      </a:r>
                      <a:endParaRPr kumimoji="1" lang="ja-JP" altLang="en-US" dirty="0"/>
                    </a:p>
                  </a:txBody>
                  <a:tcPr/>
                </a:tc>
                <a:extLst>
                  <a:ext uri="{0D108BD9-81ED-4DB2-BD59-A6C34878D82A}">
                    <a16:rowId xmlns:a16="http://schemas.microsoft.com/office/drawing/2014/main" val="1309319662"/>
                  </a:ext>
                </a:extLst>
              </a:tr>
              <a:tr h="370840">
                <a:tc>
                  <a:txBody>
                    <a:bodyPr/>
                    <a:lstStyle/>
                    <a:p>
                      <a:r>
                        <a:rPr kumimoji="1" lang="ja-JP" altLang="en-US" dirty="0"/>
                        <a:t>タイトル</a:t>
                      </a:r>
                    </a:p>
                  </a:txBody>
                  <a:tcPr/>
                </a:tc>
                <a:extLst>
                  <a:ext uri="{0D108BD9-81ED-4DB2-BD59-A6C34878D82A}">
                    <a16:rowId xmlns:a16="http://schemas.microsoft.com/office/drawing/2014/main" val="2234524275"/>
                  </a:ext>
                </a:extLst>
              </a:tr>
            </a:tbl>
          </a:graphicData>
        </a:graphic>
      </p:graphicFrame>
      <p:graphicFrame>
        <p:nvGraphicFramePr>
          <p:cNvPr id="15" name="表 14">
            <a:extLst>
              <a:ext uri="{FF2B5EF4-FFF2-40B4-BE49-F238E27FC236}">
                <a16:creationId xmlns:a16="http://schemas.microsoft.com/office/drawing/2014/main" id="{52677750-9750-6AF0-8A97-A9314F703199}"/>
              </a:ext>
            </a:extLst>
          </p:cNvPr>
          <p:cNvGraphicFramePr>
            <a:graphicFrameLocks noGrp="1"/>
          </p:cNvGraphicFramePr>
          <p:nvPr>
            <p:extLst>
              <p:ext uri="{D42A27DB-BD31-4B8C-83A1-F6EECF244321}">
                <p14:modId xmlns:p14="http://schemas.microsoft.com/office/powerpoint/2010/main" val="2594278441"/>
              </p:ext>
            </p:extLst>
          </p:nvPr>
        </p:nvGraphicFramePr>
        <p:xfrm>
          <a:off x="6490768" y="2999853"/>
          <a:ext cx="1664929" cy="1478280"/>
        </p:xfrm>
        <a:graphic>
          <a:graphicData uri="http://schemas.openxmlformats.org/drawingml/2006/table">
            <a:tbl>
              <a:tblPr firstRow="1" bandRow="1">
                <a:tableStyleId>{7DF18680-E054-41AD-8BC1-D1AEF772440D}</a:tableStyleId>
              </a:tblPr>
              <a:tblGrid>
                <a:gridCol w="1664929">
                  <a:extLst>
                    <a:ext uri="{9D8B030D-6E8A-4147-A177-3AD203B41FA5}">
                      <a16:colId xmlns:a16="http://schemas.microsoft.com/office/drawing/2014/main" val="1441622978"/>
                    </a:ext>
                  </a:extLst>
                </a:gridCol>
              </a:tblGrid>
              <a:tr h="0">
                <a:tc>
                  <a:txBody>
                    <a:bodyPr/>
                    <a:lstStyle/>
                    <a:p>
                      <a:r>
                        <a:rPr kumimoji="1" lang="ja-JP" altLang="en-US" dirty="0"/>
                        <a:t>問題</a:t>
                      </a:r>
                      <a:r>
                        <a:rPr kumimoji="1" lang="en-US" altLang="ja-JP" dirty="0"/>
                        <a:t>TBL</a:t>
                      </a:r>
                      <a:endParaRPr kumimoji="1" lang="ja-JP" altLang="en-US" dirty="0"/>
                    </a:p>
                  </a:txBody>
                  <a:tcPr/>
                </a:tc>
                <a:extLst>
                  <a:ext uri="{0D108BD9-81ED-4DB2-BD59-A6C34878D82A}">
                    <a16:rowId xmlns:a16="http://schemas.microsoft.com/office/drawing/2014/main" val="3249721053"/>
                  </a:ext>
                </a:extLst>
              </a:tr>
              <a:tr h="370840">
                <a:tc>
                  <a:txBody>
                    <a:bodyPr/>
                    <a:lstStyle/>
                    <a:p>
                      <a:r>
                        <a:rPr kumimoji="1" lang="ja-JP" altLang="en-US" dirty="0"/>
                        <a:t>問題</a:t>
                      </a:r>
                      <a:r>
                        <a:rPr kumimoji="1" lang="en-US" altLang="ja-JP" dirty="0"/>
                        <a:t>ID</a:t>
                      </a:r>
                      <a:endParaRPr kumimoji="1" lang="ja-JP" altLang="en-US" dirty="0"/>
                    </a:p>
                  </a:txBody>
                  <a:tcPr/>
                </a:tc>
                <a:extLst>
                  <a:ext uri="{0D108BD9-81ED-4DB2-BD59-A6C34878D82A}">
                    <a16:rowId xmlns:a16="http://schemas.microsoft.com/office/drawing/2014/main" val="1348829110"/>
                  </a:ext>
                </a:extLst>
              </a:tr>
              <a:tr h="370840">
                <a:tc>
                  <a:txBody>
                    <a:bodyPr/>
                    <a:lstStyle/>
                    <a:p>
                      <a:r>
                        <a:rPr kumimoji="1" lang="ja-JP" altLang="en-US" dirty="0"/>
                        <a:t>問題文</a:t>
                      </a:r>
                    </a:p>
                  </a:txBody>
                  <a:tcPr/>
                </a:tc>
                <a:extLst>
                  <a:ext uri="{0D108BD9-81ED-4DB2-BD59-A6C34878D82A}">
                    <a16:rowId xmlns:a16="http://schemas.microsoft.com/office/drawing/2014/main" val="3519069918"/>
                  </a:ext>
                </a:extLst>
              </a:tr>
              <a:tr h="370840">
                <a:tc>
                  <a:txBody>
                    <a:bodyPr/>
                    <a:lstStyle/>
                    <a:p>
                      <a:r>
                        <a:rPr kumimoji="1" lang="ja-JP" altLang="en-US" dirty="0"/>
                        <a:t>解説</a:t>
                      </a:r>
                    </a:p>
                  </a:txBody>
                  <a:tcPr/>
                </a:tc>
                <a:extLst>
                  <a:ext uri="{0D108BD9-81ED-4DB2-BD59-A6C34878D82A}">
                    <a16:rowId xmlns:a16="http://schemas.microsoft.com/office/drawing/2014/main" val="2431709816"/>
                  </a:ext>
                </a:extLst>
              </a:tr>
            </a:tbl>
          </a:graphicData>
        </a:graphic>
      </p:graphicFrame>
      <p:graphicFrame>
        <p:nvGraphicFramePr>
          <p:cNvPr id="16" name="表 15">
            <a:extLst>
              <a:ext uri="{FF2B5EF4-FFF2-40B4-BE49-F238E27FC236}">
                <a16:creationId xmlns:a16="http://schemas.microsoft.com/office/drawing/2014/main" id="{91829C65-4D67-DB8F-EBBD-A4F2AB043409}"/>
              </a:ext>
            </a:extLst>
          </p:cNvPr>
          <p:cNvGraphicFramePr>
            <a:graphicFrameLocks noGrp="1"/>
          </p:cNvGraphicFramePr>
          <p:nvPr>
            <p:extLst>
              <p:ext uri="{D42A27DB-BD31-4B8C-83A1-F6EECF244321}">
                <p14:modId xmlns:p14="http://schemas.microsoft.com/office/powerpoint/2010/main" val="447780643"/>
              </p:ext>
            </p:extLst>
          </p:nvPr>
        </p:nvGraphicFramePr>
        <p:xfrm>
          <a:off x="9304755" y="2587850"/>
          <a:ext cx="1664929" cy="1890283"/>
        </p:xfrm>
        <a:graphic>
          <a:graphicData uri="http://schemas.openxmlformats.org/drawingml/2006/table">
            <a:tbl>
              <a:tblPr firstRow="1" bandRow="1">
                <a:tableStyleId>{7DF18680-E054-41AD-8BC1-D1AEF772440D}</a:tableStyleId>
              </a:tblPr>
              <a:tblGrid>
                <a:gridCol w="1664929">
                  <a:extLst>
                    <a:ext uri="{9D8B030D-6E8A-4147-A177-3AD203B41FA5}">
                      <a16:colId xmlns:a16="http://schemas.microsoft.com/office/drawing/2014/main" val="976788933"/>
                    </a:ext>
                  </a:extLst>
                </a:gridCol>
              </a:tblGrid>
              <a:tr h="406923">
                <a:tc>
                  <a:txBody>
                    <a:bodyPr/>
                    <a:lstStyle/>
                    <a:p>
                      <a:r>
                        <a:rPr kumimoji="1" lang="ja-JP" altLang="en-US" dirty="0"/>
                        <a:t>選択肢</a:t>
                      </a:r>
                      <a:r>
                        <a:rPr kumimoji="1" lang="en-US" altLang="ja-JP" dirty="0"/>
                        <a:t>TBL</a:t>
                      </a:r>
                      <a:endParaRPr kumimoji="1" lang="ja-JP" altLang="en-US" dirty="0"/>
                    </a:p>
                  </a:txBody>
                  <a:tcPr/>
                </a:tc>
                <a:extLst>
                  <a:ext uri="{0D108BD9-81ED-4DB2-BD59-A6C34878D82A}">
                    <a16:rowId xmlns:a16="http://schemas.microsoft.com/office/drawing/2014/main" val="1358161955"/>
                  </a:ext>
                </a:extLst>
              </a:tr>
              <a:tr h="370840">
                <a:tc>
                  <a:txBody>
                    <a:bodyPr/>
                    <a:lstStyle/>
                    <a:p>
                      <a:r>
                        <a:rPr kumimoji="1" lang="ja-JP" altLang="en-US" dirty="0"/>
                        <a:t>選択肢</a:t>
                      </a:r>
                      <a:r>
                        <a:rPr kumimoji="1" lang="en-US" altLang="ja-JP" dirty="0"/>
                        <a:t>ID</a:t>
                      </a:r>
                      <a:endParaRPr kumimoji="1" lang="ja-JP" altLang="en-US" dirty="0"/>
                    </a:p>
                  </a:txBody>
                  <a:tcPr/>
                </a:tc>
                <a:extLst>
                  <a:ext uri="{0D108BD9-81ED-4DB2-BD59-A6C34878D82A}">
                    <a16:rowId xmlns:a16="http://schemas.microsoft.com/office/drawing/2014/main" val="2988396511"/>
                  </a:ext>
                </a:extLst>
              </a:tr>
              <a:tr h="370840">
                <a:tc>
                  <a:txBody>
                    <a:bodyPr/>
                    <a:lstStyle/>
                    <a:p>
                      <a:r>
                        <a:rPr kumimoji="1" lang="ja-JP" altLang="en-US" dirty="0"/>
                        <a:t>問題</a:t>
                      </a:r>
                      <a:r>
                        <a:rPr kumimoji="1" lang="en-US" altLang="ja-JP" dirty="0"/>
                        <a:t>ID</a:t>
                      </a:r>
                      <a:endParaRPr kumimoji="1" lang="ja-JP" altLang="en-US" dirty="0"/>
                    </a:p>
                  </a:txBody>
                  <a:tcPr/>
                </a:tc>
                <a:extLst>
                  <a:ext uri="{0D108BD9-81ED-4DB2-BD59-A6C34878D82A}">
                    <a16:rowId xmlns:a16="http://schemas.microsoft.com/office/drawing/2014/main" val="3708337300"/>
                  </a:ext>
                </a:extLst>
              </a:tr>
              <a:tr h="370840">
                <a:tc>
                  <a:txBody>
                    <a:bodyPr/>
                    <a:lstStyle/>
                    <a:p>
                      <a:r>
                        <a:rPr kumimoji="1" lang="ja-JP" altLang="en-US" dirty="0"/>
                        <a:t>選択肢文言</a:t>
                      </a:r>
                    </a:p>
                  </a:txBody>
                  <a:tcPr/>
                </a:tc>
                <a:extLst>
                  <a:ext uri="{0D108BD9-81ED-4DB2-BD59-A6C34878D82A}">
                    <a16:rowId xmlns:a16="http://schemas.microsoft.com/office/drawing/2014/main" val="152749322"/>
                  </a:ext>
                </a:extLst>
              </a:tr>
              <a:tr h="370840">
                <a:tc>
                  <a:txBody>
                    <a:bodyPr/>
                    <a:lstStyle/>
                    <a:p>
                      <a:r>
                        <a:rPr kumimoji="1" lang="ja-JP" altLang="en-US" dirty="0"/>
                        <a:t>正解</a:t>
                      </a:r>
                      <a:r>
                        <a:rPr kumimoji="1" lang="en-US" altLang="ja-JP" dirty="0"/>
                        <a:t>FLG</a:t>
                      </a:r>
                      <a:endParaRPr kumimoji="1" lang="ja-JP" altLang="en-US" dirty="0"/>
                    </a:p>
                  </a:txBody>
                  <a:tcPr/>
                </a:tc>
                <a:extLst>
                  <a:ext uri="{0D108BD9-81ED-4DB2-BD59-A6C34878D82A}">
                    <a16:rowId xmlns:a16="http://schemas.microsoft.com/office/drawing/2014/main" val="1999766022"/>
                  </a:ext>
                </a:extLst>
              </a:tr>
            </a:tbl>
          </a:graphicData>
        </a:graphic>
      </p:graphicFrame>
      <p:cxnSp>
        <p:nvCxnSpPr>
          <p:cNvPr id="18" name="直線コネクタ 17">
            <a:extLst>
              <a:ext uri="{FF2B5EF4-FFF2-40B4-BE49-F238E27FC236}">
                <a16:creationId xmlns:a16="http://schemas.microsoft.com/office/drawing/2014/main" id="{8ABD6CEE-F807-EB44-224C-F1254D756B1D}"/>
              </a:ext>
            </a:extLst>
          </p:cNvPr>
          <p:cNvCxnSpPr>
            <a:cxnSpLocks/>
            <a:stCxn id="13" idx="3"/>
          </p:cNvCxnSpPr>
          <p:nvPr/>
        </p:nvCxnSpPr>
        <p:spPr>
          <a:xfrm>
            <a:off x="2759266" y="3181939"/>
            <a:ext cx="1001252" cy="3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28058-1115-AA5C-90F6-5CE3ACD5993D}"/>
              </a:ext>
            </a:extLst>
          </p:cNvPr>
          <p:cNvCxnSpPr>
            <a:cxnSpLocks/>
          </p:cNvCxnSpPr>
          <p:nvPr/>
        </p:nvCxnSpPr>
        <p:spPr>
          <a:xfrm>
            <a:off x="5425447" y="3532991"/>
            <a:ext cx="10653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C1894F7-190A-35AF-5107-C3314A7ED3B9}"/>
              </a:ext>
            </a:extLst>
          </p:cNvPr>
          <p:cNvCxnSpPr>
            <a:cxnSpLocks/>
            <a:endCxn id="16" idx="1"/>
          </p:cNvCxnSpPr>
          <p:nvPr/>
        </p:nvCxnSpPr>
        <p:spPr>
          <a:xfrm>
            <a:off x="8155697" y="3532991"/>
            <a:ext cx="114905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9380541-C1B7-E21B-FFF1-B8DCBF211516}"/>
              </a:ext>
            </a:extLst>
          </p:cNvPr>
          <p:cNvSpPr txBox="1"/>
          <p:nvPr/>
        </p:nvSpPr>
        <p:spPr>
          <a:xfrm>
            <a:off x="6490767" y="4842895"/>
            <a:ext cx="4467441" cy="781329"/>
          </a:xfrm>
          <a:prstGeom prst="rect">
            <a:avLst/>
          </a:prstGeom>
          <a:solidFill>
            <a:srgbClr val="FFFF00"/>
          </a:solidFill>
          <a:ln>
            <a:solidFill>
              <a:schemeClr val="tx1">
                <a:lumMod val="50000"/>
                <a:lumOff val="50000"/>
              </a:schemeClr>
            </a:solidFill>
          </a:ln>
        </p:spPr>
        <p:txBody>
          <a:bodyPr wrap="none" rtlCol="0">
            <a:noAutofit/>
          </a:bodyPr>
          <a:lstStyle/>
          <a:p>
            <a:r>
              <a:rPr kumimoji="1" lang="ja-JP" altLang="en-US" b="1" dirty="0"/>
              <a:t>問題に対して、複数の選択肢を持つ関係</a:t>
            </a:r>
            <a:endParaRPr kumimoji="1" lang="en-US" altLang="ja-JP" b="1" dirty="0"/>
          </a:p>
          <a:p>
            <a:r>
              <a:rPr kumimoji="1" lang="ja-JP" altLang="en-US" b="1" dirty="0"/>
              <a:t>選択肢は異なる問題で持つことは不可</a:t>
            </a:r>
          </a:p>
        </p:txBody>
      </p:sp>
      <p:sp>
        <p:nvSpPr>
          <p:cNvPr id="29" name="テキスト ボックス 28">
            <a:extLst>
              <a:ext uri="{FF2B5EF4-FFF2-40B4-BE49-F238E27FC236}">
                <a16:creationId xmlns:a16="http://schemas.microsoft.com/office/drawing/2014/main" id="{72711C2D-C3A3-C8FB-D386-83AE8A1DDCDC}"/>
              </a:ext>
            </a:extLst>
          </p:cNvPr>
          <p:cNvSpPr txBox="1"/>
          <p:nvPr/>
        </p:nvSpPr>
        <p:spPr>
          <a:xfrm>
            <a:off x="1451579" y="4145952"/>
            <a:ext cx="4467440" cy="863730"/>
          </a:xfrm>
          <a:prstGeom prst="rect">
            <a:avLst/>
          </a:prstGeom>
          <a:solidFill>
            <a:srgbClr val="FFFF00"/>
          </a:solidFill>
          <a:ln>
            <a:solidFill>
              <a:schemeClr val="tx1">
                <a:lumMod val="50000"/>
                <a:lumOff val="50000"/>
              </a:schemeClr>
            </a:solidFill>
          </a:ln>
        </p:spPr>
        <p:txBody>
          <a:bodyPr wrap="square" rtlCol="0">
            <a:noAutofit/>
          </a:bodyPr>
          <a:lstStyle/>
          <a:p>
            <a:r>
              <a:rPr kumimoji="1" lang="ja-JP" altLang="en-US" b="1" dirty="0"/>
              <a:t>検定に対して、複数の問題を持つ関係</a:t>
            </a:r>
            <a:endParaRPr kumimoji="1" lang="en-US" altLang="ja-JP" b="1" dirty="0"/>
          </a:p>
          <a:p>
            <a:r>
              <a:rPr kumimoji="1" lang="ja-JP" altLang="en-US" b="1" dirty="0"/>
              <a:t>同じ問題を異なる検定で持つことも可能</a:t>
            </a:r>
          </a:p>
        </p:txBody>
      </p:sp>
    </p:spTree>
    <p:extLst>
      <p:ext uri="{BB962C8B-B14F-4D97-AF65-F5344CB8AC3E}">
        <p14:creationId xmlns:p14="http://schemas.microsoft.com/office/powerpoint/2010/main" val="18204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EDDA4-99D5-D9FD-E648-3C7AF9081FC9}"/>
              </a:ext>
            </a:extLst>
          </p:cNvPr>
          <p:cNvSpPr>
            <a:spLocks noGrp="1"/>
          </p:cNvSpPr>
          <p:nvPr>
            <p:ph type="title"/>
          </p:nvPr>
        </p:nvSpPr>
        <p:spPr/>
        <p:txBody>
          <a:bodyPr/>
          <a:lstStyle/>
          <a:p>
            <a:r>
              <a:rPr lang="ja-JP" altLang="en-US" dirty="0"/>
              <a:t>テーブル構成（解答）</a:t>
            </a:r>
            <a:endParaRPr kumimoji="1" lang="ja-JP" altLang="en-US" dirty="0"/>
          </a:p>
        </p:txBody>
      </p:sp>
      <p:graphicFrame>
        <p:nvGraphicFramePr>
          <p:cNvPr id="3" name="表 2">
            <a:extLst>
              <a:ext uri="{FF2B5EF4-FFF2-40B4-BE49-F238E27FC236}">
                <a16:creationId xmlns:a16="http://schemas.microsoft.com/office/drawing/2014/main" id="{BBCCB18B-A70A-0E15-7027-1E2A65F2B65D}"/>
              </a:ext>
            </a:extLst>
          </p:cNvPr>
          <p:cNvGraphicFramePr>
            <a:graphicFrameLocks noGrp="1"/>
          </p:cNvGraphicFramePr>
          <p:nvPr>
            <p:extLst>
              <p:ext uri="{D42A27DB-BD31-4B8C-83A1-F6EECF244321}">
                <p14:modId xmlns:p14="http://schemas.microsoft.com/office/powerpoint/2010/main" val="2257796829"/>
              </p:ext>
            </p:extLst>
          </p:nvPr>
        </p:nvGraphicFramePr>
        <p:xfrm>
          <a:off x="2410231" y="1990846"/>
          <a:ext cx="2058219" cy="4780280"/>
        </p:xfrm>
        <a:graphic>
          <a:graphicData uri="http://schemas.openxmlformats.org/drawingml/2006/table">
            <a:tbl>
              <a:tblPr firstRow="1" bandRow="1">
                <a:tableStyleId>{7DF18680-E054-41AD-8BC1-D1AEF772440D}</a:tableStyleId>
              </a:tblPr>
              <a:tblGrid>
                <a:gridCol w="2058219">
                  <a:extLst>
                    <a:ext uri="{9D8B030D-6E8A-4147-A177-3AD203B41FA5}">
                      <a16:colId xmlns:a16="http://schemas.microsoft.com/office/drawing/2014/main" val="1389241298"/>
                    </a:ext>
                  </a:extLst>
                </a:gridCol>
              </a:tblGrid>
              <a:tr h="270551">
                <a:tc>
                  <a:txBody>
                    <a:bodyPr/>
                    <a:lstStyle/>
                    <a:p>
                      <a:r>
                        <a:rPr kumimoji="1" lang="ja-JP" altLang="en-US" dirty="0"/>
                        <a:t>解答</a:t>
                      </a:r>
                      <a:r>
                        <a:rPr kumimoji="1" lang="en-US" altLang="ja-JP" dirty="0"/>
                        <a:t>TBL</a:t>
                      </a:r>
                      <a:endParaRPr kumimoji="1" lang="ja-JP" altLang="en-US" dirty="0"/>
                    </a:p>
                  </a:txBody>
                  <a:tcPr/>
                </a:tc>
                <a:extLst>
                  <a:ext uri="{0D108BD9-81ED-4DB2-BD59-A6C34878D82A}">
                    <a16:rowId xmlns:a16="http://schemas.microsoft.com/office/drawing/2014/main" val="3157122140"/>
                  </a:ext>
                </a:extLst>
              </a:tr>
              <a:tr h="370840">
                <a:tc>
                  <a:txBody>
                    <a:bodyPr/>
                    <a:lstStyle/>
                    <a:p>
                      <a:r>
                        <a:rPr kumimoji="1" lang="ja-JP" altLang="en-US" dirty="0"/>
                        <a:t>解答</a:t>
                      </a:r>
                      <a:r>
                        <a:rPr kumimoji="1" lang="en-US" altLang="ja-JP" dirty="0"/>
                        <a:t>ID</a:t>
                      </a:r>
                      <a:endParaRPr kumimoji="1" lang="ja-JP" altLang="en-US" dirty="0"/>
                    </a:p>
                  </a:txBody>
                  <a:tcPr/>
                </a:tc>
                <a:extLst>
                  <a:ext uri="{0D108BD9-81ED-4DB2-BD59-A6C34878D82A}">
                    <a16:rowId xmlns:a16="http://schemas.microsoft.com/office/drawing/2014/main" val="3471348257"/>
                  </a:ext>
                </a:extLst>
              </a:tr>
              <a:tr h="370840">
                <a:tc>
                  <a:txBody>
                    <a:bodyPr/>
                    <a:lstStyle/>
                    <a:p>
                      <a:r>
                        <a:rPr kumimoji="1" lang="ja-JP" altLang="en-US" dirty="0"/>
                        <a:t>ログイン</a:t>
                      </a:r>
                    </a:p>
                  </a:txBody>
                  <a:tcPr/>
                </a:tc>
                <a:extLst>
                  <a:ext uri="{0D108BD9-81ED-4DB2-BD59-A6C34878D82A}">
                    <a16:rowId xmlns:a16="http://schemas.microsoft.com/office/drawing/2014/main" val="652635911"/>
                  </a:ext>
                </a:extLst>
              </a:tr>
              <a:tr h="370840">
                <a:tc>
                  <a:txBody>
                    <a:bodyPr/>
                    <a:lstStyle/>
                    <a:p>
                      <a:r>
                        <a:rPr kumimoji="1" lang="ja-JP" altLang="en-US" dirty="0"/>
                        <a:t>ユーザー名</a:t>
                      </a:r>
                    </a:p>
                  </a:txBody>
                  <a:tcPr/>
                </a:tc>
                <a:extLst>
                  <a:ext uri="{0D108BD9-81ED-4DB2-BD59-A6C34878D82A}">
                    <a16:rowId xmlns:a16="http://schemas.microsoft.com/office/drawing/2014/main" val="432691340"/>
                  </a:ext>
                </a:extLst>
              </a:tr>
              <a:tr h="370840">
                <a:tc>
                  <a:txBody>
                    <a:bodyPr/>
                    <a:lstStyle/>
                    <a:p>
                      <a:r>
                        <a:rPr kumimoji="1" lang="ja-JP" altLang="en-US" dirty="0"/>
                        <a:t>検定</a:t>
                      </a:r>
                      <a:r>
                        <a:rPr kumimoji="1" lang="en-US" altLang="ja-JP" dirty="0"/>
                        <a:t>ID</a:t>
                      </a:r>
                      <a:endParaRPr kumimoji="1" lang="ja-JP" altLang="en-US" dirty="0"/>
                    </a:p>
                  </a:txBody>
                  <a:tcPr/>
                </a:tc>
                <a:extLst>
                  <a:ext uri="{0D108BD9-81ED-4DB2-BD59-A6C34878D82A}">
                    <a16:rowId xmlns:a16="http://schemas.microsoft.com/office/drawing/2014/main" val="3293369445"/>
                  </a:ext>
                </a:extLst>
              </a:tr>
              <a:tr h="370840">
                <a:tc>
                  <a:txBody>
                    <a:bodyPr/>
                    <a:lstStyle/>
                    <a:p>
                      <a:r>
                        <a:rPr kumimoji="1" lang="ja-JP" altLang="en-US" dirty="0"/>
                        <a:t>検定タイトル</a:t>
                      </a:r>
                    </a:p>
                  </a:txBody>
                  <a:tcPr/>
                </a:tc>
                <a:extLst>
                  <a:ext uri="{0D108BD9-81ED-4DB2-BD59-A6C34878D82A}">
                    <a16:rowId xmlns:a16="http://schemas.microsoft.com/office/drawing/2014/main" val="3766663357"/>
                  </a:ext>
                </a:extLst>
              </a:tr>
              <a:tr h="0">
                <a:tc>
                  <a:txBody>
                    <a:bodyPr/>
                    <a:lstStyle/>
                    <a:p>
                      <a:r>
                        <a:rPr kumimoji="1" lang="ja-JP" altLang="en-US" dirty="0"/>
                        <a:t>受験日時</a:t>
                      </a:r>
                    </a:p>
                  </a:txBody>
                  <a:tcPr/>
                </a:tc>
                <a:extLst>
                  <a:ext uri="{0D108BD9-81ED-4DB2-BD59-A6C34878D82A}">
                    <a16:rowId xmlns:a16="http://schemas.microsoft.com/office/drawing/2014/main" val="7891076"/>
                  </a:ext>
                </a:extLst>
              </a:tr>
              <a:tr h="328676">
                <a:tc>
                  <a:txBody>
                    <a:bodyPr/>
                    <a:lstStyle/>
                    <a:p>
                      <a:r>
                        <a:rPr kumimoji="1" lang="ja-JP" altLang="en-US" dirty="0"/>
                        <a:t>経過時間</a:t>
                      </a:r>
                    </a:p>
                  </a:txBody>
                  <a:tcPr/>
                </a:tc>
                <a:extLst>
                  <a:ext uri="{0D108BD9-81ED-4DB2-BD59-A6C34878D82A}">
                    <a16:rowId xmlns:a16="http://schemas.microsoft.com/office/drawing/2014/main" val="1876615652"/>
                  </a:ext>
                </a:extLst>
              </a:tr>
              <a:tr h="291592">
                <a:tc>
                  <a:txBody>
                    <a:bodyPr/>
                    <a:lstStyle/>
                    <a:p>
                      <a:r>
                        <a:rPr kumimoji="1" lang="ja-JP" altLang="en-US" dirty="0"/>
                        <a:t>受験結果</a:t>
                      </a:r>
                    </a:p>
                  </a:txBody>
                  <a:tcPr/>
                </a:tc>
                <a:extLst>
                  <a:ext uri="{0D108BD9-81ED-4DB2-BD59-A6C34878D82A}">
                    <a16:rowId xmlns:a16="http://schemas.microsoft.com/office/drawing/2014/main" val="2684327324"/>
                  </a:ext>
                </a:extLst>
              </a:tr>
              <a:tr h="254508">
                <a:tc>
                  <a:txBody>
                    <a:bodyPr/>
                    <a:lstStyle/>
                    <a:p>
                      <a:r>
                        <a:rPr kumimoji="1" lang="ja-JP" altLang="en-US" dirty="0"/>
                        <a:t>合格基準</a:t>
                      </a:r>
                    </a:p>
                  </a:txBody>
                  <a:tcPr/>
                </a:tc>
                <a:extLst>
                  <a:ext uri="{0D108BD9-81ED-4DB2-BD59-A6C34878D82A}">
                    <a16:rowId xmlns:a16="http://schemas.microsoft.com/office/drawing/2014/main" val="966602946"/>
                  </a:ext>
                </a:extLst>
              </a:tr>
              <a:tr h="217424">
                <a:tc>
                  <a:txBody>
                    <a:bodyPr/>
                    <a:lstStyle/>
                    <a:p>
                      <a:r>
                        <a:rPr kumimoji="1" lang="ja-JP" altLang="en-US" dirty="0"/>
                        <a:t>問題数</a:t>
                      </a:r>
                    </a:p>
                  </a:txBody>
                  <a:tcPr/>
                </a:tc>
                <a:extLst>
                  <a:ext uri="{0D108BD9-81ED-4DB2-BD59-A6C34878D82A}">
                    <a16:rowId xmlns:a16="http://schemas.microsoft.com/office/drawing/2014/main" val="3371251149"/>
                  </a:ext>
                </a:extLst>
              </a:tr>
              <a:tr h="180340">
                <a:tc>
                  <a:txBody>
                    <a:bodyPr/>
                    <a:lstStyle/>
                    <a:p>
                      <a:r>
                        <a:rPr kumimoji="1" lang="ja-JP" altLang="en-US" dirty="0"/>
                        <a:t>正解数</a:t>
                      </a:r>
                    </a:p>
                  </a:txBody>
                  <a:tcPr/>
                </a:tc>
                <a:extLst>
                  <a:ext uri="{0D108BD9-81ED-4DB2-BD59-A6C34878D82A}">
                    <a16:rowId xmlns:a16="http://schemas.microsoft.com/office/drawing/2014/main" val="870289580"/>
                  </a:ext>
                </a:extLst>
              </a:tr>
              <a:tr h="197907">
                <a:tc>
                  <a:txBody>
                    <a:bodyPr/>
                    <a:lstStyle/>
                    <a:p>
                      <a:r>
                        <a:rPr kumimoji="1" lang="ja-JP" altLang="en-US" dirty="0"/>
                        <a:t>不正解数</a:t>
                      </a:r>
                    </a:p>
                  </a:txBody>
                  <a:tcPr/>
                </a:tc>
                <a:extLst>
                  <a:ext uri="{0D108BD9-81ED-4DB2-BD59-A6C34878D82A}">
                    <a16:rowId xmlns:a16="http://schemas.microsoft.com/office/drawing/2014/main" val="1361129676"/>
                  </a:ext>
                </a:extLst>
              </a:tr>
            </a:tbl>
          </a:graphicData>
        </a:graphic>
      </p:graphicFrame>
      <p:graphicFrame>
        <p:nvGraphicFramePr>
          <p:cNvPr id="4" name="表 3">
            <a:extLst>
              <a:ext uri="{FF2B5EF4-FFF2-40B4-BE49-F238E27FC236}">
                <a16:creationId xmlns:a16="http://schemas.microsoft.com/office/drawing/2014/main" id="{DD31D935-0C79-4DDD-0775-9775CEED653B}"/>
              </a:ext>
            </a:extLst>
          </p:cNvPr>
          <p:cNvGraphicFramePr>
            <a:graphicFrameLocks noGrp="1"/>
          </p:cNvGraphicFramePr>
          <p:nvPr>
            <p:extLst>
              <p:ext uri="{D42A27DB-BD31-4B8C-83A1-F6EECF244321}">
                <p14:modId xmlns:p14="http://schemas.microsoft.com/office/powerpoint/2010/main" val="480464823"/>
              </p:ext>
            </p:extLst>
          </p:nvPr>
        </p:nvGraphicFramePr>
        <p:xfrm>
          <a:off x="5738761" y="1990846"/>
          <a:ext cx="1842657" cy="2219960"/>
        </p:xfrm>
        <a:graphic>
          <a:graphicData uri="http://schemas.openxmlformats.org/drawingml/2006/table">
            <a:tbl>
              <a:tblPr firstRow="1" bandRow="1">
                <a:tableStyleId>{7DF18680-E054-41AD-8BC1-D1AEF772440D}</a:tableStyleId>
              </a:tblPr>
              <a:tblGrid>
                <a:gridCol w="1842657">
                  <a:extLst>
                    <a:ext uri="{9D8B030D-6E8A-4147-A177-3AD203B41FA5}">
                      <a16:colId xmlns:a16="http://schemas.microsoft.com/office/drawing/2014/main" val="2119764494"/>
                    </a:ext>
                  </a:extLst>
                </a:gridCol>
              </a:tblGrid>
              <a:tr h="354312">
                <a:tc>
                  <a:txBody>
                    <a:bodyPr/>
                    <a:lstStyle/>
                    <a:p>
                      <a:r>
                        <a:rPr kumimoji="1" lang="ja-JP" altLang="en-US" dirty="0"/>
                        <a:t>解答詳細</a:t>
                      </a:r>
                      <a:r>
                        <a:rPr kumimoji="1" lang="en-US" altLang="ja-JP" dirty="0"/>
                        <a:t>TBL</a:t>
                      </a:r>
                      <a:endParaRPr kumimoji="1" lang="ja-JP" altLang="en-US" dirty="0"/>
                    </a:p>
                  </a:txBody>
                  <a:tcPr/>
                </a:tc>
                <a:extLst>
                  <a:ext uri="{0D108BD9-81ED-4DB2-BD59-A6C34878D82A}">
                    <a16:rowId xmlns:a16="http://schemas.microsoft.com/office/drawing/2014/main" val="1368788782"/>
                  </a:ext>
                </a:extLst>
              </a:tr>
              <a:tr h="370840">
                <a:tc>
                  <a:txBody>
                    <a:bodyPr/>
                    <a:lstStyle/>
                    <a:p>
                      <a:r>
                        <a:rPr kumimoji="1" lang="ja-JP" altLang="en-US" dirty="0"/>
                        <a:t>解答詳細</a:t>
                      </a:r>
                      <a:r>
                        <a:rPr kumimoji="1" lang="en-US" altLang="ja-JP" dirty="0"/>
                        <a:t>ID</a:t>
                      </a:r>
                      <a:endParaRPr kumimoji="1" lang="ja-JP" altLang="en-US" dirty="0"/>
                    </a:p>
                  </a:txBody>
                  <a:tcPr/>
                </a:tc>
                <a:extLst>
                  <a:ext uri="{0D108BD9-81ED-4DB2-BD59-A6C34878D82A}">
                    <a16:rowId xmlns:a16="http://schemas.microsoft.com/office/drawing/2014/main" val="2587854833"/>
                  </a:ext>
                </a:extLst>
              </a:tr>
              <a:tr h="370840">
                <a:tc>
                  <a:txBody>
                    <a:bodyPr/>
                    <a:lstStyle/>
                    <a:p>
                      <a:r>
                        <a:rPr kumimoji="1" lang="ja-JP" altLang="en-US" dirty="0"/>
                        <a:t>解答</a:t>
                      </a:r>
                      <a:r>
                        <a:rPr kumimoji="1" lang="en-US" altLang="ja-JP" dirty="0"/>
                        <a:t>ID</a:t>
                      </a:r>
                      <a:endParaRPr kumimoji="1" lang="ja-JP" altLang="en-US" dirty="0"/>
                    </a:p>
                  </a:txBody>
                  <a:tcPr/>
                </a:tc>
                <a:extLst>
                  <a:ext uri="{0D108BD9-81ED-4DB2-BD59-A6C34878D82A}">
                    <a16:rowId xmlns:a16="http://schemas.microsoft.com/office/drawing/2014/main" val="193721747"/>
                  </a:ext>
                </a:extLst>
              </a:tr>
              <a:tr h="370840">
                <a:tc>
                  <a:txBody>
                    <a:bodyPr/>
                    <a:lstStyle/>
                    <a:p>
                      <a:r>
                        <a:rPr kumimoji="1" lang="ja-JP" altLang="en-US" dirty="0"/>
                        <a:t>問題文</a:t>
                      </a:r>
                    </a:p>
                  </a:txBody>
                  <a:tcPr/>
                </a:tc>
                <a:extLst>
                  <a:ext uri="{0D108BD9-81ED-4DB2-BD59-A6C34878D82A}">
                    <a16:rowId xmlns:a16="http://schemas.microsoft.com/office/drawing/2014/main" val="1356512521"/>
                  </a:ext>
                </a:extLst>
              </a:tr>
              <a:tr h="370840">
                <a:tc>
                  <a:txBody>
                    <a:bodyPr/>
                    <a:lstStyle/>
                    <a:p>
                      <a:r>
                        <a:rPr kumimoji="1" lang="ja-JP" altLang="en-US" dirty="0"/>
                        <a:t>解説</a:t>
                      </a:r>
                    </a:p>
                  </a:txBody>
                  <a:tcPr/>
                </a:tc>
                <a:extLst>
                  <a:ext uri="{0D108BD9-81ED-4DB2-BD59-A6C34878D82A}">
                    <a16:rowId xmlns:a16="http://schemas.microsoft.com/office/drawing/2014/main" val="273250554"/>
                  </a:ext>
                </a:extLst>
              </a:tr>
              <a:tr h="370840">
                <a:tc>
                  <a:txBody>
                    <a:bodyPr/>
                    <a:lstStyle/>
                    <a:p>
                      <a:r>
                        <a:rPr kumimoji="1" lang="ja-JP" altLang="en-US" dirty="0"/>
                        <a:t>解答</a:t>
                      </a:r>
                    </a:p>
                  </a:txBody>
                  <a:tcPr/>
                </a:tc>
                <a:extLst>
                  <a:ext uri="{0D108BD9-81ED-4DB2-BD59-A6C34878D82A}">
                    <a16:rowId xmlns:a16="http://schemas.microsoft.com/office/drawing/2014/main" val="3399434031"/>
                  </a:ext>
                </a:extLst>
              </a:tr>
            </a:tbl>
          </a:graphicData>
        </a:graphic>
      </p:graphicFrame>
      <p:cxnSp>
        <p:nvCxnSpPr>
          <p:cNvPr id="6" name="直線コネクタ 5">
            <a:extLst>
              <a:ext uri="{FF2B5EF4-FFF2-40B4-BE49-F238E27FC236}">
                <a16:creationId xmlns:a16="http://schemas.microsoft.com/office/drawing/2014/main" id="{AC042F9E-F250-BB67-4808-6F85167D297C}"/>
              </a:ext>
            </a:extLst>
          </p:cNvPr>
          <p:cNvCxnSpPr/>
          <p:nvPr/>
        </p:nvCxnSpPr>
        <p:spPr>
          <a:xfrm>
            <a:off x="4468450" y="2526890"/>
            <a:ext cx="1270311" cy="363794"/>
          </a:xfrm>
          <a:prstGeom prst="line">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9AC58A8-7C55-3BB8-C801-1D6D1719C815}"/>
              </a:ext>
            </a:extLst>
          </p:cNvPr>
          <p:cNvSpPr txBox="1"/>
          <p:nvPr/>
        </p:nvSpPr>
        <p:spPr>
          <a:xfrm>
            <a:off x="5738760" y="4746850"/>
            <a:ext cx="5548671" cy="863730"/>
          </a:xfrm>
          <a:prstGeom prst="rect">
            <a:avLst/>
          </a:prstGeom>
          <a:solidFill>
            <a:srgbClr val="FFFF00"/>
          </a:solidFill>
          <a:ln>
            <a:solidFill>
              <a:schemeClr val="tx1">
                <a:lumMod val="50000"/>
                <a:lumOff val="50000"/>
              </a:schemeClr>
            </a:solidFill>
          </a:ln>
        </p:spPr>
        <p:txBody>
          <a:bodyPr wrap="square" rtlCol="0">
            <a:noAutofit/>
          </a:bodyPr>
          <a:lstStyle/>
          <a:p>
            <a:r>
              <a:rPr kumimoji="1" lang="ja-JP" altLang="en-US" b="1" dirty="0"/>
              <a:t>受験後に問題が変更されるケースを考慮して、解答テーブルにも問題文や合格基準などを保持する</a:t>
            </a:r>
          </a:p>
        </p:txBody>
      </p:sp>
    </p:spTree>
    <p:extLst>
      <p:ext uri="{BB962C8B-B14F-4D97-AF65-F5344CB8AC3E}">
        <p14:creationId xmlns:p14="http://schemas.microsoft.com/office/powerpoint/2010/main" val="148407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32F01-B6EC-6115-177B-8A16EC4338A6}"/>
              </a:ext>
            </a:extLst>
          </p:cNvPr>
          <p:cNvSpPr>
            <a:spLocks noGrp="1"/>
          </p:cNvSpPr>
          <p:nvPr>
            <p:ph type="title"/>
          </p:nvPr>
        </p:nvSpPr>
        <p:spPr/>
        <p:txBody>
          <a:bodyPr>
            <a:normAutofit fontScale="90000"/>
          </a:bodyPr>
          <a:lstStyle/>
          <a:p>
            <a:r>
              <a:rPr kumimoji="1" lang="ja-JP" altLang="en-US" dirty="0"/>
              <a:t>セキュリティ対策</a:t>
            </a:r>
            <a:r>
              <a:rPr lang="ja-JP" altLang="en-US" dirty="0"/>
              <a:t>（</a:t>
            </a:r>
            <a:r>
              <a:rPr kumimoji="1" lang="en-US" altLang="ja-JP" dirty="0">
                <a:solidFill>
                  <a:schemeClr val="tx1"/>
                </a:solidFill>
              </a:rPr>
              <a:t>CSRF</a:t>
            </a:r>
            <a:r>
              <a:rPr kumimoji="1" lang="ja-JP" altLang="en-US" dirty="0">
                <a:solidFill>
                  <a:schemeClr val="tx1"/>
                </a:solidFill>
              </a:rPr>
              <a:t>脆弱性対策</a:t>
            </a:r>
            <a:r>
              <a:rPr lang="ja-JP" altLang="en-US" dirty="0"/>
              <a:t>）</a:t>
            </a:r>
            <a:endParaRPr kumimoji="1" lang="ja-JP" altLang="en-US" dirty="0"/>
          </a:p>
        </p:txBody>
      </p:sp>
      <p:pic>
        <p:nvPicPr>
          <p:cNvPr id="5" name="図 4" descr="タイムライン&#10;&#10;自動的に生成された説明">
            <a:extLst>
              <a:ext uri="{FF2B5EF4-FFF2-40B4-BE49-F238E27FC236}">
                <a16:creationId xmlns:a16="http://schemas.microsoft.com/office/drawing/2014/main" id="{96C0545D-3D44-58FC-C08F-793AA7E97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71197"/>
            <a:ext cx="7379513" cy="4082284"/>
          </a:xfrm>
          <a:prstGeom prst="rect">
            <a:avLst/>
          </a:prstGeom>
        </p:spPr>
      </p:pic>
      <p:sp>
        <p:nvSpPr>
          <p:cNvPr id="6" name="正方形/長方形 5">
            <a:extLst>
              <a:ext uri="{FF2B5EF4-FFF2-40B4-BE49-F238E27FC236}">
                <a16:creationId xmlns:a16="http://schemas.microsoft.com/office/drawing/2014/main" id="{2968C1D5-C65D-F0A7-8D16-FA09431A7200}"/>
              </a:ext>
            </a:extLst>
          </p:cNvPr>
          <p:cNvSpPr/>
          <p:nvPr/>
        </p:nvSpPr>
        <p:spPr>
          <a:xfrm>
            <a:off x="2585882" y="4768644"/>
            <a:ext cx="1927123" cy="275303"/>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四角形 6">
            <a:extLst>
              <a:ext uri="{FF2B5EF4-FFF2-40B4-BE49-F238E27FC236}">
                <a16:creationId xmlns:a16="http://schemas.microsoft.com/office/drawing/2014/main" id="{3B9C2C30-25B7-B9C0-A6C8-11B1930A9656}"/>
              </a:ext>
            </a:extLst>
          </p:cNvPr>
          <p:cNvSpPr/>
          <p:nvPr/>
        </p:nvSpPr>
        <p:spPr>
          <a:xfrm>
            <a:off x="5004619" y="5171768"/>
            <a:ext cx="5309419" cy="1091380"/>
          </a:xfrm>
          <a:prstGeom prst="wedgeRectCallout">
            <a:avLst>
              <a:gd name="adj1" fmla="val -57933"/>
              <a:gd name="adj2" fmla="val -52816"/>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solidFill>
                  <a:schemeClr val="tx1"/>
                </a:solidFill>
              </a:rPr>
              <a:t>SameSite</a:t>
            </a:r>
            <a:r>
              <a:rPr kumimoji="1" lang="ja-JP" altLang="en-US" b="1" dirty="0">
                <a:solidFill>
                  <a:schemeClr val="tx1"/>
                </a:solidFill>
              </a:rPr>
              <a:t>属性の付与による</a:t>
            </a:r>
            <a:r>
              <a:rPr kumimoji="1" lang="en-US" altLang="ja-JP" b="1" dirty="0">
                <a:solidFill>
                  <a:schemeClr val="tx1"/>
                </a:solidFill>
              </a:rPr>
              <a:t>CSRF</a:t>
            </a:r>
            <a:r>
              <a:rPr kumimoji="1" lang="ja-JP" altLang="en-US" b="1" dirty="0">
                <a:solidFill>
                  <a:schemeClr val="tx1"/>
                </a:solidFill>
              </a:rPr>
              <a:t>脆弱性対策</a:t>
            </a:r>
          </a:p>
        </p:txBody>
      </p:sp>
      <p:sp>
        <p:nvSpPr>
          <p:cNvPr id="8" name="テキスト ボックス 7">
            <a:extLst>
              <a:ext uri="{FF2B5EF4-FFF2-40B4-BE49-F238E27FC236}">
                <a16:creationId xmlns:a16="http://schemas.microsoft.com/office/drawing/2014/main" id="{63AE2EA8-B3EE-8797-3A06-33633E48D014}"/>
              </a:ext>
            </a:extLst>
          </p:cNvPr>
          <p:cNvSpPr txBox="1"/>
          <p:nvPr/>
        </p:nvSpPr>
        <p:spPr>
          <a:xfrm>
            <a:off x="3675342" y="1938760"/>
            <a:ext cx="7379512" cy="954107"/>
          </a:xfrm>
          <a:prstGeom prst="rect">
            <a:avLst/>
          </a:prstGeom>
          <a:solidFill>
            <a:srgbClr val="CCFFCC"/>
          </a:solidFill>
          <a:ln>
            <a:solidFill>
              <a:schemeClr val="tx1">
                <a:lumMod val="50000"/>
                <a:lumOff val="50000"/>
              </a:schemeClr>
            </a:solidFill>
          </a:ln>
        </p:spPr>
        <p:txBody>
          <a:bodyPr wrap="square" rtlCol="0">
            <a:spAutoFit/>
          </a:bodyPr>
          <a:lstStyle/>
          <a:p>
            <a:r>
              <a:rPr lang="en-US" altLang="ja-JP" sz="1400" dirty="0"/>
              <a:t>CSRF</a:t>
            </a:r>
            <a:r>
              <a:rPr lang="ja-JP" altLang="en-US" sz="1400" dirty="0"/>
              <a:t>（クロスサイト・リクエスト・フォージェリ）攻撃とは、</a:t>
            </a:r>
            <a:r>
              <a:rPr lang="en-US" altLang="ja-JP" sz="1400" dirty="0"/>
              <a:t>Web</a:t>
            </a:r>
            <a:r>
              <a:rPr lang="ja-JP" altLang="en-US" sz="1400" dirty="0"/>
              <a:t>アプリケーションの脆弱性を利用し、ユーザーが意図しない形で処理を実行するサイバー攻撃のことです。</a:t>
            </a:r>
          </a:p>
          <a:p>
            <a:r>
              <a:rPr lang="en-US" altLang="ja-JP" sz="1400" dirty="0"/>
              <a:t>CSRF</a:t>
            </a:r>
            <a:r>
              <a:rPr lang="ja-JP" altLang="en-US" sz="1400" dirty="0"/>
              <a:t>攻撃を受けると、登録情報やパスワードが勝手に変更されたり、口座から不正に送金されたりなど、さまざまな被害リスクが生じます。</a:t>
            </a:r>
            <a:endParaRPr kumimoji="1" lang="ja-JP" altLang="en-US" sz="1400" dirty="0"/>
          </a:p>
        </p:txBody>
      </p:sp>
    </p:spTree>
    <p:extLst>
      <p:ext uri="{BB962C8B-B14F-4D97-AF65-F5344CB8AC3E}">
        <p14:creationId xmlns:p14="http://schemas.microsoft.com/office/powerpoint/2010/main" val="16680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66552-0BD2-70B1-C914-13857DFA9D7F}"/>
              </a:ext>
            </a:extLst>
          </p:cNvPr>
          <p:cNvSpPr>
            <a:spLocks noGrp="1"/>
          </p:cNvSpPr>
          <p:nvPr>
            <p:ph type="title"/>
          </p:nvPr>
        </p:nvSpPr>
        <p:spPr/>
        <p:txBody>
          <a:bodyPr>
            <a:normAutofit fontScale="90000"/>
          </a:bodyPr>
          <a:lstStyle/>
          <a:p>
            <a:r>
              <a:rPr lang="ja-JP" altLang="en-US" dirty="0"/>
              <a:t>セキュリティ対策（</a:t>
            </a:r>
            <a:r>
              <a:rPr lang="en-US" altLang="ja-JP" sz="3100" dirty="0"/>
              <a:t>SQL</a:t>
            </a:r>
            <a:r>
              <a:rPr lang="ja-JP" altLang="en-US" sz="3100" dirty="0"/>
              <a:t>インジェクション対策</a:t>
            </a:r>
            <a:r>
              <a:rPr lang="ja-JP" altLang="en-US" dirty="0"/>
              <a:t>）</a:t>
            </a:r>
            <a:endParaRPr kumimoji="1" lang="ja-JP" altLang="en-US" dirty="0"/>
          </a:p>
        </p:txBody>
      </p:sp>
      <p:pic>
        <p:nvPicPr>
          <p:cNvPr id="5" name="図 4" descr="テキスト&#10;&#10;自動的に生成された説明">
            <a:extLst>
              <a:ext uri="{FF2B5EF4-FFF2-40B4-BE49-F238E27FC236}">
                <a16:creationId xmlns:a16="http://schemas.microsoft.com/office/drawing/2014/main" id="{8D568BB6-2B39-FFFB-3D84-EC67FB53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04071"/>
            <a:ext cx="7023827" cy="4665079"/>
          </a:xfrm>
          <a:prstGeom prst="rect">
            <a:avLst/>
          </a:prstGeom>
        </p:spPr>
      </p:pic>
      <p:sp>
        <p:nvSpPr>
          <p:cNvPr id="6" name="吹き出し: 四角形 5">
            <a:extLst>
              <a:ext uri="{FF2B5EF4-FFF2-40B4-BE49-F238E27FC236}">
                <a16:creationId xmlns:a16="http://schemas.microsoft.com/office/drawing/2014/main" id="{95D99464-4AC8-AE9D-0EAD-E55E5A9E78A3}"/>
              </a:ext>
            </a:extLst>
          </p:cNvPr>
          <p:cNvSpPr/>
          <p:nvPr/>
        </p:nvSpPr>
        <p:spPr>
          <a:xfrm>
            <a:off x="6666271" y="2635044"/>
            <a:ext cx="4513006" cy="1091380"/>
          </a:xfrm>
          <a:prstGeom prst="wedgeRectCallout">
            <a:avLst>
              <a:gd name="adj1" fmla="val -48832"/>
              <a:gd name="adj2" fmla="val 88626"/>
            </a:avLst>
          </a:prstGeom>
          <a:solidFill>
            <a:schemeClr val="accent6">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DB</a:t>
            </a:r>
            <a:r>
              <a:rPr kumimoji="1" lang="ja-JP" altLang="en-US" b="1" dirty="0">
                <a:solidFill>
                  <a:schemeClr val="tx1"/>
                </a:solidFill>
              </a:rPr>
              <a:t>関連の処理は、</a:t>
            </a:r>
            <a:endParaRPr kumimoji="1" lang="en-US" altLang="ja-JP" b="1" dirty="0">
              <a:solidFill>
                <a:schemeClr val="tx1"/>
              </a:solidFill>
            </a:endParaRPr>
          </a:p>
          <a:p>
            <a:pPr algn="ctr"/>
            <a:r>
              <a:rPr kumimoji="1" lang="en-US" altLang="ja-JP" b="1" dirty="0" err="1">
                <a:solidFill>
                  <a:schemeClr val="tx1"/>
                </a:solidFill>
              </a:rPr>
              <a:t>db.php</a:t>
            </a:r>
            <a:r>
              <a:rPr kumimoji="1" lang="ja-JP" altLang="en-US" b="1" dirty="0">
                <a:solidFill>
                  <a:schemeClr val="tx1"/>
                </a:solidFill>
              </a:rPr>
              <a:t>に関数として定義している。</a:t>
            </a:r>
          </a:p>
        </p:txBody>
      </p:sp>
    </p:spTree>
    <p:extLst>
      <p:ext uri="{BB962C8B-B14F-4D97-AF65-F5344CB8AC3E}">
        <p14:creationId xmlns:p14="http://schemas.microsoft.com/office/powerpoint/2010/main" val="190954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B7A43-F875-C81C-F1FB-C72A06F6C61E}"/>
              </a:ext>
            </a:extLst>
          </p:cNvPr>
          <p:cNvSpPr>
            <a:spLocks noGrp="1"/>
          </p:cNvSpPr>
          <p:nvPr>
            <p:ph type="title"/>
          </p:nvPr>
        </p:nvSpPr>
        <p:spPr/>
        <p:txBody>
          <a:bodyPr/>
          <a:lstStyle/>
          <a:p>
            <a:r>
              <a:rPr lang="ja-JP" altLang="en-US" dirty="0"/>
              <a:t>目次</a:t>
            </a:r>
          </a:p>
        </p:txBody>
      </p:sp>
      <p:sp>
        <p:nvSpPr>
          <p:cNvPr id="3" name="コンテンツ プレースホルダー 2">
            <a:extLst>
              <a:ext uri="{FF2B5EF4-FFF2-40B4-BE49-F238E27FC236}">
                <a16:creationId xmlns:a16="http://schemas.microsoft.com/office/drawing/2014/main" id="{1ADFA931-B63B-FCF1-7B55-5FD1BD78C0EA}"/>
              </a:ext>
            </a:extLst>
          </p:cNvPr>
          <p:cNvSpPr>
            <a:spLocks noGrp="1"/>
          </p:cNvSpPr>
          <p:nvPr>
            <p:ph idx="1"/>
          </p:nvPr>
        </p:nvSpPr>
        <p:spPr>
          <a:xfrm>
            <a:off x="1451579" y="2015732"/>
            <a:ext cx="9603275" cy="3844294"/>
          </a:xfrm>
        </p:spPr>
        <p:txBody>
          <a:bodyPr/>
          <a:lstStyle/>
          <a:p>
            <a:r>
              <a:rPr kumimoji="1" lang="ja-JP" altLang="en-US" sz="2800" dirty="0">
                <a:latin typeface="+mn-ea"/>
              </a:rPr>
              <a:t>アプリケーション</a:t>
            </a:r>
            <a:r>
              <a:rPr lang="ja-JP" altLang="en-US" sz="2800" dirty="0">
                <a:latin typeface="+mn-ea"/>
              </a:rPr>
              <a:t>の概要</a:t>
            </a:r>
            <a:endParaRPr lang="en-US" altLang="ja-JP" sz="2800" dirty="0">
              <a:latin typeface="+mn-ea"/>
            </a:endParaRPr>
          </a:p>
          <a:p>
            <a:r>
              <a:rPr lang="ja-JP" altLang="en-US" sz="2800" dirty="0">
                <a:latin typeface="+mn-ea"/>
              </a:rPr>
              <a:t>画面構成</a:t>
            </a:r>
            <a:endParaRPr lang="en-US" altLang="ja-JP" sz="2800" dirty="0">
              <a:latin typeface="+mn-ea"/>
            </a:endParaRPr>
          </a:p>
          <a:p>
            <a:r>
              <a:rPr lang="ja-JP" altLang="en-US" sz="2800" dirty="0">
                <a:latin typeface="+mn-ea"/>
              </a:rPr>
              <a:t>テーブル構成</a:t>
            </a:r>
            <a:endParaRPr lang="en-US" altLang="ja-JP" sz="2800" dirty="0">
              <a:latin typeface="+mn-ea"/>
            </a:endParaRPr>
          </a:p>
          <a:p>
            <a:r>
              <a:rPr lang="ja-JP" altLang="en-US" sz="2800" dirty="0">
                <a:latin typeface="+mn-ea"/>
              </a:rPr>
              <a:t>セキュリティ対策</a:t>
            </a:r>
            <a:endParaRPr lang="en-US" altLang="ja-JP" sz="2800" dirty="0">
              <a:latin typeface="+mn-ea"/>
            </a:endParaRPr>
          </a:p>
          <a:p>
            <a:r>
              <a:rPr lang="ja-JP" altLang="en-US" sz="2800" dirty="0">
                <a:latin typeface="+mn-ea"/>
              </a:rPr>
              <a:t>その他（未実装の拡張機能）</a:t>
            </a:r>
            <a:endParaRPr lang="en-US" altLang="ja-JP" sz="2800" dirty="0">
              <a:latin typeface="+mn-ea"/>
            </a:endParaRPr>
          </a:p>
          <a:p>
            <a:r>
              <a:rPr lang="ja-JP" altLang="en-US" sz="2800" dirty="0">
                <a:latin typeface="+mn-ea"/>
              </a:rPr>
              <a:t>自己評価</a:t>
            </a:r>
            <a:endParaRPr lang="en-US" altLang="ja-JP" sz="2800" dirty="0">
              <a:latin typeface="+mn-ea"/>
            </a:endParaRPr>
          </a:p>
          <a:p>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159006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テキスト, アプリケーション&#10;&#10;自動的に生成された説明">
            <a:extLst>
              <a:ext uri="{FF2B5EF4-FFF2-40B4-BE49-F238E27FC236}">
                <a16:creationId xmlns:a16="http://schemas.microsoft.com/office/drawing/2014/main" id="{36A60A01-DED5-43B9-C8F6-76D4F1163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67" y="580472"/>
            <a:ext cx="8139432" cy="6125128"/>
          </a:xfrm>
          <a:prstGeom prst="rect">
            <a:avLst/>
          </a:prstGeom>
        </p:spPr>
      </p:pic>
      <p:sp>
        <p:nvSpPr>
          <p:cNvPr id="5" name="吹き出し: 四角形 4">
            <a:extLst>
              <a:ext uri="{FF2B5EF4-FFF2-40B4-BE49-F238E27FC236}">
                <a16:creationId xmlns:a16="http://schemas.microsoft.com/office/drawing/2014/main" id="{F39248C7-3AAE-3307-1348-D99C46703C26}"/>
              </a:ext>
            </a:extLst>
          </p:cNvPr>
          <p:cNvSpPr/>
          <p:nvPr/>
        </p:nvSpPr>
        <p:spPr>
          <a:xfrm>
            <a:off x="6794091" y="4435625"/>
            <a:ext cx="3637934" cy="897285"/>
          </a:xfrm>
          <a:prstGeom prst="wedgeRectCallout">
            <a:avLst>
              <a:gd name="adj1" fmla="val -64690"/>
              <a:gd name="adj2" fmla="val -44050"/>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SQL</a:t>
            </a:r>
            <a:r>
              <a:rPr kumimoji="1" lang="ja-JP" altLang="en-US" b="1" dirty="0">
                <a:solidFill>
                  <a:schemeClr val="tx1"/>
                </a:solidFill>
              </a:rPr>
              <a:t>のパラメータはバインド</a:t>
            </a:r>
          </a:p>
        </p:txBody>
      </p:sp>
      <p:sp>
        <p:nvSpPr>
          <p:cNvPr id="6" name="吹き出し: 四角形 5">
            <a:extLst>
              <a:ext uri="{FF2B5EF4-FFF2-40B4-BE49-F238E27FC236}">
                <a16:creationId xmlns:a16="http://schemas.microsoft.com/office/drawing/2014/main" id="{7105DC01-5BDE-365F-5396-B9D3EC56018A}"/>
              </a:ext>
            </a:extLst>
          </p:cNvPr>
          <p:cNvSpPr/>
          <p:nvPr/>
        </p:nvSpPr>
        <p:spPr>
          <a:xfrm>
            <a:off x="6096000" y="2281087"/>
            <a:ext cx="4050891" cy="781849"/>
          </a:xfrm>
          <a:prstGeom prst="wedgeRectCallout">
            <a:avLst>
              <a:gd name="adj1" fmla="val -42192"/>
              <a:gd name="adj2" fmla="val 86448"/>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プリペアステートメントを使用</a:t>
            </a:r>
          </a:p>
        </p:txBody>
      </p:sp>
      <p:sp>
        <p:nvSpPr>
          <p:cNvPr id="2" name="テキスト ボックス 1">
            <a:extLst>
              <a:ext uri="{FF2B5EF4-FFF2-40B4-BE49-F238E27FC236}">
                <a16:creationId xmlns:a16="http://schemas.microsoft.com/office/drawing/2014/main" id="{F94C3085-D485-FC93-D1C7-985A19DA4345}"/>
              </a:ext>
            </a:extLst>
          </p:cNvPr>
          <p:cNvSpPr txBox="1"/>
          <p:nvPr/>
        </p:nvSpPr>
        <p:spPr>
          <a:xfrm>
            <a:off x="4090218" y="830615"/>
            <a:ext cx="7728156" cy="923330"/>
          </a:xfrm>
          <a:prstGeom prst="rect">
            <a:avLst/>
          </a:prstGeom>
          <a:solidFill>
            <a:srgbClr val="CCFFCC"/>
          </a:solidFill>
          <a:ln>
            <a:solidFill>
              <a:schemeClr val="tx1">
                <a:lumMod val="50000"/>
                <a:lumOff val="50000"/>
              </a:schemeClr>
            </a:solidFill>
          </a:ln>
        </p:spPr>
        <p:txBody>
          <a:bodyPr wrap="square" rtlCol="0">
            <a:spAutoFit/>
          </a:bodyPr>
          <a:lstStyle/>
          <a:p>
            <a:r>
              <a:rPr lang="en-US" altLang="ja-JP" b="0" i="0" dirty="0">
                <a:solidFill>
                  <a:srgbClr val="1F1F1F"/>
                </a:solidFill>
                <a:effectLst/>
                <a:latin typeface="ヒラギノ角ゴ Pro W3"/>
              </a:rPr>
              <a:t>SQL </a:t>
            </a:r>
            <a:r>
              <a:rPr lang="ja-JP" altLang="en-US" b="0" i="0" dirty="0">
                <a:solidFill>
                  <a:srgbClr val="1F1F1F"/>
                </a:solidFill>
                <a:effectLst/>
                <a:latin typeface="ヒラギノ角ゴ Pro W3"/>
              </a:rPr>
              <a:t>インジェクションとは </a:t>
            </a:r>
            <a:r>
              <a:rPr lang="en-US" altLang="ja-JP" b="0" i="0" dirty="0">
                <a:solidFill>
                  <a:srgbClr val="1F1F1F"/>
                </a:solidFill>
                <a:effectLst/>
                <a:latin typeface="ヒラギノ角ゴ Pro W3"/>
              </a:rPr>
              <a:t>SQL </a:t>
            </a:r>
            <a:r>
              <a:rPr lang="ja-JP" altLang="en-US" b="0" i="0" dirty="0">
                <a:solidFill>
                  <a:srgbClr val="1F1F1F"/>
                </a:solidFill>
                <a:effectLst/>
                <a:latin typeface="ヒラギノ角ゴ Pro W3"/>
              </a:rPr>
              <a:t>のデータベースに不正なプログラムを注入、挿入するサーバー攻撃の総称になります。この攻撃により例えば情報漏えいや消去、改ざん、悪用されるといった被害を受ける可能性があります。</a:t>
            </a:r>
            <a:endParaRPr kumimoji="1" lang="ja-JP" altLang="en-US" dirty="0"/>
          </a:p>
        </p:txBody>
      </p:sp>
    </p:spTree>
    <p:extLst>
      <p:ext uri="{BB962C8B-B14F-4D97-AF65-F5344CB8AC3E}">
        <p14:creationId xmlns:p14="http://schemas.microsoft.com/office/powerpoint/2010/main" val="326602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テキスト&#10;&#10;自動的に生成された説明">
            <a:extLst>
              <a:ext uri="{FF2B5EF4-FFF2-40B4-BE49-F238E27FC236}">
                <a16:creationId xmlns:a16="http://schemas.microsoft.com/office/drawing/2014/main" id="{D060EF21-5C77-707A-30DD-8A6FB226E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933" y="881563"/>
            <a:ext cx="9126206" cy="5094874"/>
          </a:xfrm>
          <a:prstGeom prst="rect">
            <a:avLst/>
          </a:prstGeom>
        </p:spPr>
      </p:pic>
      <p:sp>
        <p:nvSpPr>
          <p:cNvPr id="5" name="吹き出し: 四角形 4">
            <a:extLst>
              <a:ext uri="{FF2B5EF4-FFF2-40B4-BE49-F238E27FC236}">
                <a16:creationId xmlns:a16="http://schemas.microsoft.com/office/drawing/2014/main" id="{F0C69996-4EEF-10A0-CDE4-2882E14544F3}"/>
              </a:ext>
            </a:extLst>
          </p:cNvPr>
          <p:cNvSpPr/>
          <p:nvPr/>
        </p:nvSpPr>
        <p:spPr>
          <a:xfrm>
            <a:off x="5660720" y="2121310"/>
            <a:ext cx="5276347" cy="1386348"/>
          </a:xfrm>
          <a:prstGeom prst="wedgeRectCallout">
            <a:avLst>
              <a:gd name="adj1" fmla="val -61820"/>
              <a:gd name="adj2" fmla="val 25735"/>
            </a:avLst>
          </a:prstGeom>
          <a:solidFill>
            <a:schemeClr val="accent6">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ステートメントは直接は使用せず、</a:t>
            </a:r>
            <a:endParaRPr kumimoji="1" lang="en-US" altLang="ja-JP" b="1" dirty="0">
              <a:solidFill>
                <a:schemeClr val="tx1"/>
              </a:solidFill>
            </a:endParaRPr>
          </a:p>
          <a:p>
            <a:pPr algn="ctr"/>
            <a:r>
              <a:rPr kumimoji="1" lang="ja-JP" altLang="en-US" b="1" dirty="0">
                <a:solidFill>
                  <a:schemeClr val="tx1"/>
                </a:solidFill>
              </a:rPr>
              <a:t>このように別関数として定義して、</a:t>
            </a:r>
            <a:endParaRPr kumimoji="1" lang="en-US" altLang="ja-JP" b="1" dirty="0">
              <a:solidFill>
                <a:schemeClr val="tx1"/>
              </a:solidFill>
            </a:endParaRPr>
          </a:p>
          <a:p>
            <a:pPr algn="ctr"/>
            <a:r>
              <a:rPr kumimoji="1" lang="ja-JP" altLang="en-US" b="1" dirty="0">
                <a:solidFill>
                  <a:schemeClr val="tx1"/>
                </a:solidFill>
              </a:rPr>
              <a:t>各</a:t>
            </a:r>
            <a:r>
              <a:rPr kumimoji="1" lang="en-US" altLang="ja-JP" b="1" dirty="0" err="1">
                <a:solidFill>
                  <a:schemeClr val="tx1"/>
                </a:solidFill>
              </a:rPr>
              <a:t>php</a:t>
            </a:r>
            <a:r>
              <a:rPr kumimoji="1" lang="ja-JP" altLang="en-US" b="1" dirty="0">
                <a:solidFill>
                  <a:schemeClr val="tx1"/>
                </a:solidFill>
              </a:rPr>
              <a:t>ファイルでは、そちらを使用している</a:t>
            </a:r>
          </a:p>
        </p:txBody>
      </p:sp>
    </p:spTree>
    <p:extLst>
      <p:ext uri="{BB962C8B-B14F-4D97-AF65-F5344CB8AC3E}">
        <p14:creationId xmlns:p14="http://schemas.microsoft.com/office/powerpoint/2010/main" val="69724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4F67D-C577-71E0-E983-ED1E900EDDF0}"/>
              </a:ext>
            </a:extLst>
          </p:cNvPr>
          <p:cNvSpPr>
            <a:spLocks noGrp="1"/>
          </p:cNvSpPr>
          <p:nvPr>
            <p:ph type="title"/>
          </p:nvPr>
        </p:nvSpPr>
        <p:spPr/>
        <p:txBody>
          <a:bodyPr>
            <a:normAutofit fontScale="90000"/>
          </a:bodyPr>
          <a:lstStyle/>
          <a:p>
            <a:r>
              <a:rPr kumimoji="1" lang="ja-JP" altLang="en-US" dirty="0"/>
              <a:t>セキュリティ対策（</a:t>
            </a:r>
            <a:r>
              <a:rPr kumimoji="1" lang="ja-JP" altLang="en-US" sz="3600" dirty="0"/>
              <a:t>パスワードのハッシュ化</a:t>
            </a:r>
            <a:r>
              <a:rPr kumimoji="1" lang="ja-JP" altLang="en-US" dirty="0"/>
              <a:t>）</a:t>
            </a:r>
          </a:p>
        </p:txBody>
      </p:sp>
      <p:pic>
        <p:nvPicPr>
          <p:cNvPr id="7" name="図 6" descr="タイムライン が含まれている画像&#10;&#10;自動的に生成された説明">
            <a:extLst>
              <a:ext uri="{FF2B5EF4-FFF2-40B4-BE49-F238E27FC236}">
                <a16:creationId xmlns:a16="http://schemas.microsoft.com/office/drawing/2014/main" id="{5535B2A7-F312-4D9C-F7D4-220BD6208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99194"/>
            <a:ext cx="7803556" cy="4511431"/>
          </a:xfrm>
          <a:prstGeom prst="rect">
            <a:avLst/>
          </a:prstGeom>
        </p:spPr>
      </p:pic>
      <p:sp>
        <p:nvSpPr>
          <p:cNvPr id="8" name="正方形/長方形 7">
            <a:extLst>
              <a:ext uri="{FF2B5EF4-FFF2-40B4-BE49-F238E27FC236}">
                <a16:creationId xmlns:a16="http://schemas.microsoft.com/office/drawing/2014/main" id="{862C32A5-1674-D558-C9B8-6E5EE810AEB4}"/>
              </a:ext>
            </a:extLst>
          </p:cNvPr>
          <p:cNvSpPr/>
          <p:nvPr/>
        </p:nvSpPr>
        <p:spPr>
          <a:xfrm>
            <a:off x="2123766" y="4296697"/>
            <a:ext cx="4788311" cy="442451"/>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38AB4CBD-2282-A981-B79A-C438D4C4F224}"/>
              </a:ext>
            </a:extLst>
          </p:cNvPr>
          <p:cNvSpPr/>
          <p:nvPr/>
        </p:nvSpPr>
        <p:spPr>
          <a:xfrm>
            <a:off x="7584264" y="3539612"/>
            <a:ext cx="4041058" cy="1120877"/>
          </a:xfrm>
          <a:prstGeom prst="wedgeRectCallout">
            <a:avLst>
              <a:gd name="adj1" fmla="val -64885"/>
              <a:gd name="adj2" fmla="val 30196"/>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ユーザー登録時に、</a:t>
            </a:r>
            <a:endParaRPr kumimoji="1" lang="en-US" altLang="ja-JP" b="1" dirty="0">
              <a:solidFill>
                <a:schemeClr val="tx1"/>
              </a:solidFill>
            </a:endParaRPr>
          </a:p>
          <a:p>
            <a:pPr algn="ctr"/>
            <a:r>
              <a:rPr kumimoji="1" lang="ja-JP" altLang="en-US" b="1" dirty="0">
                <a:solidFill>
                  <a:schemeClr val="tx1"/>
                </a:solidFill>
              </a:rPr>
              <a:t>パスワードをハッシュ化している。</a:t>
            </a:r>
            <a:endParaRPr kumimoji="1" lang="en-US" altLang="ja-JP" b="1" dirty="0">
              <a:solidFill>
                <a:schemeClr val="tx1"/>
              </a:solidFill>
            </a:endParaRPr>
          </a:p>
        </p:txBody>
      </p:sp>
      <p:sp>
        <p:nvSpPr>
          <p:cNvPr id="10" name="吹き出し: 四角形 9">
            <a:extLst>
              <a:ext uri="{FF2B5EF4-FFF2-40B4-BE49-F238E27FC236}">
                <a16:creationId xmlns:a16="http://schemas.microsoft.com/office/drawing/2014/main" id="{04940176-DC40-C493-2722-61F355176E5B}"/>
              </a:ext>
            </a:extLst>
          </p:cNvPr>
          <p:cNvSpPr/>
          <p:nvPr/>
        </p:nvSpPr>
        <p:spPr>
          <a:xfrm>
            <a:off x="7289296" y="5368413"/>
            <a:ext cx="4630994" cy="832494"/>
          </a:xfrm>
          <a:prstGeom prst="wedgeRectCallout">
            <a:avLst>
              <a:gd name="adj1" fmla="val -57930"/>
              <a:gd name="adj2" fmla="val 46673"/>
            </a:avLst>
          </a:prstGeom>
          <a:solidFill>
            <a:schemeClr val="accent6">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ハッシュ化されたパスワードを登録する。</a:t>
            </a:r>
          </a:p>
        </p:txBody>
      </p:sp>
    </p:spTree>
    <p:extLst>
      <p:ext uri="{BB962C8B-B14F-4D97-AF65-F5344CB8AC3E}">
        <p14:creationId xmlns:p14="http://schemas.microsoft.com/office/powerpoint/2010/main" val="4242345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FB4E7964-6D0B-8CC3-2DB5-7BADCA89A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781" y="186409"/>
            <a:ext cx="6210838" cy="6485182"/>
          </a:xfrm>
          <a:prstGeom prst="rect">
            <a:avLst/>
          </a:prstGeom>
        </p:spPr>
      </p:pic>
      <p:sp>
        <p:nvSpPr>
          <p:cNvPr id="4" name="正方形/長方形 3">
            <a:extLst>
              <a:ext uri="{FF2B5EF4-FFF2-40B4-BE49-F238E27FC236}">
                <a16:creationId xmlns:a16="http://schemas.microsoft.com/office/drawing/2014/main" id="{DFC8C36E-F6C5-EDAE-3797-B90DF1E857B6}"/>
              </a:ext>
            </a:extLst>
          </p:cNvPr>
          <p:cNvSpPr/>
          <p:nvPr/>
        </p:nvSpPr>
        <p:spPr>
          <a:xfrm>
            <a:off x="2192592" y="2743200"/>
            <a:ext cx="4788311" cy="442451"/>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四角形 4">
            <a:extLst>
              <a:ext uri="{FF2B5EF4-FFF2-40B4-BE49-F238E27FC236}">
                <a16:creationId xmlns:a16="http://schemas.microsoft.com/office/drawing/2014/main" id="{76FF20EB-3AF9-2542-BCCB-7AC62199194F}"/>
              </a:ext>
            </a:extLst>
          </p:cNvPr>
          <p:cNvSpPr/>
          <p:nvPr/>
        </p:nvSpPr>
        <p:spPr>
          <a:xfrm>
            <a:off x="7452852" y="2197510"/>
            <a:ext cx="4100052" cy="1091380"/>
          </a:xfrm>
          <a:prstGeom prst="wedgeRectCallout">
            <a:avLst>
              <a:gd name="adj1" fmla="val -58979"/>
              <a:gd name="adj2" fmla="val 21058"/>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ログイン時に、ハッシュ化したパスワードと照合している</a:t>
            </a:r>
          </a:p>
        </p:txBody>
      </p:sp>
      <p:sp>
        <p:nvSpPr>
          <p:cNvPr id="6" name="吹き出し: 四角形 5">
            <a:extLst>
              <a:ext uri="{FF2B5EF4-FFF2-40B4-BE49-F238E27FC236}">
                <a16:creationId xmlns:a16="http://schemas.microsoft.com/office/drawing/2014/main" id="{B356620C-169A-E48A-5BDC-A9A54C13FB21}"/>
              </a:ext>
            </a:extLst>
          </p:cNvPr>
          <p:cNvSpPr/>
          <p:nvPr/>
        </p:nvSpPr>
        <p:spPr>
          <a:xfrm>
            <a:off x="4842386" y="471545"/>
            <a:ext cx="5220931" cy="1219604"/>
          </a:xfrm>
          <a:prstGeom prst="wedgeRectCallout">
            <a:avLst>
              <a:gd name="adj1" fmla="val -45828"/>
              <a:gd name="adj2" fmla="val 85648"/>
            </a:avLst>
          </a:prstGeom>
          <a:solidFill>
            <a:schemeClr val="accent6">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ログイン名より、ユーザー情報を取得。</a:t>
            </a:r>
            <a:endParaRPr kumimoji="1" lang="en-US" altLang="ja-JP" b="1" dirty="0">
              <a:solidFill>
                <a:schemeClr val="tx1"/>
              </a:solidFill>
            </a:endParaRPr>
          </a:p>
          <a:p>
            <a:pPr algn="ctr"/>
            <a:r>
              <a:rPr kumimoji="1" lang="ja-JP" altLang="en-US" b="1" dirty="0">
                <a:solidFill>
                  <a:schemeClr val="tx1"/>
                </a:solidFill>
              </a:rPr>
              <a:t>ハッシュ化されたパスワードを取得する。</a:t>
            </a:r>
          </a:p>
        </p:txBody>
      </p:sp>
    </p:spTree>
    <p:extLst>
      <p:ext uri="{BB962C8B-B14F-4D97-AF65-F5344CB8AC3E}">
        <p14:creationId xmlns:p14="http://schemas.microsoft.com/office/powerpoint/2010/main" val="244637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B99C8-9DF7-2B94-F799-6C80B9C98FD5}"/>
              </a:ext>
            </a:extLst>
          </p:cNvPr>
          <p:cNvSpPr>
            <a:spLocks noGrp="1"/>
          </p:cNvSpPr>
          <p:nvPr>
            <p:ph type="title"/>
          </p:nvPr>
        </p:nvSpPr>
        <p:spPr/>
        <p:txBody>
          <a:bodyPr/>
          <a:lstStyle/>
          <a:p>
            <a:r>
              <a:rPr kumimoji="1" lang="ja-JP" altLang="en-US" dirty="0"/>
              <a:t>セキュリティ対策（</a:t>
            </a:r>
            <a:r>
              <a:rPr kumimoji="1" lang="en-US" altLang="ja-JP" dirty="0"/>
              <a:t>XSS</a:t>
            </a:r>
            <a:r>
              <a:rPr kumimoji="1" lang="ja-JP" altLang="en-US" dirty="0"/>
              <a:t>対策）</a:t>
            </a:r>
          </a:p>
        </p:txBody>
      </p:sp>
      <p:pic>
        <p:nvPicPr>
          <p:cNvPr id="6" name="図 5" descr="グラフィカル ユーザー インターフェイス, テキスト&#10;&#10;自動的に生成された説明">
            <a:extLst>
              <a:ext uri="{FF2B5EF4-FFF2-40B4-BE49-F238E27FC236}">
                <a16:creationId xmlns:a16="http://schemas.microsoft.com/office/drawing/2014/main" id="{6375DFC4-5B6F-2957-4349-B285FED19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96289"/>
            <a:ext cx="8001693" cy="3475021"/>
          </a:xfrm>
          <a:prstGeom prst="rect">
            <a:avLst/>
          </a:prstGeom>
        </p:spPr>
      </p:pic>
      <p:sp>
        <p:nvSpPr>
          <p:cNvPr id="7" name="正方形/長方形 6">
            <a:extLst>
              <a:ext uri="{FF2B5EF4-FFF2-40B4-BE49-F238E27FC236}">
                <a16:creationId xmlns:a16="http://schemas.microsoft.com/office/drawing/2014/main" id="{7461F3F3-683C-F5D2-9F24-61CF83876428}"/>
              </a:ext>
            </a:extLst>
          </p:cNvPr>
          <p:cNvSpPr/>
          <p:nvPr/>
        </p:nvSpPr>
        <p:spPr>
          <a:xfrm>
            <a:off x="2163096" y="3588774"/>
            <a:ext cx="5378246" cy="629265"/>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52E034F6-CC2E-32B7-D7AB-5222021EF264}"/>
              </a:ext>
            </a:extLst>
          </p:cNvPr>
          <p:cNvSpPr/>
          <p:nvPr/>
        </p:nvSpPr>
        <p:spPr>
          <a:xfrm>
            <a:off x="4119716" y="2084439"/>
            <a:ext cx="7698659" cy="1106128"/>
          </a:xfrm>
          <a:prstGeom prst="wedgeRectCallout">
            <a:avLst>
              <a:gd name="adj1" fmla="val 2390"/>
              <a:gd name="adj2" fmla="val 80362"/>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クロスサイトスクリプティング（</a:t>
            </a:r>
            <a:r>
              <a:rPr kumimoji="1" lang="en-US" altLang="ja-JP" b="1" dirty="0">
                <a:solidFill>
                  <a:schemeClr val="tx1"/>
                </a:solidFill>
              </a:rPr>
              <a:t>XSS</a:t>
            </a:r>
            <a:r>
              <a:rPr kumimoji="1" lang="ja-JP" altLang="en-US" b="1" dirty="0">
                <a:solidFill>
                  <a:schemeClr val="tx1"/>
                </a:solidFill>
              </a:rPr>
              <a:t>）対策として、</a:t>
            </a:r>
            <a:r>
              <a:rPr kumimoji="1" lang="en-US" altLang="ja-JP" b="1" dirty="0" err="1">
                <a:solidFill>
                  <a:schemeClr val="tx1"/>
                </a:solidFill>
              </a:rPr>
              <a:t>htmlspecialchars</a:t>
            </a:r>
            <a:r>
              <a:rPr kumimoji="1" lang="en-US" altLang="ja-JP" b="1" dirty="0">
                <a:solidFill>
                  <a:schemeClr val="tx1"/>
                </a:solidFill>
              </a:rPr>
              <a:t>()</a:t>
            </a:r>
            <a:r>
              <a:rPr kumimoji="1" lang="ja-JP" altLang="en-US" b="1" dirty="0">
                <a:solidFill>
                  <a:schemeClr val="tx1"/>
                </a:solidFill>
              </a:rPr>
              <a:t>関数を使用して、特別な文字をエスケープしている。</a:t>
            </a:r>
          </a:p>
        </p:txBody>
      </p:sp>
      <p:sp>
        <p:nvSpPr>
          <p:cNvPr id="10" name="テキスト ボックス 9">
            <a:extLst>
              <a:ext uri="{FF2B5EF4-FFF2-40B4-BE49-F238E27FC236}">
                <a16:creationId xmlns:a16="http://schemas.microsoft.com/office/drawing/2014/main" id="{D48A860B-025D-80DA-9E5E-D703C4F9084C}"/>
              </a:ext>
            </a:extLst>
          </p:cNvPr>
          <p:cNvSpPr txBox="1"/>
          <p:nvPr/>
        </p:nvSpPr>
        <p:spPr>
          <a:xfrm>
            <a:off x="5299586" y="4967514"/>
            <a:ext cx="6135329" cy="646331"/>
          </a:xfrm>
          <a:prstGeom prst="rect">
            <a:avLst/>
          </a:prstGeom>
          <a:solidFill>
            <a:srgbClr val="CCFFCC"/>
          </a:solidFill>
          <a:ln>
            <a:solidFill>
              <a:schemeClr val="tx1">
                <a:lumMod val="50000"/>
                <a:lumOff val="50000"/>
              </a:schemeClr>
            </a:solidFill>
          </a:ln>
        </p:spPr>
        <p:txBody>
          <a:bodyPr wrap="square" rtlCol="0">
            <a:spAutoFit/>
          </a:bodyPr>
          <a:lstStyle/>
          <a:p>
            <a:r>
              <a:rPr lang="en-US" altLang="ja-JP" dirty="0"/>
              <a:t>XSS</a:t>
            </a:r>
            <a:r>
              <a:rPr lang="ja-JP" altLang="en-US" dirty="0"/>
              <a:t>は、攻撃者が悪意のあるスクリプトを他のユーザーに実行させる攻撃です。</a:t>
            </a:r>
            <a:endParaRPr kumimoji="1" lang="ja-JP" altLang="en-US" dirty="0"/>
          </a:p>
        </p:txBody>
      </p:sp>
    </p:spTree>
    <p:extLst>
      <p:ext uri="{BB962C8B-B14F-4D97-AF65-F5344CB8AC3E}">
        <p14:creationId xmlns:p14="http://schemas.microsoft.com/office/powerpoint/2010/main" val="214347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461A37-AA5F-14BC-8E4B-8C951918DB2E}"/>
              </a:ext>
            </a:extLst>
          </p:cNvPr>
          <p:cNvSpPr>
            <a:spLocks noGrp="1"/>
          </p:cNvSpPr>
          <p:nvPr>
            <p:ph type="title"/>
          </p:nvPr>
        </p:nvSpPr>
        <p:spPr/>
        <p:txBody>
          <a:bodyPr/>
          <a:lstStyle/>
          <a:p>
            <a:r>
              <a:rPr kumimoji="1" lang="ja-JP" altLang="en-US" dirty="0"/>
              <a:t>その他（未実装の拡張機能）</a:t>
            </a:r>
          </a:p>
        </p:txBody>
      </p:sp>
      <p:sp>
        <p:nvSpPr>
          <p:cNvPr id="3" name="コンテンツ プレースホルダー 2">
            <a:extLst>
              <a:ext uri="{FF2B5EF4-FFF2-40B4-BE49-F238E27FC236}">
                <a16:creationId xmlns:a16="http://schemas.microsoft.com/office/drawing/2014/main" id="{D5DC146B-3B5E-F817-34D5-6A00FA73C78A}"/>
              </a:ext>
            </a:extLst>
          </p:cNvPr>
          <p:cNvSpPr>
            <a:spLocks noGrp="1"/>
          </p:cNvSpPr>
          <p:nvPr>
            <p:ph idx="1"/>
          </p:nvPr>
        </p:nvSpPr>
        <p:spPr/>
        <p:txBody>
          <a:bodyPr/>
          <a:lstStyle/>
          <a:p>
            <a:r>
              <a:rPr kumimoji="1" lang="ja-JP" altLang="en-US" dirty="0"/>
              <a:t>受験ごとに、問題文や選択肢の表示順がランダム表示する。</a:t>
            </a:r>
            <a:endParaRPr kumimoji="1" lang="en-US" altLang="ja-JP" dirty="0"/>
          </a:p>
          <a:p>
            <a:r>
              <a:rPr kumimoji="1" lang="ja-JP" altLang="en-US" dirty="0"/>
              <a:t>受験は、現行では問題を順に進むだけで、前の問題に戻ったり、未回答</a:t>
            </a:r>
            <a:r>
              <a:rPr lang="ja-JP" altLang="en-US" dirty="0"/>
              <a:t>の</a:t>
            </a:r>
            <a:r>
              <a:rPr kumimoji="1" lang="ja-JP" altLang="en-US" dirty="0"/>
              <a:t>警告</a:t>
            </a:r>
            <a:r>
              <a:rPr lang="ja-JP" altLang="en-US" dirty="0"/>
              <a:t>がない</a:t>
            </a:r>
            <a:r>
              <a:rPr kumimoji="1" lang="ja-JP" altLang="en-US" dirty="0"/>
              <a:t>。採点する前に、最終確認したり、任意で問題解く。</a:t>
            </a:r>
            <a:endParaRPr kumimoji="1" lang="en-US" altLang="ja-JP" dirty="0"/>
          </a:p>
          <a:p>
            <a:r>
              <a:rPr lang="ja-JP" altLang="en-US" dirty="0"/>
              <a:t>問題・選択肢の登録を、外部ファイルからインポートできる。（</a:t>
            </a:r>
            <a:r>
              <a:rPr lang="en-US" altLang="ja-JP" dirty="0"/>
              <a:t>A2M5</a:t>
            </a:r>
            <a:r>
              <a:rPr lang="ja-JP" altLang="en-US" dirty="0"/>
              <a:t>ツールを使って、</a:t>
            </a:r>
            <a:r>
              <a:rPr lang="en-US" altLang="ja-JP" dirty="0"/>
              <a:t>CSV</a:t>
            </a:r>
            <a:r>
              <a:rPr lang="ja-JP" altLang="en-US" dirty="0"/>
              <a:t>ファイルからインポートすることはできている）</a:t>
            </a:r>
            <a:endParaRPr lang="en-US" altLang="ja-JP" dirty="0"/>
          </a:p>
          <a:p>
            <a:r>
              <a:rPr lang="ja-JP" altLang="en-US" dirty="0"/>
              <a:t>現行では、</a:t>
            </a:r>
            <a:r>
              <a:rPr kumimoji="1" lang="ja-JP" altLang="en-US" dirty="0"/>
              <a:t>受験生登録画面でパスワードがハッシュ化され</a:t>
            </a:r>
            <a:r>
              <a:rPr lang="ja-JP" altLang="en-US" dirty="0"/>
              <a:t>たものが表示される</a:t>
            </a:r>
            <a:r>
              <a:rPr kumimoji="1" lang="ja-JP" altLang="en-US" dirty="0"/>
              <a:t>ので、変更時は改めて入力が必要となる</a:t>
            </a:r>
            <a:r>
              <a:rPr lang="ja-JP" altLang="en-US" dirty="0"/>
              <a:t>。</a:t>
            </a:r>
            <a:r>
              <a:rPr kumimoji="1" lang="ja-JP" altLang="en-US" dirty="0"/>
              <a:t>パスワード変更は別画面にする。</a:t>
            </a:r>
            <a:endParaRPr kumimoji="1" lang="en-US" altLang="ja-JP" dirty="0"/>
          </a:p>
          <a:p>
            <a:endParaRPr kumimoji="1" lang="ja-JP" altLang="en-US" dirty="0"/>
          </a:p>
        </p:txBody>
      </p:sp>
    </p:spTree>
    <p:extLst>
      <p:ext uri="{BB962C8B-B14F-4D97-AF65-F5344CB8AC3E}">
        <p14:creationId xmlns:p14="http://schemas.microsoft.com/office/powerpoint/2010/main" val="274475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8240C-0DBE-B16B-182E-0C5A10B6000C}"/>
              </a:ext>
            </a:extLst>
          </p:cNvPr>
          <p:cNvSpPr>
            <a:spLocks noGrp="1"/>
          </p:cNvSpPr>
          <p:nvPr>
            <p:ph type="title"/>
          </p:nvPr>
        </p:nvSpPr>
        <p:spPr/>
        <p:txBody>
          <a:bodyPr/>
          <a:lstStyle/>
          <a:p>
            <a:r>
              <a:rPr kumimoji="1" lang="ja-JP" altLang="en-US" dirty="0"/>
              <a:t>自己評価</a:t>
            </a:r>
          </a:p>
        </p:txBody>
      </p:sp>
      <p:sp>
        <p:nvSpPr>
          <p:cNvPr id="3" name="コンテンツ プレースホルダー 2">
            <a:extLst>
              <a:ext uri="{FF2B5EF4-FFF2-40B4-BE49-F238E27FC236}">
                <a16:creationId xmlns:a16="http://schemas.microsoft.com/office/drawing/2014/main" id="{261C529D-9D3C-4379-EB33-5D5D2C43F1C7}"/>
              </a:ext>
            </a:extLst>
          </p:cNvPr>
          <p:cNvSpPr>
            <a:spLocks noGrp="1"/>
          </p:cNvSpPr>
          <p:nvPr>
            <p:ph idx="1"/>
          </p:nvPr>
        </p:nvSpPr>
        <p:spPr/>
        <p:txBody>
          <a:bodyPr>
            <a:normAutofit/>
          </a:bodyPr>
          <a:lstStyle/>
          <a:p>
            <a:r>
              <a:rPr kumimoji="1" lang="en-US" altLang="ja-JP" dirty="0"/>
              <a:t>PHP</a:t>
            </a:r>
            <a:r>
              <a:rPr kumimoji="1" lang="ja-JP" altLang="en-US" dirty="0"/>
              <a:t>を使った</a:t>
            </a:r>
            <a:r>
              <a:rPr kumimoji="1" lang="en-US" altLang="ja-JP" dirty="0"/>
              <a:t>Web</a:t>
            </a:r>
            <a:r>
              <a:rPr kumimoji="1" lang="ja-JP" altLang="en-US" dirty="0"/>
              <a:t>アプリケーションを１から作ることができたことが自信になった。</a:t>
            </a:r>
            <a:endParaRPr kumimoji="1" lang="en-US" altLang="ja-JP" dirty="0"/>
          </a:p>
          <a:p>
            <a:r>
              <a:rPr lang="en-US" altLang="ja-JP" dirty="0"/>
              <a:t>PHP</a:t>
            </a:r>
            <a:r>
              <a:rPr lang="ja-JP" altLang="en-US" dirty="0"/>
              <a:t>での開発にあたり、</a:t>
            </a:r>
            <a:r>
              <a:rPr lang="en-US" altLang="ja-JP" dirty="0"/>
              <a:t>PHP</a:t>
            </a:r>
            <a:r>
              <a:rPr lang="ja-JP" altLang="en-US" dirty="0"/>
              <a:t>の基礎的な機能はきちんと実装できたので、実務で</a:t>
            </a:r>
            <a:r>
              <a:rPr lang="en-US" altLang="ja-JP" dirty="0"/>
              <a:t>PHP</a:t>
            </a:r>
            <a:r>
              <a:rPr lang="ja-JP" altLang="en-US" dirty="0"/>
              <a:t>を扱うことになっても、最低限のスキルは身についたと思っている。</a:t>
            </a:r>
            <a:endParaRPr kumimoji="1" lang="en-US" altLang="ja-JP" dirty="0"/>
          </a:p>
          <a:p>
            <a:r>
              <a:rPr lang="ja-JP" altLang="en-US" dirty="0"/>
              <a:t>ノウハウがない中、限られた時間内で、必要だと考えていた機能やセキュリティ対策の実装ができたという達成感を味わった。</a:t>
            </a:r>
            <a:endParaRPr lang="en-US" altLang="ja-JP" dirty="0"/>
          </a:p>
          <a:p>
            <a:r>
              <a:rPr lang="en-US" altLang="ja-JP" dirty="0"/>
              <a:t>Web</a:t>
            </a:r>
            <a:r>
              <a:rPr lang="ja-JP" altLang="en-US" dirty="0"/>
              <a:t>デザインが、もう少しどうにかならなかったのかと感じる。</a:t>
            </a:r>
            <a:endParaRPr kumimoji="1" lang="en-US" altLang="ja-JP" dirty="0"/>
          </a:p>
          <a:p>
            <a:endParaRPr kumimoji="1" lang="ja-JP" altLang="en-US" dirty="0"/>
          </a:p>
        </p:txBody>
      </p:sp>
    </p:spTree>
    <p:extLst>
      <p:ext uri="{BB962C8B-B14F-4D97-AF65-F5344CB8AC3E}">
        <p14:creationId xmlns:p14="http://schemas.microsoft.com/office/powerpoint/2010/main" val="383643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20167-E844-321D-C13F-1D432F15519A}"/>
              </a:ext>
            </a:extLst>
          </p:cNvPr>
          <p:cNvSpPr>
            <a:spLocks noGrp="1"/>
          </p:cNvSpPr>
          <p:nvPr>
            <p:ph type="title"/>
          </p:nvPr>
        </p:nvSpPr>
        <p:spPr/>
        <p:txBody>
          <a:bodyPr anchor="ctr">
            <a:normAutofit/>
          </a:bodyPr>
          <a:lstStyle/>
          <a:p>
            <a:pPr algn="ctr"/>
            <a:r>
              <a:rPr kumimoji="1" lang="ja-JP" altLang="en-US" sz="4400" dirty="0"/>
              <a:t>ご清聴ありがとうございました。</a:t>
            </a:r>
          </a:p>
        </p:txBody>
      </p:sp>
      <p:sp>
        <p:nvSpPr>
          <p:cNvPr id="3" name="テキスト プレースホルダー 2">
            <a:extLst>
              <a:ext uri="{FF2B5EF4-FFF2-40B4-BE49-F238E27FC236}">
                <a16:creationId xmlns:a16="http://schemas.microsoft.com/office/drawing/2014/main" id="{2DC65B0A-602D-7F23-B750-ECC06E2F99A7}"/>
              </a:ext>
            </a:extLst>
          </p:cNvPr>
          <p:cNvSpPr>
            <a:spLocks noGrp="1"/>
          </p:cNvSpPr>
          <p:nvPr>
            <p:ph type="body" idx="1"/>
          </p:nvPr>
        </p:nvSpPr>
        <p:spPr/>
        <p:txBody>
          <a:bodyPr>
            <a:normAutofit/>
          </a:bodyPr>
          <a:lstStyle/>
          <a:p>
            <a:pPr algn="ctr"/>
            <a:endParaRPr kumimoji="1" lang="ja-JP" altLang="en-US" dirty="0"/>
          </a:p>
        </p:txBody>
      </p:sp>
    </p:spTree>
    <p:extLst>
      <p:ext uri="{BB962C8B-B14F-4D97-AF65-F5344CB8AC3E}">
        <p14:creationId xmlns:p14="http://schemas.microsoft.com/office/powerpoint/2010/main" val="104609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DDFDF-892D-2B5B-1BEA-621D56176F72}"/>
              </a:ext>
            </a:extLst>
          </p:cNvPr>
          <p:cNvSpPr>
            <a:spLocks noGrp="1"/>
          </p:cNvSpPr>
          <p:nvPr>
            <p:ph type="title"/>
          </p:nvPr>
        </p:nvSpPr>
        <p:spPr/>
        <p:txBody>
          <a:bodyPr>
            <a:normAutofit/>
          </a:bodyPr>
          <a:lstStyle/>
          <a:p>
            <a:r>
              <a:rPr lang="ja-JP" altLang="en-US" dirty="0"/>
              <a:t>アプリケーションの概要</a:t>
            </a:r>
            <a:endParaRPr kumimoji="1" lang="ja-JP" altLang="en-US" dirty="0"/>
          </a:p>
        </p:txBody>
      </p:sp>
      <p:sp>
        <p:nvSpPr>
          <p:cNvPr id="3" name="コンテンツ プレースホルダー 2">
            <a:extLst>
              <a:ext uri="{FF2B5EF4-FFF2-40B4-BE49-F238E27FC236}">
                <a16:creationId xmlns:a16="http://schemas.microsoft.com/office/drawing/2014/main" id="{712B5D72-4E08-FB51-B05C-E89B7107E189}"/>
              </a:ext>
            </a:extLst>
          </p:cNvPr>
          <p:cNvSpPr>
            <a:spLocks noGrp="1"/>
          </p:cNvSpPr>
          <p:nvPr>
            <p:ph idx="1"/>
          </p:nvPr>
        </p:nvSpPr>
        <p:spPr/>
        <p:txBody>
          <a:bodyPr>
            <a:normAutofit fontScale="85000" lnSpcReduction="10000"/>
          </a:bodyPr>
          <a:lstStyle/>
          <a:p>
            <a:r>
              <a:rPr kumimoji="1" lang="ja-JP" altLang="en-US" sz="3200" dirty="0"/>
              <a:t>選択問題を作成する</a:t>
            </a:r>
            <a:r>
              <a:rPr kumimoji="1" lang="en-US" altLang="ja-JP" sz="3200" dirty="0"/>
              <a:t>PHP</a:t>
            </a:r>
            <a:r>
              <a:rPr kumimoji="1" lang="ja-JP" altLang="en-US" sz="3200" dirty="0"/>
              <a:t>アプリケーションで、模試試験やクイズ、セキュリティ教育用問題などを想定しています。</a:t>
            </a:r>
            <a:endParaRPr kumimoji="1" lang="en-US" altLang="ja-JP" sz="3200" dirty="0"/>
          </a:p>
          <a:p>
            <a:r>
              <a:rPr lang="ja-JP" altLang="en-US" sz="3200" dirty="0"/>
              <a:t>問題は、選択形式で、選択数は可変とする。</a:t>
            </a:r>
            <a:endParaRPr lang="en-US" altLang="ja-JP" sz="3200" dirty="0"/>
          </a:p>
          <a:p>
            <a:r>
              <a:rPr lang="ja-JP" altLang="en-US" sz="3200" dirty="0"/>
              <a:t>複数の問題を選択し、検定として登録する。</a:t>
            </a:r>
            <a:endParaRPr lang="en-US" altLang="ja-JP" sz="3200" dirty="0"/>
          </a:p>
          <a:p>
            <a:r>
              <a:rPr kumimoji="1" lang="ja-JP" altLang="en-US" sz="3200" dirty="0"/>
              <a:t>受験者は受験者登録して、ログインして受験する。</a:t>
            </a:r>
            <a:endParaRPr kumimoji="1" lang="en-US" altLang="ja-JP" sz="3200" dirty="0"/>
          </a:p>
          <a:p>
            <a:r>
              <a:rPr lang="ja-JP" altLang="en-US" sz="3200" dirty="0"/>
              <a:t>受験履歴が確認できる。</a:t>
            </a:r>
            <a:endParaRPr kumimoji="1" lang="ja-JP" altLang="en-US" sz="3200" dirty="0"/>
          </a:p>
        </p:txBody>
      </p:sp>
    </p:spTree>
    <p:extLst>
      <p:ext uri="{BB962C8B-B14F-4D97-AF65-F5344CB8AC3E}">
        <p14:creationId xmlns:p14="http://schemas.microsoft.com/office/powerpoint/2010/main" val="246534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A3A96-0DF4-6CCC-4F5D-70722145E191}"/>
              </a:ext>
            </a:extLst>
          </p:cNvPr>
          <p:cNvSpPr>
            <a:spLocks noGrp="1"/>
          </p:cNvSpPr>
          <p:nvPr>
            <p:ph type="title"/>
          </p:nvPr>
        </p:nvSpPr>
        <p:spPr/>
        <p:txBody>
          <a:bodyPr/>
          <a:lstStyle/>
          <a:p>
            <a:r>
              <a:rPr lang="ja-JP" altLang="en-US" dirty="0"/>
              <a:t>画面構成（メニュー）</a:t>
            </a:r>
            <a:endParaRPr kumimoji="1" lang="ja-JP" altLang="en-US" dirty="0"/>
          </a:p>
        </p:txBody>
      </p:sp>
      <p:graphicFrame>
        <p:nvGraphicFramePr>
          <p:cNvPr id="6" name="表 5">
            <a:extLst>
              <a:ext uri="{FF2B5EF4-FFF2-40B4-BE49-F238E27FC236}">
                <a16:creationId xmlns:a16="http://schemas.microsoft.com/office/drawing/2014/main" id="{DCEA1052-5188-5984-2957-6CDDC65B502A}"/>
              </a:ext>
            </a:extLst>
          </p:cNvPr>
          <p:cNvGraphicFramePr>
            <a:graphicFrameLocks noGrp="1"/>
          </p:cNvGraphicFramePr>
          <p:nvPr>
            <p:extLst>
              <p:ext uri="{D42A27DB-BD31-4B8C-83A1-F6EECF244321}">
                <p14:modId xmlns:p14="http://schemas.microsoft.com/office/powerpoint/2010/main" val="4222008103"/>
              </p:ext>
            </p:extLst>
          </p:nvPr>
        </p:nvGraphicFramePr>
        <p:xfrm>
          <a:off x="1451578" y="2733368"/>
          <a:ext cx="9835848" cy="894734"/>
        </p:xfrm>
        <a:graphic>
          <a:graphicData uri="http://schemas.openxmlformats.org/drawingml/2006/table">
            <a:tbl>
              <a:tblPr firstRow="1" bandRow="1">
                <a:tableStyleId>{073A0DAA-6AF3-43AB-8588-CEC1D06C72B9}</a:tableStyleId>
              </a:tblPr>
              <a:tblGrid>
                <a:gridCol w="819674">
                  <a:extLst>
                    <a:ext uri="{9D8B030D-6E8A-4147-A177-3AD203B41FA5}">
                      <a16:colId xmlns:a16="http://schemas.microsoft.com/office/drawing/2014/main" val="330900277"/>
                    </a:ext>
                  </a:extLst>
                </a:gridCol>
                <a:gridCol w="1248696">
                  <a:extLst>
                    <a:ext uri="{9D8B030D-6E8A-4147-A177-3AD203B41FA5}">
                      <a16:colId xmlns:a16="http://schemas.microsoft.com/office/drawing/2014/main" val="402887865"/>
                    </a:ext>
                  </a:extLst>
                </a:gridCol>
                <a:gridCol w="1406013">
                  <a:extLst>
                    <a:ext uri="{9D8B030D-6E8A-4147-A177-3AD203B41FA5}">
                      <a16:colId xmlns:a16="http://schemas.microsoft.com/office/drawing/2014/main" val="116061603"/>
                    </a:ext>
                  </a:extLst>
                </a:gridCol>
                <a:gridCol w="1179871">
                  <a:extLst>
                    <a:ext uri="{9D8B030D-6E8A-4147-A177-3AD203B41FA5}">
                      <a16:colId xmlns:a16="http://schemas.microsoft.com/office/drawing/2014/main" val="879838228"/>
                    </a:ext>
                  </a:extLst>
                </a:gridCol>
                <a:gridCol w="1258529">
                  <a:extLst>
                    <a:ext uri="{9D8B030D-6E8A-4147-A177-3AD203B41FA5}">
                      <a16:colId xmlns:a16="http://schemas.microsoft.com/office/drawing/2014/main" val="2693013469"/>
                    </a:ext>
                  </a:extLst>
                </a:gridCol>
                <a:gridCol w="1464103">
                  <a:extLst>
                    <a:ext uri="{9D8B030D-6E8A-4147-A177-3AD203B41FA5}">
                      <a16:colId xmlns:a16="http://schemas.microsoft.com/office/drawing/2014/main" val="1215125921"/>
                    </a:ext>
                  </a:extLst>
                </a:gridCol>
                <a:gridCol w="1229481">
                  <a:extLst>
                    <a:ext uri="{9D8B030D-6E8A-4147-A177-3AD203B41FA5}">
                      <a16:colId xmlns:a16="http://schemas.microsoft.com/office/drawing/2014/main" val="1883191294"/>
                    </a:ext>
                  </a:extLst>
                </a:gridCol>
                <a:gridCol w="1229481">
                  <a:extLst>
                    <a:ext uri="{9D8B030D-6E8A-4147-A177-3AD203B41FA5}">
                      <a16:colId xmlns:a16="http://schemas.microsoft.com/office/drawing/2014/main" val="4035611078"/>
                    </a:ext>
                  </a:extLst>
                </a:gridCol>
              </a:tblGrid>
              <a:tr h="894734">
                <a:tc>
                  <a:txBody>
                    <a:bodyPr/>
                    <a:lstStyle/>
                    <a:p>
                      <a:r>
                        <a:rPr kumimoji="1" lang="en-US" altLang="ja-JP" dirty="0"/>
                        <a:t>TOP</a:t>
                      </a:r>
                      <a:endParaRPr kumimoji="1" lang="ja-JP" altLang="en-US" dirty="0"/>
                    </a:p>
                  </a:txBody>
                  <a:tcPr anchor="ctr"/>
                </a:tc>
                <a:tc>
                  <a:txBody>
                    <a:bodyPr/>
                    <a:lstStyle/>
                    <a:p>
                      <a:r>
                        <a:rPr kumimoji="1" lang="ja-JP" altLang="en-US" dirty="0"/>
                        <a:t>ログイン</a:t>
                      </a:r>
                    </a:p>
                  </a:txBody>
                  <a:tcPr anchor="ctr"/>
                </a:tc>
                <a:tc>
                  <a:txBody>
                    <a:bodyPr/>
                    <a:lstStyle/>
                    <a:p>
                      <a:r>
                        <a:rPr kumimoji="1" lang="ja-JP" altLang="en-US" dirty="0"/>
                        <a:t>ログアウト</a:t>
                      </a:r>
                    </a:p>
                  </a:txBody>
                  <a:tcPr anchor="ctr"/>
                </a:tc>
                <a:tc>
                  <a:txBody>
                    <a:bodyPr/>
                    <a:lstStyle/>
                    <a:p>
                      <a:r>
                        <a:rPr kumimoji="1" lang="ja-JP" altLang="en-US" dirty="0"/>
                        <a:t>受験一覧</a:t>
                      </a:r>
                    </a:p>
                  </a:txBody>
                  <a:tcPr anchor="ctr"/>
                </a:tc>
                <a:tc>
                  <a:txBody>
                    <a:bodyPr/>
                    <a:lstStyle/>
                    <a:p>
                      <a:r>
                        <a:rPr kumimoji="1" lang="ja-JP" altLang="en-US" dirty="0"/>
                        <a:t>受験履歴</a:t>
                      </a:r>
                    </a:p>
                  </a:txBody>
                  <a:tcPr anchor="ctr"/>
                </a:tc>
                <a:tc>
                  <a:txBody>
                    <a:bodyPr/>
                    <a:lstStyle/>
                    <a:p>
                      <a:r>
                        <a:rPr kumimoji="1" lang="ja-JP" altLang="en-US" dirty="0"/>
                        <a:t>受験生登録</a:t>
                      </a:r>
                    </a:p>
                  </a:txBody>
                  <a:tcPr anchor="ctr"/>
                </a:tc>
                <a:tc>
                  <a:txBody>
                    <a:bodyPr/>
                    <a:lstStyle/>
                    <a:p>
                      <a:r>
                        <a:rPr kumimoji="1" lang="ja-JP" altLang="en-US" dirty="0"/>
                        <a:t>検定登録</a:t>
                      </a:r>
                    </a:p>
                  </a:txBody>
                  <a:tcPr anchor="ctr"/>
                </a:tc>
                <a:tc>
                  <a:txBody>
                    <a:bodyPr/>
                    <a:lstStyle/>
                    <a:p>
                      <a:r>
                        <a:rPr kumimoji="1" lang="ja-JP" altLang="en-US" dirty="0"/>
                        <a:t>問題登録</a:t>
                      </a:r>
                    </a:p>
                  </a:txBody>
                  <a:tcPr anchor="ctr"/>
                </a:tc>
                <a:extLst>
                  <a:ext uri="{0D108BD9-81ED-4DB2-BD59-A6C34878D82A}">
                    <a16:rowId xmlns:a16="http://schemas.microsoft.com/office/drawing/2014/main" val="157892677"/>
                  </a:ext>
                </a:extLst>
              </a:tr>
            </a:tbl>
          </a:graphicData>
        </a:graphic>
      </p:graphicFrame>
      <p:sp>
        <p:nvSpPr>
          <p:cNvPr id="7" name="吹き出し: 四角形 6">
            <a:extLst>
              <a:ext uri="{FF2B5EF4-FFF2-40B4-BE49-F238E27FC236}">
                <a16:creationId xmlns:a16="http://schemas.microsoft.com/office/drawing/2014/main" id="{73D0B8A9-6D04-F2F5-2D89-AF325CE09F58}"/>
              </a:ext>
            </a:extLst>
          </p:cNvPr>
          <p:cNvSpPr/>
          <p:nvPr/>
        </p:nvSpPr>
        <p:spPr>
          <a:xfrm>
            <a:off x="4868288" y="4507716"/>
            <a:ext cx="4629673" cy="905068"/>
          </a:xfrm>
          <a:prstGeom prst="wedgeRectCallout">
            <a:avLst>
              <a:gd name="adj1" fmla="val -41090"/>
              <a:gd name="adj2" fmla="val -114633"/>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画面上部のメニューをクリック</a:t>
            </a:r>
          </a:p>
        </p:txBody>
      </p:sp>
    </p:spTree>
    <p:extLst>
      <p:ext uri="{BB962C8B-B14F-4D97-AF65-F5344CB8AC3E}">
        <p14:creationId xmlns:p14="http://schemas.microsoft.com/office/powerpoint/2010/main" val="370132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10;&#10;自動的に生成された説明">
            <a:extLst>
              <a:ext uri="{FF2B5EF4-FFF2-40B4-BE49-F238E27FC236}">
                <a16:creationId xmlns:a16="http://schemas.microsoft.com/office/drawing/2014/main" id="{7394415B-BB45-839F-7A8E-85721CA01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574" y="1102118"/>
            <a:ext cx="6648947" cy="4653764"/>
          </a:xfrm>
          <a:prstGeom prst="rect">
            <a:avLst/>
          </a:prstGeom>
        </p:spPr>
      </p:pic>
      <p:sp>
        <p:nvSpPr>
          <p:cNvPr id="4" name="正方形/長方形 3">
            <a:extLst>
              <a:ext uri="{FF2B5EF4-FFF2-40B4-BE49-F238E27FC236}">
                <a16:creationId xmlns:a16="http://schemas.microsoft.com/office/drawing/2014/main" id="{8CF80133-2041-CABC-EDA1-8B7D464C4C05}"/>
              </a:ext>
            </a:extLst>
          </p:cNvPr>
          <p:cNvSpPr/>
          <p:nvPr/>
        </p:nvSpPr>
        <p:spPr>
          <a:xfrm>
            <a:off x="3293806" y="1573161"/>
            <a:ext cx="5407742" cy="4719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吹き出し: 四角形 4">
            <a:extLst>
              <a:ext uri="{FF2B5EF4-FFF2-40B4-BE49-F238E27FC236}">
                <a16:creationId xmlns:a16="http://schemas.microsoft.com/office/drawing/2014/main" id="{94C305D1-EC3F-7E1C-273E-880CF1D712E3}"/>
              </a:ext>
            </a:extLst>
          </p:cNvPr>
          <p:cNvSpPr/>
          <p:nvPr/>
        </p:nvSpPr>
        <p:spPr>
          <a:xfrm>
            <a:off x="8396748" y="2438400"/>
            <a:ext cx="1927123" cy="894735"/>
          </a:xfrm>
          <a:prstGeom prst="wedgeRectCallout">
            <a:avLst>
              <a:gd name="adj1" fmla="val -51955"/>
              <a:gd name="adj2" fmla="val -83654"/>
            </a:avLst>
          </a:prstGeom>
          <a:solidFill>
            <a:srgbClr val="CCFF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メニュー</a:t>
            </a:r>
          </a:p>
        </p:txBody>
      </p:sp>
      <p:sp>
        <p:nvSpPr>
          <p:cNvPr id="2" name="四角形: 角を丸くする 1">
            <a:extLst>
              <a:ext uri="{FF2B5EF4-FFF2-40B4-BE49-F238E27FC236}">
                <a16:creationId xmlns:a16="http://schemas.microsoft.com/office/drawing/2014/main" id="{B9BA1475-FC2D-22DF-A1DB-5DF317722958}"/>
              </a:ext>
            </a:extLst>
          </p:cNvPr>
          <p:cNvSpPr/>
          <p:nvPr/>
        </p:nvSpPr>
        <p:spPr>
          <a:xfrm>
            <a:off x="717755" y="412955"/>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251220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6A72B-3C8A-F05B-75A6-73BE30390D5C}"/>
              </a:ext>
            </a:extLst>
          </p:cNvPr>
          <p:cNvSpPr>
            <a:spLocks noGrp="1"/>
          </p:cNvSpPr>
          <p:nvPr>
            <p:ph type="title"/>
          </p:nvPr>
        </p:nvSpPr>
        <p:spPr/>
        <p:txBody>
          <a:bodyPr/>
          <a:lstStyle/>
          <a:p>
            <a:r>
              <a:rPr lang="ja-JP" altLang="en-US" dirty="0"/>
              <a:t>画面構成（問題登録）</a:t>
            </a:r>
            <a:endParaRPr kumimoji="1" lang="ja-JP" altLang="en-US" dirty="0"/>
          </a:p>
        </p:txBody>
      </p:sp>
      <p:sp>
        <p:nvSpPr>
          <p:cNvPr id="3" name="テキスト ボックス 2">
            <a:extLst>
              <a:ext uri="{FF2B5EF4-FFF2-40B4-BE49-F238E27FC236}">
                <a16:creationId xmlns:a16="http://schemas.microsoft.com/office/drawing/2014/main" id="{BDA818BC-9558-A925-BB27-8450FD5F0AAA}"/>
              </a:ext>
            </a:extLst>
          </p:cNvPr>
          <p:cNvSpPr txBox="1"/>
          <p:nvPr/>
        </p:nvSpPr>
        <p:spPr>
          <a:xfrm>
            <a:off x="1451579" y="2138639"/>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問題登録（問題一覧）</a:t>
            </a:r>
          </a:p>
        </p:txBody>
      </p:sp>
      <p:sp>
        <p:nvSpPr>
          <p:cNvPr id="4" name="テキスト ボックス 3">
            <a:extLst>
              <a:ext uri="{FF2B5EF4-FFF2-40B4-BE49-F238E27FC236}">
                <a16:creationId xmlns:a16="http://schemas.microsoft.com/office/drawing/2014/main" id="{36ACC975-14C6-8A39-DBED-DD23E10F67F3}"/>
              </a:ext>
            </a:extLst>
          </p:cNvPr>
          <p:cNvSpPr txBox="1"/>
          <p:nvPr/>
        </p:nvSpPr>
        <p:spPr>
          <a:xfrm>
            <a:off x="1451579" y="3347450"/>
            <a:ext cx="1101213" cy="727584"/>
          </a:xfrm>
          <a:prstGeom prst="rect">
            <a:avLst/>
          </a:prstGeom>
          <a:solidFill>
            <a:schemeClr val="dk1"/>
          </a:solidFill>
        </p:spPr>
        <p:txBody>
          <a:bodyPr wrap="square" rtlCol="0" anchor="ctr">
            <a:normAutofit/>
          </a:bodyPr>
          <a:lstStyle/>
          <a:p>
            <a:pPr algn="ctr"/>
            <a:r>
              <a:rPr kumimoji="1" lang="ja-JP" altLang="en-US" b="1" dirty="0">
                <a:solidFill>
                  <a:schemeClr val="bg1"/>
                </a:solidFill>
              </a:rPr>
              <a:t>新規登録</a:t>
            </a:r>
          </a:p>
        </p:txBody>
      </p:sp>
      <p:sp>
        <p:nvSpPr>
          <p:cNvPr id="5" name="テキスト ボックス 4">
            <a:extLst>
              <a:ext uri="{FF2B5EF4-FFF2-40B4-BE49-F238E27FC236}">
                <a16:creationId xmlns:a16="http://schemas.microsoft.com/office/drawing/2014/main" id="{18F96307-C8DF-E486-67DD-CB2AED2AEBC9}"/>
              </a:ext>
            </a:extLst>
          </p:cNvPr>
          <p:cNvSpPr txBox="1"/>
          <p:nvPr/>
        </p:nvSpPr>
        <p:spPr>
          <a:xfrm>
            <a:off x="2764185" y="3347449"/>
            <a:ext cx="1101213" cy="727585"/>
          </a:xfrm>
          <a:prstGeom prst="rect">
            <a:avLst/>
          </a:prstGeom>
          <a:solidFill>
            <a:schemeClr val="dk1"/>
          </a:solidFill>
        </p:spPr>
        <p:txBody>
          <a:bodyPr wrap="square" rtlCol="0" anchor="ctr">
            <a:normAutofit/>
          </a:bodyPr>
          <a:lstStyle/>
          <a:p>
            <a:pPr algn="ctr"/>
            <a:r>
              <a:rPr kumimoji="1" lang="ja-JP" altLang="en-US" b="1" dirty="0">
                <a:solidFill>
                  <a:schemeClr val="bg1"/>
                </a:solidFill>
              </a:rPr>
              <a:t>変更</a:t>
            </a:r>
          </a:p>
        </p:txBody>
      </p:sp>
      <p:sp>
        <p:nvSpPr>
          <p:cNvPr id="6" name="テキスト ボックス 5">
            <a:extLst>
              <a:ext uri="{FF2B5EF4-FFF2-40B4-BE49-F238E27FC236}">
                <a16:creationId xmlns:a16="http://schemas.microsoft.com/office/drawing/2014/main" id="{9FD23682-0B10-2497-1ED5-607D8710183E}"/>
              </a:ext>
            </a:extLst>
          </p:cNvPr>
          <p:cNvSpPr txBox="1"/>
          <p:nvPr/>
        </p:nvSpPr>
        <p:spPr>
          <a:xfrm>
            <a:off x="4076792" y="3347451"/>
            <a:ext cx="1101213" cy="727586"/>
          </a:xfrm>
          <a:prstGeom prst="rect">
            <a:avLst/>
          </a:prstGeom>
          <a:solidFill>
            <a:schemeClr val="dk1"/>
          </a:solidFill>
        </p:spPr>
        <p:txBody>
          <a:bodyPr wrap="square" rtlCol="0" anchor="ctr">
            <a:normAutofit/>
          </a:bodyPr>
          <a:lstStyle/>
          <a:p>
            <a:pPr algn="ctr"/>
            <a:r>
              <a:rPr kumimoji="1" lang="ja-JP" altLang="en-US" b="1" dirty="0">
                <a:solidFill>
                  <a:schemeClr val="bg1"/>
                </a:solidFill>
              </a:rPr>
              <a:t>削除</a:t>
            </a:r>
          </a:p>
        </p:txBody>
      </p:sp>
      <p:sp>
        <p:nvSpPr>
          <p:cNvPr id="7" name="テキスト ボックス 6">
            <a:extLst>
              <a:ext uri="{FF2B5EF4-FFF2-40B4-BE49-F238E27FC236}">
                <a16:creationId xmlns:a16="http://schemas.microsoft.com/office/drawing/2014/main" id="{4A163702-022C-1C08-9E95-F55E3D2FE39B}"/>
              </a:ext>
            </a:extLst>
          </p:cNvPr>
          <p:cNvSpPr txBox="1"/>
          <p:nvPr/>
        </p:nvSpPr>
        <p:spPr>
          <a:xfrm>
            <a:off x="5699217" y="3347450"/>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選択肢（選択肢一覧）</a:t>
            </a:r>
          </a:p>
        </p:txBody>
      </p:sp>
      <p:sp>
        <p:nvSpPr>
          <p:cNvPr id="8" name="テキスト ボックス 7">
            <a:extLst>
              <a:ext uri="{FF2B5EF4-FFF2-40B4-BE49-F238E27FC236}">
                <a16:creationId xmlns:a16="http://schemas.microsoft.com/office/drawing/2014/main" id="{E28FD5E3-A6CB-80FB-DFD9-F53A10F5EB7D}"/>
              </a:ext>
            </a:extLst>
          </p:cNvPr>
          <p:cNvSpPr txBox="1"/>
          <p:nvPr/>
        </p:nvSpPr>
        <p:spPr>
          <a:xfrm>
            <a:off x="5702609" y="4684950"/>
            <a:ext cx="1101213" cy="683087"/>
          </a:xfrm>
          <a:prstGeom prst="rect">
            <a:avLst/>
          </a:prstGeom>
          <a:solidFill>
            <a:schemeClr val="dk1"/>
          </a:solidFill>
        </p:spPr>
        <p:txBody>
          <a:bodyPr wrap="none" rtlCol="0" anchor="ctr">
            <a:normAutofit/>
          </a:bodyPr>
          <a:lstStyle/>
          <a:p>
            <a:pPr algn="ctr"/>
            <a:r>
              <a:rPr kumimoji="1" lang="ja-JP" altLang="en-US" b="1" dirty="0">
                <a:solidFill>
                  <a:schemeClr val="bg1"/>
                </a:solidFill>
              </a:rPr>
              <a:t>新規登録</a:t>
            </a:r>
          </a:p>
        </p:txBody>
      </p:sp>
      <p:sp>
        <p:nvSpPr>
          <p:cNvPr id="9" name="テキスト ボックス 8">
            <a:extLst>
              <a:ext uri="{FF2B5EF4-FFF2-40B4-BE49-F238E27FC236}">
                <a16:creationId xmlns:a16="http://schemas.microsoft.com/office/drawing/2014/main" id="{597C0EB0-8239-90FF-0AB1-C8A5C3DA1B82}"/>
              </a:ext>
            </a:extLst>
          </p:cNvPr>
          <p:cNvSpPr txBox="1"/>
          <p:nvPr/>
        </p:nvSpPr>
        <p:spPr>
          <a:xfrm>
            <a:off x="7011823" y="4669826"/>
            <a:ext cx="1101213" cy="698211"/>
          </a:xfrm>
          <a:prstGeom prst="rect">
            <a:avLst/>
          </a:prstGeom>
          <a:solidFill>
            <a:schemeClr val="dk1"/>
          </a:solidFill>
        </p:spPr>
        <p:txBody>
          <a:bodyPr wrap="none" rtlCol="0" anchor="ctr">
            <a:normAutofit/>
          </a:bodyPr>
          <a:lstStyle/>
          <a:p>
            <a:pPr algn="ctr"/>
            <a:r>
              <a:rPr kumimoji="1" lang="ja-JP" altLang="en-US" b="1" dirty="0">
                <a:solidFill>
                  <a:schemeClr val="bg1"/>
                </a:solidFill>
              </a:rPr>
              <a:t>変更</a:t>
            </a:r>
          </a:p>
        </p:txBody>
      </p:sp>
      <p:sp>
        <p:nvSpPr>
          <p:cNvPr id="10" name="テキスト ボックス 9">
            <a:extLst>
              <a:ext uri="{FF2B5EF4-FFF2-40B4-BE49-F238E27FC236}">
                <a16:creationId xmlns:a16="http://schemas.microsoft.com/office/drawing/2014/main" id="{82026FFF-AE7F-9959-BFB8-9BE94CDB863F}"/>
              </a:ext>
            </a:extLst>
          </p:cNvPr>
          <p:cNvSpPr txBox="1"/>
          <p:nvPr/>
        </p:nvSpPr>
        <p:spPr>
          <a:xfrm>
            <a:off x="8324430" y="4684950"/>
            <a:ext cx="1101213" cy="683088"/>
          </a:xfrm>
          <a:prstGeom prst="rect">
            <a:avLst/>
          </a:prstGeom>
          <a:solidFill>
            <a:schemeClr val="dk1"/>
          </a:solidFill>
        </p:spPr>
        <p:txBody>
          <a:bodyPr wrap="none" rtlCol="0" anchor="ctr">
            <a:normAutofit/>
          </a:bodyPr>
          <a:lstStyle/>
          <a:p>
            <a:pPr algn="ctr"/>
            <a:r>
              <a:rPr kumimoji="1" lang="ja-JP" altLang="en-US" b="1" dirty="0">
                <a:solidFill>
                  <a:schemeClr val="bg1"/>
                </a:solidFill>
              </a:rPr>
              <a:t>削除</a:t>
            </a:r>
          </a:p>
        </p:txBody>
      </p:sp>
      <p:cxnSp>
        <p:nvCxnSpPr>
          <p:cNvPr id="12" name="直線コネクタ 11">
            <a:extLst>
              <a:ext uri="{FF2B5EF4-FFF2-40B4-BE49-F238E27FC236}">
                <a16:creationId xmlns:a16="http://schemas.microsoft.com/office/drawing/2014/main" id="{7B4BA084-3B50-996D-901A-54FAD5328211}"/>
              </a:ext>
            </a:extLst>
          </p:cNvPr>
          <p:cNvCxnSpPr>
            <a:stCxn id="3" idx="2"/>
            <a:endCxn id="5" idx="0"/>
          </p:cNvCxnSpPr>
          <p:nvPr/>
        </p:nvCxnSpPr>
        <p:spPr>
          <a:xfrm>
            <a:off x="3314792" y="2866226"/>
            <a:ext cx="0" cy="48122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68EF3D4-5370-3732-9326-7DAA75AF862C}"/>
              </a:ext>
            </a:extLst>
          </p:cNvPr>
          <p:cNvCxnSpPr>
            <a:stCxn id="7" idx="2"/>
            <a:endCxn id="9" idx="0"/>
          </p:cNvCxnSpPr>
          <p:nvPr/>
        </p:nvCxnSpPr>
        <p:spPr>
          <a:xfrm>
            <a:off x="7562430" y="4075037"/>
            <a:ext cx="0" cy="59478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9CF8C403-7452-D44F-8044-D906B1A27E96}"/>
              </a:ext>
            </a:extLst>
          </p:cNvPr>
          <p:cNvCxnSpPr>
            <a:stCxn id="3" idx="2"/>
            <a:endCxn id="4" idx="0"/>
          </p:cNvCxnSpPr>
          <p:nvPr/>
        </p:nvCxnSpPr>
        <p:spPr>
          <a:xfrm rot="5400000">
            <a:off x="2417877" y="2450535"/>
            <a:ext cx="481224" cy="1312606"/>
          </a:xfrm>
          <a:prstGeom prst="bentConnector3">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A6BFAC69-E344-317B-0F63-B307400A38C9}"/>
              </a:ext>
            </a:extLst>
          </p:cNvPr>
          <p:cNvCxnSpPr>
            <a:stCxn id="3" idx="2"/>
            <a:endCxn id="6" idx="0"/>
          </p:cNvCxnSpPr>
          <p:nvPr/>
        </p:nvCxnSpPr>
        <p:spPr>
          <a:xfrm rot="16200000" flipH="1">
            <a:off x="3730483" y="2450534"/>
            <a:ext cx="481225" cy="1312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02FE199-A9AB-D091-AFEF-1611B2020177}"/>
              </a:ext>
            </a:extLst>
          </p:cNvPr>
          <p:cNvCxnSpPr>
            <a:stCxn id="7" idx="2"/>
            <a:endCxn id="8" idx="0"/>
          </p:cNvCxnSpPr>
          <p:nvPr/>
        </p:nvCxnSpPr>
        <p:spPr>
          <a:xfrm rot="5400000">
            <a:off x="6602867" y="3725386"/>
            <a:ext cx="609913" cy="13092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7ECA2055-AEA3-18C4-8F7F-1921E43623CC}"/>
              </a:ext>
            </a:extLst>
          </p:cNvPr>
          <p:cNvCxnSpPr>
            <a:cxnSpLocks/>
            <a:stCxn id="7" idx="2"/>
            <a:endCxn id="10" idx="0"/>
          </p:cNvCxnSpPr>
          <p:nvPr/>
        </p:nvCxnSpPr>
        <p:spPr>
          <a:xfrm rot="16200000" flipH="1">
            <a:off x="7913777" y="3723689"/>
            <a:ext cx="609913" cy="1312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BDC51AAE-D066-BC58-5F0B-3947CE2A42B8}"/>
              </a:ext>
            </a:extLst>
          </p:cNvPr>
          <p:cNvCxnSpPr>
            <a:stCxn id="3" idx="2"/>
            <a:endCxn id="7" idx="0"/>
          </p:cNvCxnSpPr>
          <p:nvPr/>
        </p:nvCxnSpPr>
        <p:spPr>
          <a:xfrm rot="16200000" flipH="1">
            <a:off x="5197999" y="983019"/>
            <a:ext cx="481224" cy="4247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99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コンピューターのスクリーンショット&#10;&#10;自動的に生成された説明">
            <a:extLst>
              <a:ext uri="{FF2B5EF4-FFF2-40B4-BE49-F238E27FC236}">
                <a16:creationId xmlns:a16="http://schemas.microsoft.com/office/drawing/2014/main" id="{DEDD05ED-517D-5963-29BD-6B7E22D5D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2" y="580103"/>
            <a:ext cx="5899508" cy="4129213"/>
          </a:xfrm>
          <a:prstGeom prst="rect">
            <a:avLst/>
          </a:prstGeom>
        </p:spPr>
      </p:pic>
      <p:pic>
        <p:nvPicPr>
          <p:cNvPr id="5" name="図 4">
            <a:extLst>
              <a:ext uri="{FF2B5EF4-FFF2-40B4-BE49-F238E27FC236}">
                <a16:creationId xmlns:a16="http://schemas.microsoft.com/office/drawing/2014/main" id="{DEC085B7-E1B3-9201-790B-E51A1257CD78}"/>
              </a:ext>
            </a:extLst>
          </p:cNvPr>
          <p:cNvPicPr>
            <a:picLocks noChangeAspect="1"/>
          </p:cNvPicPr>
          <p:nvPr/>
        </p:nvPicPr>
        <p:blipFill>
          <a:blip r:embed="rId3"/>
          <a:stretch>
            <a:fillRect/>
          </a:stretch>
        </p:blipFill>
        <p:spPr>
          <a:xfrm>
            <a:off x="6331722" y="2536724"/>
            <a:ext cx="5270496" cy="3077496"/>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645FCC28-06B1-0813-7347-9031BFF2C48B}"/>
              </a:ext>
            </a:extLst>
          </p:cNvPr>
          <p:cNvSpPr/>
          <p:nvPr/>
        </p:nvSpPr>
        <p:spPr>
          <a:xfrm>
            <a:off x="9920902" y="524669"/>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397722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6553A727-CA8B-4631-F1BF-912C956C2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65" y="442452"/>
            <a:ext cx="6138797" cy="4296697"/>
          </a:xfrm>
          <a:prstGeom prst="rect">
            <a:avLst/>
          </a:prstGeom>
        </p:spPr>
      </p:pic>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3AFDA1F2-841B-028B-2823-E68A236EB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5" y="3731007"/>
            <a:ext cx="5544780" cy="2016283"/>
          </a:xfrm>
          <a:prstGeom prst="rect">
            <a:avLst/>
          </a:prstGeom>
          <a:ln>
            <a:solidFill>
              <a:schemeClr val="tx1">
                <a:lumMod val="50000"/>
                <a:lumOff val="50000"/>
              </a:schemeClr>
            </a:solidFill>
          </a:ln>
        </p:spPr>
      </p:pic>
      <p:sp>
        <p:nvSpPr>
          <p:cNvPr id="2" name="四角形: 角を丸くする 1">
            <a:extLst>
              <a:ext uri="{FF2B5EF4-FFF2-40B4-BE49-F238E27FC236}">
                <a16:creationId xmlns:a16="http://schemas.microsoft.com/office/drawing/2014/main" id="{189C8969-D658-C7CE-EB8E-C5430E396D97}"/>
              </a:ext>
            </a:extLst>
          </p:cNvPr>
          <p:cNvSpPr/>
          <p:nvPr/>
        </p:nvSpPr>
        <p:spPr>
          <a:xfrm>
            <a:off x="10067619" y="471949"/>
            <a:ext cx="1681316" cy="689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a:t>実際の画面</a:t>
            </a:r>
          </a:p>
        </p:txBody>
      </p:sp>
    </p:spTree>
    <p:extLst>
      <p:ext uri="{BB962C8B-B14F-4D97-AF65-F5344CB8AC3E}">
        <p14:creationId xmlns:p14="http://schemas.microsoft.com/office/powerpoint/2010/main" val="274794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6A72B-3C8A-F05B-75A6-73BE30390D5C}"/>
              </a:ext>
            </a:extLst>
          </p:cNvPr>
          <p:cNvSpPr>
            <a:spLocks noGrp="1"/>
          </p:cNvSpPr>
          <p:nvPr>
            <p:ph type="title"/>
          </p:nvPr>
        </p:nvSpPr>
        <p:spPr/>
        <p:txBody>
          <a:bodyPr/>
          <a:lstStyle/>
          <a:p>
            <a:r>
              <a:rPr lang="ja-JP" altLang="en-US" dirty="0"/>
              <a:t>画面構成（検定登録）</a:t>
            </a:r>
            <a:endParaRPr kumimoji="1" lang="ja-JP" altLang="en-US" dirty="0"/>
          </a:p>
        </p:txBody>
      </p:sp>
      <p:sp>
        <p:nvSpPr>
          <p:cNvPr id="3" name="テキスト ボックス 2">
            <a:extLst>
              <a:ext uri="{FF2B5EF4-FFF2-40B4-BE49-F238E27FC236}">
                <a16:creationId xmlns:a16="http://schemas.microsoft.com/office/drawing/2014/main" id="{BDA818BC-9558-A925-BB27-8450FD5F0AAA}"/>
              </a:ext>
            </a:extLst>
          </p:cNvPr>
          <p:cNvSpPr txBox="1"/>
          <p:nvPr/>
        </p:nvSpPr>
        <p:spPr>
          <a:xfrm>
            <a:off x="1451579" y="2138639"/>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検定登録（検定一覧）</a:t>
            </a:r>
          </a:p>
        </p:txBody>
      </p:sp>
      <p:sp>
        <p:nvSpPr>
          <p:cNvPr id="4" name="テキスト ボックス 3">
            <a:extLst>
              <a:ext uri="{FF2B5EF4-FFF2-40B4-BE49-F238E27FC236}">
                <a16:creationId xmlns:a16="http://schemas.microsoft.com/office/drawing/2014/main" id="{36ACC975-14C6-8A39-DBED-DD23E10F67F3}"/>
              </a:ext>
            </a:extLst>
          </p:cNvPr>
          <p:cNvSpPr txBox="1"/>
          <p:nvPr/>
        </p:nvSpPr>
        <p:spPr>
          <a:xfrm>
            <a:off x="1451579" y="3347450"/>
            <a:ext cx="1101213" cy="727584"/>
          </a:xfrm>
          <a:prstGeom prst="rect">
            <a:avLst/>
          </a:prstGeom>
          <a:solidFill>
            <a:schemeClr val="dk1"/>
          </a:solidFill>
        </p:spPr>
        <p:txBody>
          <a:bodyPr wrap="square" rtlCol="0" anchor="ctr">
            <a:normAutofit/>
          </a:bodyPr>
          <a:lstStyle/>
          <a:p>
            <a:pPr algn="ctr"/>
            <a:r>
              <a:rPr kumimoji="1" lang="ja-JP" altLang="en-US" b="1" dirty="0">
                <a:solidFill>
                  <a:schemeClr val="bg1"/>
                </a:solidFill>
              </a:rPr>
              <a:t>新規登録</a:t>
            </a:r>
          </a:p>
        </p:txBody>
      </p:sp>
      <p:sp>
        <p:nvSpPr>
          <p:cNvPr id="5" name="テキスト ボックス 4">
            <a:extLst>
              <a:ext uri="{FF2B5EF4-FFF2-40B4-BE49-F238E27FC236}">
                <a16:creationId xmlns:a16="http://schemas.microsoft.com/office/drawing/2014/main" id="{18F96307-C8DF-E486-67DD-CB2AED2AEBC9}"/>
              </a:ext>
            </a:extLst>
          </p:cNvPr>
          <p:cNvSpPr txBox="1"/>
          <p:nvPr/>
        </p:nvSpPr>
        <p:spPr>
          <a:xfrm>
            <a:off x="2764185" y="3347449"/>
            <a:ext cx="1101213" cy="727585"/>
          </a:xfrm>
          <a:prstGeom prst="rect">
            <a:avLst/>
          </a:prstGeom>
          <a:solidFill>
            <a:schemeClr val="dk1"/>
          </a:solidFill>
        </p:spPr>
        <p:txBody>
          <a:bodyPr wrap="square" rtlCol="0" anchor="ctr">
            <a:normAutofit/>
          </a:bodyPr>
          <a:lstStyle/>
          <a:p>
            <a:pPr algn="ctr"/>
            <a:r>
              <a:rPr kumimoji="1" lang="ja-JP" altLang="en-US" b="1" dirty="0">
                <a:solidFill>
                  <a:schemeClr val="bg1"/>
                </a:solidFill>
              </a:rPr>
              <a:t>変更</a:t>
            </a:r>
          </a:p>
        </p:txBody>
      </p:sp>
      <p:sp>
        <p:nvSpPr>
          <p:cNvPr id="6" name="テキスト ボックス 5">
            <a:extLst>
              <a:ext uri="{FF2B5EF4-FFF2-40B4-BE49-F238E27FC236}">
                <a16:creationId xmlns:a16="http://schemas.microsoft.com/office/drawing/2014/main" id="{9FD23682-0B10-2497-1ED5-607D8710183E}"/>
              </a:ext>
            </a:extLst>
          </p:cNvPr>
          <p:cNvSpPr txBox="1"/>
          <p:nvPr/>
        </p:nvSpPr>
        <p:spPr>
          <a:xfrm>
            <a:off x="4076792" y="3347451"/>
            <a:ext cx="1101213" cy="727586"/>
          </a:xfrm>
          <a:prstGeom prst="rect">
            <a:avLst/>
          </a:prstGeom>
          <a:solidFill>
            <a:schemeClr val="dk1"/>
          </a:solidFill>
        </p:spPr>
        <p:txBody>
          <a:bodyPr wrap="square" rtlCol="0" anchor="ctr">
            <a:normAutofit/>
          </a:bodyPr>
          <a:lstStyle/>
          <a:p>
            <a:pPr algn="ctr"/>
            <a:r>
              <a:rPr kumimoji="1" lang="ja-JP" altLang="en-US" b="1" dirty="0">
                <a:solidFill>
                  <a:schemeClr val="bg1"/>
                </a:solidFill>
              </a:rPr>
              <a:t>削除</a:t>
            </a:r>
          </a:p>
        </p:txBody>
      </p:sp>
      <p:sp>
        <p:nvSpPr>
          <p:cNvPr id="7" name="テキスト ボックス 6">
            <a:extLst>
              <a:ext uri="{FF2B5EF4-FFF2-40B4-BE49-F238E27FC236}">
                <a16:creationId xmlns:a16="http://schemas.microsoft.com/office/drawing/2014/main" id="{4A163702-022C-1C08-9E95-F55E3D2FE39B}"/>
              </a:ext>
            </a:extLst>
          </p:cNvPr>
          <p:cNvSpPr txBox="1"/>
          <p:nvPr/>
        </p:nvSpPr>
        <p:spPr>
          <a:xfrm>
            <a:off x="5699217" y="3347450"/>
            <a:ext cx="3726426" cy="727587"/>
          </a:xfrm>
          <a:prstGeom prst="rect">
            <a:avLst/>
          </a:prstGeom>
          <a:solidFill>
            <a:schemeClr val="dk1"/>
          </a:solidFill>
        </p:spPr>
        <p:txBody>
          <a:bodyPr wrap="square" rtlCol="0" anchor="ctr">
            <a:normAutofit/>
          </a:bodyPr>
          <a:lstStyle/>
          <a:p>
            <a:pPr algn="ctr"/>
            <a:r>
              <a:rPr kumimoji="1" lang="ja-JP" altLang="en-US" b="1" dirty="0">
                <a:solidFill>
                  <a:schemeClr val="bg1"/>
                </a:solidFill>
              </a:rPr>
              <a:t>詳細（詳細一覧）</a:t>
            </a:r>
          </a:p>
        </p:txBody>
      </p:sp>
      <p:sp>
        <p:nvSpPr>
          <p:cNvPr id="9" name="テキスト ボックス 8">
            <a:extLst>
              <a:ext uri="{FF2B5EF4-FFF2-40B4-BE49-F238E27FC236}">
                <a16:creationId xmlns:a16="http://schemas.microsoft.com/office/drawing/2014/main" id="{597C0EB0-8239-90FF-0AB1-C8A5C3DA1B82}"/>
              </a:ext>
            </a:extLst>
          </p:cNvPr>
          <p:cNvSpPr txBox="1"/>
          <p:nvPr/>
        </p:nvSpPr>
        <p:spPr>
          <a:xfrm>
            <a:off x="6518786" y="4669826"/>
            <a:ext cx="2094271" cy="698211"/>
          </a:xfrm>
          <a:prstGeom prst="rect">
            <a:avLst/>
          </a:prstGeom>
          <a:solidFill>
            <a:schemeClr val="dk1"/>
          </a:solidFill>
        </p:spPr>
        <p:txBody>
          <a:bodyPr wrap="none" rtlCol="0" anchor="ctr">
            <a:normAutofit/>
          </a:bodyPr>
          <a:lstStyle/>
          <a:p>
            <a:pPr algn="ctr"/>
            <a:r>
              <a:rPr kumimoji="1" lang="ja-JP" altLang="en-US" b="1" dirty="0">
                <a:solidFill>
                  <a:schemeClr val="bg1"/>
                </a:solidFill>
              </a:rPr>
              <a:t>登録（変更</a:t>
            </a:r>
            <a:r>
              <a:rPr kumimoji="1" lang="en-US" altLang="ja-JP" b="1" dirty="0">
                <a:solidFill>
                  <a:schemeClr val="bg1"/>
                </a:solidFill>
              </a:rPr>
              <a:t>/</a:t>
            </a:r>
            <a:r>
              <a:rPr kumimoji="1" lang="ja-JP" altLang="en-US" b="1" dirty="0">
                <a:solidFill>
                  <a:schemeClr val="bg1"/>
                </a:solidFill>
              </a:rPr>
              <a:t>削除）</a:t>
            </a:r>
          </a:p>
        </p:txBody>
      </p:sp>
      <p:cxnSp>
        <p:nvCxnSpPr>
          <p:cNvPr id="12" name="直線コネクタ 11">
            <a:extLst>
              <a:ext uri="{FF2B5EF4-FFF2-40B4-BE49-F238E27FC236}">
                <a16:creationId xmlns:a16="http://schemas.microsoft.com/office/drawing/2014/main" id="{7B4BA084-3B50-996D-901A-54FAD5328211}"/>
              </a:ext>
            </a:extLst>
          </p:cNvPr>
          <p:cNvCxnSpPr>
            <a:stCxn id="3" idx="2"/>
            <a:endCxn id="5" idx="0"/>
          </p:cNvCxnSpPr>
          <p:nvPr/>
        </p:nvCxnSpPr>
        <p:spPr>
          <a:xfrm>
            <a:off x="3314792" y="2866226"/>
            <a:ext cx="0" cy="48122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68EF3D4-5370-3732-9326-7DAA75AF862C}"/>
              </a:ext>
            </a:extLst>
          </p:cNvPr>
          <p:cNvCxnSpPr>
            <a:cxnSpLocks/>
            <a:stCxn id="7" idx="2"/>
            <a:endCxn id="9" idx="0"/>
          </p:cNvCxnSpPr>
          <p:nvPr/>
        </p:nvCxnSpPr>
        <p:spPr>
          <a:xfrm>
            <a:off x="7562430" y="4075037"/>
            <a:ext cx="3492" cy="59478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9CF8C403-7452-D44F-8044-D906B1A27E96}"/>
              </a:ext>
            </a:extLst>
          </p:cNvPr>
          <p:cNvCxnSpPr>
            <a:stCxn id="3" idx="2"/>
            <a:endCxn id="4" idx="0"/>
          </p:cNvCxnSpPr>
          <p:nvPr/>
        </p:nvCxnSpPr>
        <p:spPr>
          <a:xfrm rot="5400000">
            <a:off x="2417877" y="2450535"/>
            <a:ext cx="481224" cy="13126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A6BFAC69-E344-317B-0F63-B307400A38C9}"/>
              </a:ext>
            </a:extLst>
          </p:cNvPr>
          <p:cNvCxnSpPr>
            <a:stCxn id="3" idx="2"/>
            <a:endCxn id="6" idx="0"/>
          </p:cNvCxnSpPr>
          <p:nvPr/>
        </p:nvCxnSpPr>
        <p:spPr>
          <a:xfrm rot="16200000" flipH="1">
            <a:off x="3730483" y="2450534"/>
            <a:ext cx="481225" cy="1312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BDC51AAE-D066-BC58-5F0B-3947CE2A42B8}"/>
              </a:ext>
            </a:extLst>
          </p:cNvPr>
          <p:cNvCxnSpPr>
            <a:stCxn id="3" idx="2"/>
            <a:endCxn id="7" idx="0"/>
          </p:cNvCxnSpPr>
          <p:nvPr/>
        </p:nvCxnSpPr>
        <p:spPr>
          <a:xfrm rot="16200000" flipH="1">
            <a:off x="5197999" y="983019"/>
            <a:ext cx="481224" cy="4247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25352"/>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220</TotalTime>
  <Words>899</Words>
  <Application>Microsoft Office PowerPoint</Application>
  <PresentationFormat>ワイド画面</PresentationFormat>
  <Paragraphs>138</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HGS創英角ﾎﾟｯﾌﾟ体</vt:lpstr>
      <vt:lpstr>ヒラギノ角ゴ Pro W3</vt:lpstr>
      <vt:lpstr>Arial</vt:lpstr>
      <vt:lpstr>Gill Sans MT</vt:lpstr>
      <vt:lpstr>ギャラリー</vt:lpstr>
      <vt:lpstr>選択問題メーカー</vt:lpstr>
      <vt:lpstr>目次</vt:lpstr>
      <vt:lpstr>アプリケーションの概要</vt:lpstr>
      <vt:lpstr>画面構成（メニュー）</vt:lpstr>
      <vt:lpstr>PowerPoint プレゼンテーション</vt:lpstr>
      <vt:lpstr>画面構成（問題登録）</vt:lpstr>
      <vt:lpstr>PowerPoint プレゼンテーション</vt:lpstr>
      <vt:lpstr>PowerPoint プレゼンテーション</vt:lpstr>
      <vt:lpstr>画面構成（検定登録）</vt:lpstr>
      <vt:lpstr>PowerPoint プレゼンテーション</vt:lpstr>
      <vt:lpstr>PowerPoint プレゼンテーション</vt:lpstr>
      <vt:lpstr>画面構成（受験一覧、受験履歴）</vt:lpstr>
      <vt:lpstr>PowerPoint プレゼンテーション</vt:lpstr>
      <vt:lpstr>PowerPoint プレゼンテーション</vt:lpstr>
      <vt:lpstr>PowerPoint プレゼンテーション</vt:lpstr>
      <vt:lpstr>テーブル構成（検定、問題）</vt:lpstr>
      <vt:lpstr>テーブル構成（解答）</vt:lpstr>
      <vt:lpstr>セキュリティ対策（CSRF脆弱性対策）</vt:lpstr>
      <vt:lpstr>セキュリティ対策（SQLインジェクション対策）</vt:lpstr>
      <vt:lpstr>PowerPoint プレゼンテーション</vt:lpstr>
      <vt:lpstr>PowerPoint プレゼンテーション</vt:lpstr>
      <vt:lpstr>セキュリティ対策（パスワードのハッシュ化）</vt:lpstr>
      <vt:lpstr>PowerPoint プレゼンテーション</vt:lpstr>
      <vt:lpstr>セキュリティ対策（XSS対策）</vt:lpstr>
      <vt:lpstr>その他（未実装の拡張機能）</vt:lpstr>
      <vt:lpstr>自己評価</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Nelle Urania</dc:creator>
  <cp:lastModifiedBy>Nelle Urania</cp:lastModifiedBy>
  <cp:revision>40</cp:revision>
  <dcterms:created xsi:type="dcterms:W3CDTF">2024-08-13T04:28:57Z</dcterms:created>
  <dcterms:modified xsi:type="dcterms:W3CDTF">2024-08-14T02:04:56Z</dcterms:modified>
</cp:coreProperties>
</file>