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7" r:id="rId11"/>
    <p:sldId id="393" r:id="rId12"/>
    <p:sldId id="394" r:id="rId13"/>
    <p:sldId id="395" r:id="rId14"/>
    <p:sldId id="396" r:id="rId15"/>
    <p:sldId id="3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BF16F9-4899-4FE8-8A1E-DFFA245C2B63}">
          <p14:sldIdLst>
            <p14:sldId id="256"/>
            <p14:sldId id="271"/>
            <p14:sldId id="386"/>
            <p14:sldId id="387"/>
            <p14:sldId id="388"/>
            <p14:sldId id="389"/>
            <p14:sldId id="390"/>
            <p14:sldId id="391"/>
            <p14:sldId id="392"/>
            <p14:sldId id="397"/>
            <p14:sldId id="393"/>
            <p14:sldId id="394"/>
            <p14:sldId id="395"/>
            <p14:sldId id="396"/>
            <p14:sldId id="398"/>
          </p14:sldIdLst>
        </p14:section>
        <p14:section name="Untitled Section" id="{0364A279-6877-4BD1-A9C0-D010BD951EF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w, Lynette" initials="SL" lastIdx="1" clrIdx="0">
    <p:extLst>
      <p:ext uri="{19B8F6BF-5375-455C-9EA6-DF929625EA0E}">
        <p15:presenceInfo xmlns:p15="http://schemas.microsoft.com/office/powerpoint/2012/main" userId="S-1-5-21-839522115-1580436667-1801674531-11490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0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1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1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3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8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E0F4-F54F-4813-A2D6-4F44D3445B8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8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2vgICfQawE?t=70" TargetMode="External"/><Relationship Id="rId2" Type="http://schemas.openxmlformats.org/officeDocument/2006/relationships/hyperlink" Target="https://bitstorm.org/gameoflif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nwaylife.com/w/index.php?title=Main_Pag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amazon.com/exec/obidos/ASIN/1579550088/ref=nosim/ericstreasuretr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CMPLXSYS 530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Computer Modeling of Complex Systems</a:t>
            </a:r>
          </a:p>
          <a:p>
            <a:endParaRPr lang="en-US" i="1" dirty="0"/>
          </a:p>
          <a:p>
            <a:r>
              <a:rPr lang="en-US" i="1" dirty="0"/>
              <a:t>Cellular Automata and Conway’s Game of Life</a:t>
            </a:r>
          </a:p>
          <a:p>
            <a:r>
              <a:rPr lang="en-US" dirty="0"/>
              <a:t>2/14/19</a:t>
            </a:r>
          </a:p>
        </p:txBody>
      </p:sp>
    </p:spTree>
    <p:extLst>
      <p:ext uri="{BB962C8B-B14F-4D97-AF65-F5344CB8AC3E}">
        <p14:creationId xmlns:p14="http://schemas.microsoft.com/office/powerpoint/2010/main" val="1405301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Automata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15" y="2579354"/>
            <a:ext cx="10997550" cy="151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4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672" y="1690688"/>
            <a:ext cx="93657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46862" y="1791884"/>
            <a:ext cx="98765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Dimensionality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How many dimensions?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Neighborhood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Ex: Von Neumann, Moore, radius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State Set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How many states can a cell be in?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36526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672" y="1690688"/>
            <a:ext cx="93657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46862" y="1791884"/>
            <a:ext cx="98765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Boundaries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i="1" dirty="0"/>
              <a:t>None, Periodic (aka Wrapped), Fixed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Rules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“Totalistic”, symmetrical (in different axes)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Starting States, number of cells, </a:t>
            </a:r>
            <a:r>
              <a:rPr lang="en-US" sz="3200" b="1" dirty="0" err="1"/>
              <a:t>etc</a:t>
            </a:r>
            <a:r>
              <a:rPr lang="en-US" sz="3200" b="1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05173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672" y="1690688"/>
            <a:ext cx="93657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46862" y="1791884"/>
            <a:ext cx="98765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Wide World of CA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i="1" dirty="0"/>
              <a:t>A lot </a:t>
            </a:r>
            <a:r>
              <a:rPr lang="en-US" sz="3200" dirty="0"/>
              <a:t>of CA models have been developed, some with stronger connections to the Real World than others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i="1" dirty="0"/>
          </a:p>
          <a:p>
            <a:r>
              <a:rPr lang="en-US" sz="3200" i="1" dirty="0"/>
              <a:t>Forest Fire model</a:t>
            </a:r>
          </a:p>
          <a:p>
            <a:r>
              <a:rPr lang="en-US" sz="3200" i="1" dirty="0"/>
              <a:t>Sand Heap/Avalanches</a:t>
            </a:r>
          </a:p>
          <a:p>
            <a:r>
              <a:rPr lang="en-US" sz="3200" i="1" dirty="0"/>
              <a:t>Majority Rule and Voter Models</a:t>
            </a:r>
          </a:p>
          <a:p>
            <a:r>
              <a:rPr lang="en-US" sz="3200" i="1" dirty="0"/>
              <a:t>Diffusion Limited Aggregation (DLA) and Percolation</a:t>
            </a:r>
          </a:p>
          <a:p>
            <a:pPr marL="0" indent="0">
              <a:buNone/>
            </a:pP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405572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672" y="1690688"/>
            <a:ext cx="93657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46862" y="1791884"/>
            <a:ext cx="98765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Wide World of CA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dirty="0"/>
              <a:t>Arguably there is no CA so famous or well-loved, however, than that of </a:t>
            </a:r>
            <a:r>
              <a:rPr lang="en-US" sz="3200" dirty="0">
                <a:hlinkClick r:id="rId2"/>
              </a:rPr>
              <a:t>Conway’s Game of Life</a:t>
            </a:r>
            <a:r>
              <a:rPr lang="en-US" sz="3200" dirty="0"/>
              <a:t>*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Epic animation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It has inspired countless articles, </a:t>
            </a:r>
            <a:r>
              <a:rPr lang="en-US" sz="3200" dirty="0">
                <a:hlinkClick r:id="rId4"/>
              </a:rPr>
              <a:t>entire communities of hobbyists</a:t>
            </a:r>
            <a:r>
              <a:rPr lang="en-US" sz="3200" dirty="0"/>
              <a:t>, and even helped give rise to an entire research subfield known as “Artificial Life”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2200" dirty="0"/>
              <a:t>*</a:t>
            </a:r>
            <a:r>
              <a:rPr lang="en-US" sz="2200" b="1" dirty="0"/>
              <a:t>Note: </a:t>
            </a:r>
            <a:r>
              <a:rPr lang="en-US" sz="2200" dirty="0" err="1"/>
              <a:t>GoL</a:t>
            </a:r>
            <a:r>
              <a:rPr lang="en-US" sz="2200" dirty="0"/>
              <a:t> has </a:t>
            </a:r>
            <a:r>
              <a:rPr lang="en-US" sz="2200" i="1" dirty="0"/>
              <a:t>also </a:t>
            </a:r>
            <a:r>
              <a:rPr lang="en-US" sz="2200" dirty="0"/>
              <a:t>been </a:t>
            </a:r>
            <a:r>
              <a:rPr lang="en-US" sz="2200" i="1" dirty="0"/>
              <a:t>proven</a:t>
            </a:r>
            <a:r>
              <a:rPr lang="en-US" sz="2200" dirty="0"/>
              <a:t> to be capable of universal computation!!! (</a:t>
            </a:r>
            <a:r>
              <a:rPr lang="en-US" sz="2200" i="1" dirty="0"/>
              <a:t>Crazy!!!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5885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4E138-D359-46E1-8093-9FB5F467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7563"/>
            <a:ext cx="10515600" cy="5539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Welcome </a:t>
            </a:r>
            <a:r>
              <a:rPr lang="en-US" b="1"/>
              <a:t>to the “Game of Life” Rabbit Hole…</a:t>
            </a:r>
            <a:endParaRPr lang="en-US" b="1" dirty="0"/>
          </a:p>
          <a:p>
            <a:pPr>
              <a:buFontTx/>
              <a:buChar char="-"/>
            </a:pPr>
            <a:r>
              <a:rPr lang="en-US" dirty="0"/>
              <a:t>Go research and play around!</a:t>
            </a:r>
          </a:p>
          <a:p>
            <a:pPr>
              <a:buFontTx/>
              <a:buChar char="-"/>
            </a:pPr>
            <a:r>
              <a:rPr lang="en-US" dirty="0"/>
              <a:t>Note, </a:t>
            </a:r>
            <a:r>
              <a:rPr lang="en-US" dirty="0" err="1"/>
              <a:t>Netlogo</a:t>
            </a:r>
            <a:r>
              <a:rPr lang="en-US" dirty="0"/>
              <a:t> and </a:t>
            </a:r>
            <a:r>
              <a:rPr lang="en-US" dirty="0" err="1"/>
              <a:t>PyCX</a:t>
            </a:r>
            <a:r>
              <a:rPr lang="en-US" dirty="0"/>
              <a:t> have versions</a:t>
            </a:r>
          </a:p>
          <a:p>
            <a:pPr>
              <a:buFontTx/>
              <a:buChar char="-"/>
            </a:pPr>
            <a:r>
              <a:rPr lang="en-US" dirty="0"/>
              <a:t>How would you do this in your own Python model?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Python Implementation of Schelling Model</a:t>
            </a:r>
          </a:p>
          <a:p>
            <a:pPr>
              <a:buFontTx/>
              <a:buChar char="-"/>
            </a:pPr>
            <a:r>
              <a:rPr lang="en-US" dirty="0"/>
              <a:t>Explore the model (e.g. vacancies, window size, pop. size, tolerance)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Design Challenges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Limit how far away an agent can move</a:t>
            </a:r>
          </a:p>
          <a:p>
            <a:pPr>
              <a:buFontTx/>
              <a:buChar char="-"/>
            </a:pPr>
            <a:r>
              <a:rPr lang="en-US" dirty="0"/>
              <a:t>Create a 3</a:t>
            </a:r>
            <a:r>
              <a:rPr lang="en-US" baseline="30000" dirty="0"/>
              <a:t>rd</a:t>
            </a:r>
            <a:r>
              <a:rPr lang="en-US" dirty="0"/>
              <a:t> type of occupant</a:t>
            </a:r>
          </a:p>
          <a:p>
            <a:pPr>
              <a:buFontTx/>
              <a:buChar char="-"/>
            </a:pPr>
            <a:r>
              <a:rPr lang="en-US" dirty="0"/>
              <a:t>Vary tolerance according to type</a:t>
            </a:r>
          </a:p>
          <a:p>
            <a:pPr>
              <a:buFontTx/>
              <a:buChar char="-"/>
            </a:pPr>
            <a:r>
              <a:rPr lang="en-US" dirty="0"/>
              <a:t>Change boundary conditions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0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862" y="1791884"/>
            <a:ext cx="987651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i="1" dirty="0"/>
              <a:t>Borrowing from </a:t>
            </a:r>
            <a:r>
              <a:rPr lang="en-US" sz="3200" b="1" i="1" dirty="0" err="1"/>
              <a:t>Sayama</a:t>
            </a:r>
            <a:r>
              <a:rPr lang="en-US" sz="3200" b="1" i="1" dirty="0"/>
              <a:t> p.185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u="sng" dirty="0"/>
              <a:t>Automata</a:t>
            </a:r>
            <a:r>
              <a:rPr lang="en-US" sz="3200" dirty="0"/>
              <a:t> refers to a theoretical machine that changes its internal state based on inputs and its previous state (usually</a:t>
            </a:r>
            <a:r>
              <a:rPr lang="en-US" sz="3200" i="1" dirty="0"/>
              <a:t> </a:t>
            </a:r>
            <a:r>
              <a:rPr lang="en-US" sz="3200" b="1" i="1" dirty="0"/>
              <a:t>finite</a:t>
            </a:r>
            <a:r>
              <a:rPr lang="en-US" sz="3200" i="1" dirty="0"/>
              <a:t> </a:t>
            </a:r>
            <a:r>
              <a:rPr lang="en-US" sz="3200" dirty="0"/>
              <a:t>and </a:t>
            </a:r>
            <a:r>
              <a:rPr lang="en-US" sz="3200" b="1" i="1" dirty="0"/>
              <a:t>discrete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u="sng" dirty="0"/>
              <a:t>Cellular automata (CA)</a:t>
            </a:r>
            <a:r>
              <a:rPr lang="en-US" sz="3200" dirty="0"/>
              <a:t> are automata arranged along a regular spatial grid, whose states are simultaneously updated by a </a:t>
            </a:r>
            <a:r>
              <a:rPr lang="en-US" sz="3200" b="1" i="1" dirty="0"/>
              <a:t>state-transition function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59435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Automata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167" y="1833880"/>
            <a:ext cx="6371666" cy="468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0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862" y="1791884"/>
            <a:ext cx="9876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So what?</a:t>
            </a:r>
          </a:p>
          <a:p>
            <a:pPr marL="0" indent="0">
              <a:buNone/>
            </a:pPr>
            <a:endParaRPr lang="en-US" sz="3200" b="1" i="1" dirty="0"/>
          </a:p>
          <a:p>
            <a:pPr marL="0" indent="0" algn="ctr">
              <a:buNone/>
            </a:pPr>
            <a:r>
              <a:rPr lang="en-US" sz="3200" dirty="0"/>
              <a:t>Simple rules </a:t>
            </a:r>
            <a:r>
              <a:rPr lang="en-US" sz="3200" dirty="0">
                <a:sym typeface="Wingdings" panose="05000000000000000000" pitchFamily="2" charset="2"/>
              </a:rPr>
              <a:t> Exceptionally complex outcomes 						(</a:t>
            </a:r>
            <a:r>
              <a:rPr lang="en-US" sz="3200" i="1" dirty="0">
                <a:sym typeface="Wingdings" panose="05000000000000000000" pitchFamily="2" charset="2"/>
              </a:rPr>
              <a:t>sometimes</a:t>
            </a:r>
            <a:r>
              <a:rPr lang="en-US" sz="32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sz="3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200" b="1" dirty="0">
                <a:sym typeface="Wingdings" panose="05000000000000000000" pitchFamily="2" charset="2"/>
              </a:rPr>
              <a:t>Prototypical example: </a:t>
            </a:r>
            <a:r>
              <a:rPr lang="en-US" sz="3200" dirty="0">
                <a:sym typeface="Wingdings" panose="05000000000000000000" pitchFamily="2" charset="2"/>
              </a:rPr>
              <a:t>Wolfram’s exploration of 1-D CA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5884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Automata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59" y="2083513"/>
            <a:ext cx="5913958" cy="36335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534" r="30541" b="-3655"/>
          <a:stretch/>
        </p:blipFill>
        <p:spPr>
          <a:xfrm>
            <a:off x="6697362" y="3334674"/>
            <a:ext cx="4349580" cy="5656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86832" y="2710249"/>
            <a:ext cx="3847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Rule 50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48617" y="4413551"/>
            <a:ext cx="3847070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00110010 </a:t>
            </a:r>
            <a:r>
              <a:rPr lang="en-US" dirty="0"/>
              <a:t>= 50 in binary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340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93" y="1690688"/>
            <a:ext cx="484319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Wolfram’s Classification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Class I </a:t>
            </a:r>
            <a:r>
              <a:rPr lang="en-US" sz="3200" dirty="0"/>
              <a:t>– almost always evolve to same uniform pattern (</a:t>
            </a:r>
            <a:r>
              <a:rPr lang="en-US" sz="3200" i="1" dirty="0"/>
              <a:t>boring!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Class II </a:t>
            </a:r>
            <a:r>
              <a:rPr lang="en-US" sz="3200" dirty="0"/>
              <a:t>– Simple pattern with nested structure (</a:t>
            </a:r>
            <a:r>
              <a:rPr lang="en-US" sz="3200" i="1" dirty="0"/>
              <a:t>pretty!)</a:t>
            </a: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591" y="2589806"/>
            <a:ext cx="5152368" cy="320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9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93" y="1690688"/>
            <a:ext cx="48431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Wolfram’s Classification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Class III</a:t>
            </a:r>
          </a:p>
          <a:p>
            <a:pPr marL="0" indent="0">
              <a:buNone/>
            </a:pPr>
            <a:r>
              <a:rPr lang="en-US" sz="3200" dirty="0"/>
              <a:t>CAs that produce patterns with the statistical properties of randomness</a:t>
            </a:r>
          </a:p>
          <a:p>
            <a:pPr marL="0" indent="0">
              <a:buNone/>
            </a:pPr>
            <a:r>
              <a:rPr lang="en-US" sz="3200" i="1" dirty="0"/>
              <a:t>(surprising!...why?)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785" y="2083411"/>
            <a:ext cx="6600751" cy="356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1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93" y="1690688"/>
            <a:ext cx="48431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Wolfram’s Classification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Class IV</a:t>
            </a:r>
          </a:p>
          <a:p>
            <a:pPr marL="0" indent="0">
              <a:buNone/>
            </a:pPr>
            <a:r>
              <a:rPr lang="en-US" sz="3200" dirty="0"/>
              <a:t>Evolve in complex ways that involve a mix of “chaotic” and “ordered” (Class II and Class IV)</a:t>
            </a:r>
            <a:endParaRPr lang="en-US" sz="3200" b="1" i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i="1" dirty="0"/>
          </a:p>
        </p:txBody>
      </p:sp>
      <p:pic>
        <p:nvPicPr>
          <p:cNvPr id="2050" name="Picture 2" descr="Rule 110 after 250 iter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29" y="2130893"/>
            <a:ext cx="3543214" cy="355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78594" y="5687479"/>
            <a:ext cx="3847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Rule 110, 250 </a:t>
            </a:r>
            <a:r>
              <a:rPr lang="en-US" sz="2400" b="1" dirty="0" err="1"/>
              <a:t>timesteps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838" y="877828"/>
            <a:ext cx="5357681" cy="162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36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92" y="1690688"/>
            <a:ext cx="5156229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Wolfram’s conjecture: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dirty="0"/>
              <a:t>Class IV CAs are capable of </a:t>
            </a:r>
            <a:r>
              <a:rPr lang="en-US" sz="3200" b="1" i="1" dirty="0"/>
              <a:t>universal computation</a:t>
            </a:r>
          </a:p>
          <a:p>
            <a:pPr marL="0" indent="0">
              <a:buNone/>
            </a:pPr>
            <a:endParaRPr lang="en-US" sz="3200" b="1" i="1" dirty="0"/>
          </a:p>
          <a:p>
            <a:pPr marL="0" indent="0">
              <a:buNone/>
            </a:pPr>
            <a:r>
              <a:rPr lang="en-US" sz="3200" dirty="0"/>
              <a:t>So far, this has been </a:t>
            </a:r>
            <a:r>
              <a:rPr lang="en-US" sz="3200" b="1" i="1" dirty="0"/>
              <a:t>proven</a:t>
            </a:r>
            <a:r>
              <a:rPr lang="en-US" sz="3200" dirty="0"/>
              <a:t> for Rule 110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 algn="ctr">
              <a:buNone/>
            </a:pPr>
            <a:r>
              <a:rPr lang="en-US" sz="3200" i="1" dirty="0"/>
              <a:t>(</a:t>
            </a:r>
            <a:r>
              <a:rPr lang="en-US" sz="3200" i="1" dirty="0" err="1"/>
              <a:t>Bwaahh</a:t>
            </a:r>
            <a:r>
              <a:rPr lang="en-US" sz="3200" i="1" dirty="0"/>
              <a:t>?!?!?!)</a:t>
            </a:r>
          </a:p>
          <a:p>
            <a:pPr marL="0" indent="0" algn="ctr">
              <a:buNone/>
            </a:pPr>
            <a:endParaRPr lang="en-US" sz="3200" i="1" dirty="0"/>
          </a:p>
          <a:p>
            <a:pPr marL="0" indent="0" algn="ctr">
              <a:buNone/>
            </a:pPr>
            <a:r>
              <a:rPr lang="en-US" sz="2000" dirty="0"/>
              <a:t>Wolfram, S. </a:t>
            </a:r>
            <a:r>
              <a:rPr lang="en-US" sz="2000" i="1" dirty="0">
                <a:hlinkClick r:id="rId2"/>
              </a:rPr>
              <a:t>A New Kind of Science.</a:t>
            </a:r>
            <a:r>
              <a:rPr lang="en-US" sz="2000" dirty="0"/>
              <a:t> Champaign, IL: Wolfram Media</a:t>
            </a:r>
            <a:endParaRPr lang="en-US" sz="2000" i="1" dirty="0"/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i="1" dirty="0"/>
          </a:p>
        </p:txBody>
      </p:sp>
      <p:pic>
        <p:nvPicPr>
          <p:cNvPr id="2050" name="Picture 2" descr="Rule 110 after 250 itera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29" y="2130893"/>
            <a:ext cx="3543214" cy="355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78594" y="5687479"/>
            <a:ext cx="3847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Rule 110, 250 </a:t>
            </a:r>
            <a:r>
              <a:rPr lang="en-US" sz="2400" b="1" dirty="0" err="1"/>
              <a:t>timesteps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838" y="877828"/>
            <a:ext cx="5357681" cy="162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2955</TotalTime>
  <Words>470</Words>
  <Application>Microsoft Office PowerPoint</Application>
  <PresentationFormat>Widescreen</PresentationFormat>
  <Paragraphs>131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CMPLXSYS 530</vt:lpstr>
      <vt:lpstr>Cellular Automata</vt:lpstr>
      <vt:lpstr>Cellular Automata</vt:lpstr>
      <vt:lpstr>Cellular Automata</vt:lpstr>
      <vt:lpstr>Cellular Automata</vt:lpstr>
      <vt:lpstr>Cellular Automata</vt:lpstr>
      <vt:lpstr>Cellular Automata</vt:lpstr>
      <vt:lpstr>Cellular Automata</vt:lpstr>
      <vt:lpstr>Cellular Automata</vt:lpstr>
      <vt:lpstr>Cellular Automata</vt:lpstr>
      <vt:lpstr>Cellular Automata</vt:lpstr>
      <vt:lpstr>Cellular Automata</vt:lpstr>
      <vt:lpstr>Cellular Automata</vt:lpstr>
      <vt:lpstr>Cellular Automata</vt:lpstr>
      <vt:lpstr>PowerPoint Presentation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CMPLXSYS 530</dc:title>
  <dc:creator>Shaw, Lynette</dc:creator>
  <cp:lastModifiedBy>Lynette Shaw</cp:lastModifiedBy>
  <cp:revision>216</cp:revision>
  <dcterms:created xsi:type="dcterms:W3CDTF">2017-01-06T15:00:21Z</dcterms:created>
  <dcterms:modified xsi:type="dcterms:W3CDTF">2019-02-14T20:51:34Z</dcterms:modified>
</cp:coreProperties>
</file>