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97" r:id="rId3"/>
    <p:sldId id="386" r:id="rId4"/>
    <p:sldId id="398" r:id="rId5"/>
    <p:sldId id="399" r:id="rId6"/>
    <p:sldId id="400" r:id="rId7"/>
    <p:sldId id="401" r:id="rId8"/>
    <p:sldId id="402" r:id="rId9"/>
    <p:sldId id="404" r:id="rId10"/>
    <p:sldId id="406" r:id="rId11"/>
    <p:sldId id="407" r:id="rId12"/>
    <p:sldId id="408" r:id="rId13"/>
    <p:sldId id="409" r:id="rId14"/>
    <p:sldId id="410" r:id="rId15"/>
    <p:sldId id="411" r:id="rId16"/>
    <p:sldId id="412" r:id="rId17"/>
    <p:sldId id="413" r:id="rId18"/>
    <p:sldId id="414" r:id="rId19"/>
    <p:sldId id="415" r:id="rId20"/>
    <p:sldId id="416" r:id="rId21"/>
    <p:sldId id="417" r:id="rId22"/>
    <p:sldId id="405" r:id="rId23"/>
    <p:sldId id="418" r:id="rId24"/>
    <p:sldId id="419" r:id="rId25"/>
    <p:sldId id="421" r:id="rId26"/>
    <p:sldId id="420" r:id="rId27"/>
    <p:sldId id="424" r:id="rId28"/>
    <p:sldId id="426" r:id="rId29"/>
    <p:sldId id="422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w, Lynette" initials="SL" lastIdx="1" clrIdx="0">
    <p:extLst>
      <p:ext uri="{19B8F6BF-5375-455C-9EA6-DF929625EA0E}">
        <p15:presenceInfo xmlns:p15="http://schemas.microsoft.com/office/powerpoint/2012/main" userId="S-1-5-21-839522115-1580436667-1801674531-114903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4660"/>
  </p:normalViewPr>
  <p:slideViewPr>
    <p:cSldViewPr snapToGrid="0">
      <p:cViewPr varScale="1">
        <p:scale>
          <a:sx n="91" d="100"/>
          <a:sy n="91" d="100"/>
        </p:scale>
        <p:origin x="13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08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004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0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74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46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57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14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15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236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688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2E0F4-F54F-4813-A2D6-4F44D3445B81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87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CMPLXSYS 530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Computer Modeling of Complex Systems</a:t>
            </a:r>
          </a:p>
          <a:p>
            <a:endParaRPr lang="en-US" i="1" dirty="0"/>
          </a:p>
          <a:p>
            <a:r>
              <a:rPr lang="en-US" i="1" dirty="0"/>
              <a:t>Networks I</a:t>
            </a:r>
          </a:p>
          <a:p>
            <a:r>
              <a:rPr lang="en-US" dirty="0"/>
              <a:t>3/19/19</a:t>
            </a:r>
          </a:p>
        </p:txBody>
      </p:sp>
    </p:spTree>
    <p:extLst>
      <p:ext uri="{BB962C8B-B14F-4D97-AF65-F5344CB8AC3E}">
        <p14:creationId xmlns:p14="http://schemas.microsoft.com/office/powerpoint/2010/main" val="1405301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Terms and Types - Overview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88052" y="1690688"/>
            <a:ext cx="5238607" cy="461125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200" b="1" dirty="0"/>
              <a:t>Basic Terms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r>
              <a:rPr lang="en-US" sz="3200" b="1" i="1" u="sng" dirty="0"/>
              <a:t>Walk</a:t>
            </a:r>
          </a:p>
          <a:p>
            <a:pPr marL="0" indent="0">
              <a:buNone/>
            </a:pPr>
            <a:r>
              <a:rPr lang="en-US" sz="3200" dirty="0"/>
              <a:t>List of edges sequentially connected to form a continuous route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b="1" i="1" dirty="0">
                <a:solidFill>
                  <a:schemeClr val="accent6">
                    <a:lumMod val="50000"/>
                  </a:schemeClr>
                </a:solidFill>
              </a:rPr>
              <a:t>Path</a:t>
            </a:r>
          </a:p>
          <a:p>
            <a:pPr marL="0" indent="0">
              <a:buNone/>
            </a:pPr>
            <a:r>
              <a:rPr lang="en-US" sz="3200" dirty="0"/>
              <a:t>Walk that doesn’t visit any node twice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b="1" i="1" dirty="0">
                <a:solidFill>
                  <a:srgbClr val="7030A0"/>
                </a:solidFill>
              </a:rPr>
              <a:t>Cycle</a:t>
            </a:r>
          </a:p>
          <a:p>
            <a:pPr marL="0" indent="0">
              <a:buNone/>
            </a:pPr>
            <a:r>
              <a:rPr lang="en-US" sz="3200" dirty="0"/>
              <a:t>Walk that starts and ends at same node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824" y="2357041"/>
            <a:ext cx="4518976" cy="258876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H="1">
            <a:off x="8270789" y="3273547"/>
            <a:ext cx="329514" cy="1372594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236940" y="2670610"/>
            <a:ext cx="1280984" cy="410341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798011" y="3146854"/>
            <a:ext cx="1238257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9193427" y="3273547"/>
            <a:ext cx="842841" cy="787707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8715632" y="3273547"/>
            <a:ext cx="296563" cy="686297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025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Terms and Types - Overview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88052" y="1690688"/>
            <a:ext cx="5238607" cy="461125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200" b="1" dirty="0"/>
              <a:t>Basic Terms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r>
              <a:rPr lang="en-US" sz="3200" b="1" i="1" u="sng" dirty="0"/>
              <a:t>Subgraph </a:t>
            </a:r>
          </a:p>
          <a:p>
            <a:pPr marL="0" indent="0">
              <a:buNone/>
            </a:pPr>
            <a:r>
              <a:rPr lang="en-US" sz="3200" dirty="0"/>
              <a:t>Part of the graph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b="1" i="1" u="sng" dirty="0"/>
              <a:t>Connected Graph</a:t>
            </a:r>
          </a:p>
          <a:p>
            <a:pPr marL="0" indent="0">
              <a:buNone/>
            </a:pPr>
            <a:r>
              <a:rPr lang="en-US" sz="3200" dirty="0"/>
              <a:t>Graph in which every node is “reachable” from every other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b="1" i="1" u="sng" dirty="0"/>
              <a:t>Connected Component</a:t>
            </a:r>
          </a:p>
          <a:p>
            <a:pPr marL="0" indent="0">
              <a:buNone/>
            </a:pPr>
            <a:r>
              <a:rPr lang="en-US" sz="3200" dirty="0"/>
              <a:t>Subgraph that is connected w/in itself but not the rest of the graph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824" y="2357041"/>
            <a:ext cx="4518976" cy="258876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213124" y="2603157"/>
            <a:ext cx="2314833" cy="19523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69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Terms and Types - Overview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567641" y="5025081"/>
            <a:ext cx="5238607" cy="955589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3000" b="1" dirty="0"/>
              <a:t>Complete Graph</a:t>
            </a:r>
          </a:p>
          <a:p>
            <a:pPr marL="0" indent="0" algn="ctr">
              <a:buNone/>
            </a:pPr>
            <a:r>
              <a:rPr lang="en-US" sz="3000" dirty="0"/>
              <a:t>All pairs of nodes are connected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874" y="2291924"/>
            <a:ext cx="4214326" cy="21319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0329" y="2353743"/>
            <a:ext cx="4366651" cy="220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18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Terms and Types - Overview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739978" y="5280454"/>
            <a:ext cx="5238607" cy="9555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b="1" dirty="0"/>
              <a:t>Regular Graph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dirty="0"/>
              <a:t>All nodes have the same degree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200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32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040" y="2689255"/>
            <a:ext cx="4315876" cy="19542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4632" y="2689255"/>
            <a:ext cx="4315876" cy="220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776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Terms and Types - Overview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861752" y="5255741"/>
            <a:ext cx="9302578" cy="95558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b="1" dirty="0"/>
              <a:t>Bipartite (</a:t>
            </a:r>
            <a:r>
              <a:rPr lang="en-US" sz="3000" b="1" i="1" dirty="0"/>
              <a:t>n-partite</a:t>
            </a:r>
            <a:r>
              <a:rPr lang="en-US" sz="3000" b="1" dirty="0"/>
              <a:t>) Graph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dirty="0"/>
              <a:t>Graph whose nodes can be divided into </a:t>
            </a:r>
            <a:r>
              <a:rPr lang="en-US" sz="3000" b="1" i="1" dirty="0"/>
              <a:t>n</a:t>
            </a:r>
            <a:r>
              <a:rPr lang="en-US" sz="3000" dirty="0"/>
              <a:t> groups such that no edges connect w/in a group</a:t>
            </a:r>
            <a:endParaRPr lang="en-US" sz="3000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sz="3200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3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935" y="2082607"/>
            <a:ext cx="5769045" cy="231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124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Terms and Types - Overview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861752" y="5255741"/>
            <a:ext cx="9844216" cy="13098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b="1" dirty="0"/>
              <a:t>Tree and Forests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dirty="0"/>
              <a:t>A </a:t>
            </a:r>
            <a:r>
              <a:rPr lang="en-US" sz="3000" i="1" dirty="0"/>
              <a:t>tree</a:t>
            </a:r>
            <a:r>
              <a:rPr lang="en-US" sz="3000" dirty="0"/>
              <a:t> is a graph with no cycles; </a:t>
            </a:r>
            <a:r>
              <a:rPr lang="en-US" sz="3000" i="1" dirty="0"/>
              <a:t>forest </a:t>
            </a:r>
            <a:r>
              <a:rPr lang="en-US" sz="3000" dirty="0"/>
              <a:t>is a graph containing multiple trees</a:t>
            </a:r>
            <a:endParaRPr lang="en-US" sz="3000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sz="3200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32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4562" y="2185139"/>
            <a:ext cx="5873203" cy="25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278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Terms and Types - Overview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746421" y="5609967"/>
            <a:ext cx="9976021" cy="9270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/>
              <a:t>Undirected: </a:t>
            </a:r>
            <a:r>
              <a:rPr lang="en-US" sz="3200" dirty="0"/>
              <a:t>symmetrical relationships [e(1, 2) = e(2,1)]</a:t>
            </a:r>
            <a:endParaRPr lang="en-US" sz="3200" b="1" dirty="0"/>
          </a:p>
          <a:p>
            <a:pPr marL="0" indent="0">
              <a:buNone/>
            </a:pPr>
            <a:r>
              <a:rPr lang="en-US" sz="3200" b="1" dirty="0"/>
              <a:t>Directed: </a:t>
            </a:r>
            <a:r>
              <a:rPr lang="en-US" sz="3200" dirty="0"/>
              <a:t>asymmetrical relationships [e(1, 2) =/= e(2,1)]</a:t>
            </a:r>
            <a:endParaRPr lang="en-US" sz="3200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3200" b="1" dirty="0"/>
          </a:p>
        </p:txBody>
      </p:sp>
      <p:pic>
        <p:nvPicPr>
          <p:cNvPr id="1026" name="Picture 2" descr="Image result for undirected grap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997" y="1578846"/>
            <a:ext cx="7826889" cy="394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3356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Terms and Types - Overview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746421" y="5609967"/>
            <a:ext cx="9976021" cy="9270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/>
              <a:t>Unweighted: </a:t>
            </a:r>
            <a:r>
              <a:rPr lang="en-US" sz="3200" dirty="0"/>
              <a:t>Edges are binary [0,1]</a:t>
            </a:r>
            <a:endParaRPr lang="en-US" sz="32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/>
              <a:t>Weighted: </a:t>
            </a:r>
            <a:r>
              <a:rPr lang="en-US" sz="3200" dirty="0"/>
              <a:t>Edges have weight values attached to them</a:t>
            </a:r>
            <a:endParaRPr lang="en-US" sz="3200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3200" b="1" dirty="0"/>
          </a:p>
        </p:txBody>
      </p:sp>
      <p:pic>
        <p:nvPicPr>
          <p:cNvPr id="2050" name="Picture 2" descr="https://home.kpn.nl/stam7883/graph_examp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560" y="1779093"/>
            <a:ext cx="5421203" cy="3320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1915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Terms and Types - Overview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70117" y="5642919"/>
            <a:ext cx="9976021" cy="9270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b="1" dirty="0"/>
              <a:t>Multiple Edge Graphs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/>
              <a:t>Graph containing multiple edge types (i.e. multiple edge sets)</a:t>
            </a:r>
            <a:endParaRPr lang="en-US" sz="3200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3200" b="1" dirty="0"/>
          </a:p>
        </p:txBody>
      </p:sp>
      <p:pic>
        <p:nvPicPr>
          <p:cNvPr id="4098" name="Picture 2" descr="Image result for multi edge grap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003" y="1894401"/>
            <a:ext cx="5810250" cy="316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5672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Terms and Types - Overview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79501" y="5782962"/>
            <a:ext cx="9976021" cy="82816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b="1" dirty="0"/>
              <a:t>Adjacency Matrix vs. Adjacency List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312" y="1735524"/>
            <a:ext cx="6806398" cy="404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823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Agenda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751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ABM and Networks</a:t>
            </a:r>
          </a:p>
          <a:p>
            <a:r>
              <a:rPr lang="en-US" dirty="0"/>
              <a:t>What is being represented?</a:t>
            </a:r>
          </a:p>
          <a:p>
            <a:r>
              <a:rPr lang="en-US" dirty="0"/>
              <a:t>Classes of network dynamics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b="1" dirty="0"/>
              <a:t>Terminology</a:t>
            </a:r>
          </a:p>
          <a:p>
            <a:r>
              <a:rPr lang="en-US" dirty="0"/>
              <a:t>Overview of basic network terms and concepts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Network Metrics</a:t>
            </a:r>
          </a:p>
          <a:p>
            <a:r>
              <a:rPr lang="en-US" dirty="0"/>
              <a:t>Overview of metrics characterizing network structure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Notebooks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000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Metrics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07989" y="1458096"/>
            <a:ext cx="9976021" cy="5058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/>
              <a:t>Network Measures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There are variety of measures, of varying levels of complexity,  that are used to characterize networks at both the “micro” (i.e. node and edge) and “macro” (i.e. network) levels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63454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Metrics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07990" y="1458096"/>
            <a:ext cx="5647038" cy="50580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/>
              <a:t>Size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Number of nodes and edges in a network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2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/>
              <a:t>Density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Portion of all </a:t>
            </a:r>
            <a:r>
              <a:rPr lang="en-US" sz="3200" i="1" dirty="0"/>
              <a:t>realized</a:t>
            </a:r>
            <a:r>
              <a:rPr lang="en-US" sz="3200" dirty="0"/>
              <a:t> edges relative to </a:t>
            </a:r>
            <a:r>
              <a:rPr lang="en-US" sz="3200" i="1" dirty="0"/>
              <a:t>possible </a:t>
            </a:r>
            <a:r>
              <a:rPr lang="en-US" sz="3200" dirty="0"/>
              <a:t>edges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	n = number of nodes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	m = number of edges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	D = 2m/n(n-1)  [</a:t>
            </a:r>
            <a:r>
              <a:rPr lang="en-US" sz="3200" i="1" dirty="0"/>
              <a:t>for undirected]</a:t>
            </a:r>
            <a:endParaRPr lang="en-US" sz="32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401" y="2228074"/>
            <a:ext cx="4810599" cy="275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5613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Metrics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88052" y="1690688"/>
            <a:ext cx="6148888" cy="461125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b="1" dirty="0"/>
              <a:t>Degree</a:t>
            </a:r>
          </a:p>
          <a:p>
            <a:pPr marL="0" indent="0">
              <a:buNone/>
            </a:pPr>
            <a:r>
              <a:rPr lang="en-US" sz="3200" dirty="0"/>
              <a:t>Number of edges connected to a node [</a:t>
            </a:r>
            <a:r>
              <a:rPr lang="en-US" sz="3200" i="1" dirty="0"/>
              <a:t>Ex: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deg</a:t>
            </a:r>
            <a:r>
              <a:rPr lang="en-US" sz="3200" i="1" dirty="0"/>
              <a:t>(5) </a:t>
            </a:r>
            <a:r>
              <a:rPr lang="en-US" sz="3200" dirty="0"/>
              <a:t>= 2]</a:t>
            </a:r>
            <a:endParaRPr lang="en-US" sz="3200" i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r>
              <a:rPr lang="en-US" sz="3200" b="1" dirty="0"/>
              <a:t>Average Degree</a:t>
            </a:r>
          </a:p>
          <a:p>
            <a:pPr marL="0" indent="0">
              <a:buNone/>
            </a:pPr>
            <a:r>
              <a:rPr lang="en-US" sz="3200" dirty="0"/>
              <a:t>Average degree of nodes in network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b="1" dirty="0"/>
              <a:t>In/Out Degree</a:t>
            </a:r>
          </a:p>
          <a:p>
            <a:pPr marL="0" indent="0">
              <a:buNone/>
            </a:pPr>
            <a:r>
              <a:rPr lang="en-US" sz="3200" dirty="0"/>
              <a:t>In a directed graph, number of edges coming into or out of a node</a:t>
            </a:r>
          </a:p>
          <a:p>
            <a:pPr marL="0" indent="0">
              <a:buNone/>
            </a:pPr>
            <a:endParaRPr lang="en-US" sz="3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5962" y="1898559"/>
            <a:ext cx="3435336" cy="1967981"/>
          </a:xfrm>
          <a:prstGeom prst="rect">
            <a:avLst/>
          </a:prstGeom>
        </p:spPr>
      </p:pic>
      <p:pic>
        <p:nvPicPr>
          <p:cNvPr id="5122" name="Picture 2" descr="Image result for in degree out deg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962" y="4450798"/>
            <a:ext cx="2817241" cy="1941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66648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Metrics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916001" y="1690688"/>
            <a:ext cx="10707588" cy="46112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Degree Distribution</a:t>
            </a:r>
          </a:p>
          <a:p>
            <a:pPr marL="0" indent="0">
              <a:buNone/>
            </a:pPr>
            <a:r>
              <a:rPr lang="en-US" sz="2400" dirty="0"/>
              <a:t>Distribution of node degrees in a network [</a:t>
            </a:r>
            <a:r>
              <a:rPr lang="en-US" sz="2400" i="1" dirty="0"/>
              <a:t>probability distribution indicating probability of a node having degree k </a:t>
            </a:r>
            <a:r>
              <a:rPr lang="en-US" sz="2400" dirty="0"/>
              <a:t>]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227" y="2999273"/>
            <a:ext cx="4676770" cy="3302673"/>
          </a:xfrm>
          <a:prstGeom prst="rect">
            <a:avLst/>
          </a:prstGeom>
        </p:spPr>
      </p:pic>
      <p:pic>
        <p:nvPicPr>
          <p:cNvPr id="9218" name="Picture 2" descr="Image result for karate club network grap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291" y="3474271"/>
            <a:ext cx="3695700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5255740" y="4255143"/>
            <a:ext cx="1540476" cy="9555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6581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Metrics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916001" y="1690688"/>
            <a:ext cx="5921404" cy="46112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Average (Characteristic) Path Length</a:t>
            </a:r>
          </a:p>
          <a:p>
            <a:pPr marL="0" indent="0">
              <a:buNone/>
            </a:pPr>
            <a:r>
              <a:rPr lang="en-US" sz="2400" dirty="0"/>
              <a:t>Average of the shortest path lengths between all pairs of nodes in the network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Eccentricity</a:t>
            </a:r>
          </a:p>
          <a:p>
            <a:pPr marL="0" indent="0">
              <a:buNone/>
            </a:pPr>
            <a:r>
              <a:rPr lang="en-US" sz="2400" dirty="0"/>
              <a:t>For each </a:t>
            </a:r>
            <a:r>
              <a:rPr lang="en-US" sz="2400" b="1" i="1" dirty="0"/>
              <a:t>node</a:t>
            </a:r>
            <a:r>
              <a:rPr lang="en-US" sz="2400" dirty="0"/>
              <a:t>, shortest path to the node farthest away from it in the network</a:t>
            </a:r>
          </a:p>
          <a:p>
            <a:pPr marL="0" indent="0">
              <a:buNone/>
            </a:pPr>
            <a:endParaRPr lang="en-US" sz="2400" b="1" i="1" dirty="0"/>
          </a:p>
          <a:p>
            <a:pPr marL="0" indent="0">
              <a:buNone/>
            </a:pPr>
            <a:r>
              <a:rPr lang="en-US" sz="2400" b="1" dirty="0"/>
              <a:t>Network Diameter</a:t>
            </a:r>
          </a:p>
          <a:p>
            <a:pPr marL="0" indent="0">
              <a:buNone/>
            </a:pPr>
            <a:r>
              <a:rPr lang="en-US" sz="2400" dirty="0"/>
              <a:t>Maximum eccentricity value in the network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5206" y="2148137"/>
            <a:ext cx="5132173" cy="300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5673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Metrics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916000" y="1690688"/>
            <a:ext cx="6613383" cy="46112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Clustering Coefficient</a:t>
            </a:r>
          </a:p>
          <a:p>
            <a:pPr marL="0" indent="0">
              <a:buNone/>
            </a:pPr>
            <a:r>
              <a:rPr lang="en-US" sz="2400" dirty="0"/>
              <a:t>For a </a:t>
            </a:r>
            <a:r>
              <a:rPr lang="en-US" sz="2400" b="1" i="1" dirty="0"/>
              <a:t>node</a:t>
            </a:r>
            <a:r>
              <a:rPr lang="en-US" sz="2400" i="1" dirty="0"/>
              <a:t>, </a:t>
            </a:r>
            <a:r>
              <a:rPr lang="en-US" sz="2400" dirty="0"/>
              <a:t>proportion of </a:t>
            </a:r>
            <a:r>
              <a:rPr lang="en-US" sz="2400" i="1" dirty="0"/>
              <a:t>realized ties</a:t>
            </a:r>
            <a:r>
              <a:rPr lang="en-US" sz="2400" dirty="0"/>
              <a:t> </a:t>
            </a:r>
            <a:r>
              <a:rPr lang="en-US" sz="2400" i="1" dirty="0"/>
              <a:t>between neighbors</a:t>
            </a:r>
            <a:r>
              <a:rPr lang="en-US" sz="2400" dirty="0"/>
              <a:t> as compared to </a:t>
            </a:r>
            <a:r>
              <a:rPr lang="en-US" sz="2400" i="1" dirty="0"/>
              <a:t>possible ties </a:t>
            </a:r>
            <a:r>
              <a:rPr lang="en-US" sz="2400" dirty="0"/>
              <a:t>between neighbors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Average Clustering Coefficient</a:t>
            </a:r>
          </a:p>
          <a:p>
            <a:pPr marL="0" indent="0">
              <a:buNone/>
            </a:pPr>
            <a:r>
              <a:rPr lang="en-US" sz="2400" dirty="0"/>
              <a:t>Average of all individual node clustering coefficients; gets at “</a:t>
            </a:r>
            <a:r>
              <a:rPr lang="en-US" sz="2400" dirty="0" err="1"/>
              <a:t>clumpiness</a:t>
            </a:r>
            <a:r>
              <a:rPr lang="en-US" sz="2400" dirty="0"/>
              <a:t>” or “cliquishness” of a network</a:t>
            </a:r>
          </a:p>
          <a:p>
            <a:pPr marL="0" indent="0">
              <a:buNone/>
            </a:pPr>
            <a:endParaRPr lang="en-US" sz="2400" b="1" i="1" dirty="0"/>
          </a:p>
          <a:p>
            <a:pPr marL="0" indent="0">
              <a:buNone/>
            </a:pPr>
            <a:r>
              <a:rPr lang="en-US" sz="2400" dirty="0"/>
              <a:t>Also related to the notion of </a:t>
            </a:r>
            <a:r>
              <a:rPr lang="en-US" sz="2400" b="1" i="1" dirty="0"/>
              <a:t>network transitivity</a:t>
            </a:r>
            <a:endParaRPr lang="en-US" sz="2400" dirty="0"/>
          </a:p>
        </p:txBody>
      </p:sp>
      <p:pic>
        <p:nvPicPr>
          <p:cNvPr id="12290" name="Picture 2" descr="File:Clustering coefficient 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131" y="749043"/>
            <a:ext cx="1587721" cy="5355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78357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Metrics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916001" y="1690688"/>
            <a:ext cx="3944323" cy="461125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Centrality Measures</a:t>
            </a:r>
          </a:p>
          <a:p>
            <a:pPr marL="0" indent="0">
              <a:buNone/>
            </a:pPr>
            <a:r>
              <a:rPr lang="en-US" sz="2400" dirty="0"/>
              <a:t>Way of getting at how “important” a node is in a network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Many different approaches to assessing this…</a:t>
            </a:r>
          </a:p>
        </p:txBody>
      </p:sp>
      <p:pic>
        <p:nvPicPr>
          <p:cNvPr id="10242" name="Picture 2" descr="Image result for network central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2643" y="576947"/>
            <a:ext cx="5651157" cy="5313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166920" y="5978780"/>
            <a:ext cx="3426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Centrality of Florentine Families </a:t>
            </a:r>
          </a:p>
          <a:p>
            <a:pPr algn="ctr"/>
            <a:r>
              <a:rPr lang="en-US" i="1" dirty="0"/>
              <a:t>(from Wolfram Mathematica)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761204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Networks in ABM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422724" y="1690688"/>
            <a:ext cx="7346551" cy="4611258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sz="3100" b="1" dirty="0" err="1"/>
              <a:t>NetLogo</a:t>
            </a:r>
            <a:endParaRPr lang="en-US" sz="3100" b="1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Nodes </a:t>
            </a:r>
            <a:r>
              <a:rPr lang="en-US" sz="2400" dirty="0">
                <a:sym typeface="Wingdings" panose="05000000000000000000" pitchFamily="2" charset="2"/>
              </a:rPr>
              <a:t> Turtles</a:t>
            </a:r>
          </a:p>
          <a:p>
            <a:r>
              <a:rPr lang="en-US" sz="2400" dirty="0">
                <a:sym typeface="Wingdings" panose="05000000000000000000" pitchFamily="2" charset="2"/>
              </a:rPr>
              <a:t>Node attributes are “turtles-own” variables</a:t>
            </a:r>
          </a:p>
          <a:p>
            <a:r>
              <a:rPr lang="en-US" sz="2400" dirty="0">
                <a:sym typeface="Wingdings" panose="05000000000000000000" pitchFamily="2" charset="2"/>
              </a:rPr>
              <a:t>Node sets are the </a:t>
            </a:r>
            <a:r>
              <a:rPr lang="en-US" sz="2400" dirty="0" err="1">
                <a:sym typeface="Wingdings" panose="05000000000000000000" pitchFamily="2" charset="2"/>
              </a:rPr>
              <a:t>agentsets</a:t>
            </a:r>
            <a:r>
              <a:rPr lang="en-US" sz="2400" dirty="0">
                <a:sym typeface="Wingdings" panose="05000000000000000000" pitchFamily="2" charset="2"/>
              </a:rPr>
              <a:t> of turtles</a:t>
            </a:r>
          </a:p>
          <a:p>
            <a:pPr marL="0" indent="0">
              <a:buNone/>
            </a:pPr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400" b="1" dirty="0">
                <a:sym typeface="Wingdings" panose="05000000000000000000" pitchFamily="2" charset="2"/>
              </a:rPr>
              <a:t>Ties  </a:t>
            </a:r>
            <a:r>
              <a:rPr lang="en-US" sz="2400" dirty="0">
                <a:sym typeface="Wingdings" panose="05000000000000000000" pitchFamily="2" charset="2"/>
              </a:rPr>
              <a:t>Links</a:t>
            </a:r>
          </a:p>
          <a:p>
            <a:r>
              <a:rPr lang="en-US" sz="2400" dirty="0">
                <a:sym typeface="Wingdings" panose="05000000000000000000" pitchFamily="2" charset="2"/>
              </a:rPr>
              <a:t>Links treated as their own agents in </a:t>
            </a:r>
            <a:r>
              <a:rPr lang="en-US" sz="2400" dirty="0" err="1">
                <a:sym typeface="Wingdings" panose="05000000000000000000" pitchFamily="2" charset="2"/>
              </a:rPr>
              <a:t>NetLogo</a:t>
            </a:r>
            <a:endParaRPr lang="en-US" sz="2400" dirty="0">
              <a:sym typeface="Wingdings" panose="05000000000000000000" pitchFamily="2" charset="2"/>
            </a:endParaRPr>
          </a:p>
          <a:p>
            <a:r>
              <a:rPr lang="en-US" sz="2400" dirty="0">
                <a:sym typeface="Wingdings" panose="05000000000000000000" pitchFamily="2" charset="2"/>
              </a:rPr>
              <a:t>Identified by the “who” id of the turtles they connect</a:t>
            </a:r>
          </a:p>
          <a:p>
            <a:r>
              <a:rPr lang="en-US" sz="2400" dirty="0">
                <a:sym typeface="Wingdings" panose="05000000000000000000" pitchFamily="2" charset="2"/>
              </a:rPr>
              <a:t>Default is </a:t>
            </a:r>
            <a:r>
              <a:rPr lang="en-US" sz="2400" i="1" dirty="0">
                <a:sym typeface="Wingdings" panose="05000000000000000000" pitchFamily="2" charset="2"/>
              </a:rPr>
              <a:t>undirected</a:t>
            </a:r>
            <a:r>
              <a:rPr lang="en-US" sz="2400" dirty="0">
                <a:sym typeface="Wingdings" panose="05000000000000000000" pitchFamily="2" charset="2"/>
              </a:rPr>
              <a:t>, but can be directed</a:t>
            </a:r>
          </a:p>
          <a:p>
            <a:r>
              <a:rPr lang="en-US" sz="2400" dirty="0">
                <a:sym typeface="Wingdings" panose="05000000000000000000" pitchFamily="2" charset="2"/>
              </a:rPr>
              <a:t>Tie attributes handled through “links-own”</a:t>
            </a:r>
          </a:p>
          <a:p>
            <a:r>
              <a:rPr lang="en-US" sz="2400" dirty="0">
                <a:sym typeface="Wingdings" panose="05000000000000000000" pitchFamily="2" charset="2"/>
              </a:rPr>
              <a:t>Neighbor set is identified via “[turtle] link-neighbors”</a:t>
            </a:r>
          </a:p>
          <a:p>
            <a:endParaRPr lang="en-US" sz="2400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US" sz="2400" b="1" dirty="0">
                <a:sym typeface="Wingdings" panose="05000000000000000000" pitchFamily="2" charset="2"/>
              </a:rPr>
              <a:t>Further flexibility available via the </a:t>
            </a:r>
            <a:r>
              <a:rPr lang="en-US" sz="2400" b="1" dirty="0" err="1">
                <a:sym typeface="Wingdings" panose="05000000000000000000" pitchFamily="2" charset="2"/>
              </a:rPr>
              <a:t>NetLogo</a:t>
            </a:r>
            <a:r>
              <a:rPr lang="en-US" sz="2400" b="1" dirty="0">
                <a:sym typeface="Wingdings" panose="05000000000000000000" pitchFamily="2" charset="2"/>
              </a:rPr>
              <a:t> Network Extension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615277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Networks in ABM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21492" y="1690688"/>
            <a:ext cx="10791567" cy="4611258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sz="3100" b="1" dirty="0"/>
              <a:t>Python </a:t>
            </a:r>
            <a:r>
              <a:rPr lang="en-US" sz="3100" dirty="0"/>
              <a:t>(</a:t>
            </a:r>
            <a:r>
              <a:rPr lang="en-US" sz="3100" dirty="0" err="1"/>
              <a:t>NetworkX</a:t>
            </a:r>
            <a:r>
              <a:rPr lang="en-US" sz="3100" dirty="0"/>
              <a:t> package)</a:t>
            </a:r>
            <a:endParaRPr lang="en-US" sz="3100" b="1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Graph</a:t>
            </a:r>
          </a:p>
          <a:p>
            <a:pPr marL="0" indent="0">
              <a:buNone/>
            </a:pPr>
            <a:r>
              <a:rPr lang="en-US" sz="2400" dirty="0"/>
              <a:t>The entire graph is stored as a </a:t>
            </a:r>
            <a:r>
              <a:rPr lang="en-US" sz="2400" dirty="0" err="1"/>
              <a:t>NetworkX</a:t>
            </a:r>
            <a:r>
              <a:rPr lang="en-US" sz="2400" dirty="0"/>
              <a:t> Graph object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Nodes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</a:p>
          <a:p>
            <a:r>
              <a:rPr lang="en-US" sz="2400" dirty="0">
                <a:sym typeface="Wingdings" panose="05000000000000000000" pitchFamily="2" charset="2"/>
              </a:rPr>
              <a:t>View nodes using a special, “dictionary-like” object called through </a:t>
            </a:r>
            <a:r>
              <a:rPr lang="en-US" sz="2400" b="1" i="1" dirty="0">
                <a:sym typeface="Wingdings" panose="05000000000000000000" pitchFamily="2" charset="2"/>
              </a:rPr>
              <a:t>&lt;Graph object&gt;</a:t>
            </a:r>
            <a:r>
              <a:rPr lang="en-US" sz="2400" dirty="0">
                <a:sym typeface="Wingdings" panose="05000000000000000000" pitchFamily="2" charset="2"/>
              </a:rPr>
              <a:t>.</a:t>
            </a:r>
            <a:r>
              <a:rPr lang="en-US" sz="2400" b="1" dirty="0">
                <a:sym typeface="Wingdings" panose="05000000000000000000" pitchFamily="2" charset="2"/>
              </a:rPr>
              <a:t>nodes()</a:t>
            </a:r>
            <a:endParaRPr lang="en-US" sz="2400" dirty="0">
              <a:sym typeface="Wingdings" panose="05000000000000000000" pitchFamily="2" charset="2"/>
            </a:endParaRPr>
          </a:p>
          <a:p>
            <a:r>
              <a:rPr lang="en-US" sz="2400" dirty="0">
                <a:sym typeface="Wingdings" panose="05000000000000000000" pitchFamily="2" charset="2"/>
              </a:rPr>
              <a:t>Node attributes are kept in a dictionary associated with node. View node attributes with </a:t>
            </a:r>
            <a:r>
              <a:rPr lang="en-US" sz="2400" b="1" i="1" dirty="0">
                <a:sym typeface="Wingdings" panose="05000000000000000000" pitchFamily="2" charset="2"/>
              </a:rPr>
              <a:t>&lt;Graph object&gt;</a:t>
            </a:r>
            <a:r>
              <a:rPr lang="en-US" sz="2400" dirty="0">
                <a:sym typeface="Wingdings" panose="05000000000000000000" pitchFamily="2" charset="2"/>
              </a:rPr>
              <a:t>.</a:t>
            </a:r>
            <a:r>
              <a:rPr lang="en-US" sz="2400" b="1" dirty="0" err="1">
                <a:sym typeface="Wingdings" panose="05000000000000000000" pitchFamily="2" charset="2"/>
              </a:rPr>
              <a:t>nodes.data</a:t>
            </a:r>
            <a:r>
              <a:rPr lang="en-US" sz="2400" b="1" dirty="0">
                <a:sym typeface="Wingdings" panose="05000000000000000000" pitchFamily="2" charset="2"/>
              </a:rPr>
              <a:t>()</a:t>
            </a:r>
          </a:p>
          <a:p>
            <a:r>
              <a:rPr lang="en-US" sz="2400" dirty="0">
                <a:sym typeface="Wingdings" panose="05000000000000000000" pitchFamily="2" charset="2"/>
              </a:rPr>
              <a:t>Can transform view nodes and view nodes data objects into a list with </a:t>
            </a:r>
            <a:r>
              <a:rPr lang="en-US" sz="2400" b="1" dirty="0">
                <a:sym typeface="Wingdings" panose="05000000000000000000" pitchFamily="2" charset="2"/>
              </a:rPr>
              <a:t>list(</a:t>
            </a:r>
            <a:r>
              <a:rPr lang="en-US" sz="2400" b="1" i="1" dirty="0">
                <a:sym typeface="Wingdings" panose="05000000000000000000" pitchFamily="2" charset="2"/>
              </a:rPr>
              <a:t>&lt;Graph object&gt;</a:t>
            </a:r>
            <a:r>
              <a:rPr lang="en-US" sz="2400" dirty="0">
                <a:sym typeface="Wingdings" panose="05000000000000000000" pitchFamily="2" charset="2"/>
              </a:rPr>
              <a:t>.</a:t>
            </a:r>
            <a:r>
              <a:rPr lang="en-US" sz="2400" b="1" dirty="0">
                <a:sym typeface="Wingdings" panose="05000000000000000000" pitchFamily="2" charset="2"/>
              </a:rPr>
              <a:t>nodes()) </a:t>
            </a:r>
            <a:r>
              <a:rPr lang="en-US" sz="2400" dirty="0">
                <a:sym typeface="Wingdings" panose="05000000000000000000" pitchFamily="2" charset="2"/>
              </a:rPr>
              <a:t>or dictionary </a:t>
            </a:r>
            <a:r>
              <a:rPr lang="en-US" sz="2400" b="1" dirty="0" err="1">
                <a:sym typeface="Wingdings" panose="05000000000000000000" pitchFamily="2" charset="2"/>
              </a:rPr>
              <a:t>dict</a:t>
            </a:r>
            <a:r>
              <a:rPr lang="en-US" sz="2400" b="1" dirty="0">
                <a:sym typeface="Wingdings" panose="05000000000000000000" pitchFamily="2" charset="2"/>
              </a:rPr>
              <a:t>(&lt;Graph object&gt;.</a:t>
            </a:r>
            <a:r>
              <a:rPr lang="en-US" sz="2400" b="1" dirty="0" err="1">
                <a:sym typeface="Wingdings" panose="05000000000000000000" pitchFamily="2" charset="2"/>
              </a:rPr>
              <a:t>nodes.data</a:t>
            </a:r>
            <a:r>
              <a:rPr lang="en-US" sz="2400" b="1" dirty="0">
                <a:sym typeface="Wingdings" panose="05000000000000000000" pitchFamily="2" charset="2"/>
              </a:rPr>
              <a:t>())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400" b="1" dirty="0">
                <a:sym typeface="Wingdings" panose="05000000000000000000" pitchFamily="2" charset="2"/>
              </a:rPr>
              <a:t>Edges  </a:t>
            </a:r>
            <a:endParaRPr lang="en-US" sz="2400" dirty="0">
              <a:sym typeface="Wingdings" panose="05000000000000000000" pitchFamily="2" charset="2"/>
            </a:endParaRPr>
          </a:p>
          <a:p>
            <a:r>
              <a:rPr lang="en-US" sz="2400" dirty="0">
                <a:sym typeface="Wingdings" panose="05000000000000000000" pitchFamily="2" charset="2"/>
              </a:rPr>
              <a:t>View  edges similarly as you do nodes with  </a:t>
            </a:r>
            <a:r>
              <a:rPr lang="en-US" sz="2400" b="1" i="1" dirty="0">
                <a:sym typeface="Wingdings" panose="05000000000000000000" pitchFamily="2" charset="2"/>
              </a:rPr>
              <a:t>&lt;Graph object&gt;.</a:t>
            </a:r>
            <a:r>
              <a:rPr lang="en-US" sz="2400" b="1" dirty="0">
                <a:sym typeface="Wingdings" panose="05000000000000000000" pitchFamily="2" charset="2"/>
              </a:rPr>
              <a:t>edges </a:t>
            </a:r>
            <a:r>
              <a:rPr lang="en-US" sz="2400" dirty="0">
                <a:sym typeface="Wingdings" panose="05000000000000000000" pitchFamily="2" charset="2"/>
              </a:rPr>
              <a:t>and </a:t>
            </a:r>
            <a:r>
              <a:rPr lang="en-US" sz="2400" b="1" dirty="0">
                <a:sym typeface="Wingdings" panose="05000000000000000000" pitchFamily="2" charset="2"/>
              </a:rPr>
              <a:t>&lt;Graph object&gt;.</a:t>
            </a:r>
            <a:r>
              <a:rPr lang="en-US" sz="2400" b="1" dirty="0" err="1">
                <a:sym typeface="Wingdings" panose="05000000000000000000" pitchFamily="2" charset="2"/>
              </a:rPr>
              <a:t>edges.data</a:t>
            </a:r>
            <a:r>
              <a:rPr lang="en-US" sz="2400" b="1" dirty="0">
                <a:sym typeface="Wingdings" panose="05000000000000000000" pitchFamily="2" charset="2"/>
              </a:rPr>
              <a:t>()</a:t>
            </a:r>
          </a:p>
          <a:p>
            <a:r>
              <a:rPr lang="en-US" sz="2400" dirty="0">
                <a:sym typeface="Wingdings" panose="05000000000000000000" pitchFamily="2" charset="2"/>
              </a:rPr>
              <a:t>Can manipulate into lists and dictionaries in same way</a:t>
            </a:r>
          </a:p>
          <a:p>
            <a:r>
              <a:rPr lang="en-US" sz="2400" dirty="0">
                <a:sym typeface="Wingdings" panose="05000000000000000000" pitchFamily="2" charset="2"/>
              </a:rPr>
              <a:t>Also able to view as an adjacency list with </a:t>
            </a:r>
            <a:r>
              <a:rPr lang="en-US" sz="2400" b="1" dirty="0">
                <a:sym typeface="Wingdings" panose="05000000000000000000" pitchFamily="2" charset="2"/>
              </a:rPr>
              <a:t>&lt;Graph object&gt;.adj </a:t>
            </a:r>
            <a:r>
              <a:rPr lang="en-US" sz="2400" dirty="0">
                <a:sym typeface="Wingdings" panose="05000000000000000000" pitchFamily="2" charset="2"/>
              </a:rPr>
              <a:t>(object resembles </a:t>
            </a:r>
            <a:r>
              <a:rPr lang="en-US" sz="2400">
                <a:sym typeface="Wingdings" panose="05000000000000000000" pitchFamily="2" charset="2"/>
              </a:rPr>
              <a:t>series of nested </a:t>
            </a:r>
            <a:r>
              <a:rPr lang="en-US" sz="2400" dirty="0">
                <a:sym typeface="Wingdings" panose="05000000000000000000" pitchFamily="2" charset="2"/>
              </a:rPr>
              <a:t>dictionaries)</a:t>
            </a:r>
          </a:p>
        </p:txBody>
      </p:sp>
    </p:spTree>
    <p:extLst>
      <p:ext uri="{BB962C8B-B14F-4D97-AF65-F5344CB8AC3E}">
        <p14:creationId xmlns:p14="http://schemas.microsoft.com/office/powerpoint/2010/main" val="9753228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Networks in ABM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916000" y="1690688"/>
            <a:ext cx="10229795" cy="461125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i="1" dirty="0"/>
          </a:p>
          <a:p>
            <a:pPr marL="0" indent="0" algn="ctr">
              <a:buNone/>
            </a:pPr>
            <a:endParaRPr lang="en-US" sz="2600" b="1" dirty="0"/>
          </a:p>
          <a:p>
            <a:pPr marL="0" indent="0" algn="ctr">
              <a:buNone/>
            </a:pPr>
            <a:endParaRPr lang="en-US" sz="2600" b="1" dirty="0"/>
          </a:p>
          <a:p>
            <a:pPr marL="0" indent="0" algn="ctr">
              <a:buNone/>
            </a:pPr>
            <a:r>
              <a:rPr lang="en-US" sz="2600" b="1" dirty="0"/>
              <a:t>Network Notebooks</a:t>
            </a:r>
          </a:p>
        </p:txBody>
      </p:sp>
    </p:spTree>
    <p:extLst>
      <p:ext uri="{BB962C8B-B14F-4D97-AF65-F5344CB8AC3E}">
        <p14:creationId xmlns:p14="http://schemas.microsoft.com/office/powerpoint/2010/main" val="1663365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ABM and Networks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46862" y="1791884"/>
            <a:ext cx="9876511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dirty="0"/>
              <a:t>Networks in ABM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r>
              <a:rPr lang="en-US" sz="3200" dirty="0"/>
              <a:t>In contrast to either </a:t>
            </a:r>
            <a:r>
              <a:rPr lang="en-US" sz="3200" i="1" u="sng" dirty="0"/>
              <a:t>perfectly mixed</a:t>
            </a:r>
            <a:r>
              <a:rPr lang="en-US" sz="3200" i="1" dirty="0"/>
              <a:t> </a:t>
            </a:r>
            <a:r>
              <a:rPr lang="en-US" sz="3200" dirty="0"/>
              <a:t>and </a:t>
            </a:r>
            <a:r>
              <a:rPr lang="en-US" sz="3200" i="1" u="sng" dirty="0"/>
              <a:t>regular grid</a:t>
            </a:r>
            <a:r>
              <a:rPr lang="en-US" sz="3200" i="1" dirty="0"/>
              <a:t> </a:t>
            </a:r>
            <a:r>
              <a:rPr lang="en-US" sz="3200" dirty="0"/>
              <a:t>topologies, networks</a:t>
            </a:r>
            <a:r>
              <a:rPr lang="en-US" sz="3200" i="1" dirty="0"/>
              <a:t> </a:t>
            </a:r>
            <a:r>
              <a:rPr lang="en-US" sz="3200" dirty="0"/>
              <a:t>provide a way of getting at the role of </a:t>
            </a:r>
            <a:r>
              <a:rPr lang="en-US" sz="3200" b="1" i="1" dirty="0"/>
              <a:t>non-homogeneous</a:t>
            </a:r>
            <a:r>
              <a:rPr lang="en-US" sz="3200" dirty="0"/>
              <a:t> interaction structures in emergent processes</a:t>
            </a:r>
          </a:p>
          <a:p>
            <a:pPr marL="0" indent="0">
              <a:buNone/>
            </a:pPr>
            <a:endParaRPr lang="en-US" sz="3200" i="1" dirty="0"/>
          </a:p>
          <a:p>
            <a:pPr marL="0" indent="0">
              <a:buNone/>
            </a:pPr>
            <a:r>
              <a:rPr lang="en-US" sz="3200" dirty="0"/>
              <a:t>Consequently, understanding of networks often proves to be important in computational model of complex systems</a:t>
            </a:r>
          </a:p>
        </p:txBody>
      </p:sp>
    </p:spTree>
    <p:extLst>
      <p:ext uri="{BB962C8B-B14F-4D97-AF65-F5344CB8AC3E}">
        <p14:creationId xmlns:p14="http://schemas.microsoft.com/office/powerpoint/2010/main" val="1148307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ABM and Networks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46862" y="1791884"/>
            <a:ext cx="9876511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dirty="0"/>
              <a:t>What is being represented in a network?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r>
              <a:rPr lang="en-US" sz="3200" dirty="0"/>
              <a:t>Networks are an </a:t>
            </a:r>
            <a:r>
              <a:rPr lang="en-US" sz="3200" i="1" dirty="0"/>
              <a:t>extraordinarily</a:t>
            </a:r>
            <a:r>
              <a:rPr lang="en-US" sz="3200" dirty="0"/>
              <a:t> flexible means of </a:t>
            </a:r>
            <a:r>
              <a:rPr lang="en-US" sz="3200" b="1" dirty="0"/>
              <a:t>representing the relationships/interactions between entities </a:t>
            </a:r>
            <a:r>
              <a:rPr lang="en-US" sz="3200" dirty="0"/>
              <a:t>within a system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As with ABM more generally, networks can handle a wide range of conceptual concreteness – from empirically driven to highly abstracted </a:t>
            </a:r>
          </a:p>
        </p:txBody>
      </p:sp>
    </p:spTree>
    <p:extLst>
      <p:ext uri="{BB962C8B-B14F-4D97-AF65-F5344CB8AC3E}">
        <p14:creationId xmlns:p14="http://schemas.microsoft.com/office/powerpoint/2010/main" val="2192047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ABM and Networks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46862" y="1791884"/>
            <a:ext cx="9876511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200" b="1" dirty="0"/>
              <a:t>What is being represented in a network?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r>
              <a:rPr lang="en-US" sz="3200" b="1" i="1" dirty="0"/>
              <a:t>Examples:</a:t>
            </a:r>
          </a:p>
          <a:p>
            <a:pPr marL="0" indent="0">
              <a:buNone/>
            </a:pPr>
            <a:endParaRPr lang="en-US" sz="3200" b="1" i="1" dirty="0"/>
          </a:p>
          <a:p>
            <a:r>
              <a:rPr lang="en-US" sz="3200" dirty="0"/>
              <a:t>Links between webpages</a:t>
            </a:r>
          </a:p>
          <a:p>
            <a:r>
              <a:rPr lang="en-US" sz="3200" dirty="0"/>
              <a:t>Family trees</a:t>
            </a:r>
          </a:p>
          <a:p>
            <a:r>
              <a:rPr lang="en-US" sz="3200" dirty="0"/>
              <a:t>Food webs among species</a:t>
            </a:r>
          </a:p>
          <a:p>
            <a:r>
              <a:rPr lang="en-US" sz="3200" dirty="0"/>
              <a:t>Friendships</a:t>
            </a:r>
          </a:p>
          <a:p>
            <a:r>
              <a:rPr lang="en-US" sz="3200" dirty="0"/>
              <a:t>Diplomatic relationships </a:t>
            </a:r>
            <a:r>
              <a:rPr lang="en-US" sz="3200" dirty="0" err="1"/>
              <a:t>btwn</a:t>
            </a:r>
            <a:r>
              <a:rPr lang="en-US" sz="3200" dirty="0"/>
              <a:t> countries</a:t>
            </a:r>
          </a:p>
          <a:p>
            <a:r>
              <a:rPr lang="en-US" sz="3200" dirty="0"/>
              <a:t>Gene regulatory networks</a:t>
            </a:r>
          </a:p>
          <a:p>
            <a:r>
              <a:rPr lang="en-US" sz="3200" dirty="0"/>
              <a:t>Boolean networks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86833" y="2240692"/>
            <a:ext cx="393768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CAUTION!!!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dirty="0"/>
              <a:t>Just because you </a:t>
            </a:r>
            <a:r>
              <a:rPr lang="en-US" sz="2400" b="1" i="1" dirty="0"/>
              <a:t>can</a:t>
            </a:r>
            <a:r>
              <a:rPr lang="en-US" sz="2400" dirty="0"/>
              <a:t> </a:t>
            </a:r>
            <a:r>
              <a:rPr lang="en-US" sz="2400" b="1" i="1" dirty="0"/>
              <a:t>think</a:t>
            </a:r>
            <a:r>
              <a:rPr lang="en-US" sz="2400" dirty="0"/>
              <a:t> of a network representation of a system </a:t>
            </a:r>
            <a:r>
              <a:rPr lang="en-US" sz="2400" b="1" i="1" dirty="0"/>
              <a:t>does not make it a meaningful</a:t>
            </a:r>
            <a:r>
              <a:rPr lang="en-US" sz="2400" dirty="0"/>
              <a:t> representation of that system</a:t>
            </a:r>
          </a:p>
        </p:txBody>
      </p:sp>
    </p:spTree>
    <p:extLst>
      <p:ext uri="{BB962C8B-B14F-4D97-AF65-F5344CB8AC3E}">
        <p14:creationId xmlns:p14="http://schemas.microsoft.com/office/powerpoint/2010/main" val="12931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ABM and Networks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46862" y="1791884"/>
            <a:ext cx="9876511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b="1" dirty="0"/>
              <a:t>Dynamics </a:t>
            </a:r>
            <a:r>
              <a:rPr lang="en-US" sz="3200" b="1" i="1" u="sng" dirty="0"/>
              <a:t>on</a:t>
            </a:r>
            <a:r>
              <a:rPr lang="en-US" sz="3200" b="1" dirty="0"/>
              <a:t> networks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models with fixed topologies wherein the processes of interest occur over the network structure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r>
              <a:rPr lang="en-US" sz="3200" b="1" dirty="0"/>
              <a:t>Dynamics </a:t>
            </a:r>
            <a:r>
              <a:rPr lang="en-US" sz="3200" b="1" i="1" u="sng" dirty="0"/>
              <a:t>of</a:t>
            </a:r>
            <a:r>
              <a:rPr lang="en-US" sz="3200" b="1" dirty="0"/>
              <a:t> networks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models concerned with the mechanisms that generate certain topologies, network features, or characteristics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r>
              <a:rPr lang="en-US" sz="3200" b="1" dirty="0"/>
              <a:t>Adaptive networks</a:t>
            </a:r>
          </a:p>
          <a:p>
            <a:pPr marL="0" indent="0">
              <a:buNone/>
            </a:pPr>
            <a:r>
              <a:rPr lang="en-US" sz="3200" dirty="0"/>
              <a:t>models looking at the interplay of the two</a:t>
            </a:r>
          </a:p>
          <a:p>
            <a:pPr marL="0" indent="0">
              <a:buNone/>
            </a:pP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45981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Terms and Types - Overview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46862" y="1791884"/>
            <a:ext cx="987651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Basic Terms</a:t>
            </a:r>
          </a:p>
          <a:p>
            <a:pPr marL="0" indent="0">
              <a:buNone/>
            </a:pPr>
            <a:endParaRPr lang="en-US" sz="3200" b="1" dirty="0"/>
          </a:p>
          <a:p>
            <a:r>
              <a:rPr lang="en-US" sz="3200" dirty="0"/>
              <a:t>Network, Graph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824" y="2357041"/>
            <a:ext cx="4518976" cy="258876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211330" y="1878227"/>
            <a:ext cx="4596713" cy="33280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205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Terms and Types - Overview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88052" y="1690688"/>
            <a:ext cx="987651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Basic Terms</a:t>
            </a:r>
          </a:p>
          <a:p>
            <a:pPr marL="0" indent="0">
              <a:buNone/>
            </a:pPr>
            <a:endParaRPr lang="en-US" sz="3200" b="1" dirty="0"/>
          </a:p>
          <a:p>
            <a:r>
              <a:rPr lang="en-US" sz="3200" dirty="0"/>
              <a:t>Network, Graph</a:t>
            </a:r>
          </a:p>
          <a:p>
            <a:r>
              <a:rPr lang="en-US" sz="3200" dirty="0"/>
              <a:t>Node, Vertex, Actor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824" y="2357041"/>
            <a:ext cx="4518976" cy="258876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9382897" y="2611395"/>
            <a:ext cx="1466335" cy="111210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220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Terms and Types - Overview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88052" y="1690688"/>
            <a:ext cx="591410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Basic Terms</a:t>
            </a:r>
          </a:p>
          <a:p>
            <a:pPr marL="0" indent="0">
              <a:buNone/>
            </a:pPr>
            <a:endParaRPr lang="en-US" sz="3200" b="1" dirty="0"/>
          </a:p>
          <a:p>
            <a:r>
              <a:rPr lang="en-US" sz="3200" dirty="0"/>
              <a:t>Network, Graph</a:t>
            </a:r>
          </a:p>
          <a:p>
            <a:r>
              <a:rPr lang="en-US" sz="3200" dirty="0"/>
              <a:t>Node, Vertex, Actor</a:t>
            </a:r>
          </a:p>
          <a:p>
            <a:r>
              <a:rPr lang="en-US" sz="3200" dirty="0"/>
              <a:t>Tie, Edge, Link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824" y="2357041"/>
            <a:ext cx="4518976" cy="258876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798012" y="2636108"/>
            <a:ext cx="1219200" cy="9308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20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8730</TotalTime>
  <Words>1055</Words>
  <Application>Microsoft Office PowerPoint</Application>
  <PresentationFormat>Widescreen</PresentationFormat>
  <Paragraphs>227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Times New Roman</vt:lpstr>
      <vt:lpstr>Office Theme</vt:lpstr>
      <vt:lpstr>CMPLXSYS 530</vt:lpstr>
      <vt:lpstr>Agenda for Today</vt:lpstr>
      <vt:lpstr>ABM and Networks</vt:lpstr>
      <vt:lpstr>ABM and Networks</vt:lpstr>
      <vt:lpstr>ABM and Networks</vt:lpstr>
      <vt:lpstr>ABM and Networks</vt:lpstr>
      <vt:lpstr>Network Terms and Types - Overview</vt:lpstr>
      <vt:lpstr>Network Terms and Types - Overview</vt:lpstr>
      <vt:lpstr>Network Terms and Types - Overview</vt:lpstr>
      <vt:lpstr>Network Terms and Types - Overview</vt:lpstr>
      <vt:lpstr>Network Terms and Types - Overview</vt:lpstr>
      <vt:lpstr>Network Terms and Types - Overview</vt:lpstr>
      <vt:lpstr>Network Terms and Types - Overview</vt:lpstr>
      <vt:lpstr>Network Terms and Types - Overview</vt:lpstr>
      <vt:lpstr>Network Terms and Types - Overview</vt:lpstr>
      <vt:lpstr>Network Terms and Types - Overview</vt:lpstr>
      <vt:lpstr>Network Terms and Types - Overview</vt:lpstr>
      <vt:lpstr>Network Terms and Types - Overview</vt:lpstr>
      <vt:lpstr>Network Terms and Types - Overview</vt:lpstr>
      <vt:lpstr>Network Metrics</vt:lpstr>
      <vt:lpstr>Network Metrics</vt:lpstr>
      <vt:lpstr>Network Metrics</vt:lpstr>
      <vt:lpstr>Network Metrics</vt:lpstr>
      <vt:lpstr>Network Metrics</vt:lpstr>
      <vt:lpstr>Network Metrics</vt:lpstr>
      <vt:lpstr>Network Metrics</vt:lpstr>
      <vt:lpstr>Networks in ABM</vt:lpstr>
      <vt:lpstr>Networks in ABM</vt:lpstr>
      <vt:lpstr>Networks in ABM</vt:lpstr>
    </vt:vector>
  </TitlesOfParts>
  <Company>University of Michigan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CMPLXSYS 530</dc:title>
  <dc:creator>Shaw, Lynette</dc:creator>
  <cp:lastModifiedBy>Lynette Shaw</cp:lastModifiedBy>
  <cp:revision>257</cp:revision>
  <dcterms:created xsi:type="dcterms:W3CDTF">2017-01-06T15:00:21Z</dcterms:created>
  <dcterms:modified xsi:type="dcterms:W3CDTF">2019-03-19T19:40:56Z</dcterms:modified>
</cp:coreProperties>
</file>